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3286124"/>
            <a:ext cx="7772400" cy="1470025"/>
          </a:xfrm>
        </p:spPr>
        <p:txBody>
          <a:bodyPr/>
          <a:lstStyle/>
          <a:p>
            <a:r>
              <a:rPr lang="tr-TR" dirty="0" smtClean="0"/>
              <a:t>BIO </a:t>
            </a:r>
            <a:r>
              <a:rPr lang="tr-TR" dirty="0" smtClean="0"/>
              <a:t>480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85852" y="1214422"/>
            <a:ext cx="6286544" cy="250033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sz="8500" dirty="0" smtClean="0">
                <a:solidFill>
                  <a:schemeClr val="tx1"/>
                </a:solidFill>
              </a:rPr>
              <a:t>ADHESION</a:t>
            </a:r>
          </a:p>
          <a:p>
            <a:r>
              <a:rPr lang="tr-TR" sz="8500" dirty="0" smtClean="0">
                <a:solidFill>
                  <a:schemeClr val="tx1"/>
                </a:solidFill>
              </a:rPr>
              <a:t> MOLECULES</a:t>
            </a:r>
            <a:endParaRPr lang="tr-TR" sz="8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 err="1" smtClean="0"/>
              <a:t>Course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pPr algn="just"/>
            <a:r>
              <a:rPr lang="tr-TR" dirty="0" err="1" smtClean="0"/>
              <a:t>Structure</a:t>
            </a:r>
            <a:r>
              <a:rPr lang="tr-TR" dirty="0" smtClean="0"/>
              <a:t>,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classification</a:t>
            </a:r>
            <a:r>
              <a:rPr lang="tr-TR" dirty="0" smtClean="0"/>
              <a:t> of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,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 of </a:t>
            </a:r>
            <a:r>
              <a:rPr lang="tr-TR" dirty="0" err="1" smtClean="0"/>
              <a:t>immunoglobulin</a:t>
            </a:r>
            <a:r>
              <a:rPr lang="tr-TR" dirty="0" smtClean="0"/>
              <a:t> </a:t>
            </a:r>
            <a:r>
              <a:rPr lang="tr-TR" dirty="0" err="1" smtClean="0"/>
              <a:t>super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, </a:t>
            </a:r>
            <a:r>
              <a:rPr lang="tr-TR" dirty="0" err="1" smtClean="0"/>
              <a:t>integrins</a:t>
            </a:r>
            <a:r>
              <a:rPr lang="tr-TR" dirty="0" smtClean="0"/>
              <a:t>, </a:t>
            </a:r>
            <a:r>
              <a:rPr lang="tr-TR" dirty="0" err="1" smtClean="0"/>
              <a:t>selectins</a:t>
            </a:r>
            <a:r>
              <a:rPr lang="tr-TR" dirty="0" smtClean="0"/>
              <a:t>, </a:t>
            </a:r>
            <a:r>
              <a:rPr lang="tr-TR" dirty="0" err="1" smtClean="0"/>
              <a:t>mucin</a:t>
            </a:r>
            <a:r>
              <a:rPr lang="tr-TR" dirty="0" smtClean="0"/>
              <a:t>-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, </a:t>
            </a:r>
            <a:r>
              <a:rPr lang="tr-TR" dirty="0" err="1" smtClean="0"/>
              <a:t>calcium</a:t>
            </a:r>
            <a:r>
              <a:rPr lang="tr-TR" dirty="0" smtClean="0"/>
              <a:t>-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 (</a:t>
            </a:r>
            <a:r>
              <a:rPr lang="tr-TR" dirty="0" err="1" smtClean="0"/>
              <a:t>immune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)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, </a:t>
            </a:r>
            <a:r>
              <a:rPr lang="tr-TR" dirty="0" err="1" smtClean="0"/>
              <a:t>wound</a:t>
            </a:r>
            <a:r>
              <a:rPr lang="tr-TR" dirty="0" smtClean="0"/>
              <a:t> </a:t>
            </a:r>
            <a:r>
              <a:rPr lang="tr-TR" dirty="0" err="1" smtClean="0"/>
              <a:t>healing</a:t>
            </a:r>
            <a:r>
              <a:rPr lang="tr-TR" dirty="0" smtClean="0"/>
              <a:t>, </a:t>
            </a:r>
            <a:r>
              <a:rPr lang="tr-TR" dirty="0" err="1" smtClean="0"/>
              <a:t>leukocyte</a:t>
            </a:r>
            <a:r>
              <a:rPr lang="tr-TR" dirty="0" smtClean="0"/>
              <a:t> </a:t>
            </a:r>
            <a:r>
              <a:rPr lang="tr-TR" dirty="0" err="1" smtClean="0"/>
              <a:t>migration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inflammation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, </a:t>
            </a:r>
            <a:r>
              <a:rPr lang="tr-TR" dirty="0" err="1" smtClean="0"/>
              <a:t>leukocyte</a:t>
            </a:r>
            <a:r>
              <a:rPr lang="tr-TR" dirty="0" smtClean="0"/>
              <a:t> </a:t>
            </a:r>
            <a:r>
              <a:rPr lang="tr-TR" dirty="0" err="1" smtClean="0"/>
              <a:t>migration</a:t>
            </a:r>
            <a:r>
              <a:rPr lang="tr-TR" dirty="0" smtClean="0"/>
              <a:t> </a:t>
            </a:r>
            <a:r>
              <a:rPr lang="tr-TR" dirty="0" err="1" smtClean="0"/>
              <a:t>mechanism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of </a:t>
            </a:r>
            <a:r>
              <a:rPr lang="tr-TR" dirty="0" err="1" smtClean="0"/>
              <a:t>leukocyte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, </a:t>
            </a:r>
            <a:r>
              <a:rPr lang="tr-TR" dirty="0" err="1" smtClean="0"/>
              <a:t>impairment</a:t>
            </a:r>
            <a:r>
              <a:rPr lang="tr-TR" dirty="0" smtClean="0"/>
              <a:t> of </a:t>
            </a:r>
            <a:r>
              <a:rPr lang="tr-TR" dirty="0" err="1" smtClean="0"/>
              <a:t>leukocyte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, </a:t>
            </a:r>
            <a:r>
              <a:rPr lang="tr-TR" dirty="0" err="1" smtClean="0"/>
              <a:t>regulation</a:t>
            </a:r>
            <a:r>
              <a:rPr lang="tr-TR" dirty="0" smtClean="0"/>
              <a:t> of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 	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 err="1" smtClean="0"/>
              <a:t>Course</a:t>
            </a:r>
            <a:r>
              <a:rPr lang="tr-TR" dirty="0" smtClean="0"/>
              <a:t> </a:t>
            </a:r>
            <a:r>
              <a:rPr lang="tr-TR" dirty="0" err="1" smtClean="0"/>
              <a:t>goals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tr-TR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smtClean="0"/>
              <a:t>provide information about the structures and functions of molecules that play an important role in the beginning of many biological events, which enable cells to recognize and adhere to each </a:t>
            </a:r>
            <a:r>
              <a:rPr lang="en-US" dirty="0" smtClean="0"/>
              <a:t>other</a:t>
            </a:r>
            <a:endParaRPr lang="tr-TR" dirty="0" smtClean="0"/>
          </a:p>
          <a:p>
            <a:pPr algn="just"/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 smtClean="0"/>
              <a:t>provide an understanding of the molecular basis of cell-cell adhesion and cell-cell extracellular matrix </a:t>
            </a:r>
            <a:r>
              <a:rPr lang="en-US" dirty="0" smtClean="0"/>
              <a:t>adhesion </a:t>
            </a:r>
            <a:r>
              <a:rPr lang="en-US" dirty="0" smtClean="0"/>
              <a:t>	</a:t>
            </a:r>
          </a:p>
          <a:p>
            <a:pPr algn="just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b="1" i="1" dirty="0" smtClean="0"/>
              <a:t>	</a:t>
            </a:r>
            <a:br>
              <a:rPr lang="tr-TR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dirty="0" smtClean="0"/>
              <a:t> 1) </a:t>
            </a:r>
            <a:r>
              <a:rPr lang="en-US" dirty="0" err="1" smtClean="0"/>
              <a:t>Isacke</a:t>
            </a:r>
            <a:r>
              <a:rPr lang="en-US" dirty="0" smtClean="0"/>
              <a:t> CM, Horton MA. The Adhesion Molecule. Facts Book. Second Edition. Academic Pres, 2000.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2) Ley K (ed).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: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Inhibition</a:t>
            </a:r>
            <a:r>
              <a:rPr lang="tr-TR" dirty="0" smtClean="0"/>
              <a:t>. </a:t>
            </a:r>
            <a:r>
              <a:rPr lang="tr-TR" dirty="0" err="1" smtClean="0"/>
              <a:t>Birkhauser</a:t>
            </a:r>
            <a:r>
              <a:rPr lang="tr-TR" dirty="0" smtClean="0"/>
              <a:t> </a:t>
            </a:r>
            <a:r>
              <a:rPr lang="tr-TR" dirty="0" err="1" smtClean="0"/>
              <a:t>Verlag</a:t>
            </a:r>
            <a:r>
              <a:rPr lang="tr-TR" dirty="0" smtClean="0"/>
              <a:t> AG, 2007. 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b="1" i="1" dirty="0" err="1" smtClean="0"/>
              <a:t>Adhesion</a:t>
            </a:r>
            <a:r>
              <a:rPr lang="tr-TR" b="1" i="1" dirty="0" smtClean="0"/>
              <a:t> </a:t>
            </a:r>
            <a:r>
              <a:rPr lang="tr-TR" b="1" i="1" dirty="0" err="1" smtClean="0"/>
              <a:t>molecules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molecules that allow cells to </a:t>
            </a:r>
            <a:r>
              <a:rPr lang="en-US" dirty="0" smtClean="0"/>
              <a:t>adhere</a:t>
            </a:r>
            <a:endParaRPr lang="tr-TR" dirty="0" smtClean="0"/>
          </a:p>
          <a:p>
            <a:r>
              <a:rPr lang="en-US" dirty="0" smtClean="0"/>
              <a:t>protein molecules on the surface of the cells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 smtClean="0"/>
              <a:t>Ligand</a:t>
            </a:r>
            <a:r>
              <a:rPr lang="tr-TR" dirty="0" smtClean="0"/>
              <a:t>: </a:t>
            </a:r>
            <a:r>
              <a:rPr lang="en-US" dirty="0" smtClean="0"/>
              <a:t>The molecule to which cell adhesion molecules are </a:t>
            </a:r>
            <a:r>
              <a:rPr lang="en-US" dirty="0" smtClean="0"/>
              <a:t>attached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homophilic</a:t>
            </a:r>
            <a:r>
              <a:rPr lang="tr-TR" dirty="0" smtClean="0"/>
              <a:t> </a:t>
            </a:r>
            <a:r>
              <a:rPr lang="tr-TR" dirty="0" err="1" smtClean="0"/>
              <a:t>binding</a:t>
            </a:r>
            <a:endParaRPr lang="tr-TR" dirty="0" smtClean="0"/>
          </a:p>
          <a:p>
            <a:r>
              <a:rPr lang="tr-TR" dirty="0" err="1" smtClean="0"/>
              <a:t>heterophilic</a:t>
            </a:r>
            <a:r>
              <a:rPr lang="tr-TR" dirty="0" smtClean="0"/>
              <a:t> </a:t>
            </a:r>
            <a:r>
              <a:rPr lang="tr-TR" dirty="0" err="1" smtClean="0"/>
              <a:t>binding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roles</a:t>
            </a:r>
            <a:r>
              <a:rPr lang="tr-TR" dirty="0" smtClean="0"/>
              <a:t> of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lymphocyte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 smtClean="0"/>
          </a:p>
          <a:p>
            <a:r>
              <a:rPr lang="tr-TR" dirty="0" err="1" smtClean="0"/>
              <a:t>embryonal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 smtClean="0"/>
          </a:p>
          <a:p>
            <a:r>
              <a:rPr lang="tr-TR" dirty="0" err="1" smtClean="0"/>
              <a:t>continuation</a:t>
            </a:r>
            <a:r>
              <a:rPr lang="tr-TR" dirty="0" smtClean="0"/>
              <a:t> </a:t>
            </a:r>
            <a:r>
              <a:rPr lang="tr-TR" dirty="0" smtClean="0"/>
              <a:t>of normal </a:t>
            </a:r>
            <a:r>
              <a:rPr lang="tr-TR" dirty="0" err="1" smtClean="0"/>
              <a:t>tissue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 smtClean="0"/>
          </a:p>
          <a:p>
            <a:r>
              <a:rPr lang="tr-TR" dirty="0" err="1" smtClean="0"/>
              <a:t>wound</a:t>
            </a:r>
            <a:r>
              <a:rPr lang="tr-TR" dirty="0" smtClean="0"/>
              <a:t> </a:t>
            </a:r>
            <a:r>
              <a:rPr lang="tr-TR" dirty="0" err="1" smtClean="0"/>
              <a:t>healing</a:t>
            </a:r>
            <a:endParaRPr lang="tr-TR" dirty="0" smtClean="0"/>
          </a:p>
          <a:p>
            <a:r>
              <a:rPr lang="tr-TR" dirty="0" err="1" smtClean="0"/>
              <a:t>leukocyte</a:t>
            </a:r>
            <a:r>
              <a:rPr lang="tr-TR" dirty="0" smtClean="0"/>
              <a:t> </a:t>
            </a:r>
            <a:r>
              <a:rPr lang="tr-TR" dirty="0" err="1" smtClean="0"/>
              <a:t>migration</a:t>
            </a:r>
            <a:endParaRPr lang="tr-TR" dirty="0" smtClean="0"/>
          </a:p>
          <a:p>
            <a:r>
              <a:rPr lang="tr-TR" dirty="0" err="1" smtClean="0"/>
              <a:t>İnflammation</a:t>
            </a:r>
            <a:endParaRPr lang="tr-TR" dirty="0" smtClean="0"/>
          </a:p>
          <a:p>
            <a:r>
              <a:rPr lang="tr-TR" dirty="0" err="1" smtClean="0"/>
              <a:t>metastasis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tr-TR" dirty="0" err="1" smtClean="0"/>
              <a:t>Classification</a:t>
            </a:r>
            <a:r>
              <a:rPr lang="tr-TR" dirty="0" smtClean="0"/>
              <a:t> of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immunoglobulin</a:t>
            </a:r>
            <a:r>
              <a:rPr lang="tr-TR" dirty="0" smtClean="0"/>
              <a:t> </a:t>
            </a:r>
            <a:r>
              <a:rPr lang="tr-TR" dirty="0" err="1" smtClean="0"/>
              <a:t>superfamily</a:t>
            </a:r>
            <a:endParaRPr lang="tr-TR" dirty="0" smtClean="0"/>
          </a:p>
          <a:p>
            <a:r>
              <a:rPr lang="tr-TR" dirty="0" err="1" smtClean="0"/>
              <a:t>i</a:t>
            </a:r>
            <a:r>
              <a:rPr lang="tr-TR" dirty="0" err="1" smtClean="0"/>
              <a:t>ntegrins</a:t>
            </a:r>
            <a:endParaRPr lang="tr-TR" dirty="0" smtClean="0"/>
          </a:p>
          <a:p>
            <a:r>
              <a:rPr lang="tr-TR" dirty="0" err="1" smtClean="0"/>
              <a:t>s</a:t>
            </a:r>
            <a:r>
              <a:rPr lang="tr-TR" dirty="0" err="1" smtClean="0"/>
              <a:t>electins</a:t>
            </a:r>
            <a:endParaRPr lang="tr-TR" dirty="0" smtClean="0"/>
          </a:p>
          <a:p>
            <a:r>
              <a:rPr lang="tr-TR" dirty="0" err="1" smtClean="0"/>
              <a:t>mucin</a:t>
            </a:r>
            <a:r>
              <a:rPr lang="tr-TR" dirty="0" smtClean="0"/>
              <a:t>-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endParaRPr lang="tr-TR" dirty="0" smtClean="0"/>
          </a:p>
          <a:p>
            <a:r>
              <a:rPr lang="tr-TR" dirty="0" err="1" smtClean="0"/>
              <a:t>cadherins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229</Words>
  <PresentationFormat>Ekran Gösterisi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BIO 480</vt:lpstr>
      <vt:lpstr>Course content</vt:lpstr>
      <vt:lpstr>Course goals</vt:lpstr>
      <vt:lpstr>  Recommended Sources   </vt:lpstr>
      <vt:lpstr>Adhesion molecules</vt:lpstr>
      <vt:lpstr>Slayt 6</vt:lpstr>
      <vt:lpstr>Important roles of adhesion molecules</vt:lpstr>
      <vt:lpstr>Classification of cell adhesion molecules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478</dc:title>
  <dc:creator>User</dc:creator>
  <cp:lastModifiedBy>User</cp:lastModifiedBy>
  <cp:revision>6</cp:revision>
  <dcterms:created xsi:type="dcterms:W3CDTF">2020-01-31T20:43:30Z</dcterms:created>
  <dcterms:modified xsi:type="dcterms:W3CDTF">2020-02-01T21:44:17Z</dcterms:modified>
</cp:coreProperties>
</file>