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handoutMasterIdLst>
    <p:handoutMasterId r:id="rId17"/>
  </p:handoutMasterIdLst>
  <p:sldIdLst>
    <p:sldId id="309" r:id="rId2"/>
    <p:sldId id="310" r:id="rId3"/>
    <p:sldId id="311" r:id="rId4"/>
    <p:sldId id="312" r:id="rId5"/>
    <p:sldId id="259" r:id="rId6"/>
    <p:sldId id="260" r:id="rId7"/>
    <p:sldId id="261" r:id="rId8"/>
    <p:sldId id="313" r:id="rId9"/>
    <p:sldId id="314" r:id="rId10"/>
    <p:sldId id="316" r:id="rId11"/>
    <p:sldId id="319" r:id="rId12"/>
    <p:sldId id="320" r:id="rId13"/>
    <p:sldId id="321" r:id="rId14"/>
    <p:sldId id="322" r:id="rId15"/>
  </p:sldIdLst>
  <p:sldSz cx="9144000" cy="6858000" type="screen4x3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7" autoAdjust="0"/>
    <p:restoredTop sz="94660"/>
  </p:normalViewPr>
  <p:slideViewPr>
    <p:cSldViewPr showGuides="1">
      <p:cViewPr varScale="1">
        <p:scale>
          <a:sx n="76" d="100"/>
          <a:sy n="76" d="100"/>
        </p:scale>
        <p:origin x="10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220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0156E-B879-4FD8-8A4B-F6D4FDAA469D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63D94-4DD8-4CDC-98AC-364A1E780C9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198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3199E-5035-4753-8619-D2F609C739A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4BA09-11A6-46B9-B875-131EF38207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284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51E453-656F-44EA-BAF2-1987FCC6E12B}" type="slidenum">
              <a:rPr lang="tr-TR" altLang="tr-TR" smtClean="0"/>
              <a:pPr/>
              <a:t>1</a:t>
            </a:fld>
            <a:endParaRPr lang="tr-TR" altLang="tr-TR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D82D01-6166-4D96-8639-D6BF85A95B77}" type="slidenum">
              <a:rPr lang="tr-TR" altLang="tr-TR" smtClean="0"/>
              <a:pPr/>
              <a:t>2</a:t>
            </a:fld>
            <a:endParaRPr lang="tr-TR" altLang="tr-TR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1F93CD-8FDD-47D2-BCBD-18631E247503}" type="slidenum">
              <a:rPr lang="tr-TR" altLang="tr-TR" smtClean="0"/>
              <a:pPr/>
              <a:t>3</a:t>
            </a:fld>
            <a:endParaRPr lang="tr-TR" altLang="tr-TR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9908EF-8823-495D-B3F5-63FCB2B28FA1}" type="slidenum">
              <a:rPr lang="tr-TR" altLang="tr-TR" smtClean="0"/>
              <a:pPr/>
              <a:t>4</a:t>
            </a:fld>
            <a:endParaRPr lang="tr-TR" altLang="tr-TR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81898-70CE-4EEB-B394-41BCE5EB105F}" type="slidenum">
              <a:rPr lang="tr-TR" altLang="tr-TR" smtClean="0"/>
              <a:pPr/>
              <a:t>8</a:t>
            </a:fld>
            <a:endParaRPr lang="tr-TR" altLang="tr-TR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CC8364-CD9C-46CC-96FB-9644881C9DC3}" type="slidenum">
              <a:rPr lang="tr-TR" altLang="tr-TR" smtClean="0"/>
              <a:pPr/>
              <a:t>9</a:t>
            </a:fld>
            <a:endParaRPr lang="tr-TR" altLang="tr-TR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şlık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2" name="Alt Başlık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9" name="Akış Çizelgesi: İşlem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Akış Çizelgesi: İşlem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as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Halk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Başlık Yer Tutucu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Metin Yer Tutucus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Veri Yer Tutucus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2A30758-3635-4AD6-BE30-6D8E913AB97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9F88F3B-C3EE-4D1B-8669-B430F055D0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Dikdörtgen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/ref=rdr_ext_aut?_encoding=UTF8&amp;index=books&amp;field-author=Herbert%20T.%20Shillingburg" TargetMode="External"/><Relationship Id="rId2" Type="http://schemas.openxmlformats.org/officeDocument/2006/relationships/hyperlink" Target="https://www.amazon.com/dp/0867154756/ref=rdr_ext_tmb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mazon.com/Contemporary-Prosthodontics-Stephen-Rosenstiel-2015-10-02/dp/B01FEK7GNY/ref=sr_1_1?qid=1580383441&amp;refinements=p_27%3AStephen+F.+Rosenstiel+BDS+MSD%3BMartin+F.+Land+DDS+MSD%3BJunhei+Fujimoto+DDS+MSD+DDSc&amp;s=books&amp;sr=1-1&amp;text=Stephen+F.+Rosenstiel+BDS+MSD%3BMartin+F.+Land+DDS+MSD%3BJunhei+Fujimoto+DDS+MSD+DDSc" TargetMode="External"/><Relationship Id="rId4" Type="http://schemas.openxmlformats.org/officeDocument/2006/relationships/hyperlink" Target="https://www.amazon.com/s/ref=rdr_ext_aut?_encoding=UTF8&amp;index=books&amp;field-author=David%20A.%20Sather%20Jr.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2852936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Metal-Porselen Kron Köprüler </a:t>
            </a:r>
            <a:r>
              <a:rPr lang="tr-TR" sz="3600" dirty="0" err="1"/>
              <a:t>endikasyonları</a:t>
            </a:r>
            <a:r>
              <a:rPr lang="tr-TR" sz="3600" dirty="0"/>
              <a:t> ve uygulamaları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3059832" y="4941168"/>
            <a:ext cx="418147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altLang="tr-TR" sz="2800" dirty="0">
                <a:solidFill>
                  <a:srgbClr val="FFFFFF"/>
                </a:solidFill>
              </a:rPr>
              <a:t>Prof. Dr. Semih </a:t>
            </a:r>
            <a:r>
              <a:rPr lang="tr-TR" altLang="tr-TR" sz="2800" dirty="0" err="1">
                <a:solidFill>
                  <a:srgbClr val="FFFFFF"/>
                </a:solidFill>
              </a:rPr>
              <a:t>Berksun</a:t>
            </a:r>
            <a:endParaRPr lang="en-US" altLang="tr-TR" sz="2800" dirty="0">
              <a:solidFill>
                <a:srgbClr val="FFFFFF"/>
              </a:solidFill>
            </a:endParaRPr>
          </a:p>
          <a:p>
            <a:endParaRPr lang="tr-TR" altLang="tr-TR" sz="2800" dirty="0">
              <a:solidFill>
                <a:srgbClr val="FFFFFF"/>
              </a:solidFill>
            </a:endParaRPr>
          </a:p>
        </p:txBody>
      </p:sp>
      <p:pic>
        <p:nvPicPr>
          <p:cNvPr id="2052" name="Picture 5" descr="http://www.ptc-training.com/dictionary/images/f/framewor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875" y="333375"/>
            <a:ext cx="4286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İçerik Yer Tutucusu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/>
          <a:lstStyle/>
          <a:p>
            <a:r>
              <a:rPr lang="tr-TR" altLang="tr-TR" dirty="0"/>
              <a:t>Porselen kaplama estetik için belirli bir düzeyde kalınlığa sahip olmalıdır Sonuç olarak, önemli miktarda bir diş kesimi gereklidir ve metal-seramik </a:t>
            </a:r>
            <a:r>
              <a:rPr lang="tr-TR" altLang="tr-TR" dirty="0" err="1"/>
              <a:t>preparasyonu</a:t>
            </a:r>
            <a:r>
              <a:rPr lang="tr-TR" altLang="tr-TR" dirty="0"/>
              <a:t> en az konservatif olan yöntemlerden biridir.</a:t>
            </a:r>
          </a:p>
          <a:p>
            <a:endParaRPr lang="tr-TR" alt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Endikasyonları</a:t>
            </a:r>
            <a:endParaRPr lang="tr-TR" alt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</p:spPr>
        <p:txBody>
          <a:bodyPr>
            <a:noAutofit/>
          </a:bodyPr>
          <a:lstStyle/>
          <a:p>
            <a:r>
              <a:rPr lang="tr-TR" altLang="tr-TR" sz="2400" dirty="0"/>
              <a:t>Estetik üstünlükleri ile beraber tam kaplama </a:t>
            </a:r>
            <a:r>
              <a:rPr lang="tr-TR" altLang="tr-TR" sz="2400" dirty="0" err="1"/>
              <a:t>full</a:t>
            </a:r>
            <a:r>
              <a:rPr lang="tr-TR" altLang="tr-TR" sz="2400" dirty="0"/>
              <a:t> kronlarınkiyle hemen hemen benzerdir. </a:t>
            </a:r>
          </a:p>
          <a:p>
            <a:r>
              <a:rPr lang="tr-TR" altLang="tr-TR" sz="2400" dirty="0"/>
              <a:t>Mevcut önceki restorasyonlar, çürük, travma gibi nedenlerle oluşan aşırı diş madde kaybı daha konservatif bir alternatifi olanaksız kılıyorsa en yüksek direnç ve </a:t>
            </a:r>
            <a:r>
              <a:rPr lang="tr-TR" altLang="tr-TR" sz="2400" dirty="0" err="1"/>
              <a:t>retansiyon</a:t>
            </a:r>
            <a:r>
              <a:rPr lang="tr-TR" altLang="tr-TR" sz="2400" dirty="0"/>
              <a:t> ihtiyacını sağlayan bir tedavi alternatifidir. </a:t>
            </a:r>
          </a:p>
          <a:p>
            <a:r>
              <a:rPr lang="tr-TR" altLang="tr-TR" sz="2400" dirty="0"/>
              <a:t>Uygun bir destek yapıya sahip </a:t>
            </a:r>
            <a:r>
              <a:rPr lang="tr-TR" altLang="tr-TR" sz="2400" dirty="0" err="1"/>
              <a:t>endodontik</a:t>
            </a:r>
            <a:r>
              <a:rPr lang="tr-TR" altLang="tr-TR" sz="2400" dirty="0"/>
              <a:t> tedavili bir dişi veya istenmeyen konturlara sahip bir dişin </a:t>
            </a:r>
            <a:r>
              <a:rPr lang="tr-TR" altLang="tr-TR" sz="2400" dirty="0" err="1"/>
              <a:t>aksiyel</a:t>
            </a:r>
            <a:r>
              <a:rPr lang="tr-TR" altLang="tr-TR" sz="2400" dirty="0"/>
              <a:t> konturlarını onarmak istediğimizde metal seramik kronlar kullanılabilir.</a:t>
            </a:r>
          </a:p>
          <a:p>
            <a:r>
              <a:rPr lang="tr-TR" altLang="tr-TR" sz="2400" dirty="0"/>
              <a:t> Belirli limitler dahilinde </a:t>
            </a:r>
            <a:r>
              <a:rPr lang="tr-TR" altLang="tr-TR" sz="2400" dirty="0" err="1"/>
              <a:t>okluzal</a:t>
            </a:r>
            <a:r>
              <a:rPr lang="tr-TR" altLang="tr-TR" sz="2400" dirty="0"/>
              <a:t> düzlemde değişiklikler yapmak mümkündür.</a:t>
            </a:r>
          </a:p>
          <a:p>
            <a:endParaRPr lang="tr-TR" alt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İçerik Yer Tutucusu 2"/>
          <p:cNvSpPr>
            <a:spLocks noGrp="1"/>
          </p:cNvSpPr>
          <p:nvPr>
            <p:ph idx="1"/>
          </p:nvPr>
        </p:nvSpPr>
        <p:spPr>
          <a:xfrm>
            <a:off x="685800" y="1628775"/>
            <a:ext cx="7990656" cy="4114800"/>
          </a:xfrm>
        </p:spPr>
        <p:txBody>
          <a:bodyPr/>
          <a:lstStyle/>
          <a:p>
            <a:r>
              <a:rPr lang="tr-TR" altLang="tr-TR" sz="2800" dirty="0"/>
              <a:t>Özellikle uzun dişsiz boşluklu sabit protezler için, metal-seramik kronlar daha öngörülebilir bir </a:t>
            </a:r>
            <a:r>
              <a:rPr lang="tr-TR" altLang="tr-TR" sz="2800" dirty="0" err="1"/>
              <a:t>prognoz</a:t>
            </a:r>
            <a:r>
              <a:rPr lang="tr-TR" altLang="tr-TR" sz="2800" dirty="0"/>
              <a:t> sunar. Tam seramik kronlar, genellikle uzun mesafeler için uygun değildir.</a:t>
            </a:r>
          </a:p>
          <a:p>
            <a:r>
              <a:rPr lang="tr-TR" altLang="tr-TR" sz="2800" dirty="0"/>
              <a:t>Bununla birlikte estetik kaygılar bir önceliğe sahipse, tam seramik kron, metal-seramik restorasyonuna göre daha kozmetik avantajlar sunar.</a:t>
            </a:r>
          </a:p>
          <a:p>
            <a:endParaRPr lang="tr-TR" altLang="tr-T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Başlık 1"/>
          <p:cNvSpPr>
            <a:spLocks noGrp="1"/>
          </p:cNvSpPr>
          <p:nvPr>
            <p:ph type="title"/>
          </p:nvPr>
        </p:nvSpPr>
        <p:spPr>
          <a:xfrm>
            <a:off x="1259632" y="542925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altLang="tr-TR" sz="3600" dirty="0" err="1">
                <a:solidFill>
                  <a:schemeClr val="tx1"/>
                </a:solidFill>
              </a:rPr>
              <a:t>Kontraendikasyonları</a:t>
            </a:r>
            <a:br>
              <a:rPr lang="tr-TR" altLang="tr-TR" sz="3600" dirty="0">
                <a:solidFill>
                  <a:schemeClr val="tx1"/>
                </a:solidFill>
              </a:rPr>
            </a:br>
            <a:endParaRPr lang="tr-TR" altLang="tr-TR" sz="36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825" y="1628775"/>
            <a:ext cx="8388350" cy="4114800"/>
          </a:xfrm>
        </p:spPr>
        <p:txBody>
          <a:bodyPr>
            <a:normAutofit/>
          </a:bodyPr>
          <a:lstStyle/>
          <a:p>
            <a:r>
              <a:rPr lang="tr-TR" altLang="tr-TR" sz="2400" dirty="0"/>
              <a:t>Tüm sabit restorasyonlarda olduğu gibi, aktif çürüklerin varlığını veya tedavi edilmemiş </a:t>
            </a:r>
            <a:r>
              <a:rPr lang="tr-TR" altLang="tr-TR" sz="2400" dirty="0" err="1"/>
              <a:t>periodontal</a:t>
            </a:r>
            <a:r>
              <a:rPr lang="tr-TR" altLang="tr-TR" sz="2400" dirty="0"/>
              <a:t> hastalıkları içerir. </a:t>
            </a:r>
          </a:p>
          <a:p>
            <a:r>
              <a:rPr lang="tr-TR" altLang="tr-TR" sz="2400" dirty="0" err="1"/>
              <a:t>Pulpanın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expose</a:t>
            </a:r>
            <a:r>
              <a:rPr lang="tr-TR" altLang="tr-TR" sz="2400" dirty="0"/>
              <a:t> olma riskinin fazla olması nedeniyle genç hastalarda </a:t>
            </a:r>
            <a:r>
              <a:rPr lang="tr-TR" altLang="tr-TR" sz="2400" dirty="0" err="1"/>
              <a:t>pulpa</a:t>
            </a:r>
            <a:r>
              <a:rPr lang="tr-TR" altLang="tr-TR" sz="2400" dirty="0"/>
              <a:t> odaları geniş bireylerde, metal-seramik kron </a:t>
            </a:r>
            <a:r>
              <a:rPr lang="tr-TR" altLang="tr-TR" sz="2400" dirty="0" err="1"/>
              <a:t>kontrendikedir</a:t>
            </a:r>
            <a:r>
              <a:rPr lang="tr-TR" altLang="tr-TR" sz="2400" dirty="0"/>
              <a:t>.</a:t>
            </a:r>
          </a:p>
          <a:p>
            <a:r>
              <a:rPr lang="tr-TR" altLang="tr-TR" sz="2400" dirty="0"/>
              <a:t>Mümkünse daha konservatif bir </a:t>
            </a:r>
            <a:r>
              <a:rPr lang="tr-TR" altLang="tr-TR" sz="2400" dirty="0" err="1"/>
              <a:t>restoratif</a:t>
            </a:r>
            <a:r>
              <a:rPr lang="tr-TR" altLang="tr-TR" sz="2400" dirty="0"/>
              <a:t> opsiyon; </a:t>
            </a:r>
            <a:r>
              <a:rPr lang="tr-TR" altLang="tr-TR" sz="2400" dirty="0" err="1"/>
              <a:t>kompozit</a:t>
            </a:r>
            <a:r>
              <a:rPr lang="tr-TR" altLang="tr-TR" sz="2400" dirty="0"/>
              <a:t> </a:t>
            </a:r>
            <a:r>
              <a:rPr lang="tr-TR" altLang="tr-TR" sz="2400" dirty="0" err="1"/>
              <a:t>rezin</a:t>
            </a:r>
            <a:r>
              <a:rPr lang="tr-TR" altLang="tr-TR" sz="2400" dirty="0"/>
              <a:t> veya porselen </a:t>
            </a:r>
            <a:r>
              <a:rPr lang="tr-TR" altLang="tr-TR" sz="2400" dirty="0" err="1"/>
              <a:t>laminat</a:t>
            </a:r>
            <a:r>
              <a:rPr lang="tr-TR" altLang="tr-TR" sz="2400" dirty="0"/>
              <a:t> kaplama veya daha az </a:t>
            </a:r>
            <a:r>
              <a:rPr lang="tr-TR" altLang="tr-TR" sz="2400" dirty="0" err="1"/>
              <a:t>aksiyel</a:t>
            </a:r>
            <a:r>
              <a:rPr lang="tr-TR" altLang="tr-TR" sz="2400" dirty="0"/>
              <a:t> kesim gerektiren bir tam-seramik kron düşünülebilir.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79DB3A6D-3B4E-4761-9669-D3E8F951C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462" y="1445137"/>
            <a:ext cx="6445076" cy="396772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tIns="25392" bIns="63480" anchor="ctr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tr-TR" altLang="tr-TR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KAYNAKLAR:</a:t>
            </a:r>
          </a:p>
          <a:p>
            <a:pPr>
              <a:defRPr/>
            </a:pPr>
            <a:endParaRPr lang="tr-TR" altLang="tr-TR" b="0" dirty="0">
              <a:latin typeface="Times New Roman" panose="02020603050405020304" pitchFamily="18" charset="0"/>
              <a:cs typeface="Times New Roman" panose="02020603050405020304" pitchFamily="18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defRPr/>
            </a:pPr>
            <a:endParaRPr lang="tr-TR" altLang="tr-TR" b="0" dirty="0">
              <a:latin typeface="Times New Roman" panose="02020603050405020304" pitchFamily="18" charset="0"/>
              <a:cs typeface="Times New Roman" panose="02020603050405020304" pitchFamily="18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Fundamentals of </a:t>
            </a:r>
            <a:r>
              <a:rPr lang="tr-TR" alt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Go to &quot;Fundamentals of Fixed Prosthodontics&quot; pag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Fixed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Go to &quot;Fundamentals of Fixed Prosthodontics&quot; pag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tr-TR" alt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Go to &quot;Fundamentals of Fixed Prosthodontics&quot; pag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Prosthodontics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Herbert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T. </a:t>
            </a:r>
            <a:r>
              <a:rPr lang="tr-TR" alt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Shillingburg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David A. </a:t>
            </a:r>
            <a:r>
              <a:rPr lang="tr-TR" alt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Sather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tr-TR" alt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Jr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tr-TR" alt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Quintessence Pub Co; 4 edition (March 30, 2012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Contemporary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Fixed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Prosthodontics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5e </a:t>
            </a: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Stephen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F. </a:t>
            </a: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Rosenstiel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2015</a:t>
            </a:r>
            <a:r>
              <a:rPr lang="tr-TR" b="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Martin F. </a:t>
            </a: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Land;Junhei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Fujimoto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5th Ed. </a:t>
            </a: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Mosby</a:t>
            </a:r>
            <a:endParaRPr lang="tr-TR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McLean, John W. (Ed.)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Dental Ceramics</a:t>
            </a:r>
            <a:b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Proceedings of the First International Symposium on Ceramics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Quintessence</a:t>
            </a:r>
            <a:r>
              <a:rPr lang="tr-T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Publishing, Germany</a:t>
            </a:r>
          </a:p>
          <a:p>
            <a:pPr>
              <a:defRPr/>
            </a:pPr>
            <a:endParaRPr lang="tr-TR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tr-TR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425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İdeal Bir Kron Sisteminde Olması Gereken Özellikler I</a:t>
            </a:r>
            <a:endParaRPr lang="en-US" altLang="tr-T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Diş yapısının korunması</a:t>
            </a:r>
          </a:p>
          <a:p>
            <a:r>
              <a:rPr lang="tr-TR" altLang="tr-TR"/>
              <a:t>Direnç (kırılma dayanıklılığı, esneklik)</a:t>
            </a:r>
          </a:p>
          <a:p>
            <a:r>
              <a:rPr lang="tr-TR" altLang="tr-TR"/>
              <a:t>Biyolojik uyumluluk</a:t>
            </a:r>
          </a:p>
          <a:p>
            <a:r>
              <a:rPr lang="tr-TR" altLang="tr-TR"/>
              <a:t>Sabit bölümlü protezlerin yapımı için uygun olması</a:t>
            </a:r>
          </a:p>
          <a:p>
            <a:r>
              <a:rPr lang="tr-TR" altLang="tr-TR"/>
              <a:t>Estetik özellikleri ( ışık yayılımı, translusens ve renk yansıması)</a:t>
            </a:r>
            <a:endParaRPr lang="en-US" alt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/>
              <a:t>İdeal Bir Kron Sisteminde Olması Gereken Özellikler II</a:t>
            </a:r>
            <a:endParaRPr lang="en-US" altLang="tr-T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Düşük maliyet, yapım kolaylığı ve süresi</a:t>
            </a:r>
          </a:p>
          <a:p>
            <a:r>
              <a:rPr lang="tr-TR" altLang="tr-TR"/>
              <a:t>İstenen rengin kolayca yansıtılabilmesi</a:t>
            </a:r>
          </a:p>
          <a:p>
            <a:r>
              <a:rPr lang="tr-TR" altLang="tr-TR"/>
              <a:t>Doğal dişlere benzer aşınma</a:t>
            </a:r>
          </a:p>
          <a:p>
            <a:r>
              <a:rPr lang="tr-TR" altLang="tr-TR"/>
              <a:t>Karşıt dişlerdeki aşındırıcı etkisinin doğal dişlere benzer olması</a:t>
            </a:r>
          </a:p>
          <a:p>
            <a:r>
              <a:rPr lang="tr-TR" altLang="tr-TR"/>
              <a:t>Termal genleşmesinin mineye yakın olması ve düşük termal iletkenlik</a:t>
            </a:r>
            <a:endParaRPr lang="en-US" alt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4284663" y="1524000"/>
            <a:ext cx="3559175" cy="3403600"/>
          </a:xfrm>
          <a:prstGeom prst="ellipse">
            <a:avLst/>
          </a:prstGeom>
          <a:solidFill>
            <a:srgbClr val="FF99FF">
              <a:alpha val="39999"/>
            </a:srgbClr>
          </a:solidFill>
          <a:ln w="28575">
            <a:solidFill>
              <a:srgbClr val="FC6E88"/>
            </a:solidFill>
            <a:round/>
            <a:headEnd/>
            <a:tailEnd/>
          </a:ln>
        </p:spPr>
        <p:txBody>
          <a:bodyPr/>
          <a:lstStyle/>
          <a:p>
            <a:endParaRPr lang="tr-TR" altLang="tr-TR"/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2746375" y="2895600"/>
            <a:ext cx="3559175" cy="3403600"/>
          </a:xfrm>
          <a:prstGeom prst="ellipse">
            <a:avLst/>
          </a:prstGeom>
          <a:solidFill>
            <a:srgbClr val="FFCC66">
              <a:alpha val="50195"/>
            </a:srgbClr>
          </a:solidFill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tr-TR" altLang="tr-TR"/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1187450" y="1447800"/>
            <a:ext cx="3560763" cy="3403600"/>
          </a:xfrm>
          <a:prstGeom prst="ellipse">
            <a:avLst/>
          </a:prstGeom>
          <a:solidFill>
            <a:schemeClr val="accent1">
              <a:alpha val="39999"/>
            </a:schemeClr>
          </a:solidFill>
          <a:ln w="28575">
            <a:solidFill>
              <a:srgbClr val="7BC16E"/>
            </a:solidFill>
            <a:round/>
            <a:headEnd/>
            <a:tailEnd/>
          </a:ln>
        </p:spPr>
        <p:txBody>
          <a:bodyPr/>
          <a:lstStyle/>
          <a:p>
            <a:endParaRPr lang="tr-TR" altLang="tr-TR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11188" y="2205038"/>
            <a:ext cx="14049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defTabSz="762000" eaLnBrk="0" hangingPunct="0">
              <a:defRPr/>
            </a:pPr>
            <a:r>
              <a:rPr lang="tr-TR" b="1" u="sng">
                <a:solidFill>
                  <a:srgbClr val="A2FFA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Biyolojik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05613" y="2205038"/>
            <a:ext cx="1366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defTabSz="762000" eaLnBrk="0" hangingPunct="0">
              <a:defRPr/>
            </a:pPr>
            <a:r>
              <a:rPr lang="tr-TR" b="1" u="sng">
                <a:solidFill>
                  <a:srgbClr val="FFCC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Mekanik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870325" y="5157788"/>
            <a:ext cx="1403350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defTabSz="762000" eaLnBrk="0" hangingPunct="0">
              <a:defRPr/>
            </a:pPr>
            <a:r>
              <a:rPr lang="tr-TR" sz="2800" b="1" u="sng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Estetik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688975" y="381000"/>
            <a:ext cx="8148638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ctr" defTabSz="762000" eaLnBrk="0" hangingPunct="0">
              <a:defRPr/>
            </a:pPr>
            <a:r>
              <a:rPr lang="tr-T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Optimum Bir Restorasyon Biyolojik, Mekanik, Estetik </a:t>
            </a:r>
          </a:p>
          <a:p>
            <a:pPr algn="ctr" defTabSz="762000" eaLnBrk="0" hangingPunct="0">
              <a:defRPr/>
            </a:pPr>
            <a:r>
              <a:rPr lang="tr-T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Gereksinimleri Karşılayabilmelidir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3595688" y="2708275"/>
            <a:ext cx="194945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>
            <a:spAutoFit/>
          </a:bodyPr>
          <a:lstStyle/>
          <a:p>
            <a:pPr algn="ctr" defTabSz="762000" eaLnBrk="0" hangingPunct="0">
              <a:defRPr/>
            </a:pPr>
            <a:r>
              <a:rPr lang="tr-TR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Optimum </a:t>
            </a:r>
          </a:p>
          <a:p>
            <a:pPr algn="ctr" defTabSz="762000" eaLnBrk="0" hangingPunct="0">
              <a:defRPr/>
            </a:pPr>
            <a:r>
              <a:rPr lang="tr-TR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Restorasyon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43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1" grpId="0" animBg="1"/>
      <p:bldP spid="14349" grpId="0" animBg="1"/>
      <p:bldP spid="14350" grpId="0" animBg="1"/>
      <p:bldP spid="143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7498080" cy="1143000"/>
          </a:xfrm>
        </p:spPr>
        <p:txBody>
          <a:bodyPr>
            <a:noAutofit/>
          </a:bodyPr>
          <a:lstStyle/>
          <a:p>
            <a:r>
              <a:rPr lang="tr-TR" sz="3200" dirty="0"/>
              <a:t>Bir metal-seramik restorasyondaki metal </a:t>
            </a:r>
            <a:r>
              <a:rPr lang="tr-TR" sz="3200" dirty="0" err="1"/>
              <a:t>koping</a:t>
            </a:r>
            <a:r>
              <a:rPr lang="tr-TR" sz="3200" dirty="0"/>
              <a:t> üç porselen tabakası ile örtülüdür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2060848"/>
            <a:ext cx="7344816" cy="4259560"/>
          </a:xfrm>
        </p:spPr>
        <p:txBody>
          <a:bodyPr>
            <a:normAutofit/>
          </a:bodyPr>
          <a:lstStyle/>
          <a:p>
            <a:r>
              <a:rPr lang="tr-TR" sz="2400" dirty="0" err="1"/>
              <a:t>Opak</a:t>
            </a:r>
            <a:r>
              <a:rPr lang="tr-TR" sz="2400" dirty="0"/>
              <a:t> porselen alttaki metali gizler, rengin temelini oluşturur ve seramik ile metal arasındaki bağlanmanın gelişiminde önemli bir rol oynar.</a:t>
            </a:r>
          </a:p>
          <a:p>
            <a:pPr lvl="0"/>
            <a:r>
              <a:rPr lang="tr-TR" sz="2400" dirty="0"/>
              <a:t>Dentin, veya gövde porseleni restorasyonun ana kütlesini meydana getirir ve rengin büyük kısmını oluşturur.</a:t>
            </a:r>
          </a:p>
          <a:p>
            <a:pPr lvl="0"/>
            <a:r>
              <a:rPr lang="tr-TR" sz="2400" dirty="0"/>
              <a:t>Mine veya kesici porselen restorasyona </a:t>
            </a:r>
            <a:r>
              <a:rPr lang="tr-TR" sz="2400" dirty="0" err="1"/>
              <a:t>translüsensi</a:t>
            </a:r>
            <a:r>
              <a:rPr lang="tr-TR" sz="2400" dirty="0"/>
              <a:t> verir.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390" y="4941168"/>
            <a:ext cx="2448001" cy="161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975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4404722"/>
            <a:ext cx="7498080" cy="2443518"/>
          </a:xfrm>
        </p:spPr>
        <p:txBody>
          <a:bodyPr>
            <a:normAutofit/>
          </a:bodyPr>
          <a:lstStyle/>
          <a:p>
            <a:r>
              <a:rPr lang="tr-TR" sz="2800" dirty="0" err="1"/>
              <a:t>Opak</a:t>
            </a:r>
            <a:r>
              <a:rPr lang="tr-TR" sz="2800" dirty="0"/>
              <a:t> veya dentin </a:t>
            </a:r>
            <a:r>
              <a:rPr lang="tr-TR" sz="2800" dirty="0" err="1"/>
              <a:t>modifiye</a:t>
            </a:r>
            <a:r>
              <a:rPr lang="tr-TR" sz="2800" dirty="0"/>
              <a:t> ediciler ya da şeffaf porselen gibi diğer porselenler özel efektler ve </a:t>
            </a:r>
            <a:r>
              <a:rPr lang="tr-TR" sz="2800" dirty="0" err="1"/>
              <a:t>karakterizasyon</a:t>
            </a:r>
            <a:r>
              <a:rPr lang="tr-TR" sz="2800" dirty="0"/>
              <a:t> için bu üç temel tabaka İçerisinde kullanılırlar.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16632"/>
            <a:ext cx="7187400" cy="416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534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2204864"/>
            <a:ext cx="7498080" cy="4043536"/>
          </a:xfrm>
        </p:spPr>
        <p:txBody>
          <a:bodyPr/>
          <a:lstStyle/>
          <a:p>
            <a:r>
              <a:rPr lang="tr-TR" dirty="0"/>
              <a:t>Me­tal-seramik restorasyonların dayanıklılığı seramik ile metal altyapı arasındaki bağlanmaya, metal </a:t>
            </a:r>
            <a:r>
              <a:rPr lang="tr-TR" dirty="0" err="1"/>
              <a:t>kopingin</a:t>
            </a:r>
            <a:r>
              <a:rPr lang="tr-TR" dirty="0"/>
              <a:t> tasarımı ve sertliğinin yanı sıra metal ile porselenin uyumuna bağlıdır.</a:t>
            </a:r>
          </a:p>
        </p:txBody>
      </p:sp>
    </p:spTree>
    <p:extLst>
      <p:ext uri="{BB962C8B-B14F-4D97-AF65-F5344CB8AC3E}">
        <p14:creationId xmlns:p14="http://schemas.microsoft.com/office/powerpoint/2010/main" val="261031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2492896"/>
            <a:ext cx="7498080" cy="2664296"/>
          </a:xfrm>
        </p:spPr>
        <p:txBody>
          <a:bodyPr/>
          <a:lstStyle/>
          <a:p>
            <a:r>
              <a:rPr lang="tr-TR" altLang="tr-TR" dirty="0"/>
              <a:t>Tam metal kronlar</a:t>
            </a:r>
          </a:p>
          <a:p>
            <a:r>
              <a:rPr lang="tr-TR" altLang="tr-TR" dirty="0"/>
              <a:t>Metal destekli akrilik kronlar</a:t>
            </a:r>
          </a:p>
          <a:p>
            <a:r>
              <a:rPr lang="tr-TR" altLang="tr-TR" dirty="0"/>
              <a:t>Metal destekli porselen kronlar</a:t>
            </a:r>
          </a:p>
          <a:p>
            <a:r>
              <a:rPr lang="tr-TR" altLang="tr-TR" dirty="0"/>
              <a:t>Tam porselen kronlar</a:t>
            </a:r>
            <a:endParaRPr lang="en-US" altLang="tr-TR" dirty="0"/>
          </a:p>
        </p:txBody>
      </p:sp>
      <p:sp>
        <p:nvSpPr>
          <p:cNvPr id="3" name="Rectangle 6"/>
          <p:cNvSpPr txBox="1">
            <a:spLocks noChangeArrowheads="1"/>
          </p:cNvSpPr>
          <p:nvPr/>
        </p:nvSpPr>
        <p:spPr bwMode="auto">
          <a:xfrm>
            <a:off x="1043608" y="1268760"/>
            <a:ext cx="7634287" cy="12001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pPr algn="l" eaLnBrk="1" hangingPunct="1">
              <a:defRPr/>
            </a:pPr>
            <a:r>
              <a:rPr lang="tr-TR" altLang="tr-TR" sz="3600" kern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Sabit Protezlerde Uygulanan Kron Sistemleri</a:t>
            </a:r>
            <a:endParaRPr lang="en-US" altLang="tr-TR" sz="3600" kern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692150"/>
            <a:ext cx="6726484" cy="1279454"/>
          </a:xfrm>
          <a:effectLst>
            <a:outerShdw dist="40161" dir="1106097" algn="ctr" rotWithShape="0">
              <a:schemeClr val="tx1">
                <a:alpha val="50000"/>
              </a:schemeClr>
            </a:outerShdw>
          </a:effectLst>
        </p:spPr>
        <p:txBody>
          <a:bodyPr wrap="square" lIns="90000" tIns="46800" rIns="90000" bIns="46800">
            <a:spAutoFit/>
          </a:bodyPr>
          <a:lstStyle/>
          <a:p>
            <a:pPr marL="0" indent="0" eaLnBrk="1" hangingPunct="1">
              <a:buClr>
                <a:srgbClr val="DA1616"/>
              </a:buClr>
              <a:buFontTx/>
              <a:buNone/>
            </a:pPr>
            <a:endParaRPr lang="tr-TR" altLang="tr-TR" sz="3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eaLnBrk="1" hangingPunct="1">
              <a:buClr>
                <a:srgbClr val="DA1616"/>
              </a:buClr>
              <a:buFontTx/>
              <a:buNone/>
            </a:pPr>
            <a:r>
              <a:rPr lang="tr-TR" altLang="tr-TR" sz="3600" b="1" dirty="0">
                <a:solidFill>
                  <a:schemeClr val="accent6">
                    <a:lumMod val="50000"/>
                  </a:schemeClr>
                </a:solidFill>
              </a:rPr>
              <a:t>Metal destekli porselen kronlar</a:t>
            </a:r>
          </a:p>
        </p:txBody>
      </p:sp>
      <p:sp>
        <p:nvSpPr>
          <p:cNvPr id="8195" name="Metin kutusu 1"/>
          <p:cNvSpPr txBox="1">
            <a:spLocks noChangeArrowheads="1"/>
          </p:cNvSpPr>
          <p:nvPr/>
        </p:nvSpPr>
        <p:spPr bwMode="auto">
          <a:xfrm>
            <a:off x="827088" y="2420938"/>
            <a:ext cx="792137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Calibri" panose="020F0502020204030204" pitchFamily="34" charset="0"/>
              <a:buChar char="•"/>
            </a:pPr>
            <a:r>
              <a:rPr lang="tr-TR" altLang="tr-TR" sz="2800" dirty="0">
                <a:solidFill>
                  <a:srgbClr val="000000"/>
                </a:solidFill>
              </a:rPr>
              <a:t>Birçok </a:t>
            </a:r>
            <a:r>
              <a:rPr lang="tr-TR" altLang="tr-TR" sz="2800" dirty="0" err="1">
                <a:solidFill>
                  <a:srgbClr val="000000"/>
                </a:solidFill>
              </a:rPr>
              <a:t>dişhekimliği</a:t>
            </a:r>
            <a:r>
              <a:rPr lang="tr-TR" altLang="tr-TR" sz="2800" dirty="0">
                <a:solidFill>
                  <a:srgbClr val="000000"/>
                </a:solidFill>
              </a:rPr>
              <a:t> uygulamalarında, metal-seramik kron en sık kullanılan sabit restorasyonlardan biri olmaya devam etmektedir. </a:t>
            </a:r>
          </a:p>
          <a:p>
            <a:pPr marL="457200" indent="-457200">
              <a:buFont typeface="Calibri" panose="020F0502020204030204" pitchFamily="34" charset="0"/>
              <a:buChar char="•"/>
            </a:pPr>
            <a:r>
              <a:rPr lang="tr-TR" altLang="tr-TR" sz="2800" dirty="0">
                <a:solidFill>
                  <a:srgbClr val="000000"/>
                </a:solidFill>
              </a:rPr>
              <a:t>Bu restorasyonlar, öngörülebilir estetik bir sonuç ile güçlü fiziksel özellikleri birleştirirler. </a:t>
            </a:r>
          </a:p>
          <a:p>
            <a:pPr marL="457200" indent="-457200">
              <a:buFont typeface="Calibri" panose="020F0502020204030204" pitchFamily="34" charset="0"/>
              <a:buChar char="•"/>
            </a:pPr>
            <a:r>
              <a:rPr lang="tr-TR" altLang="tr-TR" sz="2800" dirty="0">
                <a:solidFill>
                  <a:srgbClr val="000000"/>
                </a:solidFill>
              </a:rPr>
              <a:t>Tam kaplama metal-seramik kronlar(veya altyapılar), doğal bir dişin görünümünü taklit etmek için porselen tabakasıyla kaplanır.</a:t>
            </a:r>
          </a:p>
          <a:p>
            <a:pPr marL="457200" indent="-457200">
              <a:buFont typeface="Calibri" panose="020F0502020204030204" pitchFamily="34" charset="0"/>
              <a:buChar char="•"/>
            </a:pPr>
            <a:endParaRPr lang="tr-TR" altLang="tr-TR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819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</TotalTime>
  <Words>574</Words>
  <Application>Microsoft Office PowerPoint</Application>
  <PresentationFormat>Ekran Gösterisi (4:3)</PresentationFormat>
  <Paragraphs>62</Paragraphs>
  <Slides>14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Verdana</vt:lpstr>
      <vt:lpstr>Wingdings 2</vt:lpstr>
      <vt:lpstr>Gündönümü</vt:lpstr>
      <vt:lpstr>PowerPoint Sunusu</vt:lpstr>
      <vt:lpstr>İdeal Bir Kron Sisteminde Olması Gereken Özellikler I</vt:lpstr>
      <vt:lpstr>İdeal Bir Kron Sisteminde Olması Gereken Özellikler II</vt:lpstr>
      <vt:lpstr>PowerPoint Sunusu</vt:lpstr>
      <vt:lpstr>Bir metal-seramik restorasyondaki metal koping üç porselen tabakası ile örtülüdür </vt:lpstr>
      <vt:lpstr>PowerPoint Sunusu</vt:lpstr>
      <vt:lpstr>PowerPoint Sunusu</vt:lpstr>
      <vt:lpstr>PowerPoint Sunusu</vt:lpstr>
      <vt:lpstr>PowerPoint Sunusu</vt:lpstr>
      <vt:lpstr>PowerPoint Sunusu</vt:lpstr>
      <vt:lpstr>Endikasyonları</vt:lpstr>
      <vt:lpstr>PowerPoint Sunusu</vt:lpstr>
      <vt:lpstr>Kontraendikasyonları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Metal-seramik Restorasyonlar Dental Alaşımlar ve Metal –Seramik bağlantısı</dc:title>
  <dc:creator>Semih Berksun</dc:creator>
  <cp:lastModifiedBy>Semih Berksun</cp:lastModifiedBy>
  <cp:revision>78</cp:revision>
  <cp:lastPrinted>2016-12-07T07:09:16Z</cp:lastPrinted>
  <dcterms:created xsi:type="dcterms:W3CDTF">2016-12-02T07:25:55Z</dcterms:created>
  <dcterms:modified xsi:type="dcterms:W3CDTF">2020-01-31T10:14:33Z</dcterms:modified>
</cp:coreProperties>
</file>