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1"/>
  </p:notesMasterIdLst>
  <p:sldIdLst>
    <p:sldId id="256" r:id="rId2"/>
    <p:sldId id="257" r:id="rId3"/>
    <p:sldId id="258" r:id="rId4"/>
    <p:sldId id="280" r:id="rId5"/>
    <p:sldId id="259" r:id="rId6"/>
    <p:sldId id="27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4" r:id="rId24"/>
    <p:sldId id="285" r:id="rId25"/>
    <p:sldId id="281" r:id="rId26"/>
    <p:sldId id="282" r:id="rId27"/>
    <p:sldId id="283" r:id="rId28"/>
    <p:sldId id="278" r:id="rId29"/>
    <p:sldId id="276"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8"/>
  </p:normalViewPr>
  <p:slideViewPr>
    <p:cSldViewPr snapToGrid="0" snapToObjects="1">
      <p:cViewPr varScale="1">
        <p:scale>
          <a:sx n="109" d="100"/>
          <a:sy n="109" d="100"/>
        </p:scale>
        <p:origin x="680" y="192"/>
      </p:cViewPr>
      <p:guideLst/>
    </p:cSldViewPr>
  </p:slideViewPr>
  <p:outlineViewPr>
    <p:cViewPr>
      <p:scale>
        <a:sx n="33" d="100"/>
        <a:sy n="33" d="100"/>
      </p:scale>
      <p:origin x="0" y="-165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75650-85CD-3340-9D71-110F37959318}" type="datetimeFigureOut">
              <a:rPr lang="tr-TR" smtClean="0"/>
              <a:t>18.04.2022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56BA5-D938-1E41-BF79-FE21D24A3A5C}" type="slidenum">
              <a:rPr lang="tr-TR" smtClean="0"/>
              <a:t>‹#›</a:t>
            </a:fld>
            <a:endParaRPr lang="tr-TR"/>
          </a:p>
        </p:txBody>
      </p:sp>
    </p:spTree>
    <p:extLst>
      <p:ext uri="{BB962C8B-B14F-4D97-AF65-F5344CB8AC3E}">
        <p14:creationId xmlns:p14="http://schemas.microsoft.com/office/powerpoint/2010/main" val="15158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9956BA5-D938-1E41-BF79-FE21D24A3A5C}" type="slidenum">
              <a:rPr lang="tr-TR" smtClean="0"/>
              <a:t>1</a:t>
            </a:fld>
            <a:endParaRPr lang="tr-TR"/>
          </a:p>
        </p:txBody>
      </p:sp>
    </p:spTree>
    <p:extLst>
      <p:ext uri="{BB962C8B-B14F-4D97-AF65-F5344CB8AC3E}">
        <p14:creationId xmlns:p14="http://schemas.microsoft.com/office/powerpoint/2010/main" val="35821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9956BA5-D938-1E41-BF79-FE21D24A3A5C}" type="slidenum">
              <a:rPr lang="tr-TR" smtClean="0"/>
              <a:t>3</a:t>
            </a:fld>
            <a:endParaRPr lang="tr-TR"/>
          </a:p>
        </p:txBody>
      </p:sp>
    </p:spTree>
    <p:extLst>
      <p:ext uri="{BB962C8B-B14F-4D97-AF65-F5344CB8AC3E}">
        <p14:creationId xmlns:p14="http://schemas.microsoft.com/office/powerpoint/2010/main" val="383712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9956BA5-D938-1E41-BF79-FE21D24A3A5C}" type="slidenum">
              <a:rPr lang="tr-TR" smtClean="0"/>
              <a:t>13</a:t>
            </a:fld>
            <a:endParaRPr lang="tr-TR"/>
          </a:p>
        </p:txBody>
      </p:sp>
    </p:spTree>
    <p:extLst>
      <p:ext uri="{BB962C8B-B14F-4D97-AF65-F5344CB8AC3E}">
        <p14:creationId xmlns:p14="http://schemas.microsoft.com/office/powerpoint/2010/main" val="420869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0710BAF5-083D-2141-8A01-07EF82E3AE06}"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83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3906B2BA-02BD-5742-8246-6EB8D6708C62}" type="datetimeFigureOut">
              <a:rPr lang="tr-TR" smtClean="0"/>
              <a:t>18.04.2022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10BAF5-083D-2141-8A01-07EF82E3AE06}" type="slidenum">
              <a:rPr lang="tr-TR" smtClean="0"/>
              <a:t>‹#›</a:t>
            </a:fld>
            <a:endParaRPr lang="tr-TR"/>
          </a:p>
        </p:txBody>
      </p:sp>
    </p:spTree>
    <p:extLst>
      <p:ext uri="{BB962C8B-B14F-4D97-AF65-F5344CB8AC3E}">
        <p14:creationId xmlns:p14="http://schemas.microsoft.com/office/powerpoint/2010/main" val="1755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68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65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spTree>
    <p:extLst>
      <p:ext uri="{BB962C8B-B14F-4D97-AF65-F5344CB8AC3E}">
        <p14:creationId xmlns:p14="http://schemas.microsoft.com/office/powerpoint/2010/main" val="2566646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461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187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6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69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spTree>
    <p:extLst>
      <p:ext uri="{BB962C8B-B14F-4D97-AF65-F5344CB8AC3E}">
        <p14:creationId xmlns:p14="http://schemas.microsoft.com/office/powerpoint/2010/main" val="333972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906B2BA-02BD-5742-8246-6EB8D6708C62}" type="datetimeFigureOut">
              <a:rPr lang="tr-TR" smtClean="0"/>
              <a:t>18.04.2022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710BAF5-083D-2141-8A01-07EF82E3AE06}"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52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3906B2BA-02BD-5742-8246-6EB8D6708C62}" type="datetimeFigureOut">
              <a:rPr lang="tr-TR" smtClean="0"/>
              <a:t>18.04.2022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10BAF5-083D-2141-8A01-07EF82E3AE06}" type="slidenum">
              <a:rPr lang="tr-TR" smtClean="0"/>
              <a:t>‹#›</a:t>
            </a:fld>
            <a:endParaRPr lang="tr-TR"/>
          </a:p>
        </p:txBody>
      </p:sp>
    </p:spTree>
    <p:extLst>
      <p:ext uri="{BB962C8B-B14F-4D97-AF65-F5344CB8AC3E}">
        <p14:creationId xmlns:p14="http://schemas.microsoft.com/office/powerpoint/2010/main" val="165062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3906B2BA-02BD-5742-8246-6EB8D6708C62}" type="datetimeFigureOut">
              <a:rPr lang="tr-TR" smtClean="0"/>
              <a:t>18.04.2022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710BAF5-083D-2141-8A01-07EF82E3AE06}"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38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906B2BA-02BD-5742-8246-6EB8D6708C62}" type="datetimeFigureOut">
              <a:rPr lang="tr-TR" smtClean="0"/>
              <a:t>18.04.2022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710BAF5-083D-2141-8A01-07EF82E3AE0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40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6B2BA-02BD-5742-8246-6EB8D6708C62}" type="datetimeFigureOut">
              <a:rPr lang="tr-TR" smtClean="0"/>
              <a:t>18.04.2022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710BAF5-083D-2141-8A01-07EF82E3AE06}" type="slidenum">
              <a:rPr lang="tr-TR" smtClean="0"/>
              <a:t>‹#›</a:t>
            </a:fld>
            <a:endParaRPr lang="tr-TR"/>
          </a:p>
        </p:txBody>
      </p:sp>
    </p:spTree>
    <p:extLst>
      <p:ext uri="{BB962C8B-B14F-4D97-AF65-F5344CB8AC3E}">
        <p14:creationId xmlns:p14="http://schemas.microsoft.com/office/powerpoint/2010/main" val="146780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3906B2BA-02BD-5742-8246-6EB8D6708C62}" type="datetimeFigureOut">
              <a:rPr lang="tr-TR" smtClean="0"/>
              <a:t>18.04.2022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10BAF5-083D-2141-8A01-07EF82E3AE06}"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7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3906B2BA-02BD-5742-8246-6EB8D6708C62}" type="datetimeFigureOut">
              <a:rPr lang="tr-TR" smtClean="0"/>
              <a:t>18.04.2022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710BAF5-083D-2141-8A01-07EF82E3AE06}" type="slidenum">
              <a:rPr lang="tr-TR" smtClean="0"/>
              <a:t>‹#›</a:t>
            </a:fld>
            <a:endParaRPr lang="tr-TR"/>
          </a:p>
        </p:txBody>
      </p:sp>
    </p:spTree>
    <p:extLst>
      <p:ext uri="{BB962C8B-B14F-4D97-AF65-F5344CB8AC3E}">
        <p14:creationId xmlns:p14="http://schemas.microsoft.com/office/powerpoint/2010/main" val="320742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06B2BA-02BD-5742-8246-6EB8D6708C62}" type="datetimeFigureOut">
              <a:rPr lang="tr-TR" smtClean="0"/>
              <a:t>18.04.2022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10BAF5-083D-2141-8A01-07EF82E3AE06}" type="slidenum">
              <a:rPr lang="tr-TR" smtClean="0"/>
              <a:t>‹#›</a:t>
            </a:fld>
            <a:endParaRPr lang="tr-TR"/>
          </a:p>
        </p:txBody>
      </p:sp>
    </p:spTree>
    <p:extLst>
      <p:ext uri="{BB962C8B-B14F-4D97-AF65-F5344CB8AC3E}">
        <p14:creationId xmlns:p14="http://schemas.microsoft.com/office/powerpoint/2010/main" val="28922371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C88747-D3FB-AE41-9E1E-9E7516563886}"/>
              </a:ext>
            </a:extLst>
          </p:cNvPr>
          <p:cNvSpPr>
            <a:spLocks noGrp="1"/>
          </p:cNvSpPr>
          <p:nvPr>
            <p:ph type="ctrTitle"/>
          </p:nvPr>
        </p:nvSpPr>
        <p:spPr/>
        <p:txBody>
          <a:bodyPr/>
          <a:lstStyle/>
          <a:p>
            <a:r>
              <a:rPr lang="tr-TR" sz="4800" dirty="0"/>
              <a:t>8. ve 9. HAFTA</a:t>
            </a:r>
          </a:p>
        </p:txBody>
      </p:sp>
      <p:sp>
        <p:nvSpPr>
          <p:cNvPr id="3" name="Alt Başlık 2">
            <a:extLst>
              <a:ext uri="{FF2B5EF4-FFF2-40B4-BE49-F238E27FC236}">
                <a16:creationId xmlns:a16="http://schemas.microsoft.com/office/drawing/2014/main" id="{922F5264-47E7-D045-BF86-908849DD6DAD}"/>
              </a:ext>
            </a:extLst>
          </p:cNvPr>
          <p:cNvSpPr>
            <a:spLocks noGrp="1"/>
          </p:cNvSpPr>
          <p:nvPr>
            <p:ph type="subTitle" idx="1"/>
          </p:nvPr>
        </p:nvSpPr>
        <p:spPr>
          <a:xfrm>
            <a:off x="2191172" y="3509006"/>
            <a:ext cx="7818120" cy="1554483"/>
          </a:xfrm>
        </p:spPr>
        <p:txBody>
          <a:bodyPr>
            <a:noAutofit/>
          </a:bodyPr>
          <a:lstStyle/>
          <a:p>
            <a:r>
              <a:rPr lang="tr-TR" sz="2200" b="1" dirty="0"/>
              <a:t>1930’lu Yıllar,</a:t>
            </a:r>
          </a:p>
          <a:p>
            <a:r>
              <a:rPr lang="tr-TR" sz="2200" b="1" dirty="0"/>
              <a:t>Davranışçı Okul / Neo-Klasik Okul / İnsan İlişkileri Okulu</a:t>
            </a:r>
          </a:p>
          <a:p>
            <a:r>
              <a:rPr lang="tr-TR" sz="2200" b="1" dirty="0"/>
              <a:t>ve</a:t>
            </a:r>
          </a:p>
          <a:p>
            <a:r>
              <a:rPr lang="tr-TR" sz="2200" b="1" dirty="0"/>
              <a:t>Örgütsel Davranış</a:t>
            </a:r>
          </a:p>
        </p:txBody>
      </p:sp>
    </p:spTree>
    <p:extLst>
      <p:ext uri="{BB962C8B-B14F-4D97-AF65-F5344CB8AC3E}">
        <p14:creationId xmlns:p14="http://schemas.microsoft.com/office/powerpoint/2010/main" val="422285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b="1" dirty="0"/>
              <a:t>Davranışçı Okul, montaj hattına bağlı üretim sürecine ve emek sürecine karşı değildir</a:t>
            </a:r>
            <a:r>
              <a:rPr lang="tr-TR" dirty="0"/>
              <a:t>. Montaj hattı yine kendi hızında çalışmaya devam etmekte ve çalışanlar da bu hıza ayak uydurmaya çalışmakta, basit bir görevi durmaksızın yinelemektedirler. Bu anlamda Davranışçı </a:t>
            </a:r>
            <a:r>
              <a:rPr lang="tr-TR" dirty="0" err="1"/>
              <a:t>Okul’un</a:t>
            </a:r>
            <a:r>
              <a:rPr lang="tr-TR" dirty="0"/>
              <a:t> işin kendisi ile uğraştığını söylemek güçtür. </a:t>
            </a:r>
            <a:r>
              <a:rPr lang="tr-TR" b="1" dirty="0"/>
              <a:t>Monoton iş ortamının yarattığı stres ve çöküntüleri gidermeye yönelik olarak bazı tedbirler almaya çalışmaktadır. </a:t>
            </a:r>
          </a:p>
          <a:p>
            <a:pPr algn="just"/>
            <a:r>
              <a:rPr lang="tr-TR" dirty="0"/>
              <a:t>Davranışçı Okul </a:t>
            </a:r>
            <a:r>
              <a:rPr lang="tr-TR" b="1" dirty="0"/>
              <a:t>önderlik biçimlerini </a:t>
            </a:r>
            <a:r>
              <a:rPr lang="tr-TR" dirty="0"/>
              <a:t>de yeniden gözden geçirmektedir. Artık işyerinde yönetici konumunda bulunan kişi, iş akışını en iyi biçimde organize etmekle görevli kişi olmaktan çıkmıştır. </a:t>
            </a:r>
            <a:r>
              <a:rPr lang="tr-TR" b="1" dirty="0"/>
              <a:t>Yönetici artık bir tür «önder/lider» olarak algılanmaktadır.</a:t>
            </a:r>
            <a:r>
              <a:rPr lang="tr-TR" dirty="0"/>
              <a:t> İşyerinde sağlıklı bir önderlik tarzı da çalışanların verimliliğini olumlu yönde etkilemekte, çalışanların moral düzeylerinin yükselmesine yol açmakta, aidiyet duygularını güçlendirmektedir.</a:t>
            </a:r>
          </a:p>
        </p:txBody>
      </p:sp>
    </p:spTree>
    <p:extLst>
      <p:ext uri="{BB962C8B-B14F-4D97-AF65-F5344CB8AC3E}">
        <p14:creationId xmlns:p14="http://schemas.microsoft.com/office/powerpoint/2010/main" val="64396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dirty="0"/>
              <a:t>Davranışçılar, önderlik algısı çerçevesinde başka bazı kavramları da yönetim yazınına katmışlardır. Bu kavramlardan birisi «</a:t>
            </a:r>
            <a:r>
              <a:rPr lang="tr-TR" b="1" dirty="0"/>
              <a:t>doğal örgüt</a:t>
            </a:r>
            <a:r>
              <a:rPr lang="tr-TR" dirty="0"/>
              <a:t>» bir diğeri ise «</a:t>
            </a:r>
            <a:r>
              <a:rPr lang="tr-TR" b="1" dirty="0"/>
              <a:t>doğal </a:t>
            </a:r>
            <a:r>
              <a:rPr lang="tr-TR" b="1" dirty="0" err="1"/>
              <a:t>önder</a:t>
            </a:r>
            <a:r>
              <a:rPr lang="tr-TR" dirty="0" err="1"/>
              <a:t>»dir</a:t>
            </a:r>
            <a:r>
              <a:rPr lang="tr-TR" dirty="0"/>
              <a:t>. </a:t>
            </a:r>
          </a:p>
          <a:p>
            <a:pPr algn="just"/>
            <a:r>
              <a:rPr lang="tr-TR" dirty="0"/>
              <a:t>Doğal önder, yeni bir otorite figürü olarak karşımıza çıkmaya başlamıştır. Bu otoritenin biçimsel örgütün ürettiği hiyerarşi ile ilişkisi bulunmamaktadır. Biçimsel örgütlenmenin içerisinde ve bu örgütlenmeye rağmen çalışanlar başka bazı «doğal </a:t>
            </a:r>
            <a:r>
              <a:rPr lang="tr-TR" dirty="0" err="1"/>
              <a:t>önder»lerin</a:t>
            </a:r>
            <a:r>
              <a:rPr lang="tr-TR" dirty="0"/>
              <a:t> etkilerine açık olabilirler ve bu doğal önderler biçimsel örgütün yetki ve otoritesini de anlamsızlaştıracak biçimde örgüt üzerinde etkili olabilir, çalışanları yönlendirebilir. </a:t>
            </a:r>
          </a:p>
          <a:p>
            <a:pPr algn="just"/>
            <a:r>
              <a:rPr lang="tr-TR" dirty="0"/>
              <a:t>Davranışçılar, doğal örgüt ile biçimsel örgütü, doğal lider ile biçimsel önderi buluşturmanın önemli olduğunu fark etmişlerdir. Bunun yollarını aramaya başlamışlardır. </a:t>
            </a:r>
          </a:p>
        </p:txBody>
      </p:sp>
    </p:spTree>
    <p:extLst>
      <p:ext uri="{BB962C8B-B14F-4D97-AF65-F5344CB8AC3E}">
        <p14:creationId xmlns:p14="http://schemas.microsoft.com/office/powerpoint/2010/main" val="155044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dirty="0"/>
              <a:t>Davranışçı Okul, metodolojik olarak Bilimsel Yönetim Okulu’na benzemektedir. Davranışçılar da aynen bilimsel yönetim okulu gibi örgütlerdeki evrensel yönetsel «doğruları» saptamaya yönelmişlerdir. </a:t>
            </a:r>
          </a:p>
          <a:p>
            <a:pPr algn="just"/>
            <a:r>
              <a:rPr lang="tr-TR" dirty="0"/>
              <a:t>Ancak bu kez </a:t>
            </a:r>
            <a:r>
              <a:rPr lang="tr-TR" b="1" dirty="0"/>
              <a:t>doğru arayışı mekanik örgütlenmeye yönelik olmaktan çok örgütlerdeki sosyal ve psikolojik oluşumlara yönelmektedir</a:t>
            </a:r>
            <a:r>
              <a:rPr lang="tr-TR" dirty="0"/>
              <a:t>. Bu anlamda bilimsel teknikler kullanılarak örgütlerdeki grup dinamikleri çözümlenmeye çalışmaktadır. </a:t>
            </a:r>
          </a:p>
          <a:p>
            <a:pPr algn="just"/>
            <a:r>
              <a:rPr lang="tr-TR" dirty="0"/>
              <a:t>Çalışanların grup içerisindeki davranışları daha iyi anlaşılarak bu dinamiklerin verimlilik artışına yol açacak şekilde dönüştürülmesi hedeflenmektedir. Bu anlamda sosyal bilimlerin olanaklarından yararlanılarak örgüt gerçeği analiz edilmektedir. </a:t>
            </a:r>
          </a:p>
          <a:p>
            <a:pPr algn="just"/>
            <a:endParaRPr lang="tr-TR" dirty="0"/>
          </a:p>
        </p:txBody>
      </p:sp>
    </p:spTree>
    <p:extLst>
      <p:ext uri="{BB962C8B-B14F-4D97-AF65-F5344CB8AC3E}">
        <p14:creationId xmlns:p14="http://schemas.microsoft.com/office/powerpoint/2010/main" val="21819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b="1" dirty="0"/>
              <a:t>Abraham </a:t>
            </a:r>
            <a:r>
              <a:rPr lang="tr-TR" b="1" dirty="0" err="1"/>
              <a:t>Maslow</a:t>
            </a:r>
            <a:r>
              <a:rPr lang="tr-TR" dirty="0"/>
              <a:t>, öne çıkan bir isimdir. </a:t>
            </a:r>
            <a:r>
              <a:rPr lang="tr-TR" dirty="0" err="1"/>
              <a:t>Hawthorne</a:t>
            </a:r>
            <a:r>
              <a:rPr lang="tr-TR" dirty="0"/>
              <a:t> çalışmaları dışında akademik camiada en çok ses getiren kişidir. </a:t>
            </a:r>
          </a:p>
          <a:p>
            <a:pPr algn="just"/>
            <a:r>
              <a:rPr lang="tr-TR" dirty="0"/>
              <a:t>Gereksinimler/ihtiyaçlar kademelenmesi öne sürmüştür. </a:t>
            </a:r>
          </a:p>
          <a:p>
            <a:pPr algn="just"/>
            <a:r>
              <a:rPr lang="tr-TR" dirty="0"/>
              <a:t>İnsan gereksinimlerinin farklı ölçütler altında sınıflandırılabileceğini öne sürmüştür. Bununla birlikte </a:t>
            </a:r>
            <a:r>
              <a:rPr lang="tr-TR" dirty="0" err="1"/>
              <a:t>Maslow’u</a:t>
            </a:r>
            <a:r>
              <a:rPr lang="tr-TR" dirty="0"/>
              <a:t> diğerlerinden ayıran en temel özellik, sınıflandırılabilecek olan bu </a:t>
            </a:r>
            <a:r>
              <a:rPr lang="tr-TR" b="1" dirty="0"/>
              <a:t>gereksinimlerin aynı zamanda «hiyerarşik» bir düzeninin olduğudur</a:t>
            </a:r>
            <a:r>
              <a:rPr lang="tr-TR" dirty="0"/>
              <a:t>. Bu hiyerarşisi şu şekilde sıralanabilir: Fizyolojik gereksinimler, güvenlik gereksinimleri, bağlanma ve sevgi gereksinimi, saygınlık gereksinimi, kendini gerçekleştirme gereksinimi. </a:t>
            </a:r>
          </a:p>
          <a:p>
            <a:pPr algn="just"/>
            <a:r>
              <a:rPr lang="tr-TR" dirty="0"/>
              <a:t>Gereksinimler hiyerarşisi, insan gereksinimlerini belirli bir hiyerarşi çerçevesinde sunması dolayısıyla insan güdülerinin</a:t>
            </a:r>
            <a:r>
              <a:rPr lang="tr-TR" i="1" dirty="0"/>
              <a:t> </a:t>
            </a:r>
            <a:r>
              <a:rPr lang="tr-TR" dirty="0"/>
              <a:t>bir kuramı, aynı zamanda da bu gereksinimleri insan davranışlarıyla ilişkilendirmesi bakımından bir «</a:t>
            </a:r>
            <a:r>
              <a:rPr lang="tr-TR" b="1" dirty="0"/>
              <a:t>güdülenme</a:t>
            </a:r>
            <a:r>
              <a:rPr lang="tr-TR" dirty="0"/>
              <a:t>» kuramıdır. </a:t>
            </a:r>
          </a:p>
          <a:p>
            <a:pPr marL="0" indent="0" algn="just">
              <a:buNone/>
            </a:pPr>
            <a:endParaRPr lang="tr-TR" dirty="0"/>
          </a:p>
        </p:txBody>
      </p:sp>
    </p:spTree>
    <p:extLst>
      <p:ext uri="{BB962C8B-B14F-4D97-AF65-F5344CB8AC3E}">
        <p14:creationId xmlns:p14="http://schemas.microsoft.com/office/powerpoint/2010/main" val="104307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marL="514350" indent="-514350" algn="just">
              <a:buAutoNum type="arabicPeriod"/>
            </a:pPr>
            <a:endParaRPr lang="tr-TR" b="1" dirty="0"/>
          </a:p>
          <a:p>
            <a:pPr marL="514350" indent="-514350" algn="just">
              <a:buAutoNum type="arabicPeriod"/>
            </a:pPr>
            <a:r>
              <a:rPr lang="tr-TR" b="1" dirty="0"/>
              <a:t>Fizyolojik gereksinimler: </a:t>
            </a:r>
            <a:r>
              <a:rPr lang="tr-TR" dirty="0"/>
              <a:t>Yiyecek, hava, su, dinlenme, faaliyet, annelik vb. gereksinimlerdir. Fizyolojik gereksinimler doyurulmazsa insan organizmasına tamamen egemen olmaktadır.</a:t>
            </a:r>
          </a:p>
          <a:p>
            <a:pPr marL="514350" indent="-514350" algn="just">
              <a:buFont typeface="Arial" panose="020B0604020202020204" pitchFamily="34" charset="0"/>
              <a:buAutoNum type="arabicPeriod"/>
            </a:pPr>
            <a:r>
              <a:rPr lang="tr-TR" b="1" dirty="0"/>
              <a:t>Güvenlik gereksinimi: </a:t>
            </a:r>
            <a:r>
              <a:rPr lang="tr-TR" dirty="0"/>
              <a:t>Fizyolojik gereksinimler görece iyi doyurulduğu zaman yeni bir gereksinim seti ortaya çıkmaktadır. Buna göre kişiler güvence içerisinde, düzenli ve korkusuz bir yaşam sürmek isterler ki kişilerin bu gereksinimi </a:t>
            </a:r>
            <a:r>
              <a:rPr lang="tr-TR" dirty="0" err="1"/>
              <a:t>Maslow’un</a:t>
            </a:r>
            <a:r>
              <a:rPr lang="tr-TR" dirty="0"/>
              <a:t> kuramında güvenlik gereksinimleri olarak adlandırılmaktadır. </a:t>
            </a:r>
          </a:p>
          <a:p>
            <a:pPr marL="457200" lvl="1" indent="0" algn="just">
              <a:buNone/>
            </a:pPr>
            <a:r>
              <a:rPr lang="tr-TR" sz="2400" dirty="0"/>
              <a:t>Benzer biçimde çalışanlar da düzenli bir iş, sağlık sigortası, emeklilik ödeneği gibi bugününü ve geleceğini güvence altına alacak bir takım önlemlerin alınmasını arzularlar.</a:t>
            </a:r>
          </a:p>
        </p:txBody>
      </p:sp>
    </p:spTree>
    <p:extLst>
      <p:ext uri="{BB962C8B-B14F-4D97-AF65-F5344CB8AC3E}">
        <p14:creationId xmlns:p14="http://schemas.microsoft.com/office/powerpoint/2010/main" val="116554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fontScale="85000" lnSpcReduction="10000"/>
          </a:bodyPr>
          <a:lstStyle/>
          <a:p>
            <a:pPr marL="514350" indent="-514350" algn="just">
              <a:buAutoNum type="arabicPeriod" startAt="3"/>
            </a:pPr>
            <a:endParaRPr lang="tr-TR" b="1" dirty="0"/>
          </a:p>
          <a:p>
            <a:pPr marL="514350" indent="-514350" algn="just">
              <a:buAutoNum type="arabicPeriod" startAt="3"/>
            </a:pPr>
            <a:r>
              <a:rPr lang="tr-TR" b="1" dirty="0"/>
              <a:t>Sosyal (bağlanma ve sevgi) gereksinimi: </a:t>
            </a:r>
            <a:r>
              <a:rPr lang="tr-TR" dirty="0"/>
              <a:t>Fizyolojik gereksinimler ve güvenlik gereksinimleri görece iyi doyurulduğunda insan bağlanma ve sevgi gereksinimini duyumsayacaktır. Bunlara, sosyal gereksinimler de denilmektedir. Bunlar kişilerdeki arkadaşlık arzusu, aşık olma, kişilerle ilişki içerisinde bulunma, çevresi tarafından kabul edilme gibi sosyal gereksinimlerine karşılık gelmektedir. </a:t>
            </a:r>
          </a:p>
          <a:p>
            <a:pPr marL="514350" indent="-514350" algn="just">
              <a:buAutoNum type="arabicPeriod" startAt="3"/>
            </a:pPr>
            <a:r>
              <a:rPr lang="tr-TR" b="1" dirty="0"/>
              <a:t>Saygınlık gereksinimi: </a:t>
            </a:r>
            <a:r>
              <a:rPr lang="tr-TR" dirty="0"/>
              <a:t>Saygınlık gereksinimleri iki ayrı başlık altında incelenebilir. Birinci başlıkta, güçlü olma, başarma, yönetme ve yetki sahibi olma, bağımsız ve özgür olma isteği gibi kişinin kendi gözünde yücelme gereksinimleri bulunmaktadır. İkinci başlık altındaki gereksinimler ise başkalarının gözünde ün ve itibar sahibi olmayla ilgilidir ve bulunduğu insan kümesi içerisinde statü sahibi olmayı,  dikkat çekmeyi, önemsenmeyi, insanlar tarafından kabul edilmeyi ve değer verilmesini istemeyi kapsamaktadır.</a:t>
            </a:r>
          </a:p>
          <a:p>
            <a:pPr marL="514350" indent="-514350" algn="just">
              <a:buAutoNum type="arabicPeriod" startAt="3"/>
            </a:pPr>
            <a:r>
              <a:rPr lang="tr-TR" b="1" dirty="0"/>
              <a:t>Kendini gerçekleştirme gereksinimi: </a:t>
            </a:r>
            <a:r>
              <a:rPr lang="tr-TR" dirty="0"/>
              <a:t>Yukarıda sayılan dört gereksinim doyurulsa bile, kişiler varlık nedenlerine uygun düşen anlamı bulamadıkları sürece, sürekli bir huzursuzluk ve hoşnutsuzluk içerisinde olacaklardır. Kendi potansiyellerini kullanmak, kendilerini tanımlamak ve bu yolla kendi kendilerini gerçekleştirmek için çabalayacaklardır. İnsan ne yapabilir ya da nasıl yapabilir? Eğer kendisiyle barışık olacaksa, bir müzisyen müzik, bir ressam resim yapacak ve bir şair de şiir dizecektir. Bu gereksinim, kişinin kendisini gerçekleştirme gereksinimidir.</a:t>
            </a:r>
          </a:p>
        </p:txBody>
      </p:sp>
    </p:spTree>
    <p:extLst>
      <p:ext uri="{BB962C8B-B14F-4D97-AF65-F5344CB8AC3E}">
        <p14:creationId xmlns:p14="http://schemas.microsoft.com/office/powerpoint/2010/main" val="86041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marL="0" indent="0" algn="just">
              <a:buNone/>
            </a:pPr>
            <a:endParaRPr lang="tr-TR" dirty="0"/>
          </a:p>
          <a:p>
            <a:pPr algn="just">
              <a:buFont typeface="Arial" panose="020B0604020202020204" pitchFamily="34" charset="0"/>
              <a:buChar char="•"/>
            </a:pPr>
            <a:endParaRPr lang="tr-TR" dirty="0"/>
          </a:p>
          <a:p>
            <a:pPr algn="just">
              <a:buFont typeface="Arial" panose="020B0604020202020204" pitchFamily="34" charset="0"/>
              <a:buChar char="•"/>
            </a:pPr>
            <a:r>
              <a:rPr lang="tr-TR" dirty="0" err="1"/>
              <a:t>Maslow</a:t>
            </a:r>
            <a:r>
              <a:rPr lang="tr-TR" dirty="0"/>
              <a:t>, bu beş temel gereksinimin </a:t>
            </a:r>
            <a:r>
              <a:rPr lang="tr-TR" dirty="0" err="1"/>
              <a:t>güdüsel</a:t>
            </a:r>
            <a:r>
              <a:rPr lang="tr-TR" dirty="0"/>
              <a:t> olup olmadığını tartışmaktadır ve sonuç olarak bulduğu gereksinimler setinin diğer basit anlamdaki isteklere veya davranışlara göre, bütün kültürler için «</a:t>
            </a:r>
            <a:r>
              <a:rPr lang="tr-TR" b="1" dirty="0"/>
              <a:t>evrensel</a:t>
            </a:r>
            <a:r>
              <a:rPr lang="tr-TR" dirty="0"/>
              <a:t>» olduğu kararına varmaktadır. </a:t>
            </a:r>
          </a:p>
          <a:p>
            <a:pPr algn="just">
              <a:buFont typeface="Arial" panose="020B0604020202020204" pitchFamily="34" charset="0"/>
              <a:buChar char="•"/>
            </a:pPr>
            <a:r>
              <a:rPr lang="tr-TR" dirty="0" err="1"/>
              <a:t>Maslow’un</a:t>
            </a:r>
            <a:r>
              <a:rPr lang="tr-TR" dirty="0"/>
              <a:t> yukarıda sayılan gereksinimler seti kendi içerisinde bir hiyerarşiyi barındırmaktadır. Buna göre gereksinimler en alt düzeydeki gereksinimlerden başlanarak «</a:t>
            </a:r>
            <a:r>
              <a:rPr lang="tr-TR" b="1" dirty="0"/>
              <a:t>sıra ile </a:t>
            </a:r>
            <a:r>
              <a:rPr lang="tr-TR" b="1" dirty="0" err="1"/>
              <a:t>doyurulmalı</a:t>
            </a:r>
            <a:r>
              <a:rPr lang="tr-TR" dirty="0" err="1"/>
              <a:t>»dır</a:t>
            </a:r>
            <a:r>
              <a:rPr lang="tr-TR" dirty="0"/>
              <a:t>. </a:t>
            </a:r>
          </a:p>
          <a:p>
            <a:pPr algn="just">
              <a:buFont typeface="Arial" panose="020B0604020202020204" pitchFamily="34" charset="0"/>
              <a:buChar char="•"/>
            </a:pPr>
            <a:r>
              <a:rPr lang="tr-TR" dirty="0"/>
              <a:t>Gereksinimler hiyerarşisi kuramında </a:t>
            </a:r>
            <a:r>
              <a:rPr lang="tr-TR" dirty="0" err="1"/>
              <a:t>Maslow</a:t>
            </a:r>
            <a:r>
              <a:rPr lang="tr-TR" dirty="0"/>
              <a:t>, gereksinimleri davranışlara bağlayacak dinamik güçler olarak iki kavrama dayanmaktadır: «Yoksun olma» ve «haz duyma».</a:t>
            </a:r>
          </a:p>
        </p:txBody>
      </p:sp>
    </p:spTree>
    <p:extLst>
      <p:ext uri="{BB962C8B-B14F-4D97-AF65-F5344CB8AC3E}">
        <p14:creationId xmlns:p14="http://schemas.microsoft.com/office/powerpoint/2010/main" val="348849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lnSpcReduction="10000"/>
          </a:bodyPr>
          <a:lstStyle/>
          <a:p>
            <a:pPr algn="just"/>
            <a:endParaRPr lang="tr-TR" dirty="0"/>
          </a:p>
          <a:p>
            <a:pPr algn="just"/>
            <a:r>
              <a:rPr lang="tr-TR" dirty="0"/>
              <a:t>Yoksun olma kavramı, gereksinimler seti üzerinde hiyerarşik olma durumunun baskınlığını kurabilmek amacıyla kullanılmaktadır. </a:t>
            </a:r>
            <a:r>
              <a:rPr lang="tr-TR" b="1" dirty="0"/>
              <a:t>Sağlıklı bir insan, en alt düzeydeki doyurulmamış gereksinimi doyurabilmek için bütün diğer üst düzey gereksinimlerini askıya alarak gücünün tamamını bu gereksinimini doyurmak için harcayacaktır. </a:t>
            </a:r>
            <a:r>
              <a:rPr lang="tr-TR" dirty="0"/>
              <a:t>Yoksun olma durumu, kişinin bütün gücünü bu temel yoksunluğu ortadan kaldırmak için harekete geçirmesidir ve bu yönüyle gereksinimin doyurulmasına yönelik olarak ilk tepkisel hareketin başlangıcıdır. </a:t>
            </a:r>
          </a:p>
          <a:p>
            <a:pPr algn="just"/>
            <a:r>
              <a:rPr lang="tr-TR" dirty="0"/>
              <a:t>İkinci temel hareket ise doyurulmuş bir gereksinimin verdiği </a:t>
            </a:r>
            <a:r>
              <a:rPr lang="tr-TR" b="1" dirty="0"/>
              <a:t>haz</a:t>
            </a:r>
            <a:r>
              <a:rPr lang="tr-TR" dirty="0"/>
              <a:t>dır ki bu, </a:t>
            </a:r>
            <a:r>
              <a:rPr lang="tr-TR" b="1" dirty="0"/>
              <a:t>bir üst gereksinimin hissedilmesine yol açar</a:t>
            </a:r>
            <a:r>
              <a:rPr lang="tr-TR" dirty="0"/>
              <a:t>. Böylece bir üst düzey gereksinim için tekrar başa dönülerek yoksun olma durumu yaşanır. </a:t>
            </a:r>
          </a:p>
          <a:p>
            <a:pPr algn="just"/>
            <a:r>
              <a:rPr lang="tr-TR" dirty="0"/>
              <a:t>İlk olarak birey en alt düzeydeki gereksiniminin farkına varır; ikinci aşamada bu gereksinimi ortadan kaldırmak için bütün kapasitesini harekete geçirir ve örgütler; üçüncü aşama ise gereksinimin doyurulması, haz ve bir üst düzeydeki gereksinimin farkına varılması aşamasıdır.</a:t>
            </a:r>
          </a:p>
        </p:txBody>
      </p:sp>
    </p:spTree>
    <p:extLst>
      <p:ext uri="{BB962C8B-B14F-4D97-AF65-F5344CB8AC3E}">
        <p14:creationId xmlns:p14="http://schemas.microsoft.com/office/powerpoint/2010/main" val="251889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r>
              <a:rPr lang="tr-TR" b="1" dirty="0"/>
              <a:t>Douglas </a:t>
            </a:r>
            <a:r>
              <a:rPr lang="tr-TR" b="1" dirty="0" err="1"/>
              <a:t>McGregor</a:t>
            </a:r>
            <a:r>
              <a:rPr lang="tr-TR" dirty="0"/>
              <a:t>, </a:t>
            </a:r>
            <a:r>
              <a:rPr lang="tr-TR" dirty="0" err="1"/>
              <a:t>Maslow’un</a:t>
            </a:r>
            <a:r>
              <a:rPr lang="tr-TR" dirty="0"/>
              <a:t> yaklaşımına dayanarak yönetimle ilgili </a:t>
            </a:r>
            <a:r>
              <a:rPr lang="tr-TR" b="1" dirty="0"/>
              <a:t>X ve Y kuramları</a:t>
            </a:r>
            <a:r>
              <a:rPr lang="tr-TR" dirty="0"/>
              <a:t>nı ileri sürmüştür. </a:t>
            </a:r>
          </a:p>
          <a:p>
            <a:pPr algn="just"/>
            <a:r>
              <a:rPr lang="tr-TR" dirty="0" err="1"/>
              <a:t>McGregor’un</a:t>
            </a:r>
            <a:r>
              <a:rPr lang="tr-TR" dirty="0"/>
              <a:t> X kuramı çerçevesinde resmettiği bir yöneticinin çalışanlarla ilgili varsayımlarını şu şekilde sıralar: 1) normal olarak insan işini sevmez ve elinden geldiği kadar işten kaçar; 2) insanın işini sevmeme özelliği nedeniyle, insanların çoğu işinde yeterli çabayı göstermeleri için zorlanmalı, denetlenmeli, yönetilmeli ve ceza ile korkutulmalıdır; 3) normal bir insan yönetilmeyi tercih eder, sorumluluktan kaçmak ister, hırsı azdır, her şeyin üstünde de güvenlik arar.</a:t>
            </a:r>
          </a:p>
          <a:p>
            <a:pPr algn="just"/>
            <a:r>
              <a:rPr lang="tr-TR" dirty="0" err="1"/>
              <a:t>McGregor</a:t>
            </a:r>
            <a:r>
              <a:rPr lang="tr-TR" dirty="0"/>
              <a:t>, X kuramını savunan bir yöneticinin çalışanların ancak fizyolojik gereksinimlerini karşılayabileceğini, belki biraz çabayla güvenlik gereksinimlerini de karşılayacak araçları sunacağını, ancak insanın bir kez belli bir yaşam seviyesine ulaşınca daha yüksek gereksinimlere itildiğini, X kuramıyla yola çıkan bir yöneticinin de çalışanların daha üst düzey gereksinimlerini doyurmayı beceremeyeceğini, işyerinde çalışanlara yönelik güdüleyici koşulları yaratamayacağını savunur.</a:t>
            </a:r>
          </a:p>
          <a:p>
            <a:pPr algn="just"/>
            <a:endParaRPr lang="tr-TR" dirty="0"/>
          </a:p>
        </p:txBody>
      </p:sp>
    </p:spTree>
    <p:extLst>
      <p:ext uri="{BB962C8B-B14F-4D97-AF65-F5344CB8AC3E}">
        <p14:creationId xmlns:p14="http://schemas.microsoft.com/office/powerpoint/2010/main" val="101364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r>
              <a:rPr lang="tr-TR" dirty="0" err="1"/>
              <a:t>McGregor</a:t>
            </a:r>
            <a:r>
              <a:rPr lang="tr-TR" dirty="0"/>
              <a:t> X kuramının karşısına kendisinin de savunduğu Y kuramını öne çıkarmıştır. </a:t>
            </a:r>
          </a:p>
          <a:p>
            <a:pPr algn="just"/>
            <a:r>
              <a:rPr lang="tr-TR" dirty="0"/>
              <a:t>Y Kuramına göre: 1) çalışmak, fiziksel ve zihinsel çaba harcanmak oyun ya da dinlenme kadar doğaldır; 2) dışarıdan denetim ve ceza ile korkutma, kişiyi örgütsel amaçlara yöneltecek tek yol değildir. Bağlanmış olduğu amaçlara hizmet ederken insanlar kendi kendini yönetme ve kendi kendini denetleme yollarını kullanabilirler; 3) amaçlara bağlılık kişilerin elde etmeyi bekledikleri ödüllere bağlıdır; 4) uygun koşullar altında sıradan bir kişi sorumluluğu sadece kabul etmeyi değil sorumluluk istemeyi de öğrenir, çalışma zevk haline getirilebilir; 5) örgütsel sorunların çözümünde imge, ustalık, yaratıcılık kullanma yeteneği insanlar arasında geniş ölçüde yaygındır; 6) çağdaş endüstri yaşantısının koşulları altında normal bir insanın ansal yeteneklerinin sadece bir kısmından yararlanılmaktadır.</a:t>
            </a:r>
          </a:p>
        </p:txBody>
      </p:sp>
    </p:spTree>
    <p:extLst>
      <p:ext uri="{BB962C8B-B14F-4D97-AF65-F5344CB8AC3E}">
        <p14:creationId xmlns:p14="http://schemas.microsoft.com/office/powerpoint/2010/main" val="37220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lstStyle/>
          <a:p>
            <a:pPr algn="just"/>
            <a:endParaRPr lang="tr-TR" dirty="0"/>
          </a:p>
          <a:p>
            <a:pPr algn="just"/>
            <a:r>
              <a:rPr lang="tr-TR" dirty="0"/>
              <a:t>1929 Krizi sonrası toplumsal örgütlenmede Refah Devletleri gibi yeni denemeler gerçekleştirilirken, yönetim yazınında da anlayış olarak bu denemelere paralel yeni bir yönetim (örgüt) yaklaşımı ve anlayışı ortaya çıkmaktadır: Davranışçı Okul / Neo-Klasik Okul. </a:t>
            </a:r>
          </a:p>
          <a:p>
            <a:pPr algn="just"/>
            <a:r>
              <a:rPr lang="tr-TR" b="1" dirty="0"/>
              <a:t>Montaj hattının insan doğası üzerinde ve bireyin çalışma yönteminde yaptığı tahribatlar</a:t>
            </a:r>
            <a:r>
              <a:rPr lang="tr-TR" dirty="0"/>
              <a:t> konusunda tartışmalar ortaya çıkmaya başlamıştır. Tepkilerin yoğunlaştığı esas alan montaj hatları değil, daha zor koşullarda ve düşük ücretler karşılığı çalışmak zorunda kalınan alanlar oluşturmaktadır. </a:t>
            </a:r>
          </a:p>
          <a:p>
            <a:pPr algn="just"/>
            <a:r>
              <a:rPr lang="tr-TR" dirty="0"/>
              <a:t>1929 Krizi, hemen her alanda algı değişikliği yaratan bir dönemin başlangıcı olarak karşımıza çıkmaktadır. Devlet idaresinde bu algı değişikliğinin adı </a:t>
            </a:r>
            <a:r>
              <a:rPr lang="tr-TR" dirty="0" err="1"/>
              <a:t>Keynesyen</a:t>
            </a:r>
            <a:r>
              <a:rPr lang="tr-TR" dirty="0"/>
              <a:t> politikalar ve Refah/Sosyal Devlet(i) iken örgüt-iş yönetimi alanındaki adı Davranışçı Okul olmuştur. </a:t>
            </a:r>
          </a:p>
        </p:txBody>
      </p:sp>
    </p:spTree>
    <p:extLst>
      <p:ext uri="{BB962C8B-B14F-4D97-AF65-F5344CB8AC3E}">
        <p14:creationId xmlns:p14="http://schemas.microsoft.com/office/powerpoint/2010/main" val="109011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marL="0" indent="0" algn="just">
              <a:buNone/>
            </a:pPr>
            <a:r>
              <a:rPr lang="tr-TR" b="1" dirty="0" err="1"/>
              <a:t>Frederick</a:t>
            </a:r>
            <a:r>
              <a:rPr lang="tr-TR" b="1" dirty="0"/>
              <a:t> </a:t>
            </a:r>
            <a:r>
              <a:rPr lang="tr-TR" b="1" dirty="0" err="1"/>
              <a:t>Herzberg</a:t>
            </a:r>
            <a:r>
              <a:rPr lang="tr-TR" dirty="0" err="1"/>
              <a:t>’in</a:t>
            </a:r>
            <a:r>
              <a:rPr lang="tr-TR" dirty="0"/>
              <a:t> </a:t>
            </a:r>
            <a:r>
              <a:rPr lang="tr-TR" b="1" dirty="0"/>
              <a:t>İki Öğe/Faktör Yaklaşımı</a:t>
            </a:r>
            <a:r>
              <a:rPr lang="tr-TR" dirty="0"/>
              <a:t>, diğer önemli yaklaşımdır. </a:t>
            </a:r>
          </a:p>
          <a:p>
            <a:pPr algn="just"/>
            <a:r>
              <a:rPr lang="tr-TR" dirty="0"/>
              <a:t>Yaklaşım «iş </a:t>
            </a:r>
            <a:r>
              <a:rPr lang="tr-TR" dirty="0" err="1"/>
              <a:t>doyumu»nu</a:t>
            </a:r>
            <a:r>
              <a:rPr lang="tr-TR" dirty="0"/>
              <a:t>, iki farklı belirleyiciye indirgemektedir. Bunlardan birincisi insanın çok temel bir dürtüsü olan «acıdan sakınma </a:t>
            </a:r>
            <a:r>
              <a:rPr lang="tr-TR" dirty="0" err="1"/>
              <a:t>dürtüsü»nden</a:t>
            </a:r>
            <a:r>
              <a:rPr lang="tr-TR" dirty="0"/>
              <a:t> kaynaklanmaktadır. </a:t>
            </a:r>
          </a:p>
          <a:p>
            <a:pPr algn="just"/>
            <a:r>
              <a:rPr lang="tr-TR" dirty="0"/>
              <a:t>Örneğin açlık temel biyolojik bir dürtü olarak, bu gereksinimi gidermek için para kazanmayı zorunlu hale getirir. Para kazanma olgusu, tek başına acıdan (burada açlık) sakınma dürtüsünün bir sonucu olarak gerçekleşmektedir. </a:t>
            </a:r>
          </a:p>
          <a:p>
            <a:pPr algn="just"/>
            <a:r>
              <a:rPr lang="tr-TR" dirty="0"/>
              <a:t>Acıdan sakınma gereksiniminin yöneldiği uyaranlar, «işin </a:t>
            </a:r>
            <a:r>
              <a:rPr lang="tr-TR" dirty="0" err="1"/>
              <a:t>çevresi»yle</a:t>
            </a:r>
            <a:r>
              <a:rPr lang="tr-TR" dirty="0"/>
              <a:t> ilgilidir. Bunlar «koruyucu/hijyen öğeler» olarak adlandırılmaktadır ve şirket politikası, şirket yönetimi, gözetimciler, kişilerarası ilişkiler, iş koşulları, ücret, statü ve iş güvenliğini içermektedir. </a:t>
            </a:r>
          </a:p>
          <a:p>
            <a:pPr algn="just"/>
            <a:r>
              <a:rPr lang="tr-TR" dirty="0"/>
              <a:t>Hijyen öğeler, güdülenmeden çok </a:t>
            </a:r>
            <a:r>
              <a:rPr lang="tr-TR" b="1" dirty="0"/>
              <a:t>iş tatminsizliğini ortadan kaldırmaya </a:t>
            </a:r>
            <a:r>
              <a:rPr lang="tr-TR" dirty="0"/>
              <a:t>yönelik öğelerdir.</a:t>
            </a:r>
          </a:p>
        </p:txBody>
      </p:sp>
    </p:spTree>
    <p:extLst>
      <p:ext uri="{BB962C8B-B14F-4D97-AF65-F5344CB8AC3E}">
        <p14:creationId xmlns:p14="http://schemas.microsoft.com/office/powerpoint/2010/main" val="204783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dirty="0"/>
              <a:t>İnsanın ikinci gereksinimler seti ise onun nitelikleri, başarma yeteneği ve başarmaya yönelik psikolojik gelişme deneyimiyle ilgilidir (</a:t>
            </a:r>
            <a:r>
              <a:rPr lang="tr-TR" b="1" dirty="0"/>
              <a:t>güdüleyici içsel öğeler/faktörler</a:t>
            </a:r>
            <a:r>
              <a:rPr lang="tr-TR" dirty="0"/>
              <a:t>). «Geliştirici veya güdüleyici etmenler» olarak adlandırabileceğimiz bu öğeler de «iş doyumu» ile ilgilidir ve başarı, kişinin işi, hakkındaki yargısı, işin kendisi, sorumluluk, işte gelişme imkanı ve yükseltimi kapsamaktadır.</a:t>
            </a:r>
          </a:p>
          <a:p>
            <a:pPr algn="just"/>
            <a:r>
              <a:rPr lang="tr-TR" dirty="0" err="1"/>
              <a:t>Herzberg</a:t>
            </a:r>
            <a:r>
              <a:rPr lang="tr-TR" dirty="0"/>
              <a:t>, 1959 yılında bir deneysel çalışma yapmıştır. İki Öğe Yaklaşımı’nın kuramsal temellerinin atıldığı bu deneysel çalışmanın amacı iş doyumu ve duyumsuzluğunun ortaya çıkmasında farklı öğelerin sorumlu olup olmadığını araştırmaktı. Bu çalışmada deneklerden, işyerinde kendilerini mutlu ve mutsuz eden öğeleri yazmaları istenmiştir.</a:t>
            </a:r>
          </a:p>
          <a:p>
            <a:pPr algn="just"/>
            <a:r>
              <a:rPr lang="tr-TR" dirty="0"/>
              <a:t>İş doyumuna yol açan tüm öğelerin %81’inin güdüleyiciler ve iş doyumsuzluğuna yol açan tüm öğelerin ise %69’unun koruyucu öğeler olduğunu saptamışlardır. </a:t>
            </a:r>
          </a:p>
        </p:txBody>
      </p:sp>
    </p:spTree>
    <p:extLst>
      <p:ext uri="{BB962C8B-B14F-4D97-AF65-F5344CB8AC3E}">
        <p14:creationId xmlns:p14="http://schemas.microsoft.com/office/powerpoint/2010/main" val="22674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lnSpcReduction="10000"/>
          </a:bodyPr>
          <a:lstStyle/>
          <a:p>
            <a:pPr algn="just"/>
            <a:endParaRPr lang="tr-TR" dirty="0"/>
          </a:p>
          <a:p>
            <a:pPr algn="just"/>
            <a:r>
              <a:rPr lang="tr-TR" dirty="0" err="1"/>
              <a:t>Herzberg’in</a:t>
            </a:r>
            <a:r>
              <a:rPr lang="tr-TR" dirty="0"/>
              <a:t> kuramı da </a:t>
            </a:r>
            <a:r>
              <a:rPr lang="tr-TR" dirty="0" err="1"/>
              <a:t>Maslow’un</a:t>
            </a:r>
            <a:r>
              <a:rPr lang="tr-TR" dirty="0"/>
              <a:t> kuramı gibi bir «güdülenme» ve «iş doyumu» kuramıdır. </a:t>
            </a:r>
            <a:r>
              <a:rPr lang="tr-TR" dirty="0" err="1"/>
              <a:t>Herzberg</a:t>
            </a:r>
            <a:r>
              <a:rPr lang="tr-TR" dirty="0"/>
              <a:t>, </a:t>
            </a:r>
            <a:r>
              <a:rPr lang="tr-TR" dirty="0" err="1"/>
              <a:t>Maslow</a:t>
            </a:r>
            <a:r>
              <a:rPr lang="tr-TR" dirty="0"/>
              <a:t> gibi güdülenmeyi belirli öğeler aracılığıyla açıklamaya çalışmıştır. </a:t>
            </a:r>
            <a:r>
              <a:rPr lang="tr-TR" dirty="0" err="1"/>
              <a:t>Herzberg’in</a:t>
            </a:r>
            <a:r>
              <a:rPr lang="tr-TR" dirty="0"/>
              <a:t> </a:t>
            </a:r>
            <a:r>
              <a:rPr lang="tr-TR" b="1" dirty="0"/>
              <a:t>«koruyucu </a:t>
            </a:r>
            <a:r>
              <a:rPr lang="tr-TR" b="1" dirty="0" err="1"/>
              <a:t>öğeleri»nin</a:t>
            </a:r>
            <a:r>
              <a:rPr lang="tr-TR" b="1" dirty="0"/>
              <a:t> </a:t>
            </a:r>
            <a:r>
              <a:rPr lang="tr-TR" b="1" dirty="0" err="1"/>
              <a:t>Maslow’un</a:t>
            </a:r>
            <a:r>
              <a:rPr lang="tr-TR" b="1" dirty="0"/>
              <a:t> ilk üç gereksinimine</a:t>
            </a:r>
            <a:r>
              <a:rPr lang="tr-TR" dirty="0"/>
              <a:t>, </a:t>
            </a:r>
            <a:r>
              <a:rPr lang="tr-TR" b="1" dirty="0"/>
              <a:t>«güdülenme </a:t>
            </a:r>
            <a:r>
              <a:rPr lang="tr-TR" b="1" dirty="0" err="1"/>
              <a:t>öğeleri»nin</a:t>
            </a:r>
            <a:r>
              <a:rPr lang="tr-TR" b="1" dirty="0"/>
              <a:t> ise son iki gereksinimine karşılık </a:t>
            </a:r>
            <a:r>
              <a:rPr lang="tr-TR" dirty="0"/>
              <a:t>olduğu söylenebilir.</a:t>
            </a:r>
          </a:p>
          <a:p>
            <a:pPr algn="just"/>
            <a:r>
              <a:rPr lang="tr-TR" dirty="0" err="1"/>
              <a:t>Herzberg</a:t>
            </a:r>
            <a:r>
              <a:rPr lang="tr-TR" dirty="0"/>
              <a:t>, bazı yaklaşımların koruyucu öğelere aşırı önem verdiğine değinmektedir. Ona göre iş, işin yapılmasıyla ilgili olarak </a:t>
            </a:r>
            <a:r>
              <a:rPr lang="tr-TR" b="1" dirty="0"/>
              <a:t>amaçlara anlamlı bir biçimde ulaşılabilecek şekilde</a:t>
            </a:r>
            <a:r>
              <a:rPr lang="tr-TR" dirty="0"/>
              <a:t> ve </a:t>
            </a:r>
            <a:r>
              <a:rPr lang="tr-TR" b="1" dirty="0"/>
              <a:t>işçilerin yeteneklerini </a:t>
            </a:r>
            <a:r>
              <a:rPr lang="tr-TR" b="1" dirty="0" err="1"/>
              <a:t>ençoklaştıracak</a:t>
            </a:r>
            <a:r>
              <a:rPr lang="tr-TR" b="1" dirty="0"/>
              <a:t> biçimde </a:t>
            </a:r>
            <a:r>
              <a:rPr lang="tr-TR" dirty="0"/>
              <a:t>yeniden düzenlenmelidir. </a:t>
            </a:r>
            <a:r>
              <a:rPr lang="tr-TR" b="1" dirty="0"/>
              <a:t>İşin psikolojik nitelikleri üzerinde durulmalı ve ödüller işin yapılmasıyla doğrudan ilgili hale getirilmelidir. </a:t>
            </a:r>
          </a:p>
          <a:p>
            <a:pPr algn="just"/>
            <a:r>
              <a:rPr lang="tr-TR" dirty="0"/>
              <a:t>Montaj hattına ve otomasyonun her türüne karşıdır. Burada, çalışanların katkılarını ölçmek ve çalışanlara kendi katkılarının ölçülmesi yoluyla içsel ödüllendirme sistemini kurmak olanaksızdır. Oysa çalışan, kendini gerçekleştirmenin aracı olarak ortaya çıkan ürünle gurur duyabilmeli ve bu yolla güdülenebilmelidir. Otomasyon ve montaj hattında çıkan ürünün kimin olduğunu seçmek bile çok güçtür.</a:t>
            </a:r>
          </a:p>
          <a:p>
            <a:pPr algn="just"/>
            <a:endParaRPr lang="tr-TR" dirty="0"/>
          </a:p>
        </p:txBody>
      </p:sp>
    </p:spTree>
    <p:extLst>
      <p:ext uri="{BB962C8B-B14F-4D97-AF65-F5344CB8AC3E}">
        <p14:creationId xmlns:p14="http://schemas.microsoft.com/office/powerpoint/2010/main" val="47345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674370" y="548640"/>
            <a:ext cx="10679430" cy="5628323"/>
          </a:xfrm>
        </p:spPr>
        <p:txBody>
          <a:bodyPr>
            <a:normAutofit/>
          </a:bodyPr>
          <a:lstStyle/>
          <a:p>
            <a:pPr algn="just"/>
            <a:endParaRPr lang="tr-TR" dirty="0"/>
          </a:p>
          <a:p>
            <a:pPr marL="0" indent="0" algn="just">
              <a:buNone/>
            </a:pPr>
            <a:r>
              <a:rPr lang="tr-TR" dirty="0"/>
              <a:t>İş tasarımı konusunda öne çıkan bir yaklaşım, </a:t>
            </a:r>
            <a:r>
              <a:rPr lang="tr-TR" b="1" dirty="0"/>
              <a:t>İş Özellikleri </a:t>
            </a:r>
            <a:r>
              <a:rPr lang="tr-TR" b="1" dirty="0" err="1"/>
              <a:t>Modeli</a:t>
            </a:r>
            <a:r>
              <a:rPr lang="tr-TR" dirty="0" err="1"/>
              <a:t>’dir</a:t>
            </a:r>
            <a:r>
              <a:rPr lang="tr-TR" dirty="0"/>
              <a:t>. </a:t>
            </a:r>
          </a:p>
          <a:p>
            <a:pPr algn="just"/>
            <a:r>
              <a:rPr lang="tr-TR" b="1" dirty="0"/>
              <a:t>J. R. </a:t>
            </a:r>
            <a:r>
              <a:rPr lang="tr-TR" b="1" dirty="0" err="1"/>
              <a:t>Hackman</a:t>
            </a:r>
            <a:r>
              <a:rPr lang="tr-TR" b="1" dirty="0"/>
              <a:t> ve G. R. </a:t>
            </a:r>
            <a:r>
              <a:rPr lang="tr-TR" b="1" dirty="0" err="1"/>
              <a:t>Oldham</a:t>
            </a:r>
            <a:r>
              <a:rPr lang="tr-TR" dirty="0" err="1"/>
              <a:t>’ın</a:t>
            </a:r>
            <a:r>
              <a:rPr lang="tr-TR" dirty="0"/>
              <a:t> temsilciliğini yaptığı bu yaklaşımda, çalışanların güdülenme düzeyini artırmaya dönük işe ait görevlerin ideal bir araya getirme yöntemi aranmaktadır. </a:t>
            </a:r>
          </a:p>
          <a:p>
            <a:pPr algn="just"/>
            <a:r>
              <a:rPr lang="tr-TR" dirty="0"/>
              <a:t>Çalışanların beceri, yetenek ve tercihleri ile kullanılan teknoloji ve çevrenin talepleri dikkate alınarak verimliliği artıran bir </a:t>
            </a:r>
            <a:r>
              <a:rPr lang="tr-TR" b="1" dirty="0"/>
              <a:t>iş tasarımı </a:t>
            </a:r>
            <a:r>
              <a:rPr lang="tr-TR" dirty="0"/>
              <a:t>bulunmaya çalışılmaktadır. </a:t>
            </a:r>
          </a:p>
          <a:p>
            <a:pPr algn="just"/>
            <a:r>
              <a:rPr lang="tr-TR" dirty="0"/>
              <a:t>Bir iş, beş temel iş boyutuna sahiptir:</a:t>
            </a:r>
          </a:p>
          <a:p>
            <a:pPr lvl="1" algn="just">
              <a:spcAft>
                <a:spcPts val="0"/>
              </a:spcAft>
            </a:pPr>
            <a:r>
              <a:rPr lang="tr-TR" dirty="0"/>
              <a:t>Beceri çeşitliliği: işin, çalışanın farklı beceri ve yeteneklerini kullanabilecekleri farklı faaliyetleri içerme derecesi</a:t>
            </a:r>
          </a:p>
          <a:p>
            <a:pPr lvl="1" algn="just">
              <a:spcAft>
                <a:spcPts val="0"/>
              </a:spcAft>
            </a:pPr>
            <a:r>
              <a:rPr lang="tr-TR" dirty="0"/>
              <a:t>Görev kimliği: işin, çalışmanın tamamını veya belirgin bir parçasının tamamlanmasını içerme derecesi</a:t>
            </a:r>
          </a:p>
          <a:p>
            <a:pPr lvl="1" algn="just">
              <a:spcAft>
                <a:spcPts val="0"/>
              </a:spcAft>
            </a:pPr>
            <a:r>
              <a:rPr lang="tr-TR" dirty="0"/>
              <a:t>Görevin önemi: işin, başka insanların iş ve hayatlarını etkileme derecesi</a:t>
            </a:r>
          </a:p>
        </p:txBody>
      </p:sp>
    </p:spTree>
    <p:extLst>
      <p:ext uri="{BB962C8B-B14F-4D97-AF65-F5344CB8AC3E}">
        <p14:creationId xmlns:p14="http://schemas.microsoft.com/office/powerpoint/2010/main" val="197055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674370" y="548640"/>
            <a:ext cx="10679430" cy="5628323"/>
          </a:xfrm>
        </p:spPr>
        <p:txBody>
          <a:bodyPr>
            <a:normAutofit/>
          </a:bodyPr>
          <a:lstStyle/>
          <a:p>
            <a:pPr algn="just"/>
            <a:endParaRPr lang="tr-TR" dirty="0"/>
          </a:p>
          <a:p>
            <a:pPr algn="just"/>
            <a:r>
              <a:rPr lang="tr-TR" dirty="0"/>
              <a:t>Diğer iki boyut:</a:t>
            </a:r>
          </a:p>
          <a:p>
            <a:pPr lvl="1" algn="just"/>
            <a:r>
              <a:rPr lang="tr-TR" dirty="0"/>
              <a:t>Özerklik: işin, yerine getirilecek çalışmaların planlanması ve kullanılacak süreçlerin belirlenmesinde bireye özgürlük, bağımsızlık ve takdir yetkisi verme derecesi</a:t>
            </a:r>
          </a:p>
          <a:p>
            <a:pPr lvl="1" algn="just"/>
            <a:r>
              <a:rPr lang="tr-TR" dirty="0"/>
              <a:t>Geri bildirim: işin gerektirdiği faaliyetlerin bireyin çalışmasının etkililiği ve performans hakkında doğrudan ve net enformasyon verme derecesi</a:t>
            </a:r>
          </a:p>
          <a:p>
            <a:pPr algn="just"/>
            <a:r>
              <a:rPr lang="tr-TR" dirty="0"/>
              <a:t>İlk üç boyut birlikte olursa çalışan, işini önemli ve değerli bulacaktır. Özerklik, kişisel sorumluluk hissiyatını güçlendirmekte ve geri bildirim de iş yapım süreci hakkında farkındalığı artırmaktadır. </a:t>
            </a:r>
          </a:p>
          <a:p>
            <a:pPr algn="just"/>
            <a:r>
              <a:rPr lang="tr-TR" dirty="0"/>
              <a:t>Çalışan, önem verdiği bir görevi kişisel olarak başarıyla yerine getirdiğini öğrendiği zaman çalışanın iş tatmin düzeyi ve performansı yükselmektedir.</a:t>
            </a:r>
          </a:p>
          <a:p>
            <a:pPr algn="just"/>
            <a:endParaRPr lang="tr-TR" dirty="0"/>
          </a:p>
        </p:txBody>
      </p:sp>
    </p:spTree>
    <p:extLst>
      <p:ext uri="{BB962C8B-B14F-4D97-AF65-F5344CB8AC3E}">
        <p14:creationId xmlns:p14="http://schemas.microsoft.com/office/powerpoint/2010/main" val="3556022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marL="0" indent="0" algn="just">
              <a:buNone/>
            </a:pPr>
            <a:r>
              <a:rPr lang="tr-TR" dirty="0"/>
              <a:t>Örgütlerde önderlik/liderlik konusunda öne çıkan yaklaşım </a:t>
            </a:r>
            <a:r>
              <a:rPr lang="tr-TR" b="1" dirty="0" err="1"/>
              <a:t>Rensis</a:t>
            </a:r>
            <a:r>
              <a:rPr lang="tr-TR" b="1" dirty="0"/>
              <a:t> </a:t>
            </a:r>
            <a:r>
              <a:rPr lang="tr-TR" b="1" dirty="0" err="1"/>
              <a:t>Likert</a:t>
            </a:r>
            <a:r>
              <a:rPr lang="tr-TR" dirty="0" err="1"/>
              <a:t>’in</a:t>
            </a:r>
            <a:r>
              <a:rPr lang="tr-TR" dirty="0"/>
              <a:t> «</a:t>
            </a:r>
            <a:r>
              <a:rPr lang="tr-TR" b="1" dirty="0"/>
              <a:t>Sistem 1- Sistem 4 </a:t>
            </a:r>
            <a:r>
              <a:rPr lang="tr-TR" b="1" dirty="0" err="1"/>
              <a:t>Yaklaşımı</a:t>
            </a:r>
            <a:r>
              <a:rPr lang="tr-TR" dirty="0" err="1"/>
              <a:t>»dır</a:t>
            </a:r>
            <a:r>
              <a:rPr lang="tr-TR" dirty="0"/>
              <a:t>.</a:t>
            </a:r>
          </a:p>
          <a:p>
            <a:pPr algn="just"/>
            <a:r>
              <a:rPr lang="tr-TR" dirty="0"/>
              <a:t>Yöneticinin, aynı zamanda </a:t>
            </a:r>
            <a:r>
              <a:rPr lang="tr-TR" b="1" dirty="0"/>
              <a:t>lider</a:t>
            </a:r>
            <a:r>
              <a:rPr lang="tr-TR" dirty="0"/>
              <a:t> özelliklerine sahip olması beklenmektedir. Ancak yönetici ve lider rolleri her zaman çakışmamaktadır. </a:t>
            </a:r>
          </a:p>
          <a:p>
            <a:pPr algn="just"/>
            <a:r>
              <a:rPr lang="tr-TR" dirty="0" err="1"/>
              <a:t>Likert’e</a:t>
            </a:r>
            <a:r>
              <a:rPr lang="tr-TR" dirty="0"/>
              <a:t> göre yönetici davranışları: istismarcı </a:t>
            </a:r>
            <a:r>
              <a:rPr lang="tr-TR" dirty="0" err="1"/>
              <a:t>otokratik</a:t>
            </a:r>
            <a:r>
              <a:rPr lang="tr-TR" dirty="0"/>
              <a:t> (sistem 1), yardımsever </a:t>
            </a:r>
            <a:r>
              <a:rPr lang="tr-TR" dirty="0" err="1"/>
              <a:t>otokratik</a:t>
            </a:r>
            <a:r>
              <a:rPr lang="tr-TR" dirty="0"/>
              <a:t> (sistem 2), katılımcı (sistem 3) ve demokratik (sistem 4)</a:t>
            </a:r>
          </a:p>
          <a:p>
            <a:pPr algn="just"/>
            <a:r>
              <a:rPr lang="tr-TR" dirty="0"/>
              <a:t>Sistem 1: astlarına güvenmez, işe dair astların görüşünü almaz, astlar da yöneticiyle rahat ilişki kuramaz.</a:t>
            </a:r>
          </a:p>
          <a:p>
            <a:pPr algn="just"/>
            <a:r>
              <a:rPr lang="tr-TR" dirty="0"/>
              <a:t>Sistem 2: astlarla olan ilişki efendi-hizmetçi ilişkisine benzer. Astlar kendilerini fazla serbest hissetmez. Bazen astlara fikirlerini sorar.</a:t>
            </a:r>
          </a:p>
        </p:txBody>
      </p:sp>
    </p:spTree>
    <p:extLst>
      <p:ext uri="{BB962C8B-B14F-4D97-AF65-F5344CB8AC3E}">
        <p14:creationId xmlns:p14="http://schemas.microsoft.com/office/powerpoint/2010/main" val="418223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endParaRPr lang="tr-TR" dirty="0"/>
          </a:p>
          <a:p>
            <a:pPr algn="just"/>
            <a:r>
              <a:rPr lang="tr-TR" dirty="0"/>
              <a:t>Sistem 3: Astlarına kısmen güvenir. Yönetici kararlarla ilgili kontrole sahip olmak ister. Astlar kendilerini oldukça serbest hisseder. Genel olarak astların görüşlerini alır ve onları kullanmaya çalışır.</a:t>
            </a:r>
          </a:p>
          <a:p>
            <a:pPr algn="just"/>
            <a:r>
              <a:rPr lang="tr-TR" dirty="0"/>
              <a:t>Sistem 4: tüm konularda astlarına güvenir. Astlar kendilerini tamamen serbest hisseder. Daima astların görüşlerini alır ve onları kullanır.</a:t>
            </a:r>
          </a:p>
          <a:p>
            <a:pPr algn="just"/>
            <a:r>
              <a:rPr lang="tr-TR" dirty="0"/>
              <a:t>Verimliliği yüksek örgütlerde sistem 3 ve 4; düşük örgütlerde ise sistem 1 ve 2 tipi yöneticilerin hakim olduğu ileri sürülmektedir. </a:t>
            </a:r>
          </a:p>
        </p:txBody>
      </p:sp>
    </p:spTree>
    <p:extLst>
      <p:ext uri="{BB962C8B-B14F-4D97-AF65-F5344CB8AC3E}">
        <p14:creationId xmlns:p14="http://schemas.microsoft.com/office/powerpoint/2010/main" val="281335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endParaRPr lang="tr-TR" dirty="0"/>
          </a:p>
          <a:p>
            <a:pPr algn="just"/>
            <a:r>
              <a:rPr lang="tr-TR" dirty="0"/>
              <a:t>Örgüt ile çalışanlar arasındaki ilişkiyi olgunluk üzerinden tanımlayan </a:t>
            </a:r>
            <a:r>
              <a:rPr lang="tr-TR" b="1" dirty="0" err="1"/>
              <a:t>Chris</a:t>
            </a:r>
            <a:r>
              <a:rPr lang="tr-TR" b="1" dirty="0"/>
              <a:t> </a:t>
            </a:r>
            <a:r>
              <a:rPr lang="tr-TR" b="1" dirty="0" err="1"/>
              <a:t>Argyris</a:t>
            </a:r>
            <a:r>
              <a:rPr lang="tr-TR" dirty="0" err="1"/>
              <a:t>’in</a:t>
            </a:r>
            <a:r>
              <a:rPr lang="tr-TR" dirty="0"/>
              <a:t> «</a:t>
            </a:r>
            <a:r>
              <a:rPr lang="tr-TR" b="1" dirty="0"/>
              <a:t>Kişilik Modeli</a:t>
            </a:r>
            <a:r>
              <a:rPr lang="tr-TR" dirty="0"/>
              <a:t>» bulunmaktadır. </a:t>
            </a:r>
          </a:p>
          <a:p>
            <a:pPr algn="just"/>
            <a:r>
              <a:rPr lang="tr-TR" dirty="0"/>
              <a:t>Klasik örgüt yapılarında çalışanlar pasiftir, bağımlı bir astlık durumu sergiler, sınırlı davranış kalıplarına sahiptir, yüzeysel ilgi gösterir. Bu özellikler, «</a:t>
            </a:r>
            <a:r>
              <a:rPr lang="tr-TR" b="1" dirty="0"/>
              <a:t>olgun</a:t>
            </a:r>
            <a:r>
              <a:rPr lang="tr-TR" dirty="0"/>
              <a:t>» olmayan kişilik özelliklerine delalet eder. </a:t>
            </a:r>
          </a:p>
          <a:p>
            <a:pPr algn="just"/>
            <a:r>
              <a:rPr lang="tr-TR" dirty="0"/>
              <a:t>Çalışanların aktif, üstlük durumuna bağlı bağımsız karakter sergilediği, çeşitli davranışlar gösterdiği, derin ilgiye sahip olduğu örgütler, potansiyelini ortaya çıkarabildiğin, gelişime açık, performans düzeyi yüksek olan örgütlerdir. Çalışanların da olgun bir tavra sahip olduğu söylenebilir. </a:t>
            </a:r>
          </a:p>
        </p:txBody>
      </p:sp>
    </p:spTree>
    <p:extLst>
      <p:ext uri="{BB962C8B-B14F-4D97-AF65-F5344CB8AC3E}">
        <p14:creationId xmlns:p14="http://schemas.microsoft.com/office/powerpoint/2010/main" val="4105076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marL="0" indent="0" algn="just">
              <a:buNone/>
            </a:pPr>
            <a:r>
              <a:rPr lang="tr-TR" b="1" dirty="0"/>
              <a:t>Sosyal Öğrenme Kuramı</a:t>
            </a:r>
            <a:r>
              <a:rPr lang="tr-TR" dirty="0"/>
              <a:t>, diğer bir yaklaşımdır. </a:t>
            </a:r>
          </a:p>
          <a:p>
            <a:pPr algn="just"/>
            <a:r>
              <a:rPr lang="tr-TR" b="1" dirty="0"/>
              <a:t>Albert </a:t>
            </a:r>
            <a:r>
              <a:rPr lang="tr-TR" b="1" dirty="0" err="1"/>
              <a:t>Bandura</a:t>
            </a:r>
            <a:r>
              <a:rPr lang="tr-TR" dirty="0" err="1"/>
              <a:t>’nın</a:t>
            </a:r>
            <a:r>
              <a:rPr lang="tr-TR" dirty="0"/>
              <a:t> geliştirdiği bu yaklaşım, bireyin gelişim sürecinde </a:t>
            </a:r>
            <a:r>
              <a:rPr lang="tr-TR" b="1" dirty="0"/>
              <a:t>çevrenin etkisine, kişiler arası etkileşime</a:t>
            </a:r>
            <a:r>
              <a:rPr lang="tr-TR" dirty="0"/>
              <a:t>, gözleme, deneyime ve kişinin bilişsel öğelerine önem vermektedir. </a:t>
            </a:r>
          </a:p>
          <a:p>
            <a:pPr algn="just"/>
            <a:r>
              <a:rPr lang="tr-TR" dirty="0"/>
              <a:t>«</a:t>
            </a:r>
            <a:r>
              <a:rPr lang="tr-TR" b="1" dirty="0"/>
              <a:t>Sosyal uyum</a:t>
            </a:r>
            <a:r>
              <a:rPr lang="tr-TR" dirty="0"/>
              <a:t>» ve «</a:t>
            </a:r>
            <a:r>
              <a:rPr lang="tr-TR" b="1" dirty="0"/>
              <a:t>sosyal öğrenme</a:t>
            </a:r>
            <a:r>
              <a:rPr lang="tr-TR" dirty="0"/>
              <a:t>» aracılığıyla çalışanlar işleri hakkındaki görüşlerini iş arkadaşlarından edinmekte ve geliştirmektedir. </a:t>
            </a:r>
          </a:p>
          <a:p>
            <a:pPr algn="just"/>
            <a:r>
              <a:rPr lang="tr-TR" dirty="0"/>
              <a:t>Bu yaklaşıma göre iş doyumu bütün tutum öğeleri gibi öğrenme sürecinin bir ürünüdür. İşinden veya yaşamdan doyum sağlanması gerektiğini de kişiler öğrenmektedir. </a:t>
            </a:r>
          </a:p>
        </p:txBody>
      </p:sp>
    </p:spTree>
    <p:extLst>
      <p:ext uri="{BB962C8B-B14F-4D97-AF65-F5344CB8AC3E}">
        <p14:creationId xmlns:p14="http://schemas.microsoft.com/office/powerpoint/2010/main" val="37300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674370" y="548640"/>
            <a:ext cx="10679430" cy="5628323"/>
          </a:xfrm>
        </p:spPr>
        <p:txBody>
          <a:bodyPr>
            <a:normAutofit/>
          </a:bodyPr>
          <a:lstStyle/>
          <a:p>
            <a:pPr algn="just"/>
            <a:endParaRPr lang="tr-TR" dirty="0"/>
          </a:p>
          <a:p>
            <a:pPr algn="just"/>
            <a:r>
              <a:rPr lang="tr-TR" dirty="0"/>
              <a:t>Çalışanları güdülemek, rutinden kurtarmak ve işe kendilerini daha çok verebilmelerini sağlamak için gündeme gelen diğer bir çözüm, «</a:t>
            </a:r>
            <a:r>
              <a:rPr lang="tr-TR" b="1" dirty="0"/>
              <a:t>iş </a:t>
            </a:r>
            <a:r>
              <a:rPr lang="tr-TR" b="1" dirty="0" err="1"/>
              <a:t>zenginleştirmesi</a:t>
            </a:r>
            <a:r>
              <a:rPr lang="tr-TR" dirty="0" err="1"/>
              <a:t>»dir</a:t>
            </a:r>
            <a:r>
              <a:rPr lang="tr-TR" dirty="0"/>
              <a:t> (</a:t>
            </a:r>
            <a:r>
              <a:rPr lang="tr-TR" i="1" dirty="0" err="1"/>
              <a:t>job</a:t>
            </a:r>
            <a:r>
              <a:rPr lang="tr-TR" i="1" dirty="0"/>
              <a:t> </a:t>
            </a:r>
            <a:r>
              <a:rPr lang="tr-TR" i="1" dirty="0" err="1"/>
              <a:t>enrichment</a:t>
            </a:r>
            <a:r>
              <a:rPr lang="tr-TR" dirty="0"/>
              <a:t>). </a:t>
            </a:r>
          </a:p>
          <a:p>
            <a:pPr algn="just"/>
            <a:r>
              <a:rPr lang="tr-TR" dirty="0"/>
              <a:t>İş zenginleştirme, çalışanların iş yelpazesinin genişletilmesi faaliyetlerini kapsar. Tek bir işi yapmayı değil daha yüksek zorluk ve sorumluluk düzeyinde (dikey yönelim) farklı işlerin üstlenilmesini anlatır. </a:t>
            </a:r>
          </a:p>
          <a:p>
            <a:pPr algn="just"/>
            <a:r>
              <a:rPr lang="tr-TR" dirty="0"/>
              <a:t>İşler çeşitlendiği gibi sorumluluk, yetki ve denetim düzeyi de artırılmaktadır.</a:t>
            </a:r>
          </a:p>
          <a:p>
            <a:pPr algn="just"/>
            <a:r>
              <a:rPr lang="tr-TR" dirty="0"/>
              <a:t>İşyerinde dönem dönem bir işten diğer işe geçiş olarak «iş rotasyonu» ve eş düzey sorumluluk düzeyinde (yatay yönelim) farklı işlerin de aynı anda yapılması olarak «</a:t>
            </a:r>
            <a:r>
              <a:rPr lang="tr-TR" b="1" dirty="0"/>
              <a:t>iş genişletme</a:t>
            </a:r>
            <a:r>
              <a:rPr lang="tr-TR" dirty="0"/>
              <a:t>» (</a:t>
            </a:r>
            <a:r>
              <a:rPr lang="tr-TR" i="1" dirty="0" err="1"/>
              <a:t>job</a:t>
            </a:r>
            <a:r>
              <a:rPr lang="tr-TR" i="1" dirty="0"/>
              <a:t> </a:t>
            </a:r>
            <a:r>
              <a:rPr lang="tr-TR" i="1" dirty="0" err="1"/>
              <a:t>enlargement</a:t>
            </a:r>
            <a:r>
              <a:rPr lang="tr-TR" dirty="0"/>
              <a:t>) destekleyici iki iş tasarımı tarzıdır. </a:t>
            </a:r>
          </a:p>
        </p:txBody>
      </p:sp>
    </p:spTree>
    <p:extLst>
      <p:ext uri="{BB962C8B-B14F-4D97-AF65-F5344CB8AC3E}">
        <p14:creationId xmlns:p14="http://schemas.microsoft.com/office/powerpoint/2010/main" val="244280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dirty="0"/>
              <a:t>Kriz yaşamın tüm alanlarını sararak, dünyada büyük bir işsizlik ve umutsuzluk duygusu yaratmıştır. Bu dönemde Sovyet Devrimi’nin de etkisiyle özellikle </a:t>
            </a:r>
            <a:r>
              <a:rPr lang="tr-TR" dirty="0" err="1"/>
              <a:t>sol’dan</a:t>
            </a:r>
            <a:r>
              <a:rPr lang="tr-TR" dirty="0"/>
              <a:t> gelen eleştiriler yoğunlaşmaktadır.  </a:t>
            </a:r>
          </a:p>
          <a:p>
            <a:pPr algn="just"/>
            <a:r>
              <a:rPr lang="tr-TR" dirty="0" err="1"/>
              <a:t>Aldous</a:t>
            </a:r>
            <a:r>
              <a:rPr lang="tr-TR" dirty="0"/>
              <a:t> </a:t>
            </a:r>
            <a:r>
              <a:rPr lang="tr-TR" dirty="0" err="1"/>
              <a:t>Huxley’in</a:t>
            </a:r>
            <a:r>
              <a:rPr lang="tr-TR" dirty="0"/>
              <a:t> 1932 yılında basılan Cesur Yeni Dünya kitabında Henry Ford bir Tanrıya dönüştürülmekte; özel olarak kuluçka makinelerinde yetiştirilen bireyler şartlanma yöntemiyle sisteme koşulsuz şartsız hizmet eden hizmetkarlar haline gelmektedir. Ressam Diego </a:t>
            </a:r>
            <a:r>
              <a:rPr lang="tr-TR" dirty="0" err="1"/>
              <a:t>Rivera</a:t>
            </a:r>
            <a:r>
              <a:rPr lang="tr-TR" dirty="0"/>
              <a:t> ise 1932-33 yıllarında Detroit endüstrisinin duvar resmini yapmıştır. Yine 1933 yılında </a:t>
            </a:r>
            <a:r>
              <a:rPr lang="tr-TR" dirty="0" err="1"/>
              <a:t>Rivera</a:t>
            </a:r>
            <a:r>
              <a:rPr lang="tr-TR" dirty="0"/>
              <a:t> «yol ayrımındaki adam» isimli duvar resmini New York’taki </a:t>
            </a:r>
            <a:r>
              <a:rPr lang="tr-TR" dirty="0" err="1"/>
              <a:t>Rockefeller</a:t>
            </a:r>
            <a:r>
              <a:rPr lang="tr-TR" dirty="0"/>
              <a:t> Merkezi’nde icra etmiştir. </a:t>
            </a:r>
          </a:p>
          <a:p>
            <a:pPr algn="just"/>
            <a:r>
              <a:rPr lang="tr-TR" dirty="0"/>
              <a:t>Bu anlamda Davranışçı Okul olarak adlandırılan akım, «1929 Büyük </a:t>
            </a:r>
            <a:r>
              <a:rPr lang="tr-TR" dirty="0" err="1"/>
              <a:t>Bunalımı’nın</a:t>
            </a:r>
            <a:r>
              <a:rPr lang="tr-TR" dirty="0"/>
              <a:t> düşünsel çocuğudur» denilebilir. </a:t>
            </a:r>
          </a:p>
        </p:txBody>
      </p:sp>
    </p:spTree>
    <p:extLst>
      <p:ext uri="{BB962C8B-B14F-4D97-AF65-F5344CB8AC3E}">
        <p14:creationId xmlns:p14="http://schemas.microsoft.com/office/powerpoint/2010/main" val="348308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lstStyle/>
          <a:p>
            <a:pPr algn="just"/>
            <a:endParaRPr lang="tr-TR" dirty="0"/>
          </a:p>
          <a:p>
            <a:pPr algn="just"/>
            <a:r>
              <a:rPr lang="tr-TR" sz="2600" dirty="0"/>
              <a:t>Klasik </a:t>
            </a:r>
            <a:r>
              <a:rPr lang="tr-TR" sz="2600" dirty="0" err="1"/>
              <a:t>Okul’un</a:t>
            </a:r>
            <a:r>
              <a:rPr lang="tr-TR" sz="2600" dirty="0"/>
              <a:t> «</a:t>
            </a:r>
            <a:r>
              <a:rPr lang="tr-TR" sz="2600" dirty="0" err="1"/>
              <a:t>insan»ı</a:t>
            </a:r>
            <a:r>
              <a:rPr lang="tr-TR" sz="2600" dirty="0"/>
              <a:t> görmezden gelen mekanik anlayışının geliştirilmesi</a:t>
            </a:r>
          </a:p>
          <a:p>
            <a:pPr algn="just"/>
            <a:r>
              <a:rPr lang="tr-TR" sz="2600" dirty="0"/>
              <a:t>Örgüt/kurum içinde çalışanların nasıl davrandığının, davranışın arka planındaki </a:t>
            </a:r>
            <a:r>
              <a:rPr lang="tr-TR" sz="2600" dirty="0" err="1"/>
              <a:t>saiklerin</a:t>
            </a:r>
            <a:r>
              <a:rPr lang="tr-TR" sz="2600" dirty="0"/>
              <a:t> neler olduğunun araştırılması</a:t>
            </a:r>
          </a:p>
          <a:p>
            <a:pPr algn="just"/>
            <a:r>
              <a:rPr lang="tr-TR" sz="2600" dirty="0"/>
              <a:t>Çalışan ile örgüt yapısı arasındaki ilişkinin yönetilmesi</a:t>
            </a:r>
          </a:p>
          <a:p>
            <a:pPr algn="just"/>
            <a:r>
              <a:rPr lang="tr-TR" sz="2600" dirty="0"/>
              <a:t>Çalışanlar arasındaki sosyal ilişkilerin, enformel grup ilişkilerinin incelenmesi</a:t>
            </a:r>
          </a:p>
          <a:p>
            <a:pPr algn="just"/>
            <a:r>
              <a:rPr lang="tr-TR" sz="2600" dirty="0"/>
              <a:t>Çalışanların işe dönük güdülenmesi ve iş doyumunun sağlanması</a:t>
            </a:r>
          </a:p>
          <a:p>
            <a:pPr algn="just"/>
            <a:r>
              <a:rPr lang="tr-TR" sz="2600" dirty="0"/>
              <a:t>Algı ve tutum ile önderlik/liderlik davranışlarının gözlenmesi</a:t>
            </a:r>
          </a:p>
          <a:p>
            <a:pPr algn="just"/>
            <a:r>
              <a:rPr lang="tr-TR" sz="2600" dirty="0"/>
              <a:t>Çalışanın tüm potansiyelinden, yeteneklerinden faydalanılması</a:t>
            </a:r>
          </a:p>
          <a:p>
            <a:pPr algn="just"/>
            <a:r>
              <a:rPr lang="tr-TR" sz="2600" dirty="0"/>
              <a:t>Etkinlik-verimlilik ve iktisadi kazancı, amaç olmayı sürdürmesi</a:t>
            </a:r>
          </a:p>
        </p:txBody>
      </p:sp>
    </p:spTree>
    <p:extLst>
      <p:ext uri="{BB962C8B-B14F-4D97-AF65-F5344CB8AC3E}">
        <p14:creationId xmlns:p14="http://schemas.microsoft.com/office/powerpoint/2010/main" val="210105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endParaRPr lang="tr-TR" dirty="0"/>
          </a:p>
          <a:p>
            <a:pPr algn="just"/>
            <a:r>
              <a:rPr lang="tr-TR" dirty="0"/>
              <a:t>Davranışçı </a:t>
            </a:r>
            <a:r>
              <a:rPr lang="tr-TR" dirty="0" err="1"/>
              <a:t>Okul’un</a:t>
            </a:r>
            <a:r>
              <a:rPr lang="tr-TR" dirty="0"/>
              <a:t> en önemli temsilcileri olarak </a:t>
            </a:r>
            <a:r>
              <a:rPr lang="tr-TR" dirty="0" err="1"/>
              <a:t>Elton</a:t>
            </a:r>
            <a:r>
              <a:rPr lang="tr-TR" dirty="0"/>
              <a:t> Mayo, Douglas </a:t>
            </a:r>
            <a:r>
              <a:rPr lang="tr-TR" dirty="0" err="1"/>
              <a:t>McGregor</a:t>
            </a:r>
            <a:r>
              <a:rPr lang="tr-TR" dirty="0"/>
              <a:t>, Abraham </a:t>
            </a:r>
            <a:r>
              <a:rPr lang="tr-TR" dirty="0" err="1"/>
              <a:t>Maslow</a:t>
            </a:r>
            <a:r>
              <a:rPr lang="tr-TR" dirty="0"/>
              <a:t>, </a:t>
            </a:r>
            <a:r>
              <a:rPr lang="tr-TR" dirty="0" err="1"/>
              <a:t>Chester</a:t>
            </a:r>
            <a:r>
              <a:rPr lang="tr-TR" dirty="0"/>
              <a:t> </a:t>
            </a:r>
            <a:r>
              <a:rPr lang="tr-TR" dirty="0" err="1"/>
              <a:t>Barnard</a:t>
            </a:r>
            <a:r>
              <a:rPr lang="tr-TR" dirty="0"/>
              <a:t>, </a:t>
            </a:r>
            <a:r>
              <a:rPr lang="tr-TR" dirty="0" err="1"/>
              <a:t>Rensis</a:t>
            </a:r>
            <a:r>
              <a:rPr lang="tr-TR" dirty="0"/>
              <a:t> </a:t>
            </a:r>
            <a:r>
              <a:rPr lang="tr-TR" dirty="0" err="1"/>
              <a:t>Likert</a:t>
            </a:r>
            <a:r>
              <a:rPr lang="tr-TR" dirty="0"/>
              <a:t>, </a:t>
            </a:r>
            <a:r>
              <a:rPr lang="tr-TR" dirty="0" err="1"/>
              <a:t>Chris</a:t>
            </a:r>
            <a:r>
              <a:rPr lang="tr-TR" dirty="0"/>
              <a:t> </a:t>
            </a:r>
            <a:r>
              <a:rPr lang="tr-TR" dirty="0" err="1"/>
              <a:t>Argyris</a:t>
            </a:r>
            <a:r>
              <a:rPr lang="tr-TR" dirty="0"/>
              <a:t>, </a:t>
            </a:r>
            <a:r>
              <a:rPr lang="tr-TR" dirty="0" err="1"/>
              <a:t>Frederic</a:t>
            </a:r>
            <a:r>
              <a:rPr lang="tr-TR" dirty="0"/>
              <a:t> </a:t>
            </a:r>
            <a:r>
              <a:rPr lang="tr-TR" dirty="0" err="1"/>
              <a:t>Herzberg</a:t>
            </a:r>
            <a:r>
              <a:rPr lang="tr-TR" dirty="0"/>
              <a:t>, Kurt </a:t>
            </a:r>
            <a:r>
              <a:rPr lang="tr-TR" dirty="0" err="1"/>
              <a:t>Lewin</a:t>
            </a:r>
            <a:r>
              <a:rPr lang="tr-TR" dirty="0"/>
              <a:t>, William </a:t>
            </a:r>
            <a:r>
              <a:rPr lang="tr-TR" dirty="0" err="1"/>
              <a:t>Whyte</a:t>
            </a:r>
            <a:r>
              <a:rPr lang="tr-TR" dirty="0"/>
              <a:t> ve George </a:t>
            </a:r>
            <a:r>
              <a:rPr lang="tr-TR" dirty="0" err="1"/>
              <a:t>Homans</a:t>
            </a:r>
            <a:r>
              <a:rPr lang="tr-TR" dirty="0"/>
              <a:t> gibi isimleri görmek mümkündür. </a:t>
            </a:r>
          </a:p>
          <a:p>
            <a:pPr algn="just"/>
            <a:r>
              <a:rPr lang="tr-TR" dirty="0"/>
              <a:t>Genel olarak psikolog, sosyolog ve sosyal psikologlardan oluşan Davranışçı Okul, işyerinde mühendislik bilgisi temelli örgütlenme çabalarının yanına sosyal bilimcilerin bakış açısını katarak daha farklı sonuçlara ulaşan farklı bir yaklaşımı örgütlemektedirler. </a:t>
            </a:r>
          </a:p>
        </p:txBody>
      </p:sp>
    </p:spTree>
    <p:extLst>
      <p:ext uri="{BB962C8B-B14F-4D97-AF65-F5344CB8AC3E}">
        <p14:creationId xmlns:p14="http://schemas.microsoft.com/office/powerpoint/2010/main" val="45470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fontScale="92500"/>
          </a:bodyPr>
          <a:lstStyle/>
          <a:p>
            <a:pPr algn="just"/>
            <a:r>
              <a:rPr lang="tr-TR" dirty="0" err="1"/>
              <a:t>Elton</a:t>
            </a:r>
            <a:r>
              <a:rPr lang="tr-TR" dirty="0"/>
              <a:t> Mayo ve F. </a:t>
            </a:r>
            <a:r>
              <a:rPr lang="tr-TR" dirty="0" err="1"/>
              <a:t>Roethlisberger</a:t>
            </a:r>
            <a:r>
              <a:rPr lang="tr-TR" dirty="0"/>
              <a:t> başkanlığında Westerne Elektrik Şirketinin </a:t>
            </a:r>
            <a:r>
              <a:rPr lang="tr-TR" dirty="0" err="1"/>
              <a:t>Hawthorne</a:t>
            </a:r>
            <a:r>
              <a:rPr lang="tr-TR" dirty="0"/>
              <a:t> fabrikalarında 1924 ve 1932 yılları arasında yürütülen ve bu nedenle de </a:t>
            </a:r>
            <a:r>
              <a:rPr lang="tr-TR" dirty="0" err="1"/>
              <a:t>Hawthorne</a:t>
            </a:r>
            <a:r>
              <a:rPr lang="tr-TR" dirty="0"/>
              <a:t> Araştırmaları olarak adlandırılan bir dizi araştırma Davranışçı </a:t>
            </a:r>
            <a:r>
              <a:rPr lang="tr-TR" dirty="0" err="1"/>
              <a:t>Okul’un</a:t>
            </a:r>
            <a:r>
              <a:rPr lang="tr-TR" dirty="0"/>
              <a:t> başlangıç noktası olarak gösterilmektedir. </a:t>
            </a:r>
          </a:p>
          <a:p>
            <a:pPr algn="just"/>
            <a:r>
              <a:rPr lang="tr-TR" dirty="0"/>
              <a:t>Bu araştırmalar başlangıçta geleneksel okulunun yönetsel önermelerinin doğruluğunu ispatlamaya yönelik örgütlenmiştir. Daha önceki bölümde bahsettiğimiz gibi geleneksel yönetim okulu, iş yapmanın tek ve evrensel bir yolunun olduğuna inanmakta ve bu doğru yolu bulup çıkarmaya çalışmaktadır. Bu anlamda en yüksek verim düzeyine ulaşılabilecek çalışma koşullarını saptamak geleneksel okulun temel sorunsalı olarak karşımıza çıkmaktadır. </a:t>
            </a:r>
          </a:p>
          <a:p>
            <a:pPr algn="just"/>
            <a:r>
              <a:rPr lang="tr-TR" dirty="0" err="1"/>
              <a:t>Hawthorne</a:t>
            </a:r>
            <a:r>
              <a:rPr lang="tr-TR" dirty="0"/>
              <a:t> deneylerinde en uygun işgünü uzunluğu, işyeri aydınlatma düzeyi, müziğin verimlilik üzerindeki etkileri, işyerinde en uygun ısı düzeyi, en uygun çalışma ve mola süresi, çalışanların ne kadar su içmesi gerektiği, her bir iş yapma sürecinin ne uzunlukta olması gerektiği gibi </a:t>
            </a:r>
            <a:r>
              <a:rPr lang="tr-TR" b="1" dirty="0"/>
              <a:t>en uygun çalışma koşullarının saptanması </a:t>
            </a:r>
            <a:r>
              <a:rPr lang="tr-TR" dirty="0"/>
              <a:t>için örgütlenmiştir. </a:t>
            </a:r>
          </a:p>
          <a:p>
            <a:pPr algn="just"/>
            <a:r>
              <a:rPr lang="tr-TR" dirty="0"/>
              <a:t>İşçilerin </a:t>
            </a:r>
            <a:r>
              <a:rPr lang="tr-TR" dirty="0" err="1"/>
              <a:t>Hawthorne</a:t>
            </a:r>
            <a:r>
              <a:rPr lang="tr-TR" dirty="0"/>
              <a:t> fabrikalarında yaptıkları iş ise telefon aktarma (bağlama) araç-gereçlerinin imalatıdır. </a:t>
            </a:r>
          </a:p>
        </p:txBody>
      </p:sp>
    </p:spTree>
    <p:extLst>
      <p:ext uri="{BB962C8B-B14F-4D97-AF65-F5344CB8AC3E}">
        <p14:creationId xmlns:p14="http://schemas.microsoft.com/office/powerpoint/2010/main" val="246146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dirty="0"/>
              <a:t>1924 ve 1932 yılları arasında araştırmanın seyri araştırmacıları başka boyutları incelemeye yönlendirmiştir. </a:t>
            </a:r>
            <a:r>
              <a:rPr lang="tr-TR" dirty="0" err="1"/>
              <a:t>Hawthorne</a:t>
            </a:r>
            <a:r>
              <a:rPr lang="tr-TR" dirty="0"/>
              <a:t> çalışmalarını iki aşamada görmek mümkündür. </a:t>
            </a:r>
          </a:p>
          <a:p>
            <a:pPr algn="just"/>
            <a:r>
              <a:rPr lang="tr-TR" dirty="0"/>
              <a:t>Birinci aşama 1924-1929 arası döneme denk gelmektedir ve araştırmanın sorunsalı Taylor’unkinden pek farklı değildir; </a:t>
            </a:r>
            <a:r>
              <a:rPr lang="tr-TR" b="1" dirty="0"/>
              <a:t>«çalışma koşulları» ile «çıktı miktarı» arasındaki pozitif korelasyon</a:t>
            </a:r>
            <a:r>
              <a:rPr lang="tr-TR" dirty="0"/>
              <a:t> belirlenmeye çalışılmıştır. </a:t>
            </a:r>
          </a:p>
          <a:p>
            <a:pPr algn="just"/>
            <a:r>
              <a:rPr lang="tr-TR" dirty="0"/>
              <a:t>Ancak bu dönemde elde edilen sonuçlar net değildir ve araştırmacılar 1929 yılından sonra </a:t>
            </a:r>
            <a:r>
              <a:rPr lang="tr-TR" b="1" dirty="0"/>
              <a:t>örgütsel davranış boyutu </a:t>
            </a:r>
            <a:r>
              <a:rPr lang="tr-TR" dirty="0"/>
              <a:t>üzerinde yoğunlaşan ikinci aşamaya yönelme gereği duymuşlardır. Grup dinamiği, önderlik tipleri, güdülenme, algı, tutum, davranış ve örgüt içi iletişim gibi sosyal psikoloji konuları Neo-Klasik </a:t>
            </a:r>
            <a:r>
              <a:rPr lang="tr-TR" dirty="0" err="1"/>
              <a:t>Okul’un</a:t>
            </a:r>
            <a:r>
              <a:rPr lang="tr-TR" dirty="0"/>
              <a:t> temel çalışma alanları olarak ortaya çıkacaktır. </a:t>
            </a:r>
          </a:p>
          <a:p>
            <a:pPr algn="just"/>
            <a:endParaRPr lang="tr-TR" dirty="0"/>
          </a:p>
        </p:txBody>
      </p:sp>
    </p:spTree>
    <p:extLst>
      <p:ext uri="{BB962C8B-B14F-4D97-AF65-F5344CB8AC3E}">
        <p14:creationId xmlns:p14="http://schemas.microsoft.com/office/powerpoint/2010/main" val="188851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fontScale="92500" lnSpcReduction="20000"/>
          </a:bodyPr>
          <a:lstStyle/>
          <a:p>
            <a:pPr algn="just"/>
            <a:endParaRPr lang="tr-TR" dirty="0"/>
          </a:p>
          <a:p>
            <a:pPr algn="just"/>
            <a:r>
              <a:rPr lang="tr-TR" dirty="0" err="1"/>
              <a:t>Hawthorne</a:t>
            </a:r>
            <a:r>
              <a:rPr lang="tr-TR" dirty="0"/>
              <a:t> çalışmaları arasında «ışık deneyleri» beklenmedik sonuçlar doğurmuştur.</a:t>
            </a:r>
          </a:p>
          <a:p>
            <a:pPr algn="just"/>
            <a:r>
              <a:rPr lang="tr-TR" dirty="0"/>
              <a:t>İşyerinde en uygun aydınlatma düzeyini bulmaya çalışan araştırmacılar, belirli bir yüksek aydınlatma seviyesinden başlayarak ışığı sürekli azaltmışlardır. Amaç, çalışanların en yüksek verime ulaştıkları aydınlatma düzeyini saptamaktır. Ancak verimlilik düzeyi bu en yüksek aydınlatma noktadan başlayarak ay ışığı seviyesine kadar, yani artık çalışanların yaptıkları işi göremeyecekleri bir düzeye kadar sürekli artmıştır. </a:t>
            </a:r>
          </a:p>
          <a:p>
            <a:pPr algn="just"/>
            <a:r>
              <a:rPr lang="tr-TR" dirty="0"/>
              <a:t>Hiçbir biçimde geleneksel okulun paradigmalarıyla açıklanması mümkün olmayan bu sonuç, ancak «grup dinamiği» sayesinde açıklanmıştır. Çalışanlar, üzerlerinde deneysel bir çalışma yapıldığını bilmektedirler. Bu nedenle kendi aralarında bir uzlaşıya vararak, çalışanlar olarak bu süreçten başarı ile çıkmaya karar vermişler ve canla başla çalışarak yaptıkları işi artık göremeyecekleri bir aydınlatma düzeyine kadar verimlerini artırmayı başarmışlardır (</a:t>
            </a:r>
            <a:r>
              <a:rPr lang="tr-TR" i="1" dirty="0" err="1"/>
              <a:t>Hawthorne</a:t>
            </a:r>
            <a:r>
              <a:rPr lang="tr-TR" i="1" dirty="0"/>
              <a:t> </a:t>
            </a:r>
            <a:r>
              <a:rPr lang="tr-TR" i="1" dirty="0" err="1"/>
              <a:t>Effect</a:t>
            </a:r>
            <a:r>
              <a:rPr lang="tr-TR" dirty="0"/>
              <a:t>). </a:t>
            </a:r>
          </a:p>
          <a:p>
            <a:pPr algn="just"/>
            <a:r>
              <a:rPr lang="tr-TR" dirty="0"/>
              <a:t>Sonuç şunu göstermektedir: «İnsanlar çalışmaya karar verirlerse hiçbir fiziksel koşulu dikkate almadan çalışırlar». </a:t>
            </a:r>
            <a:r>
              <a:rPr lang="tr-TR" b="1" dirty="0"/>
              <a:t>Yani önemli olan fiziksel özendiricilerden çok «davranışsal/psikolojik </a:t>
            </a:r>
            <a:r>
              <a:rPr lang="tr-TR" b="1" dirty="0" err="1"/>
              <a:t>özendiriciler»dir</a:t>
            </a:r>
            <a:r>
              <a:rPr lang="tr-TR" b="1" dirty="0"/>
              <a:t>.</a:t>
            </a:r>
            <a:r>
              <a:rPr lang="tr-TR" dirty="0"/>
              <a:t> Çalışanların ve çalışanların bir araya gelerek oluşturdukları iş gruplarının davranışlarını olumlu yönde etkileyecek psikolojik özendiriciler dikkate alınmaya başlamıştır. </a:t>
            </a:r>
          </a:p>
        </p:txBody>
      </p:sp>
    </p:spTree>
    <p:extLst>
      <p:ext uri="{BB962C8B-B14F-4D97-AF65-F5344CB8AC3E}">
        <p14:creationId xmlns:p14="http://schemas.microsoft.com/office/powerpoint/2010/main" val="50117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2CA3B6-87E6-5D40-957D-50A90336AC77}"/>
              </a:ext>
            </a:extLst>
          </p:cNvPr>
          <p:cNvSpPr>
            <a:spLocks noGrp="1"/>
          </p:cNvSpPr>
          <p:nvPr>
            <p:ph idx="1"/>
          </p:nvPr>
        </p:nvSpPr>
        <p:spPr>
          <a:xfrm>
            <a:off x="838200" y="548640"/>
            <a:ext cx="10515600" cy="5628323"/>
          </a:xfrm>
        </p:spPr>
        <p:txBody>
          <a:bodyPr>
            <a:normAutofit/>
          </a:bodyPr>
          <a:lstStyle/>
          <a:p>
            <a:pPr algn="just"/>
            <a:endParaRPr lang="tr-TR" dirty="0"/>
          </a:p>
          <a:p>
            <a:pPr algn="just"/>
            <a:r>
              <a:rPr lang="tr-TR" dirty="0"/>
              <a:t>İşyerinde dikkat edilmesi gereken önemli unsur «insan» olmuştur. Buradaki «insan» sözcüğü ve davranışçıların «</a:t>
            </a:r>
            <a:r>
              <a:rPr lang="tr-TR" dirty="0" err="1"/>
              <a:t>insani»likleri</a:t>
            </a:r>
            <a:r>
              <a:rPr lang="tr-TR" dirty="0"/>
              <a:t> genellikle akademik çevrelerde yanlış ve duygusal bir biçimde algılanmaktadır. </a:t>
            </a:r>
          </a:p>
          <a:p>
            <a:pPr algn="just"/>
            <a:r>
              <a:rPr lang="tr-TR" dirty="0"/>
              <a:t>«İnsan» algısı, «her şey insan için» ya da çalışanlar için bir yönetim algısının yerleşmesi anlamına gelmemektedir. Çalışanları makinenin bir parçası olarak görmekten vazgeçerek, psikolojik ve sosyal bir varlık olarak görmek, onlardan beklenen </a:t>
            </a:r>
            <a:r>
              <a:rPr lang="tr-TR" b="1" dirty="0"/>
              <a:t>verimlilik artışının da salt fiziksel güdüleyiciler sayesinde değil psikolojik güdüleyiciler aracılığıyla da ortaya çıkmasını </a:t>
            </a:r>
            <a:r>
              <a:rPr lang="tr-TR" dirty="0"/>
              <a:t>olanaklı kılmaktadır. </a:t>
            </a:r>
          </a:p>
          <a:p>
            <a:pPr algn="just"/>
            <a:r>
              <a:rPr lang="tr-TR" dirty="0"/>
              <a:t>İnsaniliğin temelinde yine en çok çıktı miktarına ulaşma ve </a:t>
            </a:r>
            <a:r>
              <a:rPr lang="tr-TR" b="1" dirty="0"/>
              <a:t>yüksek performans kaygısı </a:t>
            </a:r>
            <a:r>
              <a:rPr lang="tr-TR" dirty="0"/>
              <a:t>bulunmaktadır. Bundan dolayıdır ki Davranışçı </a:t>
            </a:r>
            <a:r>
              <a:rPr lang="tr-TR" dirty="0" err="1"/>
              <a:t>Okul’da</a:t>
            </a:r>
            <a:r>
              <a:rPr lang="tr-TR" dirty="0"/>
              <a:t> insanilik </a:t>
            </a:r>
            <a:r>
              <a:rPr lang="tr-TR" dirty="0" err="1"/>
              <a:t>araçsaldır</a:t>
            </a:r>
            <a:r>
              <a:rPr lang="tr-TR" dirty="0"/>
              <a:t>. Çalışanların daha iyi çalışmaları için işyerindeki davranış kalıplarının, duygusal durumların ve iletişim sürecinin yönetilmesi önemli hale gelmiştir.</a:t>
            </a:r>
          </a:p>
        </p:txBody>
      </p:sp>
    </p:spTree>
    <p:extLst>
      <p:ext uri="{BB962C8B-B14F-4D97-AF65-F5344CB8AC3E}">
        <p14:creationId xmlns:p14="http://schemas.microsoft.com/office/powerpoint/2010/main" val="37365857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7174</TotalTime>
  <Words>3302</Words>
  <Application>Microsoft Macintosh PowerPoint</Application>
  <PresentationFormat>Geniş ekran</PresentationFormat>
  <Paragraphs>138</Paragraphs>
  <Slides>29</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Garamond</vt:lpstr>
      <vt:lpstr>Organik</vt:lpstr>
      <vt:lpstr>8. ve 9.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HAFTA</dc:title>
  <dc:creator>Microsoft Office User</dc:creator>
  <cp:lastModifiedBy>Microsoft Office User</cp:lastModifiedBy>
  <cp:revision>93</cp:revision>
  <dcterms:created xsi:type="dcterms:W3CDTF">2020-01-30T18:35:12Z</dcterms:created>
  <dcterms:modified xsi:type="dcterms:W3CDTF">2022-04-18T21:58:55Z</dcterms:modified>
</cp:coreProperties>
</file>