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3.02.2020</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D9F75050-0E15-4C5B-92B0-66D068882F1F}" type="datetimeFigureOut">
              <a:rPr lang="tr-TR" smtClean="0"/>
              <a:pPr/>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3.02.2020</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3.02.2020</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İletişimin Temel Kavramları</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err="1"/>
              <a:t>Stuart</a:t>
            </a:r>
            <a:r>
              <a:rPr lang="tr-TR" dirty="0"/>
              <a:t> </a:t>
            </a:r>
            <a:r>
              <a:rPr lang="tr-TR" dirty="0" err="1"/>
              <a:t>Hall</a:t>
            </a:r>
            <a:r>
              <a:rPr lang="tr-TR" dirty="0"/>
              <a:t> (2017). </a:t>
            </a:r>
            <a:r>
              <a:rPr lang="tr-TR" i="1" dirty="0"/>
              <a:t>Temsil:  Kültürel Temsiller ve Anlamlandırma Uygulamaları. </a:t>
            </a:r>
            <a:r>
              <a:rPr lang="tr-TR" dirty="0"/>
              <a:t>(Çev.) İdil Dündar. </a:t>
            </a:r>
            <a:r>
              <a:rPr lang="tr-TR"/>
              <a:t>Pinhan Yay. </a:t>
            </a:r>
          </a:p>
        </p:txBody>
      </p:sp>
      <p:sp>
        <p:nvSpPr>
          <p:cNvPr id="3" name="Unvan 2"/>
          <p:cNvSpPr>
            <a:spLocks noGrp="1"/>
          </p:cNvSpPr>
          <p:nvPr>
            <p:ph type="title"/>
          </p:nvPr>
        </p:nvSpPr>
        <p:spPr/>
        <p:txBody>
          <a:bodyPr/>
          <a:lstStyle/>
          <a:p>
            <a:r>
              <a:rPr lang="tr-TR" dirty="0" smtClean="0"/>
              <a:t>Yararlanılan kaynaklar</a:t>
            </a:r>
            <a:endParaRPr lang="tr-TR" dirty="0"/>
          </a:p>
        </p:txBody>
      </p:sp>
    </p:spTree>
    <p:extLst>
      <p:ext uri="{BB962C8B-B14F-4D97-AF65-F5344CB8AC3E}">
        <p14:creationId xmlns:p14="http://schemas.microsoft.com/office/powerpoint/2010/main" val="14862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Temsil nedir?</a:t>
            </a:r>
          </a:p>
          <a:p>
            <a:r>
              <a:rPr lang="tr-TR" dirty="0" smtClean="0"/>
              <a:t>Temsilin kültür ve anlamla nasıl bir ilgisi bulunmaktadır?</a:t>
            </a:r>
          </a:p>
          <a:p>
            <a:endParaRPr lang="tr-TR" dirty="0" smtClean="0"/>
          </a:p>
          <a:p>
            <a:r>
              <a:rPr lang="tr-TR" dirty="0" smtClean="0"/>
              <a:t>Temsil kavramının yaygın tanımı şöyledir</a:t>
            </a:r>
            <a:r>
              <a:rPr lang="tr-TR" dirty="0" smtClean="0"/>
              <a:t>:</a:t>
            </a:r>
          </a:p>
          <a:p>
            <a:pPr marL="109728" indent="0">
              <a:buNone/>
            </a:pPr>
            <a:endParaRPr lang="tr-TR" dirty="0" smtClean="0"/>
          </a:p>
          <a:p>
            <a:r>
              <a:rPr lang="tr-TR" dirty="0" smtClean="0"/>
              <a:t>“Temsil, bir şey hakkında anlamlı bir şey söylemek ya da dünyayı diğer insanlara anlamlı bir şekilde tasvir etmek için dilin kullanılması demektir.”</a:t>
            </a:r>
            <a:endParaRPr lang="tr-TR" dirty="0"/>
          </a:p>
        </p:txBody>
      </p:sp>
      <p:sp>
        <p:nvSpPr>
          <p:cNvPr id="3" name="2 Başlık"/>
          <p:cNvSpPr>
            <a:spLocks noGrp="1"/>
          </p:cNvSpPr>
          <p:nvPr>
            <p:ph type="title"/>
          </p:nvPr>
        </p:nvSpPr>
        <p:spPr/>
        <p:txBody>
          <a:bodyPr/>
          <a:lstStyle/>
          <a:p>
            <a:r>
              <a:rPr lang="tr-TR" dirty="0" smtClean="0"/>
              <a:t>Temsil</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Temsil, esasen, dil yoluyla anlam üretilmesidir. </a:t>
            </a:r>
          </a:p>
          <a:p>
            <a:r>
              <a:rPr lang="tr-TR" dirty="0" smtClean="0"/>
              <a:t>Temel olarak iki sözlük anlamı vardır:</a:t>
            </a:r>
          </a:p>
          <a:p>
            <a:pPr marL="109728" indent="0">
              <a:buNone/>
            </a:pPr>
            <a:endParaRPr lang="tr-TR" dirty="0" smtClean="0"/>
          </a:p>
          <a:p>
            <a:pPr marL="109728" indent="0">
              <a:buNone/>
            </a:pPr>
            <a:r>
              <a:rPr lang="tr-TR" dirty="0" smtClean="0"/>
              <a:t>1. Bir şeyi temsil etmek, onu tanımlamak ya da tarif etmek, betimlemek, resmetmek.</a:t>
            </a:r>
          </a:p>
          <a:p>
            <a:pPr marL="109728" indent="0">
              <a:buNone/>
            </a:pPr>
            <a:r>
              <a:rPr lang="tr-TR" dirty="0" smtClean="0"/>
              <a:t>2. Temsil etmek, aynı zamanda simgelemek, kastetmek, örnek oluşturmak, yerini tutmak. </a:t>
            </a:r>
            <a:endParaRPr lang="tr-TR" dirty="0"/>
          </a:p>
        </p:txBody>
      </p:sp>
      <p:sp>
        <p:nvSpPr>
          <p:cNvPr id="3" name="2 Başlık"/>
          <p:cNvSpPr>
            <a:spLocks noGrp="1"/>
          </p:cNvSpPr>
          <p:nvPr>
            <p:ph type="title"/>
          </p:nvPr>
        </p:nvSpPr>
        <p:spPr/>
        <p:txBody>
          <a:bodyPr/>
          <a:lstStyle/>
          <a:p>
            <a:r>
              <a:rPr lang="tr-TR" dirty="0" smtClean="0"/>
              <a:t>Temsil</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Aynı kültüre ait olan insanlar, benzer bir kavramsal haritayı paylaşır. </a:t>
            </a:r>
          </a:p>
          <a:p>
            <a:r>
              <a:rPr lang="tr-TR" dirty="0" smtClean="0"/>
              <a:t>Aynı zamanda bir dilin işaretlerini de benzer şekilde yorumlamaları gerekir. Çünkü ancak bu şekilde anlamlar insanlar arasında etkili bir şekilde değiş tokuş edilebilir. </a:t>
            </a:r>
          </a:p>
          <a:p>
            <a:r>
              <a:rPr lang="tr-TR" dirty="0" smtClean="0"/>
              <a:t>Bu noktada ortaya çıkan sorun hangi kavramın neye karşılık geldiğini nasıl anlayabileceğimiz meselesidir. </a:t>
            </a:r>
            <a:endParaRPr lang="tr-TR" dirty="0"/>
          </a:p>
        </p:txBody>
      </p:sp>
      <p:sp>
        <p:nvSpPr>
          <p:cNvPr id="3" name="2 Başlık"/>
          <p:cNvSpPr>
            <a:spLocks noGrp="1"/>
          </p:cNvSpPr>
          <p:nvPr>
            <p:ph type="title"/>
          </p:nvPr>
        </p:nvSpPr>
        <p:spPr/>
        <p:txBody>
          <a:bodyPr/>
          <a:lstStyle/>
          <a:p>
            <a:r>
              <a:rPr lang="tr-TR" dirty="0" smtClean="0"/>
              <a:t>Dil ve Temsil</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Kavram ile işaret arasındaki ilişkinin dolaysız göründüğü görsel dil örneğinde dahi konu basit değildir. Sözcüklerin kastettiği şeyle hiç benzemediği yazılı-sözel dilde durum daha da zordur. </a:t>
            </a:r>
          </a:p>
          <a:p>
            <a:r>
              <a:rPr lang="tr-TR" dirty="0" smtClean="0"/>
              <a:t>Yazılı-sözel dilde, işaret, kavram ve simgeledikleri nesne arasındaki ilişki tamamen rastlantısaldır. </a:t>
            </a:r>
            <a:endParaRPr lang="tr-TR" dirty="0"/>
          </a:p>
        </p:txBody>
      </p:sp>
      <p:sp>
        <p:nvSpPr>
          <p:cNvPr id="3" name="2 Başlık"/>
          <p:cNvSpPr>
            <a:spLocks noGrp="1"/>
          </p:cNvSpPr>
          <p:nvPr>
            <p:ph type="title"/>
          </p:nvPr>
        </p:nvSpPr>
        <p:spPr/>
        <p:txBody>
          <a:bodyPr>
            <a:normAutofit/>
          </a:bodyPr>
          <a:lstStyle/>
          <a:p>
            <a:r>
              <a:rPr lang="tr-TR" dirty="0" smtClean="0"/>
              <a:t>Dil ve temsil</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Dil yoluyla anlam temsilinin nasıl işlediğini açıklayan üç kuram vardır:</a:t>
            </a:r>
          </a:p>
          <a:p>
            <a:pPr marL="624078" indent="-514350">
              <a:buFont typeface="+mj-lt"/>
              <a:buAutoNum type="arabicPeriod"/>
            </a:pPr>
            <a:r>
              <a:rPr lang="tr-TR" dirty="0" smtClean="0"/>
              <a:t>Yansıtıcı</a:t>
            </a:r>
          </a:p>
          <a:p>
            <a:pPr marL="624078" indent="-514350">
              <a:buFont typeface="+mj-lt"/>
              <a:buAutoNum type="arabicPeriod"/>
            </a:pPr>
            <a:r>
              <a:rPr lang="tr-TR" dirty="0" smtClean="0"/>
              <a:t>Kasıtlı</a:t>
            </a:r>
          </a:p>
          <a:p>
            <a:pPr marL="624078" indent="-514350">
              <a:buFont typeface="+mj-lt"/>
              <a:buAutoNum type="arabicPeriod"/>
            </a:pPr>
            <a:r>
              <a:rPr lang="tr-TR" dirty="0" smtClean="0"/>
              <a:t>İnşacı</a:t>
            </a:r>
          </a:p>
          <a:p>
            <a:pPr marL="624078" indent="-514350">
              <a:buFont typeface="+mj-lt"/>
              <a:buAutoNum type="arabicPeriod"/>
            </a:pPr>
            <a:endParaRPr lang="tr-TR" dirty="0" smtClean="0"/>
          </a:p>
          <a:p>
            <a:endParaRPr lang="tr-TR" dirty="0"/>
          </a:p>
        </p:txBody>
      </p:sp>
      <p:sp>
        <p:nvSpPr>
          <p:cNvPr id="3" name="2 Başlık"/>
          <p:cNvSpPr>
            <a:spLocks noGrp="1"/>
          </p:cNvSpPr>
          <p:nvPr>
            <p:ph type="title"/>
          </p:nvPr>
        </p:nvSpPr>
        <p:spPr/>
        <p:txBody>
          <a:bodyPr/>
          <a:lstStyle/>
          <a:p>
            <a:r>
              <a:rPr lang="tr-TR" dirty="0" smtClean="0"/>
              <a:t>Temsil kuramları</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t>Yansıtıcı kuramda, </a:t>
            </a:r>
            <a:r>
              <a:rPr lang="tr-TR" dirty="0" smtClean="0"/>
              <a:t>anlamın gerçek dünyadaki nesnede, kişide, fikirde hatta olayda yattığı düşünülür. </a:t>
            </a:r>
            <a:endParaRPr lang="tr-TR" b="1" dirty="0" smtClean="0"/>
          </a:p>
          <a:p>
            <a:r>
              <a:rPr lang="tr-TR" dirty="0" smtClean="0"/>
              <a:t>Dil bir ayna gibi düşünülür. </a:t>
            </a:r>
          </a:p>
          <a:p>
            <a:r>
              <a:rPr lang="tr-TR" dirty="0" smtClean="0"/>
              <a:t>Dilin yalnızca, dünyada zaten var olan ve sabitlenmiş gerçeği yansıtarak ya da taklit ederek işlev gördüğü iddia edilir. </a:t>
            </a:r>
          </a:p>
          <a:p>
            <a:r>
              <a:rPr lang="tr-TR" dirty="0" err="1" smtClean="0"/>
              <a:t>Mimetik</a:t>
            </a:r>
            <a:r>
              <a:rPr lang="tr-TR" dirty="0" smtClean="0"/>
              <a:t> kuram olarak da adlandırılır. </a:t>
            </a:r>
            <a:endParaRPr lang="tr-TR" dirty="0"/>
          </a:p>
        </p:txBody>
      </p:sp>
      <p:sp>
        <p:nvSpPr>
          <p:cNvPr id="3" name="2 Başlık"/>
          <p:cNvSpPr>
            <a:spLocks noGrp="1"/>
          </p:cNvSpPr>
          <p:nvPr>
            <p:ph type="title"/>
          </p:nvPr>
        </p:nvSpPr>
        <p:spPr/>
        <p:txBody>
          <a:bodyPr/>
          <a:lstStyle/>
          <a:p>
            <a:r>
              <a:rPr lang="tr-TR" dirty="0" smtClean="0"/>
              <a:t>Yansıtıcı kuram</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b="1" dirty="0" smtClean="0"/>
              <a:t>Kasıtlı kuram, </a:t>
            </a:r>
            <a:r>
              <a:rPr lang="tr-TR" dirty="0" smtClean="0"/>
              <a:t>konuşan, yazan kişinin dünyaya dair kendine özgü yorumunu dil yoluyla empoze ettiğini savunur. </a:t>
            </a:r>
          </a:p>
          <a:p>
            <a:r>
              <a:rPr lang="tr-TR" dirty="0" smtClean="0"/>
              <a:t>Sözcükler, yazarın vermeye çalıştığı anlamı ifade eder. </a:t>
            </a:r>
          </a:p>
          <a:p>
            <a:r>
              <a:rPr lang="tr-TR" dirty="0" smtClean="0"/>
              <a:t>Bireyler olarak bizler, kendimiz için özel ya da benzersiz şeyleri, dünyayı görme biçimimizi iletmek için dili kullandığımızdan bu yaklaşımda doğruluk payı vardır. Ama genel bir dil yoluyla temsil teorisi olarak kasıtlı yaklaşım sorunludur. </a:t>
            </a:r>
            <a:r>
              <a:rPr lang="tr-TR" smtClean="0"/>
              <a:t>Dilde </a:t>
            </a:r>
            <a:r>
              <a:rPr lang="tr-TR" dirty="0" smtClean="0"/>
              <a:t>tek ya da benzersiz anlam kaynağı olmamız mümkün değildir. Zira tamamen özel bir dil ile anlaşılır olamayız. </a:t>
            </a:r>
            <a:endParaRPr lang="tr-TR" dirty="0"/>
          </a:p>
        </p:txBody>
      </p:sp>
      <p:sp>
        <p:nvSpPr>
          <p:cNvPr id="3" name="2 Başlık"/>
          <p:cNvSpPr>
            <a:spLocks noGrp="1"/>
          </p:cNvSpPr>
          <p:nvPr>
            <p:ph type="title"/>
          </p:nvPr>
        </p:nvSpPr>
        <p:spPr/>
        <p:txBody>
          <a:bodyPr/>
          <a:lstStyle/>
          <a:p>
            <a:r>
              <a:rPr lang="tr-TR" dirty="0" smtClean="0"/>
              <a:t>Kasıtlı kuram</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t>İnşacı kuram, </a:t>
            </a:r>
            <a:r>
              <a:rPr lang="tr-TR" dirty="0" smtClean="0"/>
              <a:t>dilin kamusal, toplumsal karakterine odaklanır. </a:t>
            </a:r>
          </a:p>
          <a:p>
            <a:r>
              <a:rPr lang="tr-TR" dirty="0" smtClean="0"/>
              <a:t>Ne şeylerin ne de bireysel kullanıcıların kendi başlarına anlamı sabitleyeceğini kabul etmez. </a:t>
            </a:r>
          </a:p>
          <a:p>
            <a:r>
              <a:rPr lang="tr-TR" dirty="0" smtClean="0"/>
              <a:t>Şeylerin anlamları yoktur; temsil sistemlerini, kavramlar ve işaretleri kullanarak anlamı biz inşa ederiz. </a:t>
            </a:r>
            <a:endParaRPr lang="tr-TR" dirty="0"/>
          </a:p>
        </p:txBody>
      </p:sp>
      <p:sp>
        <p:nvSpPr>
          <p:cNvPr id="3" name="2 Başlık"/>
          <p:cNvSpPr>
            <a:spLocks noGrp="1"/>
          </p:cNvSpPr>
          <p:nvPr>
            <p:ph type="title"/>
          </p:nvPr>
        </p:nvSpPr>
        <p:spPr/>
        <p:txBody>
          <a:bodyPr/>
          <a:lstStyle/>
          <a:p>
            <a:r>
              <a:rPr lang="tr-TR" dirty="0" smtClean="0"/>
              <a:t>İnşacı kuram</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90</TotalTime>
  <Words>414</Words>
  <Application>Microsoft Office PowerPoint</Application>
  <PresentationFormat>Ekran Gösterisi (4:3)</PresentationFormat>
  <Paragraphs>41</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Lucida Sans Unicode</vt:lpstr>
      <vt:lpstr>Verdana</vt:lpstr>
      <vt:lpstr>Wingdings 2</vt:lpstr>
      <vt:lpstr>Wingdings 3</vt:lpstr>
      <vt:lpstr>Kalabalık</vt:lpstr>
      <vt:lpstr>İletişimin Temel Kavramları</vt:lpstr>
      <vt:lpstr>Temsil</vt:lpstr>
      <vt:lpstr>Temsil</vt:lpstr>
      <vt:lpstr>Dil ve Temsil</vt:lpstr>
      <vt:lpstr>Dil ve temsil</vt:lpstr>
      <vt:lpstr>Temsil kuramları</vt:lpstr>
      <vt:lpstr>Yansıtıcı kuram</vt:lpstr>
      <vt:lpstr>Kasıtlı kuram</vt:lpstr>
      <vt:lpstr>İnşacı kuram</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İletişimin Temel Kavramları</dc:title>
  <dc:creator>CAGLA KUBILAY</dc:creator>
  <cp:lastModifiedBy>ASUS</cp:lastModifiedBy>
  <cp:revision>11</cp:revision>
  <dcterms:created xsi:type="dcterms:W3CDTF">2020-01-23T11:34:39Z</dcterms:created>
  <dcterms:modified xsi:type="dcterms:W3CDTF">2020-02-03T21:00:01Z</dcterms:modified>
</cp:coreProperties>
</file>