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5" r:id="rId8"/>
    <p:sldId id="261" r:id="rId9"/>
    <p:sldId id="262" r:id="rId10"/>
    <p:sldId id="266" r:id="rId11"/>
    <p:sldId id="268" r:id="rId12"/>
    <p:sldId id="267" r:id="rId13"/>
    <p:sldId id="269" r:id="rId14"/>
    <p:sldId id="263"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23720DD-5B6D-40BF-8493-A6B52D484E6B}" type="datetimeFigureOut">
              <a:rPr lang="tr-TR" smtClean="0"/>
              <a:t>23.5.2016</a:t>
            </a:fld>
            <a:endParaRPr lang="tr-TR"/>
          </a:p>
        </p:txBody>
      </p:sp>
      <p:sp>
        <p:nvSpPr>
          <p:cNvPr id="5" name="Footer Placeholder 4"/>
          <p:cNvSpPr>
            <a:spLocks noGrp="1"/>
          </p:cNvSpPr>
          <p:nvPr>
            <p:ph type="ftr" sz="quarter" idx="11"/>
          </p:nvPr>
        </p:nvSpPr>
        <p:spPr>
          <a:xfrm>
            <a:off x="1174044" y="5357592"/>
            <a:ext cx="5034845" cy="365125"/>
          </a:xfrm>
        </p:spPr>
        <p:txBody>
          <a:bodyPr/>
          <a:lstStyle/>
          <a:p>
            <a:endParaRPr lang="tr-T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23.5.2016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23.5.2016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23.5.2016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23.5.2016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23.5.2016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298448" y="2121407"/>
            <a:ext cx="3200400" cy="36027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23.5.2016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1" name="Content Placeholder 10"/>
          <p:cNvSpPr>
            <a:spLocks noGrp="1"/>
          </p:cNvSpPr>
          <p:nvPr>
            <p:ph sz="quarter" idx="13"/>
          </p:nvPr>
        </p:nvSpPr>
        <p:spPr>
          <a:xfrm>
            <a:off x="1298448" y="2944368"/>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23.5.2016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23.5.2016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tr-TR" smtClean="0"/>
              <a:t>Asıl başlık stili için tıklatın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1698" y="5885672"/>
            <a:ext cx="1213821" cy="365125"/>
          </a:xfrm>
        </p:spPr>
        <p:txBody>
          <a:bodyPr/>
          <a:lstStyle/>
          <a:p>
            <a:fld id="{A23720DD-5B6D-40BF-8493-A6B52D484E6B}" type="datetimeFigureOut">
              <a:rPr lang="tr-TR" smtClean="0"/>
              <a:t>23.5.2016</a:t>
            </a:fld>
            <a:endParaRPr lang="tr-TR"/>
          </a:p>
        </p:txBody>
      </p:sp>
      <p:sp>
        <p:nvSpPr>
          <p:cNvPr id="6" name="Footer Placeholder 5"/>
          <p:cNvSpPr>
            <a:spLocks noGrp="1"/>
          </p:cNvSpPr>
          <p:nvPr>
            <p:ph type="ftr" sz="quarter" idx="11"/>
          </p:nvPr>
        </p:nvSpPr>
        <p:spPr>
          <a:xfrm rot="-60000">
            <a:off x="914554" y="5829261"/>
            <a:ext cx="3522607" cy="365125"/>
          </a:xfrm>
        </p:spPr>
        <p:txBody>
          <a:bodyPr/>
          <a:lstStyle/>
          <a:p>
            <a:endParaRPr lang="tr-TR"/>
          </a:p>
        </p:txBody>
      </p:sp>
      <p:sp>
        <p:nvSpPr>
          <p:cNvPr id="7" name="Slide Number Placeholder 6"/>
          <p:cNvSpPr>
            <a:spLocks noGrp="1"/>
          </p:cNvSpPr>
          <p:nvPr>
            <p:ph type="sldNum" sz="quarter" idx="12"/>
          </p:nvPr>
        </p:nvSpPr>
        <p:spPr>
          <a:xfrm rot="60000">
            <a:off x="7557313" y="5896961"/>
            <a:ext cx="554023" cy="365125"/>
          </a:xfrm>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5936" y="5888737"/>
            <a:ext cx="1213821" cy="365125"/>
          </a:xfrm>
        </p:spPr>
        <p:txBody>
          <a:bodyPr/>
          <a:lstStyle/>
          <a:p>
            <a:fld id="{A23720DD-5B6D-40BF-8493-A6B52D484E6B}" type="datetimeFigureOut">
              <a:rPr lang="tr-TR" smtClean="0"/>
              <a:t>23.5.2016</a:t>
            </a:fld>
            <a:endParaRPr lang="tr-TR"/>
          </a:p>
        </p:txBody>
      </p:sp>
      <p:sp>
        <p:nvSpPr>
          <p:cNvPr id="6" name="Footer Placeholder 5"/>
          <p:cNvSpPr>
            <a:spLocks noGrp="1"/>
          </p:cNvSpPr>
          <p:nvPr>
            <p:ph type="ftr" sz="quarter" idx="11"/>
          </p:nvPr>
        </p:nvSpPr>
        <p:spPr>
          <a:xfrm rot="-60000">
            <a:off x="914569" y="5831037"/>
            <a:ext cx="3319043" cy="365125"/>
          </a:xfrm>
        </p:spPr>
        <p:txBody>
          <a:bodyPr/>
          <a:lstStyle/>
          <a:p>
            <a:endParaRPr lang="tr-TR"/>
          </a:p>
        </p:txBody>
      </p:sp>
      <p:sp>
        <p:nvSpPr>
          <p:cNvPr id="7" name="Slide Number Placeholder 6"/>
          <p:cNvSpPr>
            <a:spLocks noGrp="1"/>
          </p:cNvSpPr>
          <p:nvPr>
            <p:ph type="sldNum" sz="quarter" idx="12"/>
          </p:nvPr>
        </p:nvSpPr>
        <p:spPr>
          <a:xfrm rot="60000">
            <a:off x="7562089" y="5900026"/>
            <a:ext cx="554023" cy="365125"/>
          </a:xfrm>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23720DD-5B6D-40BF-8493-A6B52D484E6B}" type="datetimeFigureOut">
              <a:rPr lang="tr-TR" smtClean="0"/>
              <a:t>23.5.2016</a:t>
            </a:fld>
            <a:endParaRPr lang="tr-T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KJ_E_8Rocj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tartv.com.tr/dizi/goc-zamani/fragmanlar/sayfa/1/goc-zamani-7-bolum-fragman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fox.com.tr/O-Hayat-Benim/extravideo/6062/Ben-Zeynep-ile-evlenecegi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URGZ-gpu7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PoxlDLIRxJ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vs7Pb8wIP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tv.com.tr/webtv/yeter/fragman/2?id=797b081e-1e9a-447c-af01-dff2f626f8e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tv.com.tr/webtv/yeter/fragman/21?id=dcad5f60-e3aa-450a-aff1-b699cac6ffe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27201" y="1794934"/>
            <a:ext cx="5723468" cy="3002218"/>
          </a:xfrm>
        </p:spPr>
        <p:txBody>
          <a:bodyPr>
            <a:normAutofit fontScale="90000"/>
          </a:bodyPr>
          <a:lstStyle/>
          <a:p>
            <a:r>
              <a:rPr lang="tr-TR" b="1" dirty="0" smtClean="0">
                <a:solidFill>
                  <a:schemeClr val="accent2">
                    <a:lumMod val="75000"/>
                  </a:schemeClr>
                </a:solidFill>
                <a:effectLst>
                  <a:outerShdw blurRad="38100" dist="38100" dir="2700000" algn="tl">
                    <a:srgbClr val="000000">
                      <a:alpha val="43137"/>
                    </a:srgbClr>
                  </a:outerShdw>
                </a:effectLst>
              </a:rPr>
              <a:t>Kadın Rolleri, Toplumsal Cinsiyet Kalıpları, Erkek Egemen Dil ve Diziler</a:t>
            </a:r>
            <a:endParaRPr lang="tr-TR"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2996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908720"/>
            <a:ext cx="8229600" cy="864096"/>
          </a:xfrm>
        </p:spPr>
        <p:txBody>
          <a:bodyPr>
            <a:noAutofit/>
          </a:bodyPr>
          <a:lstStyle/>
          <a:p>
            <a:r>
              <a:rPr lang="tr-TR" sz="3600" b="1" dirty="0" smtClean="0">
                <a:solidFill>
                  <a:schemeClr val="accent2">
                    <a:lumMod val="75000"/>
                  </a:schemeClr>
                </a:solidFill>
              </a:rPr>
              <a:t>Aldatılan Kadınların Tepkileri Komikleştirilince…</a:t>
            </a:r>
            <a:br>
              <a:rPr lang="tr-TR" sz="3600" b="1" dirty="0" smtClean="0">
                <a:solidFill>
                  <a:schemeClr val="accent2">
                    <a:lumMod val="75000"/>
                  </a:schemeClr>
                </a:solidFill>
              </a:rPr>
            </a:br>
            <a:r>
              <a:rPr lang="tr-TR" sz="3600" b="1" dirty="0" smtClean="0">
                <a:solidFill>
                  <a:schemeClr val="accent2">
                    <a:lumMod val="75000"/>
                  </a:schemeClr>
                </a:solidFill>
              </a:rPr>
              <a:t>«Evli </a:t>
            </a:r>
            <a:r>
              <a:rPr lang="tr-TR" sz="3600" b="1" dirty="0">
                <a:solidFill>
                  <a:schemeClr val="accent2">
                    <a:lumMod val="75000"/>
                  </a:schemeClr>
                </a:solidFill>
              </a:rPr>
              <a:t>ve </a:t>
            </a:r>
            <a:r>
              <a:rPr lang="tr-TR" sz="3600" b="1" dirty="0" smtClean="0">
                <a:solidFill>
                  <a:schemeClr val="accent2">
                    <a:lumMod val="75000"/>
                  </a:schemeClr>
                </a:solidFill>
              </a:rPr>
              <a:t>Öfkeli»</a:t>
            </a:r>
            <a:endParaRPr lang="tr-TR" sz="3600" b="1" dirty="0">
              <a:solidFill>
                <a:schemeClr val="accent2">
                  <a:lumMod val="75000"/>
                </a:schemeClr>
              </a:solidFill>
            </a:endParaRPr>
          </a:p>
        </p:txBody>
      </p:sp>
      <p:sp>
        <p:nvSpPr>
          <p:cNvPr id="3" name="İçerik Yer Tutucusu 2"/>
          <p:cNvSpPr>
            <a:spLocks noGrp="1"/>
          </p:cNvSpPr>
          <p:nvPr>
            <p:ph idx="1"/>
          </p:nvPr>
        </p:nvSpPr>
        <p:spPr>
          <a:xfrm>
            <a:off x="971600" y="2204864"/>
            <a:ext cx="7344816" cy="3921299"/>
          </a:xfrm>
        </p:spPr>
        <p:txBody>
          <a:bodyPr>
            <a:normAutofit/>
          </a:bodyPr>
          <a:lstStyle/>
          <a:p>
            <a:r>
              <a:rPr lang="tr-TR" dirty="0"/>
              <a:t>Evli ve </a:t>
            </a:r>
            <a:r>
              <a:rPr lang="tr-TR" dirty="0" smtClean="0"/>
              <a:t>Öfkeli </a:t>
            </a:r>
            <a:r>
              <a:rPr lang="tr-TR" dirty="0"/>
              <a:t>adlı dizi ise hepsi aldatılmış olan ana karakterlerden oluşuyor. Tabii ki hepsi “kadın”. Aldatılan, mağdur görmeye alıştığımız figürlerin kadın olması şaşırtıcı bir durum değil zaten artık. Bu kadınların ihanet karşısındaki tepkilerini komedi yoluyla izliyoruz. Bu dizide en çok dikkatimi çeken nokta ise ihanete en net tepki koyan karakterin çok </a:t>
            </a:r>
            <a:r>
              <a:rPr lang="tr-TR" u="sng" dirty="0"/>
              <a:t>“</a:t>
            </a:r>
            <a:r>
              <a:rPr lang="tr-TR" b="1" i="1" u="sng" dirty="0"/>
              <a:t>erkeksi</a:t>
            </a:r>
            <a:r>
              <a:rPr lang="tr-TR" b="1" i="1" dirty="0"/>
              <a:t>” </a:t>
            </a:r>
            <a:r>
              <a:rPr lang="tr-TR" dirty="0"/>
              <a:t>bir yapısı olması. </a:t>
            </a:r>
          </a:p>
        </p:txBody>
      </p:sp>
    </p:spTree>
    <p:extLst>
      <p:ext uri="{BB962C8B-B14F-4D97-AF65-F5344CB8AC3E}">
        <p14:creationId xmlns:p14="http://schemas.microsoft.com/office/powerpoint/2010/main" val="3330719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1196752"/>
            <a:ext cx="6965245" cy="967331"/>
          </a:xfrm>
        </p:spPr>
        <p:txBody>
          <a:bodyPr>
            <a:normAutofit fontScale="90000"/>
          </a:bodyPr>
          <a:lstStyle/>
          <a:p>
            <a:r>
              <a:rPr lang="tr-TR" b="1" dirty="0">
                <a:solidFill>
                  <a:schemeClr val="accent2">
                    <a:lumMod val="75000"/>
                  </a:schemeClr>
                </a:solidFill>
              </a:rPr>
              <a:t>Aldatılan Kadınların Tepkileri Komikleştirilince…</a:t>
            </a:r>
            <a:br>
              <a:rPr lang="tr-TR" b="1" dirty="0">
                <a:solidFill>
                  <a:schemeClr val="accent2">
                    <a:lumMod val="75000"/>
                  </a:schemeClr>
                </a:solidFill>
              </a:rPr>
            </a:br>
            <a:r>
              <a:rPr lang="tr-TR" b="1" dirty="0">
                <a:solidFill>
                  <a:schemeClr val="accent2">
                    <a:lumMod val="75000"/>
                  </a:schemeClr>
                </a:solidFill>
              </a:rPr>
              <a:t>«Evli ve Öfkeli»</a:t>
            </a:r>
            <a:endParaRPr lang="tr-TR" dirty="0"/>
          </a:p>
        </p:txBody>
      </p:sp>
      <p:sp>
        <p:nvSpPr>
          <p:cNvPr id="3" name="İçerik Yer Tutucusu 2"/>
          <p:cNvSpPr>
            <a:spLocks noGrp="1"/>
          </p:cNvSpPr>
          <p:nvPr>
            <p:ph idx="1"/>
          </p:nvPr>
        </p:nvSpPr>
        <p:spPr>
          <a:xfrm>
            <a:off x="899592" y="2852936"/>
            <a:ext cx="7344816" cy="3168352"/>
          </a:xfrm>
        </p:spPr>
        <p:txBody>
          <a:bodyPr>
            <a:normAutofit/>
          </a:bodyPr>
          <a:lstStyle/>
          <a:p>
            <a:r>
              <a:rPr lang="tr-TR" dirty="0"/>
              <a:t>Yani bir kadın yalnızca bir kadın olarak kendini savunma yetisine sahip olamıyor mu, anlamak zor. Direnebilen, güçlü bir imajı olması için illa ki kocasıyla “Ne iş abi?”, “Bana bak </a:t>
            </a:r>
            <a:r>
              <a:rPr lang="tr-TR" dirty="0" err="1"/>
              <a:t>abicim</a:t>
            </a:r>
            <a:r>
              <a:rPr lang="tr-TR" dirty="0"/>
              <a:t>” gibi </a:t>
            </a:r>
            <a:r>
              <a:rPr lang="tr-TR" dirty="0" err="1"/>
              <a:t>maskülen</a:t>
            </a:r>
            <a:r>
              <a:rPr lang="tr-TR" dirty="0"/>
              <a:t>, sokak ağzıyla konuşan bir erkeksilik ardına mı saklanması gerekir? Bir kadın tepki koyarken bile, tepki vermenin erkeksi bir durum olduğu mesajı verilmekte.</a:t>
            </a:r>
          </a:p>
          <a:p>
            <a:endParaRPr lang="tr-TR" dirty="0"/>
          </a:p>
        </p:txBody>
      </p:sp>
    </p:spTree>
    <p:extLst>
      <p:ext uri="{BB962C8B-B14F-4D97-AF65-F5344CB8AC3E}">
        <p14:creationId xmlns:p14="http://schemas.microsoft.com/office/powerpoint/2010/main" val="58106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64703"/>
            <a:ext cx="8229600" cy="576065"/>
          </a:xfrm>
        </p:spPr>
        <p:txBody>
          <a:bodyPr>
            <a:normAutofit fontScale="90000"/>
          </a:bodyPr>
          <a:lstStyle/>
          <a:p>
            <a:r>
              <a:rPr lang="tr-TR" b="1" dirty="0" smtClean="0">
                <a:solidFill>
                  <a:schemeClr val="accent2">
                    <a:lumMod val="75000"/>
                  </a:schemeClr>
                </a:solidFill>
              </a:rPr>
              <a:t>«Evli Ve Öfkeli»</a:t>
            </a:r>
            <a:endParaRPr lang="tr-TR" b="1" dirty="0">
              <a:solidFill>
                <a:schemeClr val="accent2">
                  <a:lumMod val="75000"/>
                </a:schemeClr>
              </a:solidFill>
            </a:endParaRPr>
          </a:p>
        </p:txBody>
      </p:sp>
      <p:sp>
        <p:nvSpPr>
          <p:cNvPr id="4" name="Dikdörtgen 3"/>
          <p:cNvSpPr/>
          <p:nvPr/>
        </p:nvSpPr>
        <p:spPr>
          <a:xfrm>
            <a:off x="683568" y="1196752"/>
            <a:ext cx="7488832" cy="923330"/>
          </a:xfrm>
          <a:prstGeom prst="rect">
            <a:avLst/>
          </a:prstGeom>
        </p:spPr>
        <p:txBody>
          <a:bodyPr wrap="square">
            <a:spAutoFit/>
          </a:bodyPr>
          <a:lstStyle/>
          <a:p>
            <a:endParaRPr lang="tr-TR" dirty="0" smtClean="0">
              <a:hlinkClick r:id="rId2"/>
            </a:endParaRPr>
          </a:p>
          <a:p>
            <a:r>
              <a:rPr lang="tr-TR" dirty="0" smtClean="0">
                <a:hlinkClick r:id="rId2"/>
              </a:rPr>
              <a:t>https</a:t>
            </a:r>
            <a:r>
              <a:rPr lang="tr-TR" dirty="0">
                <a:hlinkClick r:id="rId2"/>
              </a:rPr>
              <a:t>://</a:t>
            </a:r>
            <a:r>
              <a:rPr lang="tr-TR" dirty="0" smtClean="0">
                <a:hlinkClick r:id="rId2"/>
              </a:rPr>
              <a:t>www.youtube.com/watch?v=KJ_E_8RocjY</a:t>
            </a:r>
            <a:endParaRPr lang="tr-TR" dirty="0" smtClean="0"/>
          </a:p>
          <a:p>
            <a:endParaRPr lang="tr-TR"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426" y="2564904"/>
            <a:ext cx="571500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269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836712"/>
            <a:ext cx="6965245" cy="1202485"/>
          </a:xfrm>
        </p:spPr>
        <p:txBody>
          <a:bodyPr/>
          <a:lstStyle/>
          <a:p>
            <a:r>
              <a:rPr lang="tr-TR" b="1" dirty="0" smtClean="0">
                <a:solidFill>
                  <a:schemeClr val="accent2">
                    <a:lumMod val="75000"/>
                  </a:schemeClr>
                </a:solidFill>
              </a:rPr>
              <a:t>Fedakar Anne Rolü</a:t>
            </a:r>
            <a:endParaRPr lang="tr-TR" b="1" dirty="0">
              <a:solidFill>
                <a:schemeClr val="accent2">
                  <a:lumMod val="75000"/>
                </a:schemeClr>
              </a:solidFill>
            </a:endParaRPr>
          </a:p>
        </p:txBody>
      </p:sp>
      <p:sp>
        <p:nvSpPr>
          <p:cNvPr id="3" name="İçerik Yer Tutucusu 2"/>
          <p:cNvSpPr>
            <a:spLocks noGrp="1"/>
          </p:cNvSpPr>
          <p:nvPr>
            <p:ph idx="1"/>
          </p:nvPr>
        </p:nvSpPr>
        <p:spPr/>
        <p:txBody>
          <a:bodyPr/>
          <a:lstStyle/>
          <a:p>
            <a:pPr marL="0" indent="0" algn="ctr">
              <a:buNone/>
            </a:pPr>
            <a:r>
              <a:rPr lang="tr-TR" b="1" dirty="0" smtClean="0">
                <a:solidFill>
                  <a:schemeClr val="accent2">
                    <a:lumMod val="75000"/>
                  </a:schemeClr>
                </a:solidFill>
              </a:rPr>
              <a:t>«Göç Zamanı»</a:t>
            </a:r>
          </a:p>
          <a:p>
            <a:pPr marL="0" indent="0" algn="just">
              <a:buNone/>
            </a:pPr>
            <a:r>
              <a:rPr lang="tr-TR" sz="1800" b="1" dirty="0">
                <a:solidFill>
                  <a:schemeClr val="accent2">
                    <a:lumMod val="75000"/>
                  </a:schemeClr>
                </a:solidFill>
                <a:hlinkClick r:id="rId2"/>
              </a:rPr>
              <a:t>http://</a:t>
            </a:r>
            <a:r>
              <a:rPr lang="tr-TR" sz="1800" b="1" dirty="0" smtClean="0">
                <a:solidFill>
                  <a:schemeClr val="accent2">
                    <a:lumMod val="75000"/>
                  </a:schemeClr>
                </a:solidFill>
                <a:hlinkClick r:id="rId2"/>
              </a:rPr>
              <a:t>www.startv.com.tr/dizi/goc-zamani/fragmanlar/sayfa/1/goc-zamani-7-bolum-fragmani</a:t>
            </a:r>
            <a:endParaRPr lang="tr-TR" sz="1800" b="1" dirty="0" smtClean="0">
              <a:solidFill>
                <a:schemeClr val="accent2">
                  <a:lumMod val="75000"/>
                </a:schemeClr>
              </a:solidFill>
            </a:endParaRPr>
          </a:p>
          <a:p>
            <a:pPr marL="0" indent="0" algn="just">
              <a:buNone/>
            </a:pPr>
            <a:endParaRPr lang="tr-TR" b="1" dirty="0">
              <a:solidFill>
                <a:schemeClr val="accent2">
                  <a:lumMod val="75000"/>
                </a:scheme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418858"/>
            <a:ext cx="5421914" cy="280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131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chemeClr val="accent2">
                    <a:lumMod val="75000"/>
                  </a:schemeClr>
                </a:solidFill>
              </a:rPr>
              <a:t>Gelenek ve Namus Dersi Veriliyor!!!</a:t>
            </a:r>
            <a:br>
              <a:rPr lang="tr-TR" b="1" dirty="0" smtClean="0">
                <a:solidFill>
                  <a:schemeClr val="accent2">
                    <a:lumMod val="75000"/>
                  </a:schemeClr>
                </a:solidFill>
              </a:rPr>
            </a:br>
            <a:r>
              <a:rPr lang="tr-TR" b="1" dirty="0" smtClean="0">
                <a:solidFill>
                  <a:schemeClr val="accent2">
                    <a:lumMod val="75000"/>
                  </a:schemeClr>
                </a:solidFill>
              </a:rPr>
              <a:t>«O Hayat Benim»</a:t>
            </a:r>
            <a:endParaRPr lang="tr-TR" b="1" dirty="0">
              <a:solidFill>
                <a:schemeClr val="accent2">
                  <a:lumMod val="75000"/>
                </a:schemeClr>
              </a:solidFill>
            </a:endParaRPr>
          </a:p>
        </p:txBody>
      </p:sp>
      <p:sp>
        <p:nvSpPr>
          <p:cNvPr id="3" name="İçerik Yer Tutucusu 2"/>
          <p:cNvSpPr>
            <a:spLocks noGrp="1"/>
          </p:cNvSpPr>
          <p:nvPr>
            <p:ph idx="1"/>
          </p:nvPr>
        </p:nvSpPr>
        <p:spPr>
          <a:xfrm>
            <a:off x="899592" y="2492896"/>
            <a:ext cx="7200800" cy="3633267"/>
          </a:xfrm>
        </p:spPr>
        <p:txBody>
          <a:bodyPr/>
          <a:lstStyle/>
          <a:p>
            <a:pPr marL="0" indent="0">
              <a:buNone/>
            </a:pPr>
            <a:r>
              <a:rPr lang="tr-TR" sz="1800" dirty="0">
                <a:hlinkClick r:id="rId2"/>
              </a:rPr>
              <a:t>http://</a:t>
            </a:r>
            <a:r>
              <a:rPr lang="tr-TR" sz="1800" dirty="0" smtClean="0">
                <a:hlinkClick r:id="rId2"/>
              </a:rPr>
              <a:t>www.fox.com.tr/O-Hayat-Benim/extravideo/6062/Ben-Zeynep-ile-evlenecegim</a:t>
            </a:r>
            <a:endParaRPr lang="tr-TR" sz="1800" dirty="0" smtClean="0"/>
          </a:p>
          <a:p>
            <a:pPr marL="0" indent="0">
              <a:buNone/>
            </a:pPr>
            <a:endParaRPr lang="tr-T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68960"/>
            <a:ext cx="3528392" cy="3146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657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chemeClr val="accent2">
                    <a:lumMod val="75000"/>
                  </a:schemeClr>
                </a:solidFill>
              </a:rPr>
              <a:t>FETTAN KADIN</a:t>
            </a:r>
            <a:br>
              <a:rPr lang="tr-TR" b="1" dirty="0" smtClean="0">
                <a:solidFill>
                  <a:schemeClr val="accent2">
                    <a:lumMod val="75000"/>
                  </a:schemeClr>
                </a:solidFill>
              </a:rPr>
            </a:br>
            <a:r>
              <a:rPr lang="tr-TR" b="1" dirty="0" smtClean="0">
                <a:solidFill>
                  <a:schemeClr val="accent2">
                    <a:lumMod val="75000"/>
                  </a:schemeClr>
                </a:solidFill>
              </a:rPr>
              <a:t>«Güllerin Savaşı»</a:t>
            </a:r>
            <a:endParaRPr lang="tr-TR" b="1" dirty="0">
              <a:solidFill>
                <a:schemeClr val="accent2">
                  <a:lumMod val="75000"/>
                </a:scheme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63675" y="2294672"/>
            <a:ext cx="6196013" cy="325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32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chemeClr val="accent2">
                    <a:lumMod val="75000"/>
                  </a:schemeClr>
                </a:solidFill>
              </a:rPr>
              <a:t>FETTAN KADIN</a:t>
            </a:r>
            <a:br>
              <a:rPr lang="tr-TR" b="1" dirty="0" smtClean="0">
                <a:solidFill>
                  <a:schemeClr val="accent2">
                    <a:lumMod val="75000"/>
                  </a:schemeClr>
                </a:solidFill>
              </a:rPr>
            </a:br>
            <a:r>
              <a:rPr lang="tr-TR" b="1" dirty="0" smtClean="0">
                <a:solidFill>
                  <a:schemeClr val="accent2">
                    <a:lumMod val="75000"/>
                  </a:schemeClr>
                </a:solidFill>
              </a:rPr>
              <a:t>«Güllerin Savaşı»</a:t>
            </a:r>
            <a:endParaRPr lang="tr-TR" b="1" dirty="0">
              <a:solidFill>
                <a:schemeClr val="accent2">
                  <a:lumMod val="75000"/>
                </a:schemeClr>
              </a:solidFill>
            </a:endParaRPr>
          </a:p>
        </p:txBody>
      </p:sp>
      <p:sp>
        <p:nvSpPr>
          <p:cNvPr id="3" name="İçerik Yer Tutucusu 2"/>
          <p:cNvSpPr>
            <a:spLocks noGrp="1"/>
          </p:cNvSpPr>
          <p:nvPr>
            <p:ph idx="1"/>
          </p:nvPr>
        </p:nvSpPr>
        <p:spPr/>
        <p:txBody>
          <a:bodyPr>
            <a:normAutofit fontScale="92500"/>
          </a:bodyPr>
          <a:lstStyle/>
          <a:p>
            <a:r>
              <a:rPr lang="tr-TR" dirty="0">
                <a:hlinkClick r:id="rId2"/>
              </a:rPr>
              <a:t>https://</a:t>
            </a:r>
            <a:r>
              <a:rPr lang="tr-TR" dirty="0" smtClean="0">
                <a:hlinkClick r:id="rId2"/>
              </a:rPr>
              <a:t>www.youtube.com/watch?v=URGZ-gpu7Es</a:t>
            </a:r>
            <a:endParaRPr lang="tr-TR" dirty="0" smtClean="0"/>
          </a:p>
          <a:p>
            <a:pPr marL="0" indent="0">
              <a:lnSpc>
                <a:spcPct val="150000"/>
              </a:lnSpc>
              <a:buNone/>
            </a:pPr>
            <a:r>
              <a:rPr lang="tr-TR" dirty="0" smtClean="0"/>
              <a:t>-</a:t>
            </a:r>
            <a:r>
              <a:rPr lang="tr-TR" b="1" dirty="0" smtClean="0"/>
              <a:t>Gülru: evdeki çalışan yardımcı ailenin kızı</a:t>
            </a:r>
          </a:p>
          <a:p>
            <a:pPr marL="0" indent="0">
              <a:lnSpc>
                <a:spcPct val="150000"/>
              </a:lnSpc>
              <a:buNone/>
            </a:pPr>
            <a:r>
              <a:rPr lang="tr-TR" b="1" dirty="0" smtClean="0"/>
              <a:t>-Gülfem: zengin başarılı ama fettan ve kötü kadın karakterinde</a:t>
            </a:r>
          </a:p>
          <a:p>
            <a:pPr marL="0" indent="0">
              <a:lnSpc>
                <a:spcPct val="150000"/>
              </a:lnSpc>
              <a:buNone/>
            </a:pPr>
            <a:r>
              <a:rPr lang="tr-TR" b="1" dirty="0" smtClean="0"/>
              <a:t>«İkisi de aynı adama aşık olacak ama fettan kadın Gülru’yu aşağılayacak ve uzaklaştırmaya çalışacak»</a:t>
            </a:r>
            <a:endParaRPr lang="tr-TR" b="1" dirty="0"/>
          </a:p>
        </p:txBody>
      </p:sp>
    </p:spTree>
    <p:extLst>
      <p:ext uri="{BB962C8B-B14F-4D97-AF65-F5344CB8AC3E}">
        <p14:creationId xmlns:p14="http://schemas.microsoft.com/office/powerpoint/2010/main" val="2986231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solidFill>
                  <a:schemeClr val="accent2">
                    <a:lumMod val="75000"/>
                  </a:schemeClr>
                </a:solidFill>
              </a:rPr>
              <a:t>Çok Eşlilik Meşrulaştırılıyor mu?</a:t>
            </a:r>
            <a:endParaRPr lang="tr-TR" sz="3600" b="1" dirty="0">
              <a:solidFill>
                <a:schemeClr val="accent2">
                  <a:lumMod val="75000"/>
                </a:schemeClr>
              </a:solidFill>
            </a:endParaRPr>
          </a:p>
        </p:txBody>
      </p:sp>
      <p:sp>
        <p:nvSpPr>
          <p:cNvPr id="3" name="İçerik Yer Tutucusu 2"/>
          <p:cNvSpPr>
            <a:spLocks noGrp="1"/>
          </p:cNvSpPr>
          <p:nvPr>
            <p:ph idx="1"/>
          </p:nvPr>
        </p:nvSpPr>
        <p:spPr/>
        <p:txBody>
          <a:bodyPr/>
          <a:lstStyle/>
          <a:p>
            <a:pPr marL="0" indent="0">
              <a:buNone/>
            </a:pPr>
            <a:r>
              <a:rPr lang="tr-TR" dirty="0" smtClean="0"/>
              <a:t>           «</a:t>
            </a:r>
            <a:r>
              <a:rPr lang="tr-TR" b="1" dirty="0" smtClean="0">
                <a:solidFill>
                  <a:schemeClr val="accent2">
                    <a:lumMod val="75000"/>
                  </a:schemeClr>
                </a:solidFill>
              </a:rPr>
              <a:t>Eşkıya Dünyaya Hükümdar Olmaz»</a:t>
            </a:r>
          </a:p>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817993"/>
            <a:ext cx="3590373" cy="3032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817993"/>
            <a:ext cx="3934215" cy="3053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288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chemeClr val="accent2">
                    <a:lumMod val="75000"/>
                  </a:schemeClr>
                </a:solidFill>
              </a:rPr>
              <a:t>Kadınlar birbirinin varlığından haberdar!!!</a:t>
            </a:r>
            <a:endParaRPr lang="tr-TR" b="1" dirty="0">
              <a:solidFill>
                <a:schemeClr val="accent2">
                  <a:lumMod val="75000"/>
                </a:schemeClr>
              </a:solidFill>
            </a:endParaRPr>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dirty="0">
                <a:hlinkClick r:id="rId2"/>
              </a:rPr>
              <a:t>https://</a:t>
            </a:r>
            <a:r>
              <a:rPr lang="tr-TR" dirty="0" smtClean="0">
                <a:hlinkClick r:id="rId2"/>
              </a:rPr>
              <a:t>www.youtube.com/watch?v=PoxlDLIRxJY</a:t>
            </a:r>
            <a:endParaRPr lang="tr-TR" dirty="0" smtClean="0"/>
          </a:p>
          <a:p>
            <a:pPr marL="0" indent="0">
              <a:buNone/>
            </a:pPr>
            <a:endParaRPr lang="tr-TR" dirty="0"/>
          </a:p>
        </p:txBody>
      </p:sp>
    </p:spTree>
    <p:extLst>
      <p:ext uri="{BB962C8B-B14F-4D97-AF65-F5344CB8AC3E}">
        <p14:creationId xmlns:p14="http://schemas.microsoft.com/office/powerpoint/2010/main" val="2213817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chemeClr val="accent2">
                    <a:lumMod val="75000"/>
                  </a:schemeClr>
                </a:solidFill>
              </a:rPr>
              <a:t>«Çifte Saadet»</a:t>
            </a:r>
            <a:br>
              <a:rPr lang="tr-TR" b="1" dirty="0" smtClean="0">
                <a:solidFill>
                  <a:schemeClr val="accent2">
                    <a:lumMod val="75000"/>
                  </a:schemeClr>
                </a:solidFill>
              </a:rPr>
            </a:br>
            <a:r>
              <a:rPr lang="tr-TR" b="1" dirty="0" smtClean="0">
                <a:solidFill>
                  <a:schemeClr val="accent2">
                    <a:lumMod val="75000"/>
                  </a:schemeClr>
                </a:solidFill>
              </a:rPr>
              <a:t>İki Eşlilik mi Teşvik Ediliyor???</a:t>
            </a:r>
            <a:endParaRPr lang="tr-TR" b="1" dirty="0">
              <a:solidFill>
                <a:schemeClr val="accent2">
                  <a:lumMod val="75000"/>
                </a:schemeClr>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55776" y="2708920"/>
            <a:ext cx="3960440" cy="321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00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accent2">
                    <a:lumMod val="75000"/>
                  </a:schemeClr>
                </a:solidFill>
              </a:rPr>
              <a:t>Çifte Saadet</a:t>
            </a:r>
            <a:endParaRPr lang="tr-TR" b="1" dirty="0">
              <a:solidFill>
                <a:schemeClr val="accent2">
                  <a:lumMod val="75000"/>
                </a:schemeClr>
              </a:solidFill>
            </a:endParaRPr>
          </a:p>
        </p:txBody>
      </p:sp>
      <p:sp>
        <p:nvSpPr>
          <p:cNvPr id="3" name="İçerik Yer Tutucusu 2"/>
          <p:cNvSpPr>
            <a:spLocks noGrp="1"/>
          </p:cNvSpPr>
          <p:nvPr>
            <p:ph idx="1"/>
          </p:nvPr>
        </p:nvSpPr>
        <p:spPr/>
        <p:txBody>
          <a:bodyPr/>
          <a:lstStyle/>
          <a:p>
            <a:r>
              <a:rPr lang="tr-TR" dirty="0">
                <a:hlinkClick r:id="rId2"/>
              </a:rPr>
              <a:t>https://</a:t>
            </a:r>
            <a:r>
              <a:rPr lang="tr-TR" dirty="0" smtClean="0">
                <a:hlinkClick r:id="rId2"/>
              </a:rPr>
              <a:t>www.youtube.com/watch?v=vs7Pb8wIPoM</a:t>
            </a:r>
            <a:endParaRPr lang="tr-TR" dirty="0" smtClean="0"/>
          </a:p>
          <a:p>
            <a:pPr marL="0" indent="0">
              <a:buNone/>
            </a:pPr>
            <a:endParaRPr lang="tr-TR" dirty="0"/>
          </a:p>
        </p:txBody>
      </p:sp>
    </p:spTree>
    <p:extLst>
      <p:ext uri="{BB962C8B-B14F-4D97-AF65-F5344CB8AC3E}">
        <p14:creationId xmlns:p14="http://schemas.microsoft.com/office/powerpoint/2010/main" val="3208423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solidFill>
                  <a:schemeClr val="accent2">
                    <a:lumMod val="75000"/>
                  </a:schemeClr>
                </a:solidFill>
              </a:rPr>
              <a:t>«Yeter» Dizisi, Baskı Altında Bir Kadın ve Direndikçe Başına Gelen Olumsuzluklar</a:t>
            </a:r>
            <a:endParaRPr lang="tr-TR" sz="3600" b="1" dirty="0">
              <a:solidFill>
                <a:schemeClr val="accent2">
                  <a:lumMod val="75000"/>
                </a:schemeClr>
              </a:solidFill>
            </a:endParaRPr>
          </a:p>
        </p:txBody>
      </p:sp>
      <p:sp>
        <p:nvSpPr>
          <p:cNvPr id="3" name="İçerik Yer Tutucusu 2"/>
          <p:cNvSpPr>
            <a:spLocks noGrp="1"/>
          </p:cNvSpPr>
          <p:nvPr>
            <p:ph idx="1"/>
          </p:nvPr>
        </p:nvSpPr>
        <p:spPr/>
        <p:txBody>
          <a:bodyPr/>
          <a:lstStyle/>
          <a:p>
            <a:pPr marL="0" indent="0">
              <a:buNone/>
            </a:pPr>
            <a:r>
              <a:rPr lang="tr-TR" dirty="0">
                <a:hlinkClick r:id="rId2"/>
              </a:rPr>
              <a:t>http://</a:t>
            </a:r>
            <a:r>
              <a:rPr lang="tr-TR" dirty="0" smtClean="0">
                <a:hlinkClick r:id="rId2"/>
              </a:rPr>
              <a:t>www.atv.com.tr/webtv/yeter/fragman/2?id=797b081e-1e9a-447c-af01-dff2f626f8e9</a:t>
            </a:r>
            <a:endParaRPr lang="tr-TR" dirty="0" smtClean="0"/>
          </a:p>
          <a:p>
            <a:pPr marL="0" indent="0">
              <a:buNone/>
            </a:pPr>
            <a:endParaRPr lang="tr-T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924944"/>
            <a:ext cx="5904656"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9495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836712"/>
            <a:ext cx="6984776" cy="2808312"/>
          </a:xfrm>
        </p:spPr>
        <p:txBody>
          <a:bodyPr>
            <a:noAutofit/>
          </a:bodyPr>
          <a:lstStyle/>
          <a:p>
            <a:r>
              <a:rPr lang="tr-TR" sz="3600" b="1" dirty="0" smtClean="0">
                <a:solidFill>
                  <a:schemeClr val="accent2">
                    <a:lumMod val="75000"/>
                  </a:schemeClr>
                </a:solidFill>
              </a:rPr>
              <a:t>Yeter Dizisinde Kadın Kocasından Ayrılmak İstedikçe Başına Gelmeyen Kalmıyor!!!</a:t>
            </a:r>
            <a:br>
              <a:rPr lang="tr-TR" sz="3600" b="1" dirty="0" smtClean="0">
                <a:solidFill>
                  <a:schemeClr val="accent2">
                    <a:lumMod val="75000"/>
                  </a:schemeClr>
                </a:solidFill>
              </a:rPr>
            </a:br>
            <a:r>
              <a:rPr lang="tr-TR" sz="3600" b="1" dirty="0" smtClean="0">
                <a:solidFill>
                  <a:schemeClr val="accent2">
                    <a:lumMod val="75000"/>
                  </a:schemeClr>
                </a:solidFill>
              </a:rPr>
              <a:t>Direnmek, Karşı Koymak ve Sonuçları….</a:t>
            </a:r>
            <a:endParaRPr lang="tr-TR" sz="3600" b="1" dirty="0">
              <a:solidFill>
                <a:schemeClr val="accent2">
                  <a:lumMod val="75000"/>
                </a:schemeClr>
              </a:solidFill>
            </a:endParaRPr>
          </a:p>
        </p:txBody>
      </p:sp>
      <p:sp>
        <p:nvSpPr>
          <p:cNvPr id="3" name="İçerik Yer Tutucusu 2"/>
          <p:cNvSpPr>
            <a:spLocks noGrp="1"/>
          </p:cNvSpPr>
          <p:nvPr>
            <p:ph idx="1"/>
          </p:nvPr>
        </p:nvSpPr>
        <p:spPr>
          <a:xfrm>
            <a:off x="1187624" y="3429000"/>
            <a:ext cx="6840760" cy="2697163"/>
          </a:xfrm>
        </p:spPr>
        <p:txBody>
          <a:bodyPr/>
          <a:lstStyle/>
          <a:p>
            <a:pPr marL="0" indent="0">
              <a:buNone/>
            </a:pPr>
            <a:endParaRPr lang="tr-TR" dirty="0" smtClean="0">
              <a:hlinkClick r:id="rId2"/>
            </a:endParaRPr>
          </a:p>
          <a:p>
            <a:pPr marL="0" indent="0">
              <a:buNone/>
            </a:pPr>
            <a:r>
              <a:rPr lang="tr-TR" dirty="0" smtClean="0">
                <a:hlinkClick r:id="rId2"/>
              </a:rPr>
              <a:t>http</a:t>
            </a:r>
            <a:r>
              <a:rPr lang="tr-TR" dirty="0">
                <a:hlinkClick r:id="rId2"/>
              </a:rPr>
              <a:t>://</a:t>
            </a:r>
            <a:r>
              <a:rPr lang="tr-TR" dirty="0" smtClean="0">
                <a:hlinkClick r:id="rId2"/>
              </a:rPr>
              <a:t>www.atv.com.tr/webtv/yeter/fragman/21?id=dcad5f60-e3aa-450a-aff1-b699cac6ffe8</a:t>
            </a:r>
            <a:endParaRPr lang="tr-TR" dirty="0" smtClean="0"/>
          </a:p>
          <a:p>
            <a:endParaRPr lang="tr-TR" dirty="0"/>
          </a:p>
        </p:txBody>
      </p:sp>
    </p:spTree>
    <p:extLst>
      <p:ext uri="{BB962C8B-B14F-4D97-AF65-F5344CB8AC3E}">
        <p14:creationId xmlns:p14="http://schemas.microsoft.com/office/powerpoint/2010/main" val="7473979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ptiye">
  <a:themeElements>
    <a:clrScheme name="Raptiy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68</TotalTime>
  <Words>280</Words>
  <Application>Microsoft Office PowerPoint</Application>
  <PresentationFormat>Ekran Gösterisi (4:3)</PresentationFormat>
  <Paragraphs>31</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Raptiye</vt:lpstr>
      <vt:lpstr>Kadın Rolleri, Toplumsal Cinsiyet Kalıpları, Erkek Egemen Dil ve Diziler</vt:lpstr>
      <vt:lpstr>FETTAN KADIN «Güllerin Savaşı»</vt:lpstr>
      <vt:lpstr>FETTAN KADIN «Güllerin Savaşı»</vt:lpstr>
      <vt:lpstr>Çok Eşlilik Meşrulaştırılıyor mu?</vt:lpstr>
      <vt:lpstr>Kadınlar birbirinin varlığından haberdar!!!</vt:lpstr>
      <vt:lpstr>«Çifte Saadet» İki Eşlilik mi Teşvik Ediliyor???</vt:lpstr>
      <vt:lpstr>Çifte Saadet</vt:lpstr>
      <vt:lpstr>«Yeter» Dizisi, Baskı Altında Bir Kadın ve Direndikçe Başına Gelen Olumsuzluklar</vt:lpstr>
      <vt:lpstr>Yeter Dizisinde Kadın Kocasından Ayrılmak İstedikçe Başına Gelmeyen Kalmıyor!!! Direnmek, Karşı Koymak ve Sonuçları….</vt:lpstr>
      <vt:lpstr>Aldatılan Kadınların Tepkileri Komikleştirilince… «Evli ve Öfkeli»</vt:lpstr>
      <vt:lpstr>Aldatılan Kadınların Tepkileri Komikleştirilince… «Evli ve Öfkeli»</vt:lpstr>
      <vt:lpstr>«Evli Ve Öfkeli»</vt:lpstr>
      <vt:lpstr>Fedakar Anne Rolü</vt:lpstr>
      <vt:lpstr>Gelenek ve Namus Dersi Veriliyor!!! «O Hayat Benim»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esra</dc:creator>
  <cp:lastModifiedBy>esra</cp:lastModifiedBy>
  <cp:revision>10</cp:revision>
  <dcterms:created xsi:type="dcterms:W3CDTF">2016-05-23T06:31:31Z</dcterms:created>
  <dcterms:modified xsi:type="dcterms:W3CDTF">2016-05-23T07:50:33Z</dcterms:modified>
</cp:coreProperties>
</file>