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3" r:id="rId5"/>
    <p:sldId id="281" r:id="rId6"/>
    <p:sldId id="282" r:id="rId7"/>
    <p:sldId id="284" r:id="rId8"/>
    <p:sldId id="285" r:id="rId9"/>
    <p:sldId id="286" r:id="rId10"/>
    <p:sldId id="287" r:id="rId11"/>
    <p:sldId id="288" r:id="rId12"/>
    <p:sldId id="289" r:id="rId13"/>
    <p:sldId id="290" r:id="rId14"/>
    <p:sldId id="291" r:id="rId15"/>
    <p:sldId id="292"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Kültürlenme</a:t>
            </a:r>
            <a:r>
              <a:rPr lang="tr-TR" dirty="0"/>
              <a:t> (</a:t>
            </a:r>
            <a:r>
              <a:rPr lang="tr-TR" i="1" dirty="0" err="1"/>
              <a:t>Culturation</a:t>
            </a:r>
            <a:r>
              <a:rPr lang="tr-TR" dirty="0"/>
              <a:t>)</a:t>
            </a:r>
          </a:p>
          <a:p>
            <a:r>
              <a:rPr lang="tr-TR" dirty="0"/>
              <a:t>Farklı kültürel yapılardan gelen kişilerin başka bir kültürel alana gelmeleri durumunda ya da geldikleri yerde yeni bir uyarlanma ihtiyacıyla karşılaştıklarında, ne içine girdikleri kültürde bulunan ne de ait oldukları kültürde var olan yeni bir öğe yaratmaları, yeni bir bireşime varmaları durumudur. </a:t>
            </a:r>
            <a:endParaRPr lang="tr-TR" dirty="0"/>
          </a:p>
        </p:txBody>
      </p:sp>
    </p:spTree>
    <p:extLst>
      <p:ext uri="{BB962C8B-B14F-4D97-AF65-F5344CB8AC3E}">
        <p14:creationId xmlns:p14="http://schemas.microsoft.com/office/powerpoint/2010/main" val="1810165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Kültür Şoku</a:t>
            </a:r>
            <a:r>
              <a:rPr lang="tr-TR" dirty="0"/>
              <a:t> (</a:t>
            </a:r>
            <a:r>
              <a:rPr lang="tr-TR" i="1" dirty="0" err="1"/>
              <a:t>Culture</a:t>
            </a:r>
            <a:r>
              <a:rPr lang="tr-TR" dirty="0"/>
              <a:t> </a:t>
            </a:r>
            <a:r>
              <a:rPr lang="tr-TR" i="1" dirty="0" err="1"/>
              <a:t>Shock</a:t>
            </a:r>
            <a:r>
              <a:rPr lang="tr-TR" dirty="0"/>
              <a:t>)</a:t>
            </a:r>
          </a:p>
          <a:p>
            <a:r>
              <a:rPr lang="tr-TR" dirty="0"/>
              <a:t>Kendi kültür dünyasından çıkarak tanımadığı, dilini bilmediği, dilini bilse bile simgelerini çözemediği, değerlerinden ve kurallarından haberli olmadığı bir kültürün içine giren bireyin yaşadığı sıkıntı durumu, bunalım halidir. </a:t>
            </a:r>
            <a:endParaRPr lang="tr-TR" dirty="0"/>
          </a:p>
        </p:txBody>
      </p:sp>
    </p:spTree>
    <p:extLst>
      <p:ext uri="{BB962C8B-B14F-4D97-AF65-F5344CB8AC3E}">
        <p14:creationId xmlns:p14="http://schemas.microsoft.com/office/powerpoint/2010/main" val="4076839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Kültürel Gecikme </a:t>
            </a:r>
            <a:r>
              <a:rPr lang="tr-TR" dirty="0"/>
              <a:t>(</a:t>
            </a:r>
            <a:r>
              <a:rPr lang="tr-TR" i="1" dirty="0" err="1"/>
              <a:t>Cultural</a:t>
            </a:r>
            <a:r>
              <a:rPr lang="tr-TR" dirty="0"/>
              <a:t> </a:t>
            </a:r>
            <a:r>
              <a:rPr lang="tr-TR" i="1" dirty="0" err="1"/>
              <a:t>Lag</a:t>
            </a:r>
            <a:r>
              <a:rPr lang="tr-TR" dirty="0"/>
              <a:t>) (Kültür Boşluğu) </a:t>
            </a:r>
          </a:p>
          <a:p>
            <a:r>
              <a:rPr lang="tr-TR" dirty="0"/>
              <a:t>William F. </a:t>
            </a:r>
            <a:r>
              <a:rPr lang="tr-TR" dirty="0" err="1"/>
              <a:t>Ogburn</a:t>
            </a:r>
            <a:r>
              <a:rPr lang="tr-TR" dirty="0"/>
              <a:t> (1950’lerde) tarafından önerilen bu kavramla, kültürel değişme etkisi altında kalan kurumların bu değişmeye gösterdikleri tepkinin hızındaki farklar anlatılır. Genellikle teknolojik yenilikler bu türden uyum zorlukları ve dengesizlikler yaratmaktadır. </a:t>
            </a:r>
            <a:endParaRPr lang="tr-TR" dirty="0"/>
          </a:p>
        </p:txBody>
      </p:sp>
    </p:spTree>
    <p:extLst>
      <p:ext uri="{BB962C8B-B14F-4D97-AF65-F5344CB8AC3E}">
        <p14:creationId xmlns:p14="http://schemas.microsoft.com/office/powerpoint/2010/main" val="1728788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Kültürel Özümseme </a:t>
            </a:r>
            <a:r>
              <a:rPr lang="tr-TR" dirty="0"/>
              <a:t>(</a:t>
            </a:r>
            <a:r>
              <a:rPr lang="tr-TR" i="1" dirty="0" err="1"/>
              <a:t>Assimilation</a:t>
            </a:r>
            <a:r>
              <a:rPr lang="tr-TR" dirty="0"/>
              <a:t>) </a:t>
            </a:r>
          </a:p>
          <a:p>
            <a:r>
              <a:rPr lang="tr-TR" dirty="0"/>
              <a:t>Bir kültürün bir başka kültürü, çeşitli nedenlerle etki altına alması ve giderek kendine benzetmesi, bu sürecin sonucunda da kendi içinde eritmesi olarak tanımlanabilir. </a:t>
            </a:r>
            <a:endParaRPr lang="tr-TR" dirty="0"/>
          </a:p>
        </p:txBody>
      </p:sp>
    </p:spTree>
    <p:extLst>
      <p:ext uri="{BB962C8B-B14F-4D97-AF65-F5344CB8AC3E}">
        <p14:creationId xmlns:p14="http://schemas.microsoft.com/office/powerpoint/2010/main" val="194992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Kültürel Bütünleşme  </a:t>
            </a:r>
            <a:r>
              <a:rPr lang="tr-TR" dirty="0"/>
              <a:t>(</a:t>
            </a:r>
            <a:r>
              <a:rPr lang="tr-TR" i="1" dirty="0"/>
              <a:t>Integration</a:t>
            </a:r>
            <a:r>
              <a:rPr lang="tr-TR" dirty="0"/>
              <a:t>)</a:t>
            </a:r>
          </a:p>
          <a:p>
            <a:r>
              <a:rPr lang="tr-TR" dirty="0"/>
              <a:t>Belirli bir coğrafyadaki egemen kültürün diğer kültürleri ya da yerel çeşitliliği baskı altına almasına karşın, özellikle günümüzde yaygınlaşan </a:t>
            </a:r>
            <a:r>
              <a:rPr lang="tr-TR" b="1" dirty="0" err="1"/>
              <a:t>çokkültürcülük</a:t>
            </a:r>
            <a:r>
              <a:rPr lang="tr-TR" b="1" dirty="0"/>
              <a:t> </a:t>
            </a:r>
            <a:r>
              <a:rPr lang="tr-TR" dirty="0"/>
              <a:t>politikalarıyla bu kültürlerle uzlaşma arayışına girmesi sonucunda, diğer kültürlerin kendilerini korumakla birlikte, </a:t>
            </a:r>
            <a:r>
              <a:rPr lang="tr-TR" i="1" dirty="0"/>
              <a:t>büyük kültürle</a:t>
            </a:r>
            <a:r>
              <a:rPr lang="tr-TR" dirty="0"/>
              <a:t> uyumlu hale gelmeyi ve onun şemsiyesi altında birer </a:t>
            </a:r>
            <a:r>
              <a:rPr lang="tr-TR" i="1" dirty="0"/>
              <a:t>alt-kültür</a:t>
            </a:r>
            <a:r>
              <a:rPr lang="tr-TR" dirty="0"/>
              <a:t> olarak tanımlanmayı benimsemeleri sürecidir. </a:t>
            </a:r>
            <a:endParaRPr lang="tr-TR" dirty="0"/>
          </a:p>
        </p:txBody>
      </p:sp>
    </p:spTree>
    <p:extLst>
      <p:ext uri="{BB962C8B-B14F-4D97-AF65-F5344CB8AC3E}">
        <p14:creationId xmlns:p14="http://schemas.microsoft.com/office/powerpoint/2010/main" val="296120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Zorla </a:t>
            </a:r>
            <a:r>
              <a:rPr lang="tr-TR" b="1" dirty="0" err="1"/>
              <a:t>Kültürleme</a:t>
            </a:r>
            <a:r>
              <a:rPr lang="tr-TR" b="1" dirty="0"/>
              <a:t> </a:t>
            </a:r>
            <a:r>
              <a:rPr lang="tr-TR" dirty="0"/>
              <a:t>(</a:t>
            </a:r>
            <a:r>
              <a:rPr lang="tr-TR" i="1" dirty="0"/>
              <a:t>Trans</a:t>
            </a:r>
            <a:r>
              <a:rPr lang="tr-TR" dirty="0"/>
              <a:t>-</a:t>
            </a:r>
            <a:r>
              <a:rPr lang="tr-TR" i="1" dirty="0" err="1"/>
              <a:t>Culturation</a:t>
            </a:r>
            <a:r>
              <a:rPr lang="tr-TR" dirty="0"/>
              <a:t>)</a:t>
            </a:r>
          </a:p>
          <a:p>
            <a:r>
              <a:rPr lang="tr-TR" dirty="0"/>
              <a:t>Egemen kültürün, doğuracağı tepkileri dikkate almaksızın, diğer kültürleri zorla kendine benzetmeye ve bu yolla yok olmalarını sağlamaya itmesidir. </a:t>
            </a:r>
            <a:r>
              <a:rPr lang="tr-TR"/>
              <a:t>Bu süreçte dönüştürülmek istenen kültüre ait tarihsel ve manevî izler de tahrip olur. </a:t>
            </a:r>
            <a:endParaRPr lang="tr-TR"/>
          </a:p>
        </p:txBody>
      </p:sp>
    </p:spTree>
    <p:extLst>
      <p:ext uri="{BB962C8B-B14F-4D97-AF65-F5344CB8AC3E}">
        <p14:creationId xmlns:p14="http://schemas.microsoft.com/office/powerpoint/2010/main" val="374145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dirty="0" smtClean="0"/>
              <a:t>KÜLTÜREL SÜREÇLER</a:t>
            </a:r>
            <a:endParaRPr lang="tr-TR" b="1"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normAutofit/>
          </a:bodyPr>
          <a:lstStyle/>
          <a:p>
            <a:pPr algn="just"/>
            <a:r>
              <a:rPr lang="tr-TR" dirty="0"/>
              <a:t>Kültürel süreçler; kültürün kendisi gibi kavramsal araç-gereçlerdir. Kültürel olguya bu araç ve gereçlerle bakıyoruz. Gözlemlerimizi bu eksenler boyunca sınıflayıp, değerlendiriyoruz. </a:t>
            </a:r>
          </a:p>
        </p:txBody>
      </p:sp>
    </p:spTree>
    <p:extLst>
      <p:ext uri="{BB962C8B-B14F-4D97-AF65-F5344CB8AC3E}">
        <p14:creationId xmlns:p14="http://schemas.microsoft.com/office/powerpoint/2010/main" val="1487932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87593" y="2428053"/>
            <a:ext cx="10515600" cy="4351338"/>
          </a:xfrm>
        </p:spPr>
        <p:txBody>
          <a:bodyPr/>
          <a:lstStyle/>
          <a:p>
            <a:pPr algn="just"/>
            <a:r>
              <a:rPr lang="tr-TR" dirty="0"/>
              <a:t>Kültürel süreçlerin kültürel konulardan farkı, daha genel, soyut ve evrensele yakın düzeyde geçerli kavramlar olmalarındadır. Kültürel süreçlerin önemli bir bölümü kişi ile toplum arasındaki bu sürekli etkileşimin ve onun sonuçlarının açıklanmasına yöneliktir.</a:t>
            </a:r>
          </a:p>
          <a:p>
            <a:pPr marL="0" indent="0">
              <a:buNone/>
            </a:pPr>
            <a:endParaRPr lang="tr-TR" dirty="0"/>
          </a:p>
        </p:txBody>
      </p:sp>
    </p:spTree>
    <p:extLst>
      <p:ext uri="{BB962C8B-B14F-4D97-AF65-F5344CB8AC3E}">
        <p14:creationId xmlns:p14="http://schemas.microsoft.com/office/powerpoint/2010/main" val="375477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89418"/>
            <a:ext cx="10515600" cy="4351338"/>
          </a:xfrm>
        </p:spPr>
        <p:txBody>
          <a:bodyPr/>
          <a:lstStyle/>
          <a:p>
            <a:pPr algn="just"/>
            <a:r>
              <a:rPr lang="tr-TR" dirty="0"/>
              <a:t>Kültürel süreçler, kültür ve çevre ilişkisi, kültürün kendi iç dinamiği, kültürlerarası etkileşme ve bireyin kültürlenmesi gibi açılardan, kültürel yapının oluşumu ve değişmesinde itici güç ya da aracı durumunda olan etki ve baskılardır.  </a:t>
            </a:r>
          </a:p>
        </p:txBody>
      </p:sp>
    </p:spTree>
    <p:extLst>
      <p:ext uri="{BB962C8B-B14F-4D97-AF65-F5344CB8AC3E}">
        <p14:creationId xmlns:p14="http://schemas.microsoft.com/office/powerpoint/2010/main" val="1816146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lstStyle/>
          <a:p>
            <a:pPr algn="just"/>
            <a:r>
              <a:rPr lang="tr-TR" dirty="0"/>
              <a:t>Bu süreçler sınıflandırılmış ve açıklanmıştır. Bunlardan bir bölümü aşağıda özetlenmektedir.  Söz konusu bütün süreçler, ana koşul olarak </a:t>
            </a:r>
            <a:r>
              <a:rPr lang="tr-TR" i="1" dirty="0"/>
              <a:t>kültürel </a:t>
            </a:r>
            <a:r>
              <a:rPr lang="tr-TR" i="1" dirty="0" err="1"/>
              <a:t>geçişlilik</a:t>
            </a:r>
            <a:r>
              <a:rPr lang="tr-TR" dirty="0"/>
              <a:t> ya da </a:t>
            </a:r>
            <a:r>
              <a:rPr lang="tr-TR" i="1" dirty="0"/>
              <a:t>kültürel aktarım </a:t>
            </a:r>
            <a:r>
              <a:rPr lang="tr-TR" dirty="0"/>
              <a:t>ilkesiyle bağlaşıktır. Tüm kültürel süreçler, sosyal etkileşme ortamında ve sosyal etkileşim yoluyla gerçekleşir.</a:t>
            </a:r>
          </a:p>
          <a:p>
            <a:endParaRPr lang="tr-TR" dirty="0"/>
          </a:p>
          <a:p>
            <a:endParaRPr lang="tr-TR" dirty="0"/>
          </a:p>
        </p:txBody>
      </p:sp>
    </p:spTree>
    <p:extLst>
      <p:ext uri="{BB962C8B-B14F-4D97-AF65-F5344CB8AC3E}">
        <p14:creationId xmlns:p14="http://schemas.microsoft.com/office/powerpoint/2010/main" val="998134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Kültürleme</a:t>
            </a:r>
            <a:r>
              <a:rPr lang="tr-TR" dirty="0"/>
              <a:t> (</a:t>
            </a:r>
            <a:r>
              <a:rPr lang="tr-TR" i="1" dirty="0" err="1"/>
              <a:t>Enculturation</a:t>
            </a:r>
            <a:r>
              <a:rPr lang="tr-TR" dirty="0"/>
              <a:t>) </a:t>
            </a:r>
          </a:p>
          <a:p>
            <a:r>
              <a:rPr lang="tr-TR" dirty="0"/>
              <a:t>Bir kültürün içinde doğan bireyin annesinden başlayarak halkalar halinde genişleyen kurumlar ve öğeler üzerinden içine doğduğu o kültürü öğrenmesi süreci, </a:t>
            </a:r>
            <a:r>
              <a:rPr lang="tr-TR" i="1" dirty="0" err="1"/>
              <a:t>kültürleme</a:t>
            </a:r>
            <a:r>
              <a:rPr lang="tr-TR" i="1" dirty="0"/>
              <a:t> </a:t>
            </a:r>
            <a:r>
              <a:rPr lang="tr-TR" dirty="0"/>
              <a:t>süreci olarak adlandırılır. Bu süreç doğumdan ölüme, beşikten mezara kadar devam eder.</a:t>
            </a:r>
            <a:endParaRPr lang="tr-TR" dirty="0"/>
          </a:p>
        </p:txBody>
      </p:sp>
    </p:spTree>
    <p:extLst>
      <p:ext uri="{BB962C8B-B14F-4D97-AF65-F5344CB8AC3E}">
        <p14:creationId xmlns:p14="http://schemas.microsoft.com/office/powerpoint/2010/main" val="3499958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Kültürleşme</a:t>
            </a:r>
            <a:r>
              <a:rPr lang="tr-TR" dirty="0"/>
              <a:t> (</a:t>
            </a:r>
            <a:r>
              <a:rPr lang="tr-TR" i="1" dirty="0" err="1"/>
              <a:t>Acculturation</a:t>
            </a:r>
            <a:r>
              <a:rPr lang="tr-TR" dirty="0"/>
              <a:t>)</a:t>
            </a:r>
          </a:p>
          <a:p>
            <a:r>
              <a:rPr lang="tr-TR" dirty="0"/>
              <a:t>Birbirinden farklı iki kültürün çeşitli şekillerde temas etmesiyle alışveriş içine girmeleri, bu alışveriş sonucunda birbirinden alıp verdikleri öğelerin giderek birbirine karışması ve kökenlerinin bilinemez hale gelmesiyle ortaya çıkan bir süreçtir. </a:t>
            </a:r>
            <a:endParaRPr lang="tr-TR" dirty="0"/>
          </a:p>
        </p:txBody>
      </p:sp>
    </p:spTree>
    <p:extLst>
      <p:ext uri="{BB962C8B-B14F-4D97-AF65-F5344CB8AC3E}">
        <p14:creationId xmlns:p14="http://schemas.microsoft.com/office/powerpoint/2010/main" val="352414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Kültürel Yayılma</a:t>
            </a:r>
            <a:r>
              <a:rPr lang="tr-TR" dirty="0"/>
              <a:t> (</a:t>
            </a:r>
            <a:r>
              <a:rPr lang="tr-TR" i="1" dirty="0" err="1"/>
              <a:t>Diffusion</a:t>
            </a:r>
            <a:r>
              <a:rPr lang="tr-TR" dirty="0"/>
              <a:t>)</a:t>
            </a:r>
          </a:p>
          <a:p>
            <a:r>
              <a:rPr lang="tr-TR" dirty="0"/>
              <a:t>Belirli bir kültür merkezinde ortaya çıkan maddi ve manevi bazı kültür öğelerinin çevreye, başka kültürlere yayılmasıyla yaşanan bir kültürel süreçtir. </a:t>
            </a:r>
            <a:endParaRPr lang="tr-TR" dirty="0"/>
          </a:p>
        </p:txBody>
      </p:sp>
    </p:spTree>
    <p:extLst>
      <p:ext uri="{BB962C8B-B14F-4D97-AF65-F5344CB8AC3E}">
        <p14:creationId xmlns:p14="http://schemas.microsoft.com/office/powerpoint/2010/main" val="30476940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507</Words>
  <Application>Microsoft Office PowerPoint</Application>
  <PresentationFormat>Geniş ekran</PresentationFormat>
  <Paragraphs>24</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HLK 112 FOLKLOR ve KÜLTÜR II </vt:lpstr>
      <vt:lpstr>KÜLTÜREL SÜREÇLER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18</cp:revision>
  <dcterms:created xsi:type="dcterms:W3CDTF">2018-03-01T08:51:22Z</dcterms:created>
  <dcterms:modified xsi:type="dcterms:W3CDTF">2018-03-01T09:25:38Z</dcterms:modified>
</cp:coreProperties>
</file>