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60" r:id="rId6"/>
    <p:sldId id="261" r:id="rId7"/>
    <p:sldId id="264" r:id="rId8"/>
    <p:sldId id="259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9739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F35D7-36A7-4437-9150-B8FE370A252F}" type="datetimeFigureOut">
              <a:rPr lang="tr-TR" smtClean="0"/>
              <a:t>1.11.2017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1F22A-00D6-4CE2-938E-6DD73E5ACB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0299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F35D7-36A7-4437-9150-B8FE370A252F}" type="datetimeFigureOut">
              <a:rPr lang="tr-TR" smtClean="0"/>
              <a:t>1.11.2017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1F22A-00D6-4CE2-938E-6DD73E5ACB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929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F35D7-36A7-4437-9150-B8FE370A252F}" type="datetimeFigureOut">
              <a:rPr lang="tr-TR" smtClean="0"/>
              <a:t>1.11.2017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1F22A-00D6-4CE2-938E-6DD73E5ACB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6605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F35D7-36A7-4437-9150-B8FE370A252F}" type="datetimeFigureOut">
              <a:rPr lang="tr-TR" smtClean="0"/>
              <a:t>1.11.2017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1F22A-00D6-4CE2-938E-6DD73E5ACB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9196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F35D7-36A7-4437-9150-B8FE370A252F}" type="datetimeFigureOut">
              <a:rPr lang="tr-TR" smtClean="0"/>
              <a:t>1.11.2017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1F22A-00D6-4CE2-938E-6DD73E5ACB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9221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F35D7-36A7-4437-9150-B8FE370A252F}" type="datetimeFigureOut">
              <a:rPr lang="tr-TR" smtClean="0"/>
              <a:t>1.11.2017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1F22A-00D6-4CE2-938E-6DD73E5ACB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5682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F35D7-36A7-4437-9150-B8FE370A252F}" type="datetimeFigureOut">
              <a:rPr lang="tr-TR" smtClean="0"/>
              <a:t>1.11.2017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1F22A-00D6-4CE2-938E-6DD73E5ACB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5748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F35D7-36A7-4437-9150-B8FE370A252F}" type="datetimeFigureOut">
              <a:rPr lang="tr-TR" smtClean="0"/>
              <a:t>1.11.2017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1F22A-00D6-4CE2-938E-6DD73E5ACB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9097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F35D7-36A7-4437-9150-B8FE370A252F}" type="datetimeFigureOut">
              <a:rPr lang="tr-TR" smtClean="0"/>
              <a:t>1.11.2017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1F22A-00D6-4CE2-938E-6DD73E5ACB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5277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F35D7-36A7-4437-9150-B8FE370A252F}" type="datetimeFigureOut">
              <a:rPr lang="tr-TR" smtClean="0"/>
              <a:t>1.11.2017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1F22A-00D6-4CE2-938E-6DD73E5ACB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8863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F35D7-36A7-4437-9150-B8FE370A252F}" type="datetimeFigureOut">
              <a:rPr lang="tr-TR" smtClean="0"/>
              <a:t>1.11.2017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1F22A-00D6-4CE2-938E-6DD73E5ACB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2752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739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F35D7-36A7-4437-9150-B8FE370A252F}" type="datetimeFigureOut">
              <a:rPr lang="tr-TR" smtClean="0"/>
              <a:t>1.11.2017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1F22A-00D6-4CE2-938E-6DD73E5ACB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2147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19624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FFFF00"/>
                </a:solidFill>
                <a:latin typeface="+mn-lt"/>
              </a:rPr>
              <a:t/>
            </a:r>
            <a:br>
              <a:rPr lang="tr-TR" b="1" dirty="0" smtClean="0">
                <a:solidFill>
                  <a:srgbClr val="FFFF00"/>
                </a:solidFill>
                <a:latin typeface="+mn-lt"/>
              </a:rPr>
            </a:br>
            <a:r>
              <a:rPr lang="tr-TR" b="1" dirty="0" smtClean="0">
                <a:solidFill>
                  <a:srgbClr val="FFFF00"/>
                </a:solidFill>
                <a:latin typeface="+mn-lt"/>
              </a:rPr>
              <a:t>KADIN DÜŞMANLIĞI</a:t>
            </a:r>
            <a:br>
              <a:rPr lang="tr-TR" b="1" dirty="0" smtClean="0">
                <a:solidFill>
                  <a:srgbClr val="FFFF00"/>
                </a:solidFill>
                <a:latin typeface="+mn-lt"/>
              </a:rPr>
            </a:br>
            <a:r>
              <a:rPr lang="tr-TR" b="1" dirty="0" smtClean="0">
                <a:solidFill>
                  <a:srgbClr val="FFFF00"/>
                </a:solidFill>
                <a:latin typeface="+mn-lt"/>
              </a:rPr>
              <a:t>-MİZOJİNİ-</a:t>
            </a:r>
            <a:endParaRPr lang="tr-TR" b="1" dirty="0">
              <a:solidFill>
                <a:srgbClr val="FFFF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77419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49217" y="1230714"/>
            <a:ext cx="10515600" cy="4351338"/>
          </a:xfrm>
        </p:spPr>
        <p:txBody>
          <a:bodyPr/>
          <a:lstStyle/>
          <a:p>
            <a:pPr algn="just"/>
            <a:endParaRPr lang="tr-TR" b="1" dirty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tr-TR" b="1" dirty="0" smtClean="0">
                <a:solidFill>
                  <a:srgbClr val="FFFF00"/>
                </a:solidFill>
              </a:rPr>
              <a:t>Kadınlar</a:t>
            </a:r>
            <a:r>
              <a:rPr lang="tr-TR" b="1" dirty="0">
                <a:solidFill>
                  <a:srgbClr val="FFFF00"/>
                </a:solidFill>
              </a:rPr>
              <a:t>, ataerkil ve erkek egemen toplum içinde </a:t>
            </a:r>
            <a:r>
              <a:rPr lang="tr-TR" b="1" dirty="0" err="1">
                <a:solidFill>
                  <a:srgbClr val="FFFF00"/>
                </a:solidFill>
              </a:rPr>
              <a:t>mizojinik</a:t>
            </a:r>
            <a:r>
              <a:rPr lang="tr-TR" b="1" dirty="0">
                <a:solidFill>
                  <a:srgbClr val="FFFF00"/>
                </a:solidFill>
              </a:rPr>
              <a:t> söylem ve uygulamaların meşrulaştırılması sonucu, şiddete, cinsel ayrımcılığa, her türlü cinsel taciz ve tecavüze maruz kalabilmektedir. Bu bağlamda, popüler kültürün içinde var olan </a:t>
            </a:r>
            <a:r>
              <a:rPr lang="tr-TR" b="1" dirty="0" err="1">
                <a:solidFill>
                  <a:srgbClr val="FFFF00"/>
                </a:solidFill>
              </a:rPr>
              <a:t>mizojinik</a:t>
            </a:r>
            <a:r>
              <a:rPr lang="tr-TR" b="1" dirty="0">
                <a:solidFill>
                  <a:srgbClr val="FFFF00"/>
                </a:solidFill>
              </a:rPr>
              <a:t> içeriklerin, toplumsal hayatı etkilediği, özellikle çocuk ve erkeklerde olumsuz bir kadın imajı yarattığı </a:t>
            </a:r>
            <a:r>
              <a:rPr lang="tr-TR" b="1" dirty="0" smtClean="0">
                <a:solidFill>
                  <a:srgbClr val="FFFF00"/>
                </a:solidFill>
              </a:rPr>
              <a:t>söylenmektedir</a:t>
            </a:r>
            <a:r>
              <a:rPr lang="tr-TR" b="1" dirty="0">
                <a:solidFill>
                  <a:srgbClr val="FFFF00"/>
                </a:solidFill>
              </a:rPr>
              <a:t> </a:t>
            </a:r>
            <a:r>
              <a:rPr lang="tr-TR" b="1" dirty="0" smtClean="0">
                <a:solidFill>
                  <a:srgbClr val="FFFF00"/>
                </a:solidFill>
              </a:rPr>
              <a:t>(Baydar, 2013).</a:t>
            </a:r>
            <a:endParaRPr lang="tr-TR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597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48368" y="1643081"/>
            <a:ext cx="10515600" cy="2521294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 err="1" smtClean="0">
                <a:solidFill>
                  <a:srgbClr val="FFFF00"/>
                </a:solidFill>
              </a:rPr>
              <a:t>Mizojini</a:t>
            </a:r>
            <a:r>
              <a:rPr lang="tr-TR" sz="3600" b="1" dirty="0" smtClean="0">
                <a:solidFill>
                  <a:srgbClr val="FFFF00"/>
                </a:solidFill>
              </a:rPr>
              <a:t> terimi, kadın düşmanlığı olarak kavramsallaştırılmış olup kadınlara karşı her türlü nefret, düşmanlık, önyargılı tutum, tavır veya davranış olarak tanımlanmaktadır.</a:t>
            </a:r>
            <a:endParaRPr lang="tr-TR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675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82268" y="2249009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FF00"/>
                </a:solidFill>
              </a:rPr>
              <a:t>Kadın düşmanlığı, antik çağdan günümüze kadar kabile, topluluk, cemaat veya toplumlar tarafından yaratılan eril ve/veya ataerkil sosyal yapının ideolojik yansıması olarak ortaya çıkmıştır (Baydar, 2014).</a:t>
            </a:r>
            <a:endParaRPr lang="tr-TR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263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81420" y="210579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FFFF00"/>
                </a:solidFill>
              </a:rPr>
              <a:t>Bu yansımanın ilk izlerini mitolojide tasvir edilen kadın motiflerinde görmek ve kadın düşmanlığının köklerine yönelik ipuçlarını görmek mümkündür. </a:t>
            </a:r>
            <a:endParaRPr lang="tr-T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774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1686" y="2458330"/>
            <a:ext cx="10219063" cy="1325563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smtClean="0">
                <a:solidFill>
                  <a:srgbClr val="FFFF00"/>
                </a:solidFill>
              </a:rPr>
              <a:t>Sosyal hizmetin, popüler kültür unsurlarında var olan kadın düşmanlığı ile mücadelesi ve kadın düşmanlığını önleyici etkin çalışmalarda bulunması ancak feminist sosyal hizmet yaklaşımı ile mümkün olacaktır.</a:t>
            </a:r>
            <a:endParaRPr lang="tr-T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750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00838" y="2359178"/>
            <a:ext cx="9899573" cy="1325563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smtClean="0">
                <a:solidFill>
                  <a:srgbClr val="FFFF00"/>
                </a:solidFill>
              </a:rPr>
              <a:t>Feminist sosyal hizmet yaklaşımı, kadın düşmanlığına karşı mikro, </a:t>
            </a:r>
            <a:r>
              <a:rPr lang="tr-TR" dirty="0" err="1" smtClean="0">
                <a:solidFill>
                  <a:srgbClr val="FFFF00"/>
                </a:solidFill>
              </a:rPr>
              <a:t>mezzo</a:t>
            </a:r>
            <a:r>
              <a:rPr lang="tr-TR" dirty="0" smtClean="0">
                <a:solidFill>
                  <a:srgbClr val="FFFF00"/>
                </a:solidFill>
              </a:rPr>
              <a:t> ve makro düzeylerde müdahaleler geliştirilmesine olanak sağlayabilir. </a:t>
            </a:r>
            <a:endParaRPr lang="tr-T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511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509311"/>
            <a:ext cx="10515600" cy="2649155"/>
          </a:xfrm>
        </p:spPr>
        <p:txBody>
          <a:bodyPr>
            <a:noAutofit/>
          </a:bodyPr>
          <a:lstStyle/>
          <a:p>
            <a:r>
              <a:rPr lang="tr-TR" sz="2800" dirty="0" smtClean="0">
                <a:solidFill>
                  <a:srgbClr val="FFFF00"/>
                </a:solidFill>
              </a:rPr>
              <a:t>Yararlanılan Kaynaklar</a:t>
            </a:r>
            <a:br>
              <a:rPr lang="tr-TR" sz="2800" dirty="0" smtClean="0">
                <a:solidFill>
                  <a:srgbClr val="FFFF00"/>
                </a:solidFill>
              </a:rPr>
            </a:br>
            <a:r>
              <a:rPr lang="tr-TR" sz="2800" dirty="0" smtClean="0">
                <a:solidFill>
                  <a:srgbClr val="FFFF00"/>
                </a:solidFill>
              </a:rPr>
              <a:t/>
            </a:r>
            <a:br>
              <a:rPr lang="tr-TR" sz="2800" dirty="0" smtClean="0">
                <a:solidFill>
                  <a:srgbClr val="FFFF00"/>
                </a:solidFill>
              </a:rPr>
            </a:br>
            <a:r>
              <a:rPr lang="tr-TR" sz="2800" b="1" dirty="0" smtClean="0">
                <a:solidFill>
                  <a:srgbClr val="FFFF00"/>
                </a:solidFill>
              </a:rPr>
              <a:t>Baydar, V. 2013. </a:t>
            </a:r>
            <a:r>
              <a:rPr lang="tr-TR" sz="2800" b="1" dirty="0" smtClean="0">
                <a:solidFill>
                  <a:srgbClr val="FFFF00"/>
                </a:solidFill>
              </a:rPr>
              <a:t>Popüler kültürde </a:t>
            </a:r>
            <a:r>
              <a:rPr lang="tr-TR" sz="2800" b="1" dirty="0" err="1" smtClean="0">
                <a:solidFill>
                  <a:srgbClr val="FFFF00"/>
                </a:solidFill>
              </a:rPr>
              <a:t>mizojini</a:t>
            </a:r>
            <a:r>
              <a:rPr lang="tr-TR" sz="2800" b="1" dirty="0" smtClean="0">
                <a:solidFill>
                  <a:srgbClr val="FFFF00"/>
                </a:solidFill>
              </a:rPr>
              <a:t>. </a:t>
            </a:r>
            <a:r>
              <a:rPr lang="en-US" sz="2800" b="1" i="1" dirty="0">
                <a:solidFill>
                  <a:srgbClr val="FFFF00"/>
                </a:solidFill>
              </a:rPr>
              <a:t>Turkish Studies - International </a:t>
            </a:r>
            <a:r>
              <a:rPr lang="tr-TR" sz="2800" b="1" i="1" dirty="0" smtClean="0">
                <a:solidFill>
                  <a:srgbClr val="FFFF00"/>
                </a:solidFill>
              </a:rPr>
              <a:t>	</a:t>
            </a:r>
            <a:r>
              <a:rPr lang="en-US" sz="2800" b="1" i="1" dirty="0" smtClean="0">
                <a:solidFill>
                  <a:srgbClr val="FFFF00"/>
                </a:solidFill>
              </a:rPr>
              <a:t>Periodical </a:t>
            </a:r>
            <a:r>
              <a:rPr lang="en-US" sz="2800" b="1" i="1" dirty="0">
                <a:solidFill>
                  <a:srgbClr val="FFFF00"/>
                </a:solidFill>
              </a:rPr>
              <a:t>For The Languages, Literature and History of Turkish or </a:t>
            </a:r>
            <a:r>
              <a:rPr lang="tr-TR" sz="2800" b="1" i="1" dirty="0" smtClean="0">
                <a:solidFill>
                  <a:srgbClr val="FFFF00"/>
                </a:solidFill>
              </a:rPr>
              <a:t>	</a:t>
            </a:r>
            <a:r>
              <a:rPr lang="en-US" sz="2800" b="1" i="1" dirty="0" smtClean="0">
                <a:solidFill>
                  <a:srgbClr val="FFFF00"/>
                </a:solidFill>
              </a:rPr>
              <a:t>Turkic</a:t>
            </a:r>
            <a:r>
              <a:rPr lang="tr-TR" sz="2800" b="1" i="1" dirty="0" smtClean="0">
                <a:solidFill>
                  <a:srgbClr val="FFFF00"/>
                </a:solidFill>
              </a:rPr>
              <a:t>,</a:t>
            </a:r>
            <a:r>
              <a:rPr lang="en-US" sz="2800" b="1" i="1" dirty="0" smtClean="0">
                <a:solidFill>
                  <a:srgbClr val="FFFF00"/>
                </a:solidFill>
              </a:rPr>
              <a:t> 8</a:t>
            </a:r>
            <a:r>
              <a:rPr lang="tr-TR" sz="2800" b="1" i="1" dirty="0" smtClean="0">
                <a:solidFill>
                  <a:srgbClr val="FFFF00"/>
                </a:solidFill>
              </a:rPr>
              <a:t>(</a:t>
            </a:r>
            <a:r>
              <a:rPr lang="en-US" sz="2800" b="1" i="1" dirty="0" smtClean="0">
                <a:solidFill>
                  <a:srgbClr val="FFFF00"/>
                </a:solidFill>
              </a:rPr>
              <a:t>151</a:t>
            </a:r>
            <a:r>
              <a:rPr lang="tr-TR" sz="2800" b="1" i="1" dirty="0" smtClean="0">
                <a:solidFill>
                  <a:srgbClr val="FFFF00"/>
                </a:solidFill>
              </a:rPr>
              <a:t>):</a:t>
            </a:r>
            <a:r>
              <a:rPr lang="en-US" sz="2800" b="1" i="1" dirty="0" smtClean="0">
                <a:solidFill>
                  <a:srgbClr val="FFFF00"/>
                </a:solidFill>
              </a:rPr>
              <a:t> </a:t>
            </a:r>
            <a:r>
              <a:rPr lang="en-US" sz="2800" b="1" i="1" dirty="0">
                <a:solidFill>
                  <a:srgbClr val="FFFF00"/>
                </a:solidFill>
              </a:rPr>
              <a:t>151-165 </a:t>
            </a:r>
            <a:r>
              <a:rPr lang="tr-TR" sz="2800" b="1" dirty="0" smtClean="0">
                <a:solidFill>
                  <a:srgbClr val="FFFF00"/>
                </a:solidFill>
              </a:rPr>
              <a:t/>
            </a:r>
            <a:br>
              <a:rPr lang="tr-TR" sz="2800" b="1" dirty="0" smtClean="0">
                <a:solidFill>
                  <a:srgbClr val="FFFF00"/>
                </a:solidFill>
              </a:rPr>
            </a:br>
            <a:r>
              <a:rPr lang="tr-TR" sz="2800" b="1" dirty="0" smtClean="0">
                <a:solidFill>
                  <a:srgbClr val="FFFF00"/>
                </a:solidFill>
              </a:rPr>
              <a:t>Baydar, V. </a:t>
            </a:r>
            <a:r>
              <a:rPr lang="tr-TR" sz="2800" b="1" dirty="0">
                <a:solidFill>
                  <a:srgbClr val="FFFF00"/>
                </a:solidFill>
              </a:rPr>
              <a:t>2014. </a:t>
            </a:r>
            <a:r>
              <a:rPr lang="tr-TR" sz="2800" b="1" i="1" dirty="0">
                <a:solidFill>
                  <a:srgbClr val="FFFF00"/>
                </a:solidFill>
              </a:rPr>
              <a:t>Feminist Sosyal Hizmet Perspektifinden Popüler Yabancı </a:t>
            </a:r>
            <a:r>
              <a:rPr lang="tr-TR" sz="2800" b="1" i="1" dirty="0" smtClean="0">
                <a:solidFill>
                  <a:srgbClr val="FFFF00"/>
                </a:solidFill>
              </a:rPr>
              <a:t>	Dizilerde </a:t>
            </a:r>
            <a:r>
              <a:rPr lang="tr-TR" sz="2800" b="1" i="1" dirty="0">
                <a:solidFill>
                  <a:srgbClr val="FFFF00"/>
                </a:solidFill>
              </a:rPr>
              <a:t>Kadın Düşmanlığının İncelenmesi.</a:t>
            </a:r>
            <a:r>
              <a:rPr lang="tr-TR" sz="2800" b="1" dirty="0">
                <a:solidFill>
                  <a:srgbClr val="FFFF00"/>
                </a:solidFill>
              </a:rPr>
              <a:t> Ankara Üniversitesi </a:t>
            </a:r>
            <a:r>
              <a:rPr lang="tr-TR" sz="2800" b="1" dirty="0" smtClean="0">
                <a:solidFill>
                  <a:srgbClr val="FFFF00"/>
                </a:solidFill>
              </a:rPr>
              <a:t>	Sağlık </a:t>
            </a:r>
            <a:r>
              <a:rPr lang="tr-TR" sz="2800" b="1" dirty="0">
                <a:solidFill>
                  <a:srgbClr val="FFFF00"/>
                </a:solidFill>
              </a:rPr>
              <a:t>Bilimleri Enstitüsü, Yüksek Lisans Tezi (basılmamış), Ankara.</a:t>
            </a:r>
            <a:br>
              <a:rPr lang="tr-TR" sz="2800" b="1" dirty="0">
                <a:solidFill>
                  <a:srgbClr val="FFFF00"/>
                </a:solidFill>
              </a:rPr>
            </a:br>
            <a:endParaRPr lang="tr-TR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308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183</Words>
  <Application>Microsoft Office PowerPoint</Application>
  <PresentationFormat>Geniş ekran</PresentationFormat>
  <Paragraphs>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 KADIN DÜŞMANLIĞI -MİZOJİNİ-</vt:lpstr>
      <vt:lpstr>PowerPoint Sunusu</vt:lpstr>
      <vt:lpstr>Mizojini terimi, kadın düşmanlığı olarak kavramsallaştırılmış olup kadınlara karşı her türlü nefret, düşmanlık, önyargılı tutum, tavır veya davranış olarak tanımlanmaktadır.</vt:lpstr>
      <vt:lpstr>Kadın düşmanlığı, antik çağdan günümüze kadar kabile, topluluk, cemaat veya toplumlar tarafından yaratılan eril ve/veya ataerkil sosyal yapının ideolojik yansıması olarak ortaya çıkmıştır (Baydar, 2014).</vt:lpstr>
      <vt:lpstr>Bu yansımanın ilk izlerini mitolojide tasvir edilen kadın motiflerinde görmek ve kadın düşmanlığının köklerine yönelik ipuçlarını görmek mümkündür. </vt:lpstr>
      <vt:lpstr>Sosyal hizmetin, popüler kültür unsurlarında var olan kadın düşmanlığı ile mücadelesi ve kadın düşmanlığını önleyici etkin çalışmalarda bulunması ancak feminist sosyal hizmet yaklaşımı ile mümkün olacaktır.</vt:lpstr>
      <vt:lpstr>Feminist sosyal hizmet yaklaşımı, kadın düşmanlığına karşı mikro, mezzo ve makro düzeylerde müdahaleler geliştirilmesine olanak sağlayabilir. </vt:lpstr>
      <vt:lpstr>Yararlanılan Kaynaklar  Baydar, V. 2013. Popüler kültürde mizojini. Turkish Studies - International  Periodical For The Languages, Literature and History of Turkish or  Turkic, 8(151): 151-165  Baydar, V. 2014. Feminist Sosyal Hizmet Perspektifinden Popüler Yabancı  Dizilerde Kadın Düşmanlığının İncelenmesi. Ankara Üniversitesi  Sağlık Bilimleri Enstitüsü, Yüksek Lisans Tezi (basılmamış), Ankara.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KADIN DÜŞMANLIĞI -MİZOJİNİ-</dc:title>
  <dc:creator>Guv</dc:creator>
  <cp:lastModifiedBy>Guv</cp:lastModifiedBy>
  <cp:revision>6</cp:revision>
  <dcterms:created xsi:type="dcterms:W3CDTF">2017-11-01T09:45:41Z</dcterms:created>
  <dcterms:modified xsi:type="dcterms:W3CDTF">2017-11-01T11:08:25Z</dcterms:modified>
</cp:coreProperties>
</file>