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87" r:id="rId2"/>
    <p:sldId id="288" r:id="rId3"/>
    <p:sldId id="290" r:id="rId4"/>
    <p:sldId id="291" r:id="rId5"/>
    <p:sldId id="292" r:id="rId6"/>
    <p:sldId id="293" r:id="rId7"/>
    <p:sldId id="294" r:id="rId8"/>
    <p:sldId id="295" r:id="rId9"/>
    <p:sldId id="296" r:id="rId10"/>
    <p:sldId id="297" r:id="rId11"/>
    <p:sldId id="298" r:id="rId12"/>
    <p:sldId id="299" r:id="rId13"/>
    <p:sldId id="312" r:id="rId14"/>
    <p:sldId id="308" r:id="rId15"/>
    <p:sldId id="309" r:id="rId16"/>
    <p:sldId id="310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4" autoAdjust="0"/>
  </p:normalViewPr>
  <p:slideViewPr>
    <p:cSldViewPr>
      <p:cViewPr varScale="1">
        <p:scale>
          <a:sx n="86" d="100"/>
          <a:sy n="86" d="100"/>
        </p:scale>
        <p:origin x="1524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4FEAD4-38BB-4777-995E-F22B7D49E492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819398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9511C9-AD75-4C45-A98C-F3C27B93648B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883582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762000"/>
            <a:ext cx="1971675" cy="5410200"/>
          </a:xfrm>
        </p:spPr>
        <p:txBody>
          <a:bodyPr vert="eaVert" lIns="45720" tIns="91440" rIns="45720" bIns="91440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1" y="762000"/>
            <a:ext cx="5686425" cy="5410200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14130FA-107B-4C03-9194-4C98C9538E50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7543800" y="173563"/>
            <a:ext cx="0" cy="6858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467267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0D8B33-408E-4824-9FB9-FB32FEB4E73E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933528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Freeform 10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b="0" spc="200" baseline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8FD523-C1F5-4B02-B136-8883DA9B0585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815300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6" y="2286000"/>
            <a:ext cx="3566160" cy="402336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1990" y="2286000"/>
            <a:ext cx="3566160" cy="402336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292C2C0-39F5-4A29-97E3-C50FE149C0F7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381913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096" y="2967788"/>
            <a:ext cx="3566160" cy="3341572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1990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2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1990" y="2967788"/>
            <a:ext cx="3566160" cy="3341572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A15446-8490-4DE6-8DF7-85F33D2F9661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880499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92893C-94ED-452A-8DA9-FA8D2E6A030D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872651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EBF8802-FBEB-4C91-8715-69010EB68C31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86072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8096" y="471509"/>
            <a:ext cx="329184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6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822960"/>
            <a:ext cx="4258818" cy="51846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096" y="2257506"/>
            <a:ext cx="329184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899F4D-BCFA-4A41-94D5-5E7CE01AA48D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49914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8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141714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7950" y="4960138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A3BD64-6B2C-4882-A1C1-DC63401B5D17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307797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286000"/>
            <a:ext cx="7290055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669511C9-AD75-4C45-A98C-F3C27B93648B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37963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4864" indent="0" fontAlgn="auto">
              <a:spcAft>
                <a:spcPts val="0"/>
              </a:spcAft>
              <a:defRPr/>
            </a:pPr>
            <a:r>
              <a:rPr lang="tr-TR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ÖRGÜTLEME</a:t>
            </a:r>
            <a:endParaRPr lang="tr-TR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44034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Örgütün amaçlarını gerçekleştirmek üzere önce insanlar arasında işbölümü sonrasında işbirliğini sağlamak için yürütülen işlemlere verilen addır. </a:t>
            </a:r>
          </a:p>
          <a:p>
            <a:r>
              <a:rPr lang="tr-TR" dirty="0"/>
              <a:t>Örgütleme,  örgütün amaç ve görevlerini en etkili bir şekilde başarmak, tüm kaynakları bir araya getirmek ve eş güdümlemek amacıyla faaliyetleri, işleri ve çalışanlar arasındaki ilişkileri düzenlemeyi kapsar. </a:t>
            </a:r>
          </a:p>
          <a:p>
            <a:endParaRPr lang="tr-TR" dirty="0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54864" indent="0" fontAlgn="auto">
              <a:spcAft>
                <a:spcPts val="0"/>
              </a:spcAft>
              <a:defRPr/>
            </a:pPr>
            <a:r>
              <a:rPr lang="tr-TR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Müşteriye Göre Bölümlendirme</a:t>
            </a:r>
            <a:endParaRPr lang="tr-TR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54274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mtClean="0"/>
              <a:t>Müşteri esaslı bölümlendirme farklı ve önemli müşteri grupları dikkate alınarak gerçekleştirilen bölümlendirmedir. Örneğin bankaların bireysel bankacılık, ticari bankacılık, kurumsal bankacılık gibi bölümler oluşturmaları buna örnek olarak verilebilir.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54864" indent="0" fontAlgn="auto">
              <a:spcAft>
                <a:spcPts val="0"/>
              </a:spcAft>
              <a:defRPr/>
            </a:pPr>
            <a:r>
              <a:rPr lang="tr-TR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	Coğrafi Temelli Bölümlendirme</a:t>
            </a:r>
            <a:endParaRPr lang="tr-TR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55298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mtClean="0"/>
              <a:t>Coğrafi olarak dağılmış kuruluşlar için çok uygundur. Marmara Bölge Müdürlüğü, İç Anadolu Bölge Müdürlüğü vb. gibi.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54864" indent="0" fontAlgn="auto">
              <a:spcAft>
                <a:spcPts val="0"/>
              </a:spcAft>
              <a:defRPr/>
            </a:pPr>
            <a:r>
              <a:rPr lang="tr-TR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Matris ve Proje Tipi Bölümlendirme</a:t>
            </a:r>
            <a:endParaRPr lang="tr-TR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4" name="İçerik Yer Tutucusu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2400" dirty="0"/>
              <a:t>Modern bölümlendirme yaklaşımlarında geleneksel dikey emir-komuta ilişkilerinin yanında yatay </a:t>
            </a:r>
            <a:r>
              <a:rPr lang="tr-TR" sz="2400" dirty="0" smtClean="0"/>
              <a:t>emir komuta </a:t>
            </a:r>
            <a:r>
              <a:rPr lang="tr-TR" sz="2400" dirty="0"/>
              <a:t>yaklaşımları da yer almaktadır. Buna en </a:t>
            </a:r>
            <a:r>
              <a:rPr lang="tr-TR" sz="2400" dirty="0" smtClean="0"/>
              <a:t>iyi </a:t>
            </a:r>
            <a:r>
              <a:rPr lang="tr-TR" sz="2400" dirty="0"/>
              <a:t>örnek matris bölümlendirmedir. </a:t>
            </a:r>
            <a:endParaRPr lang="tr-TR" sz="2400" dirty="0" smtClean="0"/>
          </a:p>
          <a:p>
            <a:r>
              <a:rPr lang="tr-TR" sz="2400" dirty="0"/>
              <a:t>Matris organizasyon yapısı, iki ayrı tür ilişki üzerine kurulmuştur: dikey ve yatay ilişkiler. </a:t>
            </a:r>
            <a:r>
              <a:rPr lang="tr-TR" sz="2400" dirty="0" smtClean="0"/>
              <a:t>Diğer organizasyon </a:t>
            </a:r>
            <a:r>
              <a:rPr lang="tr-TR" sz="2400" dirty="0"/>
              <a:t>yapılarında dikey ilişkiler (emir-komuta ilişkileri) esastır, yatay ilişkiler istisnadır </a:t>
            </a:r>
            <a:r>
              <a:rPr lang="tr-TR" sz="2400" dirty="0" smtClean="0"/>
              <a:t>ve uygulanması </a:t>
            </a:r>
            <a:r>
              <a:rPr lang="tr-TR" sz="2400" dirty="0"/>
              <a:t>özel şekilde tarif edilmiştir. Buna karşılık matris yapıda hem dikey hem yatay ilişkiler </a:t>
            </a:r>
            <a:r>
              <a:rPr lang="tr-TR" sz="2400" dirty="0" smtClean="0"/>
              <a:t>aynı derecede </a:t>
            </a:r>
            <a:r>
              <a:rPr lang="tr-TR" sz="2400" dirty="0"/>
              <a:t>öneme sahiptir ve biri diğerine üstün değildir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1433" y="2286000"/>
            <a:ext cx="5363633" cy="4022725"/>
          </a:xfrm>
        </p:spPr>
      </p:pic>
    </p:spTree>
    <p:extLst>
      <p:ext uri="{BB962C8B-B14F-4D97-AF65-F5344CB8AC3E}">
        <p14:creationId xmlns:p14="http://schemas.microsoft.com/office/powerpoint/2010/main" val="39577345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323528" y="5032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Takım </a:t>
            </a:r>
            <a:r>
              <a:rPr lang="tr-TR" dirty="0"/>
              <a:t>Esaslı Bölümlendirme </a:t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2000" dirty="0"/>
              <a:t>İşletme belirli görevleri yerine getirmek üzere çalışanlar arasında takımlar oluşturur. Oluşturulan </a:t>
            </a:r>
            <a:r>
              <a:rPr lang="tr-TR" sz="2000" dirty="0" smtClean="0"/>
              <a:t>bu takımlarda </a:t>
            </a:r>
            <a:r>
              <a:rPr lang="tr-TR" sz="2000" dirty="0"/>
              <a:t>emir-komuta ilişkileri genellikle yatay olup ekip ruhuna uygun bir birlik, beraberlik </a:t>
            </a:r>
            <a:r>
              <a:rPr lang="tr-TR" sz="2000" dirty="0" smtClean="0"/>
              <a:t>içinde katılımcı </a:t>
            </a:r>
            <a:r>
              <a:rPr lang="tr-TR" sz="2000" dirty="0"/>
              <a:t>bir şekilde görev yapılır. </a:t>
            </a:r>
            <a:endParaRPr lang="tr-TR" sz="2000" dirty="0" smtClean="0"/>
          </a:p>
          <a:p>
            <a:endParaRPr lang="tr-TR" sz="2000" dirty="0" smtClean="0"/>
          </a:p>
          <a:p>
            <a:r>
              <a:rPr lang="tr-TR" sz="2000" dirty="0"/>
              <a:t> Çeşitli </a:t>
            </a:r>
            <a:r>
              <a:rPr lang="tr-TR" sz="2000" dirty="0" smtClean="0"/>
              <a:t>bölümlerden uzmanlar </a:t>
            </a:r>
            <a:r>
              <a:rPr lang="tr-TR" sz="2000" dirty="0"/>
              <a:t>farklı bölümlerdeki sorunlara çözüm getirmek veya belli görevlerin yapılması amacıyla </a:t>
            </a:r>
            <a:r>
              <a:rPr lang="tr-TR" sz="2000" dirty="0" smtClean="0"/>
              <a:t>bir takım </a:t>
            </a:r>
            <a:r>
              <a:rPr lang="tr-TR" sz="2000" dirty="0"/>
              <a:t>olarak bir araya gelirler ve sorunların çözülmesine yardımcı olurlar. Ancak takım </a:t>
            </a:r>
            <a:r>
              <a:rPr lang="tr-TR" sz="2000" dirty="0" smtClean="0"/>
              <a:t>esaslı bölümlendirmelerde </a:t>
            </a:r>
            <a:r>
              <a:rPr lang="tr-TR" sz="2000" dirty="0"/>
              <a:t>bahsedilen takımlar, bu tür belli sürede sorun çözen veya görev yaptıktan </a:t>
            </a:r>
            <a:r>
              <a:rPr lang="tr-TR" sz="2000" dirty="0" smtClean="0"/>
              <a:t>sonra dağılan </a:t>
            </a:r>
            <a:r>
              <a:rPr lang="tr-TR" sz="2000" dirty="0"/>
              <a:t>takımlar olmayıp bir işlevsel veya </a:t>
            </a:r>
            <a:r>
              <a:rPr lang="tr-TR" sz="2000" dirty="0" err="1"/>
              <a:t>işbirimine</a:t>
            </a:r>
            <a:r>
              <a:rPr lang="tr-TR" sz="2000" dirty="0"/>
              <a:t> göre kurulmuş bölümlerin yerine kurulan ve </a:t>
            </a:r>
            <a:r>
              <a:rPr lang="tr-TR" sz="2000" dirty="0" smtClean="0"/>
              <a:t>yerine kurulduğu </a:t>
            </a:r>
            <a:r>
              <a:rPr lang="tr-TR" sz="2000" dirty="0"/>
              <a:t>bölümün işlevini yerine getiren yapılardır. </a:t>
            </a:r>
          </a:p>
        </p:txBody>
      </p:sp>
    </p:spTree>
    <p:extLst>
      <p:ext uri="{BB962C8B-B14F-4D97-AF65-F5344CB8AC3E}">
        <p14:creationId xmlns:p14="http://schemas.microsoft.com/office/powerpoint/2010/main" val="37505265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Şebeke </a:t>
            </a:r>
            <a:r>
              <a:rPr lang="tr-TR" dirty="0"/>
              <a:t>Esaslı Bölümlendirme </a:t>
            </a:r>
            <a:br>
              <a:rPr lang="tr-TR" dirty="0"/>
            </a:b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sz="2400" dirty="0"/>
              <a:t>İşletmenin temel fonksiyonlarının, faaliyetlerinin ve kaynaklarının bulunduğu, işlevlere, </a:t>
            </a:r>
            <a:r>
              <a:rPr lang="tr-TR" sz="2400" dirty="0" err="1" smtClean="0"/>
              <a:t>işbirimine</a:t>
            </a:r>
            <a:r>
              <a:rPr lang="tr-TR" sz="2400" dirty="0" smtClean="0"/>
              <a:t>, matris </a:t>
            </a:r>
            <a:r>
              <a:rPr lang="tr-TR" sz="2400" dirty="0"/>
              <a:t>veya takım esasına göre kurulmuş </a:t>
            </a:r>
            <a:r>
              <a:rPr lang="tr-TR" sz="2400" dirty="0" smtClean="0"/>
              <a:t>bölümlerin kapatılarak </a:t>
            </a:r>
            <a:r>
              <a:rPr lang="tr-TR" sz="2400" dirty="0"/>
              <a:t>bu faaliyet ve görevlerin işletme </a:t>
            </a:r>
            <a:r>
              <a:rPr lang="tr-TR" sz="2400" dirty="0" smtClean="0"/>
              <a:t>dışında mal </a:t>
            </a:r>
            <a:r>
              <a:rPr lang="tr-TR" sz="2400" dirty="0"/>
              <a:t>ve hizmet üreten ayrı şirketlere dağıtılması şebeke esaslı bölümlendirmeyi en iyi </a:t>
            </a:r>
            <a:r>
              <a:rPr lang="tr-TR" sz="2400" dirty="0" smtClean="0"/>
              <a:t>şekilde tanımlamaktadır</a:t>
            </a:r>
            <a:r>
              <a:rPr lang="tr-TR" sz="2400" dirty="0"/>
              <a:t>. Böyle bir durumda işletme şebekeyi oluşturan işletme dışı alt </a:t>
            </a:r>
            <a:r>
              <a:rPr lang="tr-TR" sz="2400" dirty="0" smtClean="0"/>
              <a:t>yüklenicilerin faaliyetlerini </a:t>
            </a:r>
            <a:r>
              <a:rPr lang="tr-TR" sz="2400" dirty="0"/>
              <a:t>koordine eden bir merkez gibi iş görür. Şebeke esaslı bölümlendirmenin temel </a:t>
            </a:r>
            <a:r>
              <a:rPr lang="tr-TR" sz="2400" dirty="0" smtClean="0"/>
              <a:t>amacı, işletmenin </a:t>
            </a:r>
            <a:r>
              <a:rPr lang="tr-TR" sz="2400" dirty="0"/>
              <a:t>rekabet üstünlüğü sağlayacak temel yetenek özelliğinde en iyi yaptığı iş ve </a:t>
            </a:r>
            <a:r>
              <a:rPr lang="tr-TR" sz="2400" dirty="0" smtClean="0"/>
              <a:t>faaliyetlere odaklanması </a:t>
            </a:r>
            <a:r>
              <a:rPr lang="tr-TR" sz="2400" dirty="0"/>
              <a:t>ve geri kalan işleri alt yüklenici şirkete bırakmasıdır.</a:t>
            </a:r>
          </a:p>
        </p:txBody>
      </p:sp>
    </p:spTree>
    <p:extLst>
      <p:ext uri="{BB962C8B-B14F-4D97-AF65-F5344CB8AC3E}">
        <p14:creationId xmlns:p14="http://schemas.microsoft.com/office/powerpoint/2010/main" val="414974656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1220" y="2706465"/>
            <a:ext cx="4544059" cy="3181794"/>
          </a:xfrm>
        </p:spPr>
      </p:pic>
    </p:spTree>
    <p:extLst>
      <p:ext uri="{BB962C8B-B14F-4D97-AF65-F5344CB8AC3E}">
        <p14:creationId xmlns:p14="http://schemas.microsoft.com/office/powerpoint/2010/main" val="13319840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4864" indent="0" fontAlgn="auto">
              <a:spcAft>
                <a:spcPts val="0"/>
              </a:spcAft>
              <a:defRPr/>
            </a:pPr>
            <a:r>
              <a:rPr lang="tr-TR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Örgütleme Süreci</a:t>
            </a:r>
            <a:endParaRPr lang="tr-TR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 fontAlgn="auto">
              <a:spcBef>
                <a:spcPts val="0"/>
              </a:spcBef>
              <a:spcAft>
                <a:spcPts val="0"/>
              </a:spcAft>
              <a:buFont typeface="Wingdings 2"/>
              <a:buAutoNum type="arabicParenR"/>
              <a:defRPr/>
            </a:pPr>
            <a:r>
              <a:rPr lang="tr-TR" dirty="0" smtClean="0"/>
              <a:t>Yapılacak işlerin, görevlerin saptanması ve gruplandırılması</a:t>
            </a:r>
          </a:p>
          <a:p>
            <a:pPr marL="514350" indent="-514350" fontAlgn="auto">
              <a:spcBef>
                <a:spcPts val="0"/>
              </a:spcBef>
              <a:spcAft>
                <a:spcPts val="0"/>
              </a:spcAft>
              <a:buFont typeface="Wingdings 2"/>
              <a:buAutoNum type="arabicParenR"/>
              <a:defRPr/>
            </a:pPr>
            <a:r>
              <a:rPr lang="tr-TR" dirty="0" smtClean="0"/>
              <a:t>Örgütün tüm sahip olduğu kaynakların değerlendirilmesi</a:t>
            </a:r>
          </a:p>
          <a:p>
            <a:pPr marL="514350" indent="-514350" fontAlgn="auto">
              <a:spcBef>
                <a:spcPts val="0"/>
              </a:spcBef>
              <a:spcAft>
                <a:spcPts val="0"/>
              </a:spcAft>
              <a:buFont typeface="Wingdings 2"/>
              <a:buAutoNum type="arabicParenR"/>
              <a:defRPr/>
            </a:pPr>
            <a:r>
              <a:rPr lang="tr-TR" dirty="0" smtClean="0"/>
              <a:t>Birimlerde görevleri yapacak </a:t>
            </a:r>
            <a:r>
              <a:rPr lang="tr-TR" dirty="0" err="1" smtClean="0"/>
              <a:t>işgören</a:t>
            </a:r>
            <a:r>
              <a:rPr lang="tr-TR" dirty="0" smtClean="0"/>
              <a:t> niteliklerinin belirlenmesi</a:t>
            </a:r>
          </a:p>
          <a:p>
            <a:pPr marL="514350" indent="-514350" fontAlgn="auto">
              <a:spcBef>
                <a:spcPts val="0"/>
              </a:spcBef>
              <a:spcAft>
                <a:spcPts val="0"/>
              </a:spcAft>
              <a:buFont typeface="Wingdings 2"/>
              <a:buAutoNum type="arabicParenR"/>
              <a:defRPr/>
            </a:pPr>
            <a:r>
              <a:rPr lang="tr-TR" dirty="0" smtClean="0"/>
              <a:t>Görevlerin yerine getirilmesi için gerekli yer, araç ve yöntemlerin saptanması</a:t>
            </a:r>
          </a:p>
          <a:p>
            <a:pPr marL="514350" indent="-514350" fontAlgn="auto">
              <a:spcBef>
                <a:spcPts val="0"/>
              </a:spcBef>
              <a:spcAft>
                <a:spcPts val="0"/>
              </a:spcAft>
              <a:buFont typeface="Wingdings 2"/>
              <a:buAutoNum type="arabicParenR"/>
              <a:defRPr/>
            </a:pPr>
            <a:r>
              <a:rPr lang="tr-TR" dirty="0" smtClean="0"/>
              <a:t>Görev alacakların yetki ve sorumluluklarının belirlenmesi </a:t>
            </a:r>
            <a:endParaRPr lang="tr-T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4864" indent="0" fontAlgn="auto">
              <a:spcAft>
                <a:spcPts val="0"/>
              </a:spcAft>
              <a:defRPr/>
            </a:pPr>
            <a:r>
              <a:rPr lang="tr-TR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ÖRGÜTLEME VE EŞGÜDÜM</a:t>
            </a:r>
            <a:endParaRPr lang="tr-TR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47106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mtClean="0"/>
              <a:t>Eşgüdüm bir amacı gerçekleştirmek için kişilerin, birimlerin ve gayretlerin birbirine bağlanması, bütün haline getirilmesi, işbirliğinin kurulması demektir.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4864" indent="0" fontAlgn="auto">
              <a:spcAft>
                <a:spcPts val="0"/>
              </a:spcAft>
              <a:defRPr/>
            </a:pPr>
            <a:endParaRPr lang="tr-TR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48130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mtClean="0"/>
              <a:t>Etkili bir eşgüdüm, örgüt yapısıyla yakından ilgilidir. Örgütlenme yapılırken çeşitli birimler arasındaki eşgüdüm ihtiyacı dikkate alınarak, yapı bu eşgüdümü destekler biçimde düzenlenmelidir.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54864" indent="0" fontAlgn="auto">
              <a:spcAft>
                <a:spcPts val="0"/>
              </a:spcAft>
              <a:defRPr/>
            </a:pPr>
            <a:r>
              <a:rPr lang="tr-TR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ÖRGÜT TASARIMI VE BÖLÜMLENDİRME </a:t>
            </a:r>
            <a:endParaRPr lang="tr-TR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49154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mtClean="0"/>
              <a:t>Örgüt tasarımı, örgütün varlık sebebi olan amaçlar, işbölümü ve eşgüdüm yapıları ile örgüt personeli arasında en iyi uyumu sağlama çabasıdır.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4864" indent="0" fontAlgn="auto">
              <a:spcAft>
                <a:spcPts val="0"/>
              </a:spcAft>
              <a:defRPr/>
            </a:pPr>
            <a:r>
              <a:rPr lang="tr-TR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BÖLÜMLENDİRME BİÇİMLERİ</a:t>
            </a:r>
            <a:endParaRPr lang="tr-TR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50178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mtClean="0"/>
              <a:t>İşlevler ve Girdiler Çerçevesinde Bölümlendirme</a:t>
            </a:r>
          </a:p>
          <a:p>
            <a:r>
              <a:rPr lang="tr-TR" smtClean="0"/>
              <a:t>Amaç ve Çıktılar Çerçevesinde Bölümlendirme</a:t>
            </a:r>
          </a:p>
          <a:p>
            <a:r>
              <a:rPr lang="tr-TR" smtClean="0"/>
              <a:t>Hizmet Sağlanan Gruplar Çerçevesinde Bölümlendirme</a:t>
            </a:r>
          </a:p>
          <a:p>
            <a:r>
              <a:rPr lang="tr-TR" smtClean="0"/>
              <a:t>Faaliyet Esasına Göre Bölümlendirme</a:t>
            </a:r>
          </a:p>
          <a:p>
            <a:r>
              <a:rPr lang="tr-TR" smtClean="0"/>
              <a:t>Coğrafi Bölgeye Göre Bölümlendirme</a:t>
            </a:r>
          </a:p>
          <a:p>
            <a:endParaRPr lang="tr-TR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4864" indent="0" fontAlgn="auto">
              <a:spcAft>
                <a:spcPts val="0"/>
              </a:spcAft>
              <a:defRPr/>
            </a:pPr>
            <a:r>
              <a:rPr lang="tr-TR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İşlevsel Bölümlendirme</a:t>
            </a:r>
            <a:endParaRPr lang="tr-TR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51202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mtClean="0"/>
              <a:t>Finansman, Üretim, Pazarlama, İnsan Kaynakları ve benzeri işlevler esas alınarak yapılan örgütlenme biçimidir.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54864" indent="0" fontAlgn="auto">
              <a:spcAft>
                <a:spcPts val="0"/>
              </a:spcAft>
              <a:defRPr/>
            </a:pPr>
            <a:r>
              <a:rPr lang="tr-TR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Sürece Göre Bölümlendirme</a:t>
            </a:r>
            <a:endParaRPr lang="tr-TR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52226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mtClean="0"/>
              <a:t>İşletmede izlenen farklı süreçler veya sistemler ve üretim araçlarını dikkate alarak gerçekleştirilen bölümlendirmedir. Örneğin döküm, presleme, tüpleme, bitirme gibi. Genellikle sınırlı ürün grupları olan küçük işletmelerde kullanılır.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54864" indent="0" fontAlgn="auto">
              <a:spcAft>
                <a:spcPts val="0"/>
              </a:spcAft>
              <a:defRPr/>
            </a:pPr>
            <a:r>
              <a:rPr lang="tr-TR" dirty="0" smtClean="0">
                <a:solidFill>
                  <a:schemeClr val="tx2">
                    <a:tint val="100000"/>
                    <a:shade val="90000"/>
                    <a:satMod val="250000"/>
                    <a:alpha val="100000"/>
                  </a:schemeClr>
                </a:solidFill>
              </a:rPr>
              <a:t>Mal ve Hizmete Göre Bölümleme</a:t>
            </a:r>
            <a:endParaRPr lang="tr-TR" dirty="0">
              <a:solidFill>
                <a:schemeClr val="tx2">
                  <a:tint val="100000"/>
                  <a:shade val="90000"/>
                  <a:satMod val="250000"/>
                  <a:alpha val="100000"/>
                </a:schemeClr>
              </a:solidFill>
            </a:endParaRPr>
          </a:p>
        </p:txBody>
      </p:sp>
      <p:sp>
        <p:nvSpPr>
          <p:cNvPr id="53250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 2" pitchFamily="18" charset="2"/>
              <a:buNone/>
            </a:pPr>
            <a:r>
              <a:rPr lang="tr-TR" smtClean="0"/>
              <a:t>   Birbirinden farklı ürünler üreten büyük kuruluşlarda , ürün grupları temel alınarak da bölümlendirme yapılabilir. 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ntegral">
  <a:themeElements>
    <a:clrScheme name="E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E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809</TotalTime>
  <Words>589</Words>
  <Application>Microsoft Office PowerPoint</Application>
  <PresentationFormat>Ekran Gösterisi (4:3)</PresentationFormat>
  <Paragraphs>39</Paragraphs>
  <Slides>16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16</vt:i4>
      </vt:variant>
    </vt:vector>
  </HeadingPairs>
  <TitlesOfParts>
    <vt:vector size="21" baseType="lpstr">
      <vt:lpstr>Tw Cen MT</vt:lpstr>
      <vt:lpstr>Tw Cen MT Condensed</vt:lpstr>
      <vt:lpstr>Wingdings 2</vt:lpstr>
      <vt:lpstr>Wingdings 3</vt:lpstr>
      <vt:lpstr>Entegral</vt:lpstr>
      <vt:lpstr>ÖRGÜTLEME</vt:lpstr>
      <vt:lpstr>Örgütleme Süreci</vt:lpstr>
      <vt:lpstr>ÖRGÜTLEME VE EŞGÜDÜM</vt:lpstr>
      <vt:lpstr>PowerPoint Sunusu</vt:lpstr>
      <vt:lpstr>ÖRGÜT TASARIMI VE BÖLÜMLENDİRME </vt:lpstr>
      <vt:lpstr>BÖLÜMLENDİRME BİÇİMLERİ</vt:lpstr>
      <vt:lpstr>İşlevsel Bölümlendirme</vt:lpstr>
      <vt:lpstr>Sürece Göre Bölümlendirme</vt:lpstr>
      <vt:lpstr>Mal ve Hizmete Göre Bölümleme</vt:lpstr>
      <vt:lpstr>Müşteriye Göre Bölümlendirme</vt:lpstr>
      <vt:lpstr> Coğrafi Temelli Bölümlendirme</vt:lpstr>
      <vt:lpstr>Matris ve Proje Tipi Bölümlendirme</vt:lpstr>
      <vt:lpstr>PowerPoint Sunusu</vt:lpstr>
      <vt:lpstr> Takım Esaslı Bölümlendirme  </vt:lpstr>
      <vt:lpstr> Şebeke Esaslı Bölümlendirme  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YÖNETİM İŞLEVLERİ</dc:title>
  <dc:creator>PINAR</dc:creator>
  <cp:lastModifiedBy>ilef</cp:lastModifiedBy>
  <cp:revision>69</cp:revision>
  <dcterms:created xsi:type="dcterms:W3CDTF">2009-03-23T11:55:38Z</dcterms:created>
  <dcterms:modified xsi:type="dcterms:W3CDTF">2019-05-12T12:03:14Z</dcterms:modified>
</cp:coreProperties>
</file>