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7" r:id="rId2"/>
    <p:sldId id="288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12" r:id="rId14"/>
    <p:sldId id="308" r:id="rId15"/>
    <p:sldId id="309" r:id="rId16"/>
    <p:sldId id="31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4" autoAdjust="0"/>
  </p:normalViewPr>
  <p:slideViewPr>
    <p:cSldViewPr>
      <p:cViewPr varScale="1">
        <p:scale>
          <a:sx n="86" d="100"/>
          <a:sy n="86" d="100"/>
        </p:scale>
        <p:origin x="152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4FEAD4-38BB-4777-995E-F22B7D49E49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1939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9511C9-AD75-4C45-A98C-F3C27B93648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358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130FA-107B-4C03-9194-4C98C9538E5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6726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0D8B33-408E-4824-9FB9-FB32FEB4E73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3352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8FD523-C1F5-4B02-B136-8883DA9B058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1530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92C2C0-39F5-4A29-97E3-C50FE149C0F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8191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A15446-8490-4DE6-8DF7-85F33D2F966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8049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92893C-94ED-452A-8DA9-FA8D2E6A030D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7265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BF8802-FBEB-4C91-8715-69010EB68C3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607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899F4D-BCFA-4A41-94D5-5E7CE01AA48D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91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A3BD64-6B2C-4882-A1C1-DC63401B5D1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0779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669511C9-AD75-4C45-A98C-F3C27B93648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796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ÖRGÜTLEME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403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Örgütün amaçlarını gerçekleştirmek üzere önce insanlar arasında işbölümü sonrasında işbirliğini sağlamak için yürütülen işlemlere verilen addır. </a:t>
            </a:r>
          </a:p>
          <a:p>
            <a:r>
              <a:rPr lang="tr-TR" dirty="0"/>
              <a:t>Örgütleme,  örgütün amaç ve görevlerini en etkili bir şekilde başarmak, tüm kaynakları bir araya getirmek ve eş güdümlemek amacıyla faaliyetleri, işleri ve çalışanlar arasındaki ilişkileri düzenlemeyi kapsar. 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Müşteriye Göre Bölümlendirme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5427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Müşteri esaslı bölümlendirme farklı ve önemli müşteri grupları dikkate alınarak gerçekleştirilen bölümlendirmedir. Örneğin bankaların bireysel bankacılık, ticari bankacılık, kurumsal bankacılık gibi bölümler oluşturmaları buna örnek olarak verilebilir.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	Coğrafi Temelli Bölümlendirme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55298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Coğrafi olarak dağılmış kuruluşlar için çok uygundur. Marmara Bölge Müdürlüğü, İç Anadolu Bölge Müdürlüğü vb. gibi.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Matris ve Proje Tipi Bölümlendirme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Modern bölümlendirme yaklaşımlarında geleneksel dikey emir-komuta ilişkilerinin yanında yatay </a:t>
            </a:r>
            <a:r>
              <a:rPr lang="tr-TR" sz="2400" dirty="0" smtClean="0"/>
              <a:t>emir komuta </a:t>
            </a:r>
            <a:r>
              <a:rPr lang="tr-TR" sz="2400" dirty="0"/>
              <a:t>yaklaşımları da yer almaktadır. Buna en </a:t>
            </a:r>
            <a:r>
              <a:rPr lang="tr-TR" sz="2400" dirty="0" smtClean="0"/>
              <a:t>iyi </a:t>
            </a:r>
            <a:r>
              <a:rPr lang="tr-TR" sz="2400" dirty="0"/>
              <a:t>örnek matris bölümlendirmedir. </a:t>
            </a:r>
            <a:endParaRPr lang="tr-TR" sz="2400" dirty="0" smtClean="0"/>
          </a:p>
          <a:p>
            <a:r>
              <a:rPr lang="tr-TR" sz="2400" dirty="0"/>
              <a:t>Matris organizasyon yapısı, iki ayrı tür ilişki üzerine kurulmuştur: dikey ve yatay ilişkiler. </a:t>
            </a:r>
            <a:r>
              <a:rPr lang="tr-TR" sz="2400" dirty="0" smtClean="0"/>
              <a:t>Diğer organizasyon </a:t>
            </a:r>
            <a:r>
              <a:rPr lang="tr-TR" sz="2400" dirty="0"/>
              <a:t>yapılarında dikey ilişkiler (emir-komuta ilişkileri) esastır, yatay ilişkiler istisnadır </a:t>
            </a:r>
            <a:r>
              <a:rPr lang="tr-TR" sz="2400" dirty="0" smtClean="0"/>
              <a:t>ve uygulanması </a:t>
            </a:r>
            <a:r>
              <a:rPr lang="tr-TR" sz="2400" dirty="0"/>
              <a:t>özel şekilde tarif edilmiştir. Buna karşılık matris yapıda hem dikey hem yatay ilişkiler </a:t>
            </a:r>
            <a:r>
              <a:rPr lang="tr-TR" sz="2400" dirty="0" smtClean="0"/>
              <a:t>aynı derecede </a:t>
            </a:r>
            <a:r>
              <a:rPr lang="tr-TR" sz="2400" dirty="0"/>
              <a:t>öneme sahiptir ve biri diğerine üstün değildir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433" y="2286000"/>
            <a:ext cx="5363633" cy="4022725"/>
          </a:xfrm>
        </p:spPr>
      </p:pic>
    </p:spTree>
    <p:extLst>
      <p:ext uri="{BB962C8B-B14F-4D97-AF65-F5344CB8AC3E}">
        <p14:creationId xmlns:p14="http://schemas.microsoft.com/office/powerpoint/2010/main" val="3957734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528" y="5032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Takım </a:t>
            </a:r>
            <a:r>
              <a:rPr lang="tr-TR" dirty="0"/>
              <a:t>Esaslı Bölümlendirme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/>
              <a:t>İşletme belirli görevleri yerine getirmek üzere çalışanlar arasında takımlar oluşturur. Oluşturulan </a:t>
            </a:r>
            <a:r>
              <a:rPr lang="tr-TR" sz="2000" dirty="0" smtClean="0"/>
              <a:t>bu takımlarda </a:t>
            </a:r>
            <a:r>
              <a:rPr lang="tr-TR" sz="2000" dirty="0"/>
              <a:t>emir-komuta ilişkileri genellikle yatay olup ekip ruhuna uygun bir birlik, beraberlik </a:t>
            </a:r>
            <a:r>
              <a:rPr lang="tr-TR" sz="2000" dirty="0" smtClean="0"/>
              <a:t>içinde katılımcı </a:t>
            </a:r>
            <a:r>
              <a:rPr lang="tr-TR" sz="2000" dirty="0"/>
              <a:t>bir şekilde görev yapılır. </a:t>
            </a:r>
            <a:endParaRPr lang="tr-TR" sz="2000" dirty="0" smtClean="0"/>
          </a:p>
          <a:p>
            <a:endParaRPr lang="tr-TR" sz="2000" dirty="0" smtClean="0"/>
          </a:p>
          <a:p>
            <a:r>
              <a:rPr lang="tr-TR" sz="2000" dirty="0"/>
              <a:t> Çeşitli </a:t>
            </a:r>
            <a:r>
              <a:rPr lang="tr-TR" sz="2000" dirty="0" smtClean="0"/>
              <a:t>bölümlerden uzmanlar </a:t>
            </a:r>
            <a:r>
              <a:rPr lang="tr-TR" sz="2000" dirty="0"/>
              <a:t>farklı bölümlerdeki sorunlara çözüm getirmek veya belli görevlerin yapılması amacıyla </a:t>
            </a:r>
            <a:r>
              <a:rPr lang="tr-TR" sz="2000" dirty="0" smtClean="0"/>
              <a:t>bir takım </a:t>
            </a:r>
            <a:r>
              <a:rPr lang="tr-TR" sz="2000" dirty="0"/>
              <a:t>olarak bir araya gelirler ve sorunların çözülmesine yardımcı olurlar. Ancak takım </a:t>
            </a:r>
            <a:r>
              <a:rPr lang="tr-TR" sz="2000" dirty="0" smtClean="0"/>
              <a:t>esaslı bölümlendirmelerde </a:t>
            </a:r>
            <a:r>
              <a:rPr lang="tr-TR" sz="2000" dirty="0"/>
              <a:t>bahsedilen takımlar, bu tür belli sürede sorun çözen veya görev yaptıktan </a:t>
            </a:r>
            <a:r>
              <a:rPr lang="tr-TR" sz="2000" dirty="0" smtClean="0"/>
              <a:t>sonra dağılan </a:t>
            </a:r>
            <a:r>
              <a:rPr lang="tr-TR" sz="2000" dirty="0"/>
              <a:t>takımlar olmayıp bir işlevsel veya </a:t>
            </a:r>
            <a:r>
              <a:rPr lang="tr-TR" sz="2000" dirty="0" err="1"/>
              <a:t>işbirimine</a:t>
            </a:r>
            <a:r>
              <a:rPr lang="tr-TR" sz="2000" dirty="0"/>
              <a:t> göre kurulmuş bölümlerin yerine kurulan ve </a:t>
            </a:r>
            <a:r>
              <a:rPr lang="tr-TR" sz="2000" dirty="0" smtClean="0"/>
              <a:t>yerine kurulduğu </a:t>
            </a:r>
            <a:r>
              <a:rPr lang="tr-TR" sz="2000" dirty="0"/>
              <a:t>bölümün işlevini yerine getiren yapılardır. </a:t>
            </a:r>
          </a:p>
        </p:txBody>
      </p:sp>
    </p:spTree>
    <p:extLst>
      <p:ext uri="{BB962C8B-B14F-4D97-AF65-F5344CB8AC3E}">
        <p14:creationId xmlns:p14="http://schemas.microsoft.com/office/powerpoint/2010/main" val="37505265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Şebeke </a:t>
            </a:r>
            <a:r>
              <a:rPr lang="tr-TR" dirty="0"/>
              <a:t>Esaslı Bölümlendirme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/>
              <a:t>İşletmenin temel fonksiyonlarının, faaliyetlerinin ve kaynaklarının bulunduğu, işlevlere, </a:t>
            </a:r>
            <a:r>
              <a:rPr lang="tr-TR" sz="2400" dirty="0" err="1" smtClean="0"/>
              <a:t>işbirimine</a:t>
            </a:r>
            <a:r>
              <a:rPr lang="tr-TR" sz="2400" dirty="0" smtClean="0"/>
              <a:t>, matris </a:t>
            </a:r>
            <a:r>
              <a:rPr lang="tr-TR" sz="2400" dirty="0"/>
              <a:t>veya takım esasına göre kurulmuş </a:t>
            </a:r>
            <a:r>
              <a:rPr lang="tr-TR" sz="2400" dirty="0" smtClean="0"/>
              <a:t>bölümlerin kapatılarak </a:t>
            </a:r>
            <a:r>
              <a:rPr lang="tr-TR" sz="2400" dirty="0"/>
              <a:t>bu faaliyet ve görevlerin işletme </a:t>
            </a:r>
            <a:r>
              <a:rPr lang="tr-TR" sz="2400" dirty="0" smtClean="0"/>
              <a:t>dışında mal </a:t>
            </a:r>
            <a:r>
              <a:rPr lang="tr-TR" sz="2400" dirty="0"/>
              <a:t>ve hizmet üreten ayrı şirketlere dağıtılması şebeke esaslı bölümlendirmeyi en iyi </a:t>
            </a:r>
            <a:r>
              <a:rPr lang="tr-TR" sz="2400" dirty="0" smtClean="0"/>
              <a:t>şekilde tanımlamaktadır</a:t>
            </a:r>
            <a:r>
              <a:rPr lang="tr-TR" sz="2400" dirty="0"/>
              <a:t>. Böyle bir durumda işletme şebekeyi oluşturan işletme dışı alt </a:t>
            </a:r>
            <a:r>
              <a:rPr lang="tr-TR" sz="2400" dirty="0" smtClean="0"/>
              <a:t>yüklenicilerin faaliyetlerini </a:t>
            </a:r>
            <a:r>
              <a:rPr lang="tr-TR" sz="2400" dirty="0"/>
              <a:t>koordine eden bir merkez gibi iş görür. Şebeke esaslı bölümlendirmenin temel </a:t>
            </a:r>
            <a:r>
              <a:rPr lang="tr-TR" sz="2400" dirty="0" smtClean="0"/>
              <a:t>amacı, işletmenin </a:t>
            </a:r>
            <a:r>
              <a:rPr lang="tr-TR" sz="2400" dirty="0"/>
              <a:t>rekabet üstünlüğü sağlayacak temel yetenek özelliğinde en iyi yaptığı iş ve </a:t>
            </a:r>
            <a:r>
              <a:rPr lang="tr-TR" sz="2400" dirty="0" smtClean="0"/>
              <a:t>faaliyetlere odaklanması </a:t>
            </a:r>
            <a:r>
              <a:rPr lang="tr-TR" sz="2400" dirty="0"/>
              <a:t>ve geri kalan işleri alt yüklenici şirkete bırakmasıdır.</a:t>
            </a:r>
          </a:p>
        </p:txBody>
      </p:sp>
    </p:spTree>
    <p:extLst>
      <p:ext uri="{BB962C8B-B14F-4D97-AF65-F5344CB8AC3E}">
        <p14:creationId xmlns:p14="http://schemas.microsoft.com/office/powerpoint/2010/main" val="41497465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1220" y="2706465"/>
            <a:ext cx="4544059" cy="3181794"/>
          </a:xfrm>
        </p:spPr>
      </p:pic>
    </p:spTree>
    <p:extLst>
      <p:ext uri="{BB962C8B-B14F-4D97-AF65-F5344CB8AC3E}">
        <p14:creationId xmlns:p14="http://schemas.microsoft.com/office/powerpoint/2010/main" val="1331984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Örgütleme Süreci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Wingdings 2"/>
              <a:buAutoNum type="arabicParenR"/>
              <a:defRPr/>
            </a:pPr>
            <a:r>
              <a:rPr lang="tr-TR" dirty="0" smtClean="0"/>
              <a:t>Yapılacak işlerin, görevlerin saptanması ve gruplandırılması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Wingdings 2"/>
              <a:buAutoNum type="arabicParenR"/>
              <a:defRPr/>
            </a:pPr>
            <a:r>
              <a:rPr lang="tr-TR" dirty="0" smtClean="0"/>
              <a:t>Örgütün tüm sahip olduğu kaynakların değerlendirilmesi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Wingdings 2"/>
              <a:buAutoNum type="arabicParenR"/>
              <a:defRPr/>
            </a:pPr>
            <a:r>
              <a:rPr lang="tr-TR" dirty="0" smtClean="0"/>
              <a:t>Birimlerde görevleri yapacak </a:t>
            </a:r>
            <a:r>
              <a:rPr lang="tr-TR" dirty="0" err="1" smtClean="0"/>
              <a:t>işgören</a:t>
            </a:r>
            <a:r>
              <a:rPr lang="tr-TR" dirty="0" smtClean="0"/>
              <a:t> niteliklerinin belirlenmesi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Wingdings 2"/>
              <a:buAutoNum type="arabicParenR"/>
              <a:defRPr/>
            </a:pPr>
            <a:r>
              <a:rPr lang="tr-TR" dirty="0" smtClean="0"/>
              <a:t>Görevlerin yerine getirilmesi için gerekli yer, araç ve yöntemlerin saptanması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Wingdings 2"/>
              <a:buAutoNum type="arabicParenR"/>
              <a:defRPr/>
            </a:pPr>
            <a:r>
              <a:rPr lang="tr-TR" dirty="0" smtClean="0"/>
              <a:t>Görev alacakların yetki ve sorumluluklarının belirlenmesi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ÖRGÜTLEME VE EŞGÜDÜM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7106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Eşgüdüm bir amacı gerçekleştirmek için kişilerin, birimlerin ve gayretlerin birbirine bağlanması, bütün haline getirilmesi, işbirliğinin kurulması demektir.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endParaRPr lang="tr-TR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8130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Etkili bir eşgüdüm, örgüt yapısıyla yakından ilgilidir. Örgütlenme yapılırken çeşitli birimler arasındaki eşgüdüm ihtiyacı dikkate alınarak, yapı bu eşgüdümü destekler biçimde düzenlenmelidir.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ÖRGÜT TASARIMI VE BÖLÜMLENDİRME 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915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Örgüt tasarımı, örgütün varlık sebebi olan amaçlar, işbölümü ve eşgüdüm yapıları ile örgüt personeli arasında en iyi uyumu sağlama çabasıdır.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BÖLÜMLENDİRME BİÇİMLERİ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50178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İşlevler ve Girdiler Çerçevesinde Bölümlendirme</a:t>
            </a:r>
          </a:p>
          <a:p>
            <a:r>
              <a:rPr lang="tr-TR" smtClean="0"/>
              <a:t>Amaç ve Çıktılar Çerçevesinde Bölümlendirme</a:t>
            </a:r>
          </a:p>
          <a:p>
            <a:r>
              <a:rPr lang="tr-TR" smtClean="0"/>
              <a:t>Hizmet Sağlanan Gruplar Çerçevesinde Bölümlendirme</a:t>
            </a:r>
          </a:p>
          <a:p>
            <a:r>
              <a:rPr lang="tr-TR" smtClean="0"/>
              <a:t>Faaliyet Esasına Göre Bölümlendirme</a:t>
            </a:r>
          </a:p>
          <a:p>
            <a:r>
              <a:rPr lang="tr-TR" smtClean="0"/>
              <a:t>Coğrafi Bölgeye Göre Bölümlendirme</a:t>
            </a:r>
          </a:p>
          <a:p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İşlevsel Bölümlendirme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51202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Finansman, Üretim, Pazarlama, İnsan Kaynakları ve benzeri işlevler esas alınarak yapılan örgütlenme biçimidir.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Sürece Göre Bölümlendirme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52226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İşletmede izlenen farklı süreçler veya sistemler ve üretim araçlarını dikkate alarak gerçekleştirilen bölümlendirmedir. Örneğin döküm, presleme, tüpleme, bitirme gibi. Genellikle sınırlı ürün grupları olan küçük işletmelerde kullanılır.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Mal ve Hizmete Göre Bölümleme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53250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r-TR" smtClean="0"/>
              <a:t>   Birbirinden farklı ürünler üreten büyük kuruluşlarda , ürün grupları temel alınarak da bölümlendirme yapılabilir.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809</TotalTime>
  <Words>589</Words>
  <Application>Microsoft Office PowerPoint</Application>
  <PresentationFormat>Ekran Gösterisi (4:3)</PresentationFormat>
  <Paragraphs>39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Tw Cen MT</vt:lpstr>
      <vt:lpstr>Tw Cen MT Condensed</vt:lpstr>
      <vt:lpstr>Wingdings 2</vt:lpstr>
      <vt:lpstr>Wingdings 3</vt:lpstr>
      <vt:lpstr>Entegral</vt:lpstr>
      <vt:lpstr>ÖRGÜTLEME</vt:lpstr>
      <vt:lpstr>Örgütleme Süreci</vt:lpstr>
      <vt:lpstr>ÖRGÜTLEME VE EŞGÜDÜM</vt:lpstr>
      <vt:lpstr>PowerPoint Sunusu</vt:lpstr>
      <vt:lpstr>ÖRGÜT TASARIMI VE BÖLÜMLENDİRME </vt:lpstr>
      <vt:lpstr>BÖLÜMLENDİRME BİÇİMLERİ</vt:lpstr>
      <vt:lpstr>İşlevsel Bölümlendirme</vt:lpstr>
      <vt:lpstr>Sürece Göre Bölümlendirme</vt:lpstr>
      <vt:lpstr>Mal ve Hizmete Göre Bölümleme</vt:lpstr>
      <vt:lpstr>Müşteriye Göre Bölümlendirme</vt:lpstr>
      <vt:lpstr> Coğrafi Temelli Bölümlendirme</vt:lpstr>
      <vt:lpstr>Matris ve Proje Tipi Bölümlendirme</vt:lpstr>
      <vt:lpstr>PowerPoint Sunusu</vt:lpstr>
      <vt:lpstr> Takım Esaslı Bölümlendirme  </vt:lpstr>
      <vt:lpstr> Şebeke Esaslı Bölümlendirme 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YÖNETİM İŞLEVLERİ</dc:title>
  <dc:creator>PINAR</dc:creator>
  <cp:lastModifiedBy>ilef</cp:lastModifiedBy>
  <cp:revision>69</cp:revision>
  <dcterms:created xsi:type="dcterms:W3CDTF">2009-03-23T11:55:38Z</dcterms:created>
  <dcterms:modified xsi:type="dcterms:W3CDTF">2019-05-12T12:03:14Z</dcterms:modified>
</cp:coreProperties>
</file>