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3" r:id="rId4"/>
    <p:sldId id="258"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27.11.2018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27.11.2018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27.11.2018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27.11.2018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27.11.2018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27.11.2018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27.11.2018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27.11.2018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27.11.2018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27.11.2018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9" name="Rectangle 3"/>
          <p:cNvSpPr>
            <a:spLocks noGrp="1" noChangeArrowheads="1"/>
          </p:cNvSpPr>
          <p:nvPr>
            <p:ph sz="quarter" idx="1"/>
          </p:nvPr>
        </p:nvSpPr>
        <p:spPr>
          <a:xfrm>
            <a:off x="685800" y="1628775"/>
            <a:ext cx="7772400" cy="2016125"/>
          </a:xfrm>
          <a:ln w="28575">
            <a:solidFill>
              <a:srgbClr val="FF0000"/>
            </a:solidFill>
          </a:ln>
        </p:spPr>
        <p:txBody>
          <a:bodyPr/>
          <a:lstStyle/>
          <a:p>
            <a:pPr algn="ctr">
              <a:buFontTx/>
              <a:buNone/>
            </a:pPr>
            <a:r>
              <a:rPr lang="tr-TR" b="1" dirty="0" smtClean="0"/>
              <a:t>NECROPSY PROCEDURES FOR SOME WILD ANIMALS</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sz="quarter" idx="1"/>
          </p:nvPr>
        </p:nvSpPr>
        <p:spPr>
          <a:xfrm>
            <a:off x="685800" y="260648"/>
            <a:ext cx="7772400" cy="6264696"/>
          </a:xfrm>
          <a:ln w="28575">
            <a:solidFill>
              <a:srgbClr val="FF0000"/>
            </a:solidFill>
          </a:ln>
        </p:spPr>
        <p:txBody>
          <a:bodyPr>
            <a:noAutofit/>
          </a:bodyPr>
          <a:lstStyle/>
          <a:p>
            <a:pPr algn="ctr">
              <a:lnSpc>
                <a:spcPct val="80000"/>
              </a:lnSpc>
              <a:buFontTx/>
              <a:buNone/>
            </a:pPr>
            <a:endParaRPr lang="tr-TR" sz="2000" b="1" dirty="0" smtClean="0"/>
          </a:p>
          <a:p>
            <a:pPr algn="ctr">
              <a:lnSpc>
                <a:spcPct val="80000"/>
              </a:lnSpc>
              <a:buFontTx/>
              <a:buNone/>
            </a:pPr>
            <a:r>
              <a:rPr lang="en-US" sz="2000" b="1" dirty="0" smtClean="0"/>
              <a:t>REPTILES</a:t>
            </a:r>
            <a:endParaRPr lang="tr-TR" sz="2000" b="1" dirty="0" smtClean="0"/>
          </a:p>
          <a:p>
            <a:pPr algn="ctr">
              <a:lnSpc>
                <a:spcPct val="80000"/>
              </a:lnSpc>
              <a:buFontTx/>
              <a:buNone/>
            </a:pPr>
            <a:endParaRPr lang="en-US" sz="2000" b="1" dirty="0"/>
          </a:p>
          <a:p>
            <a:pPr algn="just">
              <a:lnSpc>
                <a:spcPct val="80000"/>
              </a:lnSpc>
              <a:buFontTx/>
              <a:buNone/>
            </a:pPr>
            <a:r>
              <a:rPr lang="tr-TR" sz="2000" b="1" dirty="0" smtClean="0">
                <a:solidFill>
                  <a:srgbClr val="FF0000"/>
                </a:solidFill>
              </a:rPr>
              <a:t>SNAKES</a:t>
            </a:r>
          </a:p>
          <a:p>
            <a:pPr algn="just">
              <a:lnSpc>
                <a:spcPct val="80000"/>
              </a:lnSpc>
              <a:buFontTx/>
              <a:buNone/>
            </a:pPr>
            <a:endParaRPr lang="en-US" sz="2000" b="1" dirty="0"/>
          </a:p>
          <a:p>
            <a:pPr algn="just">
              <a:lnSpc>
                <a:spcPct val="80000"/>
              </a:lnSpc>
              <a:buFontTx/>
              <a:buNone/>
            </a:pPr>
            <a:r>
              <a:rPr lang="en-US" sz="2000" b="1" dirty="0"/>
              <a:t>First, the mucosa of the mouth is carefully examined. Because necrotic or gangrenous stomatitis (mouth decay, mouth-rot) is common in reptiles.</a:t>
            </a:r>
          </a:p>
          <a:p>
            <a:pPr algn="just">
              <a:lnSpc>
                <a:spcPct val="80000"/>
              </a:lnSpc>
              <a:buFontTx/>
              <a:buNone/>
            </a:pPr>
            <a:r>
              <a:rPr lang="en-US" sz="2000" b="1" dirty="0"/>
              <a:t>Therefore, when the mouth is opened, the removal of the </a:t>
            </a:r>
            <a:r>
              <a:rPr lang="en-US" sz="2000" b="1" dirty="0" err="1"/>
              <a:t>pseudomembrane</a:t>
            </a:r>
            <a:r>
              <a:rPr lang="en-US" sz="2000" b="1" dirty="0"/>
              <a:t> causes a different degree of bleeding and ulcers.</a:t>
            </a:r>
          </a:p>
          <a:p>
            <a:pPr algn="just">
              <a:lnSpc>
                <a:spcPct val="80000"/>
              </a:lnSpc>
              <a:buFontTx/>
              <a:buNone/>
            </a:pPr>
            <a:r>
              <a:rPr lang="en-US" sz="2000" b="1" dirty="0"/>
              <a:t>After this examination, the head of venomous snakes is immediately decapitated.</a:t>
            </a:r>
          </a:p>
          <a:p>
            <a:pPr algn="just">
              <a:lnSpc>
                <a:spcPct val="80000"/>
              </a:lnSpc>
              <a:buFontTx/>
              <a:buNone/>
            </a:pPr>
            <a:r>
              <a:rPr lang="en-US" sz="2000" b="1" dirty="0"/>
              <a:t>For this, wood cutting scissors or tin cutting scissors are used.</a:t>
            </a:r>
          </a:p>
          <a:p>
            <a:pPr algn="just">
              <a:lnSpc>
                <a:spcPct val="80000"/>
              </a:lnSpc>
              <a:buFontTx/>
              <a:buNone/>
            </a:pPr>
            <a:r>
              <a:rPr lang="en-US" sz="2000" b="1" dirty="0"/>
              <a:t>The cut head is placed in a special container for incineration or destruction</a:t>
            </a:r>
            <a:r>
              <a:rPr lang="en-US" sz="2000" b="1" dirty="0" smtClean="0"/>
              <a:t>.</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sz="quarter" idx="1"/>
          </p:nvPr>
        </p:nvSpPr>
        <p:spPr>
          <a:xfrm>
            <a:off x="685800" y="260648"/>
            <a:ext cx="7772400" cy="6264696"/>
          </a:xfrm>
          <a:ln w="28575">
            <a:solidFill>
              <a:srgbClr val="FF0000"/>
            </a:solidFill>
          </a:ln>
        </p:spPr>
        <p:txBody>
          <a:bodyPr>
            <a:noAutofit/>
          </a:bodyPr>
          <a:lstStyle/>
          <a:p>
            <a:pPr algn="just">
              <a:lnSpc>
                <a:spcPct val="80000"/>
              </a:lnSpc>
              <a:buFontTx/>
              <a:buNone/>
            </a:pPr>
            <a:r>
              <a:rPr lang="en-US" b="1" dirty="0" smtClean="0"/>
              <a:t>The </a:t>
            </a:r>
            <a:r>
              <a:rPr lang="en-US" b="1" dirty="0"/>
              <a:t>body surface is examined from the front to the tail. Snakes, especially in the ventral skin surface and the presence of ulcer and other lesions in the scales are high. There are also frequent mites under the stamps.</a:t>
            </a:r>
          </a:p>
          <a:p>
            <a:pPr algn="just">
              <a:lnSpc>
                <a:spcPct val="80000"/>
              </a:lnSpc>
              <a:buFontTx/>
              <a:buNone/>
            </a:pPr>
            <a:r>
              <a:rPr lang="en-US" b="1" dirty="0"/>
              <a:t>Following external examination, the snake is placed in a supine position on the table and the skin in the ventral is cut from the anterior side of the neck to the cloacal section along the midline.</a:t>
            </a:r>
          </a:p>
          <a:p>
            <a:pPr algn="just">
              <a:lnSpc>
                <a:spcPct val="80000"/>
              </a:lnSpc>
              <a:buFontTx/>
              <a:buNone/>
            </a:pPr>
            <a:r>
              <a:rPr lang="en-US" b="1" dirty="0"/>
              <a:t>The most suitable for the section is the use of wood cutting shears.</a:t>
            </a:r>
          </a:p>
          <a:p>
            <a:pPr algn="just">
              <a:lnSpc>
                <a:spcPct val="80000"/>
              </a:lnSpc>
              <a:buFontTx/>
              <a:buNone/>
            </a:pPr>
            <a:r>
              <a:rPr lang="en-US" b="1" dirty="0"/>
              <a:t>Starting from this section, the skin is swollen on both sides to examine the subcutaneous lesions.</a:t>
            </a:r>
          </a:p>
          <a:p>
            <a:pPr algn="just">
              <a:lnSpc>
                <a:spcPct val="80000"/>
              </a:lnSpc>
              <a:buFontTx/>
              <a:buNone/>
            </a:pPr>
            <a:r>
              <a:rPr lang="en-US" b="1" dirty="0"/>
              <a:t>Following this, the abdominal wall is cut from the anterior cervical extremity to the caudal and the organs are in situ.</a:t>
            </a:r>
            <a:endParaRPr lang="en-US" dirty="0"/>
          </a:p>
        </p:txBody>
      </p:sp>
    </p:spTree>
    <p:extLst>
      <p:ext uri="{BB962C8B-B14F-4D97-AF65-F5344CB8AC3E}">
        <p14:creationId xmlns:p14="http://schemas.microsoft.com/office/powerpoint/2010/main" val="1405547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3" name="Rectangle 3"/>
          <p:cNvSpPr>
            <a:spLocks noGrp="1" noChangeArrowheads="1"/>
          </p:cNvSpPr>
          <p:nvPr>
            <p:ph sz="quarter" idx="1"/>
          </p:nvPr>
        </p:nvSpPr>
        <p:spPr>
          <a:xfrm>
            <a:off x="685800" y="692150"/>
            <a:ext cx="7772400" cy="5403850"/>
          </a:xfrm>
          <a:ln w="28575">
            <a:solidFill>
              <a:srgbClr val="FF0000"/>
            </a:solidFill>
          </a:ln>
        </p:spPr>
        <p:txBody>
          <a:bodyPr>
            <a:normAutofit fontScale="92500" lnSpcReduction="10000"/>
          </a:bodyPr>
          <a:lstStyle/>
          <a:p>
            <a:pPr algn="just">
              <a:lnSpc>
                <a:spcPct val="80000"/>
              </a:lnSpc>
              <a:buFontTx/>
              <a:buNone/>
            </a:pPr>
            <a:endParaRPr lang="tr-TR" sz="2200" b="1" dirty="0" smtClean="0"/>
          </a:p>
          <a:p>
            <a:pPr algn="just">
              <a:lnSpc>
                <a:spcPct val="80000"/>
              </a:lnSpc>
              <a:buFontTx/>
              <a:buNone/>
            </a:pPr>
            <a:r>
              <a:rPr lang="tr-TR" sz="2200" b="1" dirty="0" smtClean="0">
                <a:solidFill>
                  <a:srgbClr val="FF0000"/>
                </a:solidFill>
              </a:rPr>
              <a:t>TURTLE</a:t>
            </a:r>
          </a:p>
          <a:p>
            <a:pPr algn="just">
              <a:lnSpc>
                <a:spcPct val="80000"/>
              </a:lnSpc>
              <a:buFontTx/>
              <a:buNone/>
            </a:pPr>
            <a:endParaRPr lang="en-US" sz="2200" b="1" dirty="0"/>
          </a:p>
          <a:p>
            <a:pPr algn="just">
              <a:lnSpc>
                <a:spcPct val="80000"/>
              </a:lnSpc>
              <a:buFontTx/>
              <a:buNone/>
            </a:pPr>
            <a:r>
              <a:rPr lang="en-US" sz="2200" b="1" dirty="0"/>
              <a:t>The animal is brought back to the supine position to open the body cavities of the turtle.</a:t>
            </a:r>
          </a:p>
          <a:p>
            <a:pPr algn="just">
              <a:lnSpc>
                <a:spcPct val="80000"/>
              </a:lnSpc>
              <a:buFontTx/>
              <a:buNone/>
            </a:pPr>
            <a:r>
              <a:rPr lang="en-US" sz="2200" b="1" dirty="0"/>
              <a:t>It is fastened to the pit of the shell or is held in the corner of the necropsy table by hand or compressed into a clamp.</a:t>
            </a:r>
          </a:p>
          <a:p>
            <a:pPr algn="just">
              <a:lnSpc>
                <a:spcPct val="80000"/>
              </a:lnSpc>
              <a:buFontTx/>
              <a:buNone/>
            </a:pPr>
            <a:r>
              <a:rPr lang="en-US" sz="2200" b="1" dirty="0"/>
              <a:t>Then the ventral (plastron) and dorsal (carapace) shell is cut through a saw blade along the joining line and the lower shell is released.</a:t>
            </a:r>
          </a:p>
          <a:p>
            <a:pPr algn="just">
              <a:lnSpc>
                <a:spcPct val="80000"/>
              </a:lnSpc>
              <a:buFontTx/>
              <a:buNone/>
            </a:pPr>
            <a:r>
              <a:rPr lang="en-US" sz="2200" b="1" dirty="0"/>
              <a:t>When using a saw, care is taken not to cut the underlying soft tissue.</a:t>
            </a:r>
          </a:p>
          <a:p>
            <a:pPr algn="just">
              <a:lnSpc>
                <a:spcPct val="80000"/>
              </a:lnSpc>
              <a:buFontTx/>
              <a:buNone/>
            </a:pPr>
            <a:r>
              <a:rPr lang="en-US" sz="2200" b="1" dirty="0"/>
              <a:t>The lower shell, which is released from all sides, is removed by cutting the soft tissues of the inner face as close to the shell and parallel as possible with a straight, sharp blade.</a:t>
            </a:r>
          </a:p>
          <a:p>
            <a:pPr algn="just">
              <a:lnSpc>
                <a:spcPct val="80000"/>
              </a:lnSpc>
              <a:buFontTx/>
              <a:buNone/>
            </a:pPr>
            <a:r>
              <a:rPr lang="en-US" sz="2200" b="1" dirty="0"/>
              <a:t>The hind legs are cut with a bone forceps and cut with a scalpel.</a:t>
            </a:r>
          </a:p>
          <a:p>
            <a:pPr algn="just">
              <a:lnSpc>
                <a:spcPct val="80000"/>
              </a:lnSpc>
              <a:buFontTx/>
              <a:buNone/>
            </a:pPr>
            <a:r>
              <a:rPr lang="en-US" sz="2200" b="1" dirty="0"/>
              <a:t>Internal organs can be examined in any order.</a:t>
            </a:r>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sz="quarter" idx="1"/>
          </p:nvPr>
        </p:nvSpPr>
        <p:spPr>
          <a:xfrm>
            <a:off x="685800" y="476250"/>
            <a:ext cx="7772400" cy="5832475"/>
          </a:xfrm>
          <a:ln w="28575">
            <a:solidFill>
              <a:srgbClr val="FF0000"/>
            </a:solidFill>
          </a:ln>
        </p:spPr>
        <p:txBody>
          <a:bodyPr>
            <a:normAutofit/>
          </a:bodyPr>
          <a:lstStyle/>
          <a:p>
            <a:pPr algn="ctr">
              <a:lnSpc>
                <a:spcPct val="80000"/>
              </a:lnSpc>
              <a:buFontTx/>
              <a:buNone/>
            </a:pPr>
            <a:endParaRPr lang="tr-TR" sz="1800" b="1" dirty="0" smtClean="0">
              <a:solidFill>
                <a:srgbClr val="FF0000"/>
              </a:solidFill>
            </a:endParaRPr>
          </a:p>
          <a:p>
            <a:pPr algn="just">
              <a:lnSpc>
                <a:spcPct val="80000"/>
              </a:lnSpc>
              <a:buFontTx/>
              <a:buNone/>
            </a:pPr>
            <a:r>
              <a:rPr lang="en-US" sz="1800" b="1" dirty="0" smtClean="0">
                <a:solidFill>
                  <a:srgbClr val="FF0000"/>
                </a:solidFill>
              </a:rPr>
              <a:t>R</a:t>
            </a:r>
            <a:r>
              <a:rPr lang="tr-TR" sz="1800" b="1" dirty="0" smtClean="0">
                <a:solidFill>
                  <a:srgbClr val="FF0000"/>
                </a:solidFill>
              </a:rPr>
              <a:t>ODENTS</a:t>
            </a:r>
          </a:p>
          <a:p>
            <a:pPr algn="just">
              <a:lnSpc>
                <a:spcPct val="80000"/>
              </a:lnSpc>
              <a:buFontTx/>
              <a:buNone/>
            </a:pPr>
            <a:endParaRPr lang="en-US" sz="1800" b="1" dirty="0"/>
          </a:p>
          <a:p>
            <a:pPr algn="just">
              <a:lnSpc>
                <a:spcPct val="80000"/>
              </a:lnSpc>
              <a:buFontTx/>
              <a:buNone/>
            </a:pPr>
            <a:r>
              <a:rPr lang="en-US" sz="1800" b="1" dirty="0"/>
              <a:t>The method used in carnivores is applied</a:t>
            </a:r>
            <a:r>
              <a:rPr lang="en-US" sz="1800" b="1" dirty="0" smtClean="0"/>
              <a:t>.</a:t>
            </a:r>
            <a:endParaRPr lang="tr-TR" sz="1800" b="1" dirty="0" smtClean="0"/>
          </a:p>
          <a:p>
            <a:pPr algn="just">
              <a:lnSpc>
                <a:spcPct val="80000"/>
              </a:lnSpc>
              <a:buFontTx/>
              <a:buNone/>
            </a:pPr>
            <a:endParaRPr lang="en-US" sz="1800" b="1" dirty="0"/>
          </a:p>
          <a:p>
            <a:pPr algn="just">
              <a:lnSpc>
                <a:spcPct val="80000"/>
              </a:lnSpc>
              <a:buFontTx/>
              <a:buNone/>
            </a:pPr>
            <a:r>
              <a:rPr lang="en-US" sz="1800" b="1" dirty="0"/>
              <a:t>It should be considered that the digestive systems of some rodents are different from carnivores</a:t>
            </a:r>
            <a:r>
              <a:rPr lang="en-US" sz="1800" b="1" dirty="0" smtClean="0"/>
              <a:t>.</a:t>
            </a:r>
            <a:endParaRPr lang="tr-TR" sz="1800" b="1" dirty="0" smtClean="0"/>
          </a:p>
          <a:p>
            <a:pPr algn="just">
              <a:lnSpc>
                <a:spcPct val="80000"/>
              </a:lnSpc>
              <a:buFontTx/>
              <a:buNone/>
            </a:pPr>
            <a:endParaRPr lang="en-US" sz="1800" b="1" dirty="0"/>
          </a:p>
          <a:p>
            <a:pPr algn="just">
              <a:lnSpc>
                <a:spcPct val="80000"/>
              </a:lnSpc>
              <a:buFontTx/>
              <a:buNone/>
            </a:pPr>
            <a:r>
              <a:rPr lang="en-US" sz="1800" b="1" dirty="0"/>
              <a:t>This anatomical difference arises from the diet of that species</a:t>
            </a:r>
            <a:r>
              <a:rPr lang="en-US" sz="1800" b="1" dirty="0" smtClean="0"/>
              <a:t>.</a:t>
            </a:r>
            <a:endParaRPr lang="tr-TR" sz="1800" b="1" dirty="0" smtClean="0"/>
          </a:p>
          <a:p>
            <a:pPr algn="just">
              <a:lnSpc>
                <a:spcPct val="80000"/>
              </a:lnSpc>
              <a:buFontTx/>
              <a:buNone/>
            </a:pPr>
            <a:endParaRPr lang="en-US" sz="1800" b="1" dirty="0"/>
          </a:p>
          <a:p>
            <a:pPr algn="just">
              <a:lnSpc>
                <a:spcPct val="80000"/>
              </a:lnSpc>
              <a:buFontTx/>
              <a:buNone/>
            </a:pPr>
            <a:r>
              <a:rPr lang="en-US" sz="1800" b="1" dirty="0"/>
              <a:t>The investigator should consider that some rodents may be present in their </a:t>
            </a:r>
            <a:r>
              <a:rPr lang="en-US" sz="1800" b="1" dirty="0" err="1"/>
              <a:t>alimenter</a:t>
            </a:r>
            <a:r>
              <a:rPr lang="en-US" sz="1800" b="1" dirty="0"/>
              <a:t> channel.</a:t>
            </a:r>
            <a:endParaRPr lang="tr-TR"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438</Words>
  <Application>Microsoft Office PowerPoint</Application>
  <PresentationFormat>Ekran Gösterisi (4:3)</PresentationFormat>
  <Paragraphs>36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Century Schoolbook</vt:lpstr>
      <vt:lpstr>Wingdings</vt:lpstr>
      <vt:lpstr>Wingdings 2</vt:lpstr>
      <vt:lpstr>Cumba</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Progressive</cp:lastModifiedBy>
  <cp:revision>2</cp:revision>
  <dcterms:modified xsi:type="dcterms:W3CDTF">2018-11-27T20:18:02Z</dcterms:modified>
</cp:coreProperties>
</file>