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8" r:id="rId2"/>
    <p:sldId id="269" r:id="rId3"/>
    <p:sldId id="329" r:id="rId4"/>
    <p:sldId id="270" r:id="rId5"/>
    <p:sldId id="271" r:id="rId6"/>
    <p:sldId id="272" r:id="rId7"/>
    <p:sldId id="273" r:id="rId8"/>
    <p:sldId id="274" r:id="rId9"/>
    <p:sldId id="276" r:id="rId10"/>
    <p:sldId id="294" r:id="rId11"/>
    <p:sldId id="295" r:id="rId12"/>
    <p:sldId id="296" r:id="rId13"/>
    <p:sldId id="297" r:id="rId14"/>
    <p:sldId id="277" r:id="rId15"/>
    <p:sldId id="328" r:id="rId16"/>
    <p:sldId id="278" r:id="rId17"/>
    <p:sldId id="300" r:id="rId18"/>
    <p:sldId id="299" r:id="rId19"/>
    <p:sldId id="301" r:id="rId20"/>
    <p:sldId id="302" r:id="rId21"/>
    <p:sldId id="303" r:id="rId22"/>
    <p:sldId id="325" r:id="rId23"/>
    <p:sldId id="279" r:id="rId24"/>
    <p:sldId id="326" r:id="rId25"/>
    <p:sldId id="304" r:id="rId26"/>
    <p:sldId id="305" r:id="rId27"/>
    <p:sldId id="307" r:id="rId28"/>
    <p:sldId id="306" r:id="rId29"/>
    <p:sldId id="280" r:id="rId30"/>
    <p:sldId id="309" r:id="rId31"/>
    <p:sldId id="308" r:id="rId32"/>
    <p:sldId id="311"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0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63864-A1B8-4626-A581-3C09BF7A2348}" type="datetimeFigureOut">
              <a:rPr lang="tr-TR" smtClean="0"/>
              <a:t>20.10.2020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0C4A8-D0FA-4AF5-B06D-5367EF13D204}" type="slidenum">
              <a:rPr lang="tr-TR" smtClean="0"/>
              <a:t>‹#›</a:t>
            </a:fld>
            <a:endParaRPr lang="tr-TR"/>
          </a:p>
        </p:txBody>
      </p:sp>
    </p:spTree>
    <p:extLst>
      <p:ext uri="{BB962C8B-B14F-4D97-AF65-F5344CB8AC3E}">
        <p14:creationId xmlns:p14="http://schemas.microsoft.com/office/powerpoint/2010/main" val="190774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820C4A8-D0FA-4AF5-B06D-5367EF13D204}" type="slidenum">
              <a:rPr lang="tr-TR" smtClean="0"/>
              <a:t>29</a:t>
            </a:fld>
            <a:endParaRPr lang="tr-TR"/>
          </a:p>
        </p:txBody>
      </p:sp>
    </p:spTree>
    <p:extLst>
      <p:ext uri="{BB962C8B-B14F-4D97-AF65-F5344CB8AC3E}">
        <p14:creationId xmlns:p14="http://schemas.microsoft.com/office/powerpoint/2010/main" val="3558021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DCA7433-A367-4E33-9E9E-78EA987314A0}" type="datetimeFigureOut">
              <a:rPr lang="tr-TR" smtClean="0"/>
              <a:t>20.10.2020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173863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DCA7433-A367-4E33-9E9E-78EA987314A0}" type="datetimeFigureOut">
              <a:rPr lang="tr-TR" smtClean="0"/>
              <a:t>20.10.2020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28919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DCA7433-A367-4E33-9E9E-78EA987314A0}" type="datetimeFigureOut">
              <a:rPr lang="tr-TR" smtClean="0"/>
              <a:t>20.10.2020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127615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DCA7433-A367-4E33-9E9E-78EA987314A0}" type="datetimeFigureOut">
              <a:rPr lang="tr-TR" smtClean="0"/>
              <a:t>20.10.2020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27775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DCA7433-A367-4E33-9E9E-78EA987314A0}" type="datetimeFigureOut">
              <a:rPr lang="tr-TR" smtClean="0"/>
              <a:t>20.10.2020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347558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DCA7433-A367-4E33-9E9E-78EA987314A0}" type="datetimeFigureOut">
              <a:rPr lang="tr-TR" smtClean="0"/>
              <a:t>20.10.2020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379836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DCA7433-A367-4E33-9E9E-78EA987314A0}" type="datetimeFigureOut">
              <a:rPr lang="tr-TR" smtClean="0"/>
              <a:t>20.10.2020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102167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DCA7433-A367-4E33-9E9E-78EA987314A0}" type="datetimeFigureOut">
              <a:rPr lang="tr-TR" smtClean="0"/>
              <a:t>20.10.2020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18655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DCA7433-A367-4E33-9E9E-78EA987314A0}" type="datetimeFigureOut">
              <a:rPr lang="tr-TR" smtClean="0"/>
              <a:t>20.10.2020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677044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DCA7433-A367-4E33-9E9E-78EA987314A0}" type="datetimeFigureOut">
              <a:rPr lang="tr-TR" smtClean="0"/>
              <a:t>20.10.2020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403688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DCA7433-A367-4E33-9E9E-78EA987314A0}" type="datetimeFigureOut">
              <a:rPr lang="tr-TR" smtClean="0"/>
              <a:t>20.10.2020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310812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A7433-A367-4E33-9E9E-78EA987314A0}" type="datetimeFigureOut">
              <a:rPr lang="tr-TR" smtClean="0"/>
              <a:t>20.10.2020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63290-FCEA-45CA-909F-14C4201148FA}" type="slidenum">
              <a:rPr lang="tr-TR" smtClean="0"/>
              <a:t>‹#›</a:t>
            </a:fld>
            <a:endParaRPr lang="tr-TR"/>
          </a:p>
        </p:txBody>
      </p:sp>
    </p:spTree>
    <p:extLst>
      <p:ext uri="{BB962C8B-B14F-4D97-AF65-F5344CB8AC3E}">
        <p14:creationId xmlns:p14="http://schemas.microsoft.com/office/powerpoint/2010/main" val="227965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0245" y="0"/>
            <a:ext cx="7886700" cy="1147348"/>
          </a:xfrm>
        </p:spPr>
        <p:txBody>
          <a:bodyPr>
            <a:noAutofit/>
          </a:bodyPr>
          <a:lstStyle/>
          <a:p>
            <a:pPr lvl="0">
              <a:tabLst>
                <a:tab pos="2157413" algn="l"/>
              </a:tabLst>
            </a:pPr>
            <a:r>
              <a:rPr lang="en-GB" sz="2400" b="1" u="sng" dirty="0">
                <a:solidFill>
                  <a:schemeClr val="tx1">
                    <a:lumMod val="65000"/>
                    <a:lumOff val="35000"/>
                  </a:schemeClr>
                </a:solidFill>
                <a:latin typeface="Comic Sans MS" panose="030F0702030302020204" pitchFamily="66" charset="0"/>
              </a:rPr>
              <a:t>PART 1- COMPARTMENTS</a:t>
            </a:r>
            <a:r>
              <a:rPr lang="tr-TR" sz="2400" b="1" u="sng" dirty="0">
                <a:solidFill>
                  <a:schemeClr val="tx1">
                    <a:lumMod val="65000"/>
                    <a:lumOff val="35000"/>
                  </a:schemeClr>
                </a:solidFill>
                <a:latin typeface="Comic Sans MS" panose="030F0702030302020204" pitchFamily="66" charset="0"/>
              </a:rPr>
              <a:t> </a:t>
            </a:r>
            <a:br>
              <a:rPr lang="tr-TR" sz="2400" b="1" u="sng" dirty="0">
                <a:solidFill>
                  <a:schemeClr val="tx1">
                    <a:lumMod val="65000"/>
                    <a:lumOff val="35000"/>
                  </a:schemeClr>
                </a:solidFill>
                <a:latin typeface="Comic Sans MS" panose="030F0702030302020204" pitchFamily="66" charset="0"/>
              </a:rPr>
            </a:br>
            <a:r>
              <a:rPr lang="en-GB" sz="2400" b="1" u="sng" dirty="0">
                <a:solidFill>
                  <a:srgbClr val="FF0000"/>
                </a:solidFill>
                <a:latin typeface="Comic Sans MS" panose="030F0702030302020204" pitchFamily="66" charset="0"/>
              </a:rPr>
              <a:t>Membrane Structure and Membranous Organelles</a:t>
            </a:r>
            <a:endParaRPr lang="tr-TR" sz="2400" dirty="0">
              <a:latin typeface="Comic Sans MS" panose="030F0702030302020204" pitchFamily="66" charset="0"/>
            </a:endParaRPr>
          </a:p>
        </p:txBody>
      </p:sp>
      <p:sp>
        <p:nvSpPr>
          <p:cNvPr id="3" name="İçerik Yer Tutucusu 2"/>
          <p:cNvSpPr>
            <a:spLocks noGrp="1"/>
          </p:cNvSpPr>
          <p:nvPr>
            <p:ph sz="quarter" idx="1"/>
          </p:nvPr>
        </p:nvSpPr>
        <p:spPr>
          <a:xfrm>
            <a:off x="79209" y="908720"/>
            <a:ext cx="4139952" cy="5476044"/>
          </a:xfrm>
        </p:spPr>
        <p:txBody>
          <a:bodyPr>
            <a:normAutofit/>
          </a:bodyPr>
          <a:lstStyle/>
          <a:p>
            <a:pPr marL="0" indent="0" algn="just">
              <a:lnSpc>
                <a:spcPct val="160000"/>
              </a:lnSpc>
              <a:buNone/>
            </a:pPr>
            <a:r>
              <a:rPr lang="en-GB" sz="2000" b="1" dirty="0" smtClean="0">
                <a:solidFill>
                  <a:srgbClr val="7030A0"/>
                </a:solidFill>
                <a:latin typeface="Comic Sans MS" panose="030F0702030302020204" pitchFamily="66" charset="0"/>
              </a:rPr>
              <a:t>Cells are </a:t>
            </a:r>
            <a:r>
              <a:rPr lang="en-GB" sz="2000" b="1" dirty="0">
                <a:solidFill>
                  <a:srgbClr val="7030A0"/>
                </a:solidFill>
                <a:latin typeface="Comic Sans MS" panose="030F0702030302020204" pitchFamily="66" charset="0"/>
              </a:rPr>
              <a:t>basic units of </a:t>
            </a:r>
            <a:r>
              <a:rPr lang="en-GB" sz="2000" b="1" dirty="0" smtClean="0">
                <a:solidFill>
                  <a:srgbClr val="7030A0"/>
                </a:solidFill>
                <a:latin typeface="Comic Sans MS" panose="030F0702030302020204" pitchFamily="66" charset="0"/>
              </a:rPr>
              <a:t>life and </a:t>
            </a:r>
            <a:r>
              <a:rPr lang="en-GB" sz="2000" b="1" dirty="0">
                <a:solidFill>
                  <a:srgbClr val="7030A0"/>
                </a:solidFill>
                <a:latin typeface="Comic Sans MS" panose="030F0702030302020204" pitchFamily="66" charset="0"/>
              </a:rPr>
              <a:t>require membranes for their existence.</a:t>
            </a:r>
            <a:r>
              <a:rPr lang="en-GB" sz="2000" dirty="0">
                <a:solidFill>
                  <a:srgbClr val="7030A0"/>
                </a:solidFill>
                <a:latin typeface="Comic Sans MS" panose="030F0702030302020204" pitchFamily="66" charset="0"/>
              </a:rPr>
              <a:t> </a:t>
            </a:r>
            <a:r>
              <a:rPr lang="en-GB" sz="2000" dirty="0">
                <a:latin typeface="Comic Sans MS" panose="030F0702030302020204" pitchFamily="66" charset="0"/>
              </a:rPr>
              <a:t>Plasma membrane defines each cells boundary and </a:t>
            </a:r>
            <a:r>
              <a:rPr lang="en-GB" sz="2000" b="1" dirty="0">
                <a:latin typeface="Comic Sans MS" panose="030F0702030302020204" pitchFamily="66" charset="0"/>
              </a:rPr>
              <a:t>helps create and maintain electrochemically distinct environment within and outside the cell.</a:t>
            </a:r>
            <a:r>
              <a:rPr lang="en-GB" sz="2000" dirty="0">
                <a:latin typeface="Comic Sans MS" panose="030F0702030302020204" pitchFamily="66" charset="0"/>
              </a:rPr>
              <a:t> </a:t>
            </a:r>
            <a:endParaRPr lang="en-GB" sz="2000" dirty="0" smtClean="0">
              <a:latin typeface="Comic Sans MS" panose="030F0702030302020204" pitchFamily="66" charset="0"/>
            </a:endParaRPr>
          </a:p>
          <a:p>
            <a:pPr marL="0" indent="0" algn="just">
              <a:lnSpc>
                <a:spcPct val="160000"/>
              </a:lnSpc>
              <a:buNone/>
            </a:pPr>
            <a:endParaRPr lang="en-GB" sz="2000" dirty="0">
              <a:latin typeface="Comic Sans MS" panose="030F0702030302020204" pitchFamily="66" charset="0"/>
            </a:endParaRPr>
          </a:p>
        </p:txBody>
      </p:sp>
      <p:pic>
        <p:nvPicPr>
          <p:cNvPr id="1026" name="Picture 2" descr="Diagrammatic representation of a generalized plant cell depicting the...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161" y="1147308"/>
            <a:ext cx="4772200" cy="4513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857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496944" cy="4525963"/>
          </a:xfrm>
        </p:spPr>
        <p:txBody>
          <a:bodyPr>
            <a:normAutofit/>
          </a:bodyPr>
          <a:lstStyle/>
          <a:p>
            <a:pPr algn="just"/>
            <a:r>
              <a:rPr lang="en-US" sz="2800" dirty="0" smtClean="0">
                <a:latin typeface="Comic Sans MS" panose="030F0702030302020204" pitchFamily="66" charset="0"/>
              </a:rPr>
              <a:t>Plant and algae cells communicate with each other via </a:t>
            </a:r>
            <a:r>
              <a:rPr lang="en-US" sz="2800" dirty="0" err="1" smtClean="0">
                <a:solidFill>
                  <a:srgbClr val="0000FF"/>
                </a:solidFill>
                <a:latin typeface="Comic Sans MS" panose="030F0702030302020204" pitchFamily="66" charset="0"/>
              </a:rPr>
              <a:t>plasmodesmata</a:t>
            </a:r>
            <a:r>
              <a:rPr lang="en-US" sz="2800" dirty="0" smtClean="0">
                <a:latin typeface="Comic Sans MS" panose="030F0702030302020204" pitchFamily="66" charset="0"/>
              </a:rPr>
              <a:t>. They are cytoplasmic channels that pass through the cell wall and bind the cytoplasm of neighboring cells together.</a:t>
            </a:r>
            <a:r>
              <a:rPr lang="tr-TR" sz="2800" dirty="0" smtClean="0">
                <a:latin typeface="Comic Sans MS" panose="030F0702030302020204" pitchFamily="66" charset="0"/>
              </a:rPr>
              <a:t> </a:t>
            </a:r>
            <a:r>
              <a:rPr lang="en-US" sz="2800" dirty="0" smtClean="0">
                <a:latin typeface="Comic Sans MS" panose="030F0702030302020204" pitchFamily="66" charset="0"/>
              </a:rPr>
              <a:t>Nearly all of the plant cells are bound to neighboring cells with </a:t>
            </a:r>
            <a:r>
              <a:rPr lang="en-US" sz="2800" dirty="0" err="1" smtClean="0">
                <a:latin typeface="Comic Sans MS" panose="030F0702030302020204" pitchFamily="66" charset="0"/>
              </a:rPr>
              <a:t>plasmodesmata</a:t>
            </a:r>
            <a:r>
              <a:rPr lang="tr-TR" sz="2800" dirty="0" smtClean="0">
                <a:latin typeface="Comic Sans MS" panose="030F0702030302020204" pitchFamily="66" charset="0"/>
              </a:rPr>
              <a:t>.</a:t>
            </a:r>
            <a:endParaRPr lang="en-US" sz="2800" dirty="0">
              <a:latin typeface="Comic Sans MS" panose="030F0702030302020204" pitchFamily="66" charset="0"/>
            </a:endParaRPr>
          </a:p>
        </p:txBody>
      </p:sp>
      <p:pic>
        <p:nvPicPr>
          <p:cNvPr id="1026" name="Picture 2" descr="plasmodesmata in plant cell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501008"/>
            <a:ext cx="5472608" cy="290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113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plasmodesmata in plant cell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8" y="-27384"/>
            <a:ext cx="8784976" cy="418248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lasmodesmata in plant cells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861048"/>
            <a:ext cx="7620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28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randombar(horizontal)">
                                      <p:cBhvr>
                                        <p:cTn id="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lasmodesmata in plant cells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b="10627"/>
          <a:stretch/>
        </p:blipFill>
        <p:spPr bwMode="auto">
          <a:xfrm>
            <a:off x="768424" y="2645990"/>
            <a:ext cx="7620000" cy="4239394"/>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213460" y="116632"/>
            <a:ext cx="8607012" cy="4525963"/>
          </a:xfrm>
        </p:spPr>
        <p:txBody>
          <a:bodyPr>
            <a:normAutofit/>
          </a:bodyPr>
          <a:lstStyle/>
          <a:p>
            <a:pPr algn="just"/>
            <a:r>
              <a:rPr lang="en-US" sz="2400" b="1" dirty="0" err="1" smtClean="0">
                <a:solidFill>
                  <a:srgbClr val="FF0066"/>
                </a:solidFill>
                <a:latin typeface="Comic Sans MS" panose="030F0702030302020204" pitchFamily="66" charset="0"/>
              </a:rPr>
              <a:t>Plasmodesmata</a:t>
            </a:r>
            <a:r>
              <a:rPr lang="en-US" sz="2400" b="1" dirty="0" smtClean="0">
                <a:solidFill>
                  <a:srgbClr val="FF0066"/>
                </a:solidFill>
                <a:latin typeface="Comic Sans MS" panose="030F0702030302020204" pitchFamily="66" charset="0"/>
              </a:rPr>
              <a:t> </a:t>
            </a:r>
            <a:r>
              <a:rPr lang="en-US" sz="2400" dirty="0" smtClean="0">
                <a:latin typeface="Comic Sans MS" panose="030F0702030302020204" pitchFamily="66" charset="0"/>
              </a:rPr>
              <a:t>are not just open channels. The inner parts of these channels are covered with cell membrane along the cell wall and a central band is found at the middle that derive from endoplasmic reticulum. Some proteins are found in the space between the cells. </a:t>
            </a:r>
            <a:r>
              <a:rPr lang="en-US" sz="2400" dirty="0" smtClean="0">
                <a:solidFill>
                  <a:srgbClr val="0000FF"/>
                </a:solidFill>
                <a:latin typeface="Comic Sans MS" panose="030F0702030302020204" pitchFamily="66" charset="0"/>
              </a:rPr>
              <a:t>Ions and big molecules like nucleic acids are determined to pass to the neighboring cell via </a:t>
            </a:r>
            <a:r>
              <a:rPr lang="en-US" sz="2400" dirty="0" err="1" smtClean="0">
                <a:solidFill>
                  <a:srgbClr val="0000FF"/>
                </a:solidFill>
                <a:latin typeface="Comic Sans MS" panose="030F0702030302020204" pitchFamily="66" charset="0"/>
              </a:rPr>
              <a:t>plasmodesmata</a:t>
            </a:r>
            <a:r>
              <a:rPr lang="en-US" sz="2400" dirty="0" smtClean="0">
                <a:solidFill>
                  <a:srgbClr val="0000FF"/>
                </a:solidFill>
                <a:latin typeface="Comic Sans MS" panose="030F0702030302020204" pitchFamily="66" charset="0"/>
              </a:rPr>
              <a:t>. </a:t>
            </a:r>
            <a:r>
              <a:rPr lang="en-US" sz="2400" dirty="0" smtClean="0">
                <a:latin typeface="Comic Sans MS" panose="030F0702030302020204" pitchFamily="66" charset="0"/>
              </a:rPr>
              <a:t> </a:t>
            </a:r>
            <a:endParaRPr lang="en-US" sz="2400" dirty="0">
              <a:latin typeface="Comic Sans MS" panose="030F0702030302020204" pitchFamily="66" charset="0"/>
            </a:endParaRPr>
          </a:p>
        </p:txBody>
      </p:sp>
    </p:spTree>
    <p:extLst>
      <p:ext uri="{BB962C8B-B14F-4D97-AF65-F5344CB8AC3E}">
        <p14:creationId xmlns:p14="http://schemas.microsoft.com/office/powerpoint/2010/main" val="2384757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04664"/>
            <a:ext cx="8424936" cy="4525963"/>
          </a:xfrm>
        </p:spPr>
        <p:txBody>
          <a:bodyPr>
            <a:normAutofit fontScale="77500" lnSpcReduction="20000"/>
          </a:bodyPr>
          <a:lstStyle/>
          <a:p>
            <a:pPr algn="just">
              <a:lnSpc>
                <a:spcPct val="160000"/>
              </a:lnSpc>
            </a:pPr>
            <a:r>
              <a:rPr lang="en-US" sz="2800" dirty="0" smtClean="0">
                <a:latin typeface="Comic Sans MS" panose="030F0702030302020204" pitchFamily="66" charset="0"/>
              </a:rPr>
              <a:t>Therefore, these channels are important for the development of the plant tissues. When the plants are wounded, </a:t>
            </a:r>
            <a:r>
              <a:rPr lang="en-US" sz="2800" dirty="0" err="1" smtClean="0">
                <a:latin typeface="Comic Sans MS" panose="030F0702030302020204" pitchFamily="66" charset="0"/>
              </a:rPr>
              <a:t>plasmodesmata</a:t>
            </a:r>
            <a:r>
              <a:rPr lang="en-US" sz="2800" dirty="0" smtClean="0">
                <a:latin typeface="Comic Sans MS" panose="030F0702030302020204" pitchFamily="66" charset="0"/>
              </a:rPr>
              <a:t> in that region are occluded with a polysaccharide type filling material called </a:t>
            </a:r>
            <a:r>
              <a:rPr lang="en-US" sz="2800" dirty="0" err="1" smtClean="0">
                <a:solidFill>
                  <a:srgbClr val="FF0000"/>
                </a:solidFill>
                <a:latin typeface="Comic Sans MS" panose="030F0702030302020204" pitchFamily="66" charset="0"/>
              </a:rPr>
              <a:t>callose</a:t>
            </a:r>
            <a:r>
              <a:rPr lang="en-US" sz="2800" dirty="0" smtClean="0">
                <a:latin typeface="Comic Sans MS" panose="030F0702030302020204" pitchFamily="66" charset="0"/>
              </a:rPr>
              <a:t>, cytoplasm leakage from neighboring cells and the entrance of pathogenic microorganisms are prevented.</a:t>
            </a:r>
            <a:r>
              <a:rPr lang="tr-TR" sz="2800" dirty="0" smtClean="0">
                <a:latin typeface="Comic Sans MS" panose="030F0702030302020204" pitchFamily="66" charset="0"/>
              </a:rPr>
              <a:t> </a:t>
            </a:r>
          </a:p>
          <a:p>
            <a:pPr algn="just">
              <a:lnSpc>
                <a:spcPct val="160000"/>
              </a:lnSpc>
            </a:pPr>
            <a:r>
              <a:rPr lang="tr-TR" sz="2800" dirty="0" err="1" smtClean="0">
                <a:latin typeface="Comic Sans MS" panose="030F0702030302020204" pitchFamily="66" charset="0"/>
              </a:rPr>
              <a:t>Callose</a:t>
            </a:r>
            <a:r>
              <a:rPr lang="tr-TR" sz="2800" dirty="0" smtClean="0">
                <a:latin typeface="Comic Sans MS" panose="030F0702030302020204" pitchFamily="66" charset="0"/>
              </a:rPr>
              <a:t> </a:t>
            </a:r>
            <a:r>
              <a:rPr lang="tr-TR" sz="2800" dirty="0" err="1" smtClean="0">
                <a:latin typeface="Comic Sans MS" panose="030F0702030302020204" pitchFamily="66" charset="0"/>
              </a:rPr>
              <a:t>also</a:t>
            </a:r>
            <a:r>
              <a:rPr lang="tr-TR" sz="2800" dirty="0" smtClean="0">
                <a:latin typeface="Comic Sans MS" panose="030F0702030302020204" pitchFamily="66" charset="0"/>
              </a:rPr>
              <a:t> </a:t>
            </a:r>
            <a:r>
              <a:rPr lang="tr-TR" sz="2800" dirty="0" err="1" smtClean="0">
                <a:latin typeface="Comic Sans MS" panose="030F0702030302020204" pitchFamily="66" charset="0"/>
              </a:rPr>
              <a:t>provides</a:t>
            </a:r>
            <a:r>
              <a:rPr lang="tr-TR" sz="2800" dirty="0" smtClean="0">
                <a:latin typeface="Comic Sans MS" panose="030F0702030302020204" pitchFamily="66" charset="0"/>
              </a:rPr>
              <a:t> a</a:t>
            </a:r>
            <a:r>
              <a:rPr lang="en-US" sz="2800" dirty="0" smtClean="0"/>
              <a:t> </a:t>
            </a:r>
            <a:r>
              <a:rPr lang="en-US" sz="2800" dirty="0">
                <a:latin typeface="Comic Sans MS" panose="030F0702030302020204" pitchFamily="66" charset="0"/>
              </a:rPr>
              <a:t>scaffold for repairing the damaged cell membrane and wall, or reinforcing the wall itself</a:t>
            </a:r>
            <a:r>
              <a:rPr lang="en-US" sz="2800" dirty="0" smtClean="0">
                <a:latin typeface="Comic Sans MS" panose="030F0702030302020204" pitchFamily="66" charset="0"/>
              </a:rPr>
              <a:t>.</a:t>
            </a:r>
            <a:endParaRPr lang="en-US" sz="2800" dirty="0">
              <a:latin typeface="Comic Sans MS" panose="030F0702030302020204" pitchFamily="66" charset="0"/>
            </a:endParaRPr>
          </a:p>
        </p:txBody>
      </p:sp>
      <p:pic>
        <p:nvPicPr>
          <p:cNvPr id="4098" name="Picture 2" descr="Plasmodesmal aperture is regulated by callose deposition in the cell...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365104"/>
            <a:ext cx="466725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5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42841" y="149485"/>
            <a:ext cx="8640960" cy="4525963"/>
          </a:xfrm>
        </p:spPr>
        <p:txBody>
          <a:bodyPr>
            <a:normAutofit/>
          </a:bodyPr>
          <a:lstStyle/>
          <a:p>
            <a:pPr algn="just"/>
            <a:r>
              <a:rPr lang="en-GB" sz="2800" dirty="0" smtClean="0">
                <a:latin typeface="Comic Sans MS" panose="030F0702030302020204" pitchFamily="66" charset="0"/>
              </a:rPr>
              <a:t>Another important difference between plants and animals</a:t>
            </a:r>
            <a:r>
              <a:rPr lang="en-GB" sz="2800" dirty="0" smtClean="0">
                <a:solidFill>
                  <a:srgbClr val="7030A0"/>
                </a:solidFill>
                <a:latin typeface="Comic Sans MS" panose="030F0702030302020204" pitchFamily="66" charset="0"/>
              </a:rPr>
              <a:t> is </a:t>
            </a:r>
            <a:r>
              <a:rPr lang="en-GB" sz="2800" dirty="0" err="1" smtClean="0">
                <a:solidFill>
                  <a:srgbClr val="7030A0"/>
                </a:solidFill>
                <a:latin typeface="Comic Sans MS" panose="030F0702030302020204" pitchFamily="66" charset="0"/>
              </a:rPr>
              <a:t>th</a:t>
            </a:r>
            <a:r>
              <a:rPr lang="tr-TR" sz="2800" dirty="0" smtClean="0">
                <a:solidFill>
                  <a:srgbClr val="7030A0"/>
                </a:solidFill>
                <a:latin typeface="Comic Sans MS" panose="030F0702030302020204" pitchFamily="66" charset="0"/>
              </a:rPr>
              <a:t>e </a:t>
            </a:r>
            <a:r>
              <a:rPr lang="tr-TR" sz="2800" dirty="0" err="1" smtClean="0">
                <a:solidFill>
                  <a:srgbClr val="7030A0"/>
                </a:solidFill>
                <a:latin typeface="Comic Sans MS" panose="030F0702030302020204" pitchFamily="66" charset="0"/>
              </a:rPr>
              <a:t>fact</a:t>
            </a:r>
            <a:r>
              <a:rPr lang="tr-TR" sz="2800" dirty="0" smtClean="0">
                <a:solidFill>
                  <a:srgbClr val="7030A0"/>
                </a:solidFill>
                <a:latin typeface="Comic Sans MS" panose="030F0702030302020204" pitchFamily="66" charset="0"/>
              </a:rPr>
              <a:t> </a:t>
            </a:r>
            <a:r>
              <a:rPr lang="tr-TR" sz="2800" dirty="0" err="1" smtClean="0">
                <a:solidFill>
                  <a:srgbClr val="7030A0"/>
                </a:solidFill>
                <a:latin typeface="Comic Sans MS" panose="030F0702030302020204" pitchFamily="66" charset="0"/>
              </a:rPr>
              <a:t>that</a:t>
            </a:r>
            <a:r>
              <a:rPr lang="en-GB" sz="2800" dirty="0" smtClean="0">
                <a:solidFill>
                  <a:srgbClr val="7030A0"/>
                </a:solidFill>
                <a:latin typeface="Comic Sans MS" panose="030F0702030302020204" pitchFamily="66" charset="0"/>
              </a:rPr>
              <a:t> plant cells are normally under </a:t>
            </a:r>
            <a:r>
              <a:rPr lang="en-GB" sz="2800" b="1" dirty="0" smtClean="0">
                <a:solidFill>
                  <a:srgbClr val="0000FF"/>
                </a:solidFill>
                <a:latin typeface="Comic Sans MS" panose="030F0702030302020204" pitchFamily="66" charset="0"/>
              </a:rPr>
              <a:t>turgor pressure</a:t>
            </a:r>
            <a:r>
              <a:rPr lang="en-GB" sz="2800" b="1" dirty="0" smtClean="0">
                <a:solidFill>
                  <a:srgbClr val="7030A0"/>
                </a:solidFill>
                <a:latin typeface="Comic Sans MS" panose="030F0702030302020204" pitchFamily="66" charset="0"/>
              </a:rPr>
              <a:t>, which forces the plasma membrane tightly against the cell wall.</a:t>
            </a:r>
            <a:endParaRPr lang="tr-TR" sz="2800" dirty="0" smtClean="0">
              <a:solidFill>
                <a:srgbClr val="7030A0"/>
              </a:solidFill>
              <a:latin typeface="Comic Sans MS" panose="030F0702030302020204" pitchFamily="66" charset="0"/>
            </a:endParaRPr>
          </a:p>
          <a:p>
            <a:pPr algn="just"/>
            <a:endParaRPr lang="tr-TR" sz="2800" dirty="0">
              <a:latin typeface="Comic Sans MS" panose="030F0702030302020204" pitchFamily="66" charset="0"/>
            </a:endParaRPr>
          </a:p>
        </p:txBody>
      </p:sp>
      <p:pic>
        <p:nvPicPr>
          <p:cNvPr id="14338" name="Picture 2" descr="turgor pressure in plant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8880"/>
            <a:ext cx="8272241" cy="465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67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randombar(horizont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424936" cy="4873752"/>
          </a:xfrm>
        </p:spPr>
        <p:txBody>
          <a:bodyPr>
            <a:normAutofit/>
          </a:bodyPr>
          <a:lstStyle/>
          <a:p>
            <a:pPr algn="just"/>
            <a:r>
              <a:rPr lang="en-US" sz="2400" dirty="0" smtClean="0">
                <a:latin typeface="Comic Sans MS" panose="030F0702030302020204" pitchFamily="66" charset="0"/>
              </a:rPr>
              <a:t>All eukaryote cells (plants, fungi and </a:t>
            </a:r>
            <a:r>
              <a:rPr lang="en-US" sz="2400" dirty="0" err="1" smtClean="0">
                <a:latin typeface="Comic Sans MS" panose="030F0702030302020204" pitchFamily="66" charset="0"/>
              </a:rPr>
              <a:t>protista</a:t>
            </a:r>
            <a:r>
              <a:rPr lang="en-US" sz="2400" dirty="0" smtClean="0">
                <a:latin typeface="Comic Sans MS" panose="030F0702030302020204" pitchFamily="66" charset="0"/>
              </a:rPr>
              <a:t>) have an </a:t>
            </a:r>
            <a:r>
              <a:rPr lang="en-US" sz="2400" b="1" dirty="0" smtClean="0">
                <a:solidFill>
                  <a:srgbClr val="FF0066"/>
                </a:solidFill>
                <a:latin typeface="Comic Sans MS" panose="030F0702030302020204" pitchFamily="66" charset="0"/>
              </a:rPr>
              <a:t>endomembrane system</a:t>
            </a:r>
            <a:r>
              <a:rPr lang="en-US" sz="2400" dirty="0" smtClean="0">
                <a:solidFill>
                  <a:srgbClr val="FF0066"/>
                </a:solidFill>
                <a:latin typeface="Comic Sans MS" panose="030F0702030302020204" pitchFamily="66" charset="0"/>
              </a:rPr>
              <a:t>. </a:t>
            </a:r>
            <a:r>
              <a:rPr lang="en-US" sz="2400" dirty="0" smtClean="0">
                <a:latin typeface="Comic Sans MS" panose="030F0702030302020204" pitchFamily="66" charset="0"/>
              </a:rPr>
              <a:t>This system consists of endoplasmic reticulum and </a:t>
            </a:r>
            <a:r>
              <a:rPr lang="en-US" sz="2400" dirty="0" err="1" smtClean="0">
                <a:latin typeface="Comic Sans MS" panose="030F0702030302020204" pitchFamily="66" charset="0"/>
              </a:rPr>
              <a:t>golgi</a:t>
            </a:r>
            <a:r>
              <a:rPr lang="en-US" sz="2400" dirty="0" smtClean="0">
                <a:latin typeface="Comic Sans MS" panose="030F0702030302020204" pitchFamily="66" charset="0"/>
              </a:rPr>
              <a:t> apparatus.  They have different s</a:t>
            </a:r>
            <a:r>
              <a:rPr lang="tr-TR" sz="2400" dirty="0" smtClean="0">
                <a:latin typeface="Comic Sans MS" panose="030F0702030302020204" pitchFamily="66" charset="0"/>
              </a:rPr>
              <a:t>p</a:t>
            </a:r>
            <a:r>
              <a:rPr lang="en-US" sz="2400" dirty="0" err="1" smtClean="0">
                <a:latin typeface="Comic Sans MS" panose="030F0702030302020204" pitchFamily="66" charset="0"/>
              </a:rPr>
              <a:t>ecialized</a:t>
            </a:r>
            <a:r>
              <a:rPr lang="en-US" sz="2400" dirty="0" smtClean="0">
                <a:latin typeface="Comic Sans MS" panose="030F0702030302020204" pitchFamily="66" charset="0"/>
              </a:rPr>
              <a:t> functions, however they work in coordination.</a:t>
            </a:r>
            <a:r>
              <a:rPr lang="tr-TR" sz="2400" dirty="0">
                <a:latin typeface="Comic Sans MS" panose="030F0702030302020204" pitchFamily="66" charset="0"/>
              </a:rPr>
              <a:t> </a:t>
            </a:r>
            <a:endParaRPr lang="tr-TR" sz="2400" dirty="0" smtClean="0">
              <a:latin typeface="Comic Sans MS" panose="030F0702030302020204" pitchFamily="66" charset="0"/>
            </a:endParaRPr>
          </a:p>
          <a:p>
            <a:pPr algn="just"/>
            <a:r>
              <a:rPr lang="tr-TR" sz="2400" dirty="0" smtClean="0">
                <a:latin typeface="Comic Sans MS" panose="030F0702030302020204" pitchFamily="66" charset="0"/>
              </a:rPr>
              <a:t>***</a:t>
            </a:r>
            <a:r>
              <a:rPr lang="tr-TR" sz="2400" dirty="0" err="1" smtClean="0">
                <a:latin typeface="Comic Sans MS" panose="030F0702030302020204" pitchFamily="66" charset="0"/>
              </a:rPr>
              <a:t>Procaryote</a:t>
            </a:r>
            <a:r>
              <a:rPr lang="tr-TR" sz="2400" dirty="0" smtClean="0">
                <a:latin typeface="Comic Sans MS" panose="030F0702030302020204" pitchFamily="66" charset="0"/>
              </a:rPr>
              <a:t> </a:t>
            </a:r>
            <a:r>
              <a:rPr lang="tr-TR" sz="2400" dirty="0" err="1" smtClean="0">
                <a:latin typeface="Comic Sans MS" panose="030F0702030302020204" pitchFamily="66" charset="0"/>
              </a:rPr>
              <a:t>cells</a:t>
            </a:r>
            <a:r>
              <a:rPr lang="tr-TR" sz="2400" dirty="0" smtClean="0">
                <a:latin typeface="Comic Sans MS" panose="030F0702030302020204" pitchFamily="66" charset="0"/>
              </a:rPr>
              <a:t> </a:t>
            </a:r>
            <a:r>
              <a:rPr lang="tr-TR" sz="2400" dirty="0" err="1" smtClean="0">
                <a:latin typeface="Comic Sans MS" panose="030F0702030302020204" pitchFamily="66" charset="0"/>
              </a:rPr>
              <a:t>dont</a:t>
            </a:r>
            <a:r>
              <a:rPr lang="tr-TR" sz="2400" dirty="0" smtClean="0">
                <a:latin typeface="Comic Sans MS" panose="030F0702030302020204" pitchFamily="66" charset="0"/>
              </a:rPr>
              <a:t> have </a:t>
            </a:r>
            <a:r>
              <a:rPr lang="en-US" sz="2400" dirty="0">
                <a:latin typeface="Comic Sans MS" panose="030F0702030302020204" pitchFamily="66" charset="0"/>
              </a:rPr>
              <a:t>endomembrane </a:t>
            </a:r>
            <a:r>
              <a:rPr lang="en-US" sz="2400" dirty="0" smtClean="0">
                <a:latin typeface="Comic Sans MS" panose="030F0702030302020204" pitchFamily="66" charset="0"/>
              </a:rPr>
              <a:t>system</a:t>
            </a:r>
            <a:r>
              <a:rPr lang="tr-TR" sz="2400" dirty="0" smtClean="0">
                <a:latin typeface="Comic Sans MS" panose="030F0702030302020204" pitchFamily="66" charset="0"/>
              </a:rPr>
              <a:t>.</a:t>
            </a:r>
            <a:endParaRPr lang="en-US" sz="2400" dirty="0">
              <a:latin typeface="Comic Sans MS" panose="030F0702030302020204" pitchFamily="66" charset="0"/>
            </a:endParaRPr>
          </a:p>
        </p:txBody>
      </p:sp>
      <p:pic>
        <p:nvPicPr>
          <p:cNvPr id="14338"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647" y="3284984"/>
            <a:ext cx="3672666" cy="332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190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512" y="116632"/>
            <a:ext cx="5013531" cy="589032"/>
          </a:xfrm>
        </p:spPr>
        <p:txBody>
          <a:bodyPr>
            <a:normAutofit fontScale="90000"/>
          </a:bodyPr>
          <a:lstStyle/>
          <a:p>
            <a:r>
              <a:rPr lang="en-GB" sz="3200" b="1" u="sng" dirty="0">
                <a:solidFill>
                  <a:srgbClr val="FF0000"/>
                </a:solidFill>
                <a:latin typeface="Comic Sans MS" panose="030F0702030302020204" pitchFamily="66" charset="0"/>
              </a:rPr>
              <a:t>1.4. Endoplasmic reticulum</a:t>
            </a:r>
            <a:r>
              <a:rPr lang="tr-TR" sz="3200" dirty="0">
                <a:solidFill>
                  <a:srgbClr val="FF0000"/>
                </a:solidFill>
                <a:latin typeface="Comic Sans MS" panose="030F0702030302020204" pitchFamily="66" charset="0"/>
              </a:rPr>
              <a:t/>
            </a:r>
            <a:br>
              <a:rPr lang="tr-TR" sz="3200" dirty="0">
                <a:solidFill>
                  <a:srgbClr val="FF0000"/>
                </a:solidFill>
                <a:latin typeface="Comic Sans MS" panose="030F0702030302020204" pitchFamily="66" charset="0"/>
              </a:rPr>
            </a:br>
            <a:endParaRPr lang="tr-TR" sz="3200" dirty="0">
              <a:solidFill>
                <a:srgbClr val="FF0000"/>
              </a:solidFill>
              <a:latin typeface="Comic Sans MS" panose="030F0702030302020204" pitchFamily="66" charset="0"/>
            </a:endParaRPr>
          </a:p>
        </p:txBody>
      </p:sp>
      <p:sp>
        <p:nvSpPr>
          <p:cNvPr id="5" name="Metin kutusu 4"/>
          <p:cNvSpPr txBox="1"/>
          <p:nvPr/>
        </p:nvSpPr>
        <p:spPr>
          <a:xfrm>
            <a:off x="287524" y="476672"/>
            <a:ext cx="8496944" cy="3785652"/>
          </a:xfrm>
          <a:prstGeom prst="rect">
            <a:avLst/>
          </a:prstGeom>
          <a:noFill/>
        </p:spPr>
        <p:txBody>
          <a:bodyPr wrap="square" rtlCol="0">
            <a:spAutoFit/>
          </a:bodyPr>
          <a:lstStyle/>
          <a:p>
            <a:pPr algn="just"/>
            <a:r>
              <a:rPr lang="en-US" sz="2400" dirty="0" smtClean="0">
                <a:latin typeface="Comic Sans MS" panose="030F0702030302020204" pitchFamily="66" charset="0"/>
              </a:rPr>
              <a:t>E</a:t>
            </a:r>
            <a:r>
              <a:rPr lang="tr-TR" sz="2400" dirty="0" err="1" smtClean="0">
                <a:latin typeface="Comic Sans MS" panose="030F0702030302020204" pitchFamily="66" charset="0"/>
              </a:rPr>
              <a:t>ndoplasmic</a:t>
            </a:r>
            <a:r>
              <a:rPr lang="tr-TR" sz="2400" dirty="0" smtClean="0">
                <a:latin typeface="Comic Sans MS" panose="030F0702030302020204" pitchFamily="66" charset="0"/>
              </a:rPr>
              <a:t> </a:t>
            </a:r>
            <a:r>
              <a:rPr lang="tr-TR" sz="2400" dirty="0" err="1" smtClean="0">
                <a:latin typeface="Comic Sans MS" panose="030F0702030302020204" pitchFamily="66" charset="0"/>
              </a:rPr>
              <a:t>reticulum</a:t>
            </a:r>
            <a:r>
              <a:rPr lang="tr-TR" sz="2400" dirty="0" smtClean="0">
                <a:latin typeface="Comic Sans MS" panose="030F0702030302020204" pitchFamily="66" charset="0"/>
              </a:rPr>
              <a:t> (E</a:t>
            </a:r>
            <a:r>
              <a:rPr lang="en-US" sz="2400" dirty="0" smtClean="0">
                <a:latin typeface="Comic Sans MS" panose="030F0702030302020204" pitchFamily="66" charset="0"/>
              </a:rPr>
              <a:t>R</a:t>
            </a:r>
            <a:r>
              <a:rPr lang="tr-TR" sz="2400" dirty="0" smtClean="0">
                <a:latin typeface="Comic Sans MS" panose="030F0702030302020204" pitchFamily="66" charset="0"/>
              </a:rPr>
              <a:t>)</a:t>
            </a:r>
            <a:r>
              <a:rPr lang="en-US" sz="2400" dirty="0" smtClean="0">
                <a:latin typeface="Comic Sans MS" panose="030F0702030302020204" pitchFamily="66" charset="0"/>
              </a:rPr>
              <a:t> is the most extensive, versatile and adaptable organelle in eukaryotic cells. It consist of a three-dimensional network of continuous tubules and flattened sacs that underlie the plasma membrane, course through the cytoplasm and connect to the nuclear envelope but remain distinct from the plasma membrane.</a:t>
            </a:r>
            <a:endParaRPr lang="tr-TR" sz="2400" dirty="0" smtClean="0">
              <a:latin typeface="Comic Sans MS" panose="030F0702030302020204" pitchFamily="66" charset="0"/>
            </a:endParaRPr>
          </a:p>
          <a:p>
            <a:pPr algn="just"/>
            <a:endParaRPr lang="tr-TR" sz="2400" dirty="0">
              <a:latin typeface="Comic Sans MS" panose="030F0702030302020204" pitchFamily="66" charset="0"/>
            </a:endParaRPr>
          </a:p>
          <a:p>
            <a:pPr algn="just"/>
            <a:endParaRPr lang="tr-TR" sz="2400" dirty="0" smtClean="0">
              <a:latin typeface="Comic Sans MS" panose="030F0702030302020204" pitchFamily="66" charset="0"/>
            </a:endParaRPr>
          </a:p>
          <a:p>
            <a:pPr algn="just"/>
            <a:endParaRPr lang="tr-TR" sz="2400" dirty="0" smtClean="0">
              <a:latin typeface="Comic Sans MS" panose="030F0702030302020204" pitchFamily="66" charset="0"/>
            </a:endParaRPr>
          </a:p>
        </p:txBody>
      </p:sp>
      <p:pic>
        <p:nvPicPr>
          <p:cNvPr id="15362"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044" y="2852936"/>
            <a:ext cx="5191000" cy="389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502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32656"/>
            <a:ext cx="8229600" cy="6408712"/>
          </a:xfrm>
        </p:spPr>
        <p:txBody>
          <a:bodyPr>
            <a:normAutofit/>
          </a:bodyPr>
          <a:lstStyle/>
          <a:p>
            <a:pPr algn="just"/>
            <a:r>
              <a:rPr lang="tr-TR" sz="2400" dirty="0" err="1" smtClean="0">
                <a:latin typeface="Comic Sans MS" panose="030F0702030302020204" pitchFamily="66" charset="0"/>
              </a:rPr>
              <a:t>Endoplasmic</a:t>
            </a:r>
            <a:r>
              <a:rPr lang="tr-TR" sz="2400" dirty="0" smtClean="0">
                <a:latin typeface="Comic Sans MS" panose="030F0702030302020204" pitchFamily="66" charset="0"/>
              </a:rPr>
              <a:t> </a:t>
            </a:r>
            <a:r>
              <a:rPr lang="tr-TR" sz="2400" dirty="0" err="1" smtClean="0">
                <a:latin typeface="Comic Sans MS" panose="030F0702030302020204" pitchFamily="66" charset="0"/>
              </a:rPr>
              <a:t>means</a:t>
            </a:r>
            <a:r>
              <a:rPr lang="tr-TR" sz="2400" dirty="0" smtClean="0">
                <a:latin typeface="Comic Sans MS" panose="030F0702030302020204" pitchFamily="66" charset="0"/>
              </a:rPr>
              <a:t> «</a:t>
            </a:r>
            <a:r>
              <a:rPr lang="tr-TR" sz="2400" dirty="0" err="1" smtClean="0">
                <a:solidFill>
                  <a:srgbClr val="FF0000"/>
                </a:solidFill>
                <a:latin typeface="Comic Sans MS" panose="030F0702030302020204" pitchFamily="66" charset="0"/>
              </a:rPr>
              <a:t>within</a:t>
            </a:r>
            <a:r>
              <a:rPr lang="tr-TR" sz="2400" dirty="0" smtClean="0">
                <a:solidFill>
                  <a:srgbClr val="FF0000"/>
                </a:solidFill>
                <a:latin typeface="Comic Sans MS" panose="030F0702030302020204" pitchFamily="66" charset="0"/>
              </a:rPr>
              <a:t> the </a:t>
            </a:r>
            <a:r>
              <a:rPr lang="tr-TR" sz="2400" dirty="0" err="1" smtClean="0">
                <a:solidFill>
                  <a:srgbClr val="FF0000"/>
                </a:solidFill>
                <a:latin typeface="Comic Sans MS" panose="030F0702030302020204" pitchFamily="66" charset="0"/>
              </a:rPr>
              <a:t>cytoplasm</a:t>
            </a:r>
            <a:r>
              <a:rPr lang="tr-TR" sz="2400" dirty="0" smtClean="0">
                <a:latin typeface="Comic Sans MS" panose="030F0702030302020204" pitchFamily="66" charset="0"/>
              </a:rPr>
              <a:t>» and </a:t>
            </a:r>
            <a:r>
              <a:rPr lang="tr-TR" sz="2400" dirty="0" err="1" smtClean="0">
                <a:latin typeface="Comic Sans MS" panose="030F0702030302020204" pitchFamily="66" charset="0"/>
              </a:rPr>
              <a:t>reticulum</a:t>
            </a:r>
            <a:r>
              <a:rPr lang="tr-TR" sz="2400" dirty="0" smtClean="0">
                <a:latin typeface="Comic Sans MS" panose="030F0702030302020204" pitchFamily="66" charset="0"/>
              </a:rPr>
              <a:t> </a:t>
            </a:r>
            <a:r>
              <a:rPr lang="tr-TR" sz="2400" dirty="0" err="1" smtClean="0">
                <a:latin typeface="Comic Sans MS" panose="030F0702030302020204" pitchFamily="66" charset="0"/>
              </a:rPr>
              <a:t>means</a:t>
            </a:r>
            <a:r>
              <a:rPr lang="tr-TR" sz="2400" dirty="0" smtClean="0">
                <a:latin typeface="Comic Sans MS" panose="030F0702030302020204" pitchFamily="66" charset="0"/>
              </a:rPr>
              <a:t> «</a:t>
            </a:r>
            <a:r>
              <a:rPr lang="tr-TR" sz="2400" dirty="0" smtClean="0">
                <a:solidFill>
                  <a:srgbClr val="FF0000"/>
                </a:solidFill>
                <a:latin typeface="Comic Sans MS" panose="030F0702030302020204" pitchFamily="66" charset="0"/>
              </a:rPr>
              <a:t>net</a:t>
            </a:r>
            <a:r>
              <a:rPr lang="tr-TR" sz="2400" dirty="0" smtClean="0">
                <a:latin typeface="Comic Sans MS" panose="030F0702030302020204" pitchFamily="66" charset="0"/>
              </a:rPr>
              <a:t>». </a:t>
            </a:r>
          </a:p>
          <a:p>
            <a:pPr algn="just"/>
            <a:endParaRPr lang="tr-TR" sz="2400" dirty="0" smtClean="0">
              <a:latin typeface="Comic Sans MS" panose="030F0702030302020204" pitchFamily="66" charset="0"/>
            </a:endParaRPr>
          </a:p>
          <a:p>
            <a:pPr algn="just"/>
            <a:r>
              <a:rPr lang="en-US" sz="2400" dirty="0" smtClean="0">
                <a:latin typeface="Comic Sans MS" panose="030F0702030302020204" pitchFamily="66" charset="0"/>
              </a:rPr>
              <a:t>In plants, the principal functions of ER include </a:t>
            </a:r>
            <a:r>
              <a:rPr lang="en-US" sz="2400" b="1" dirty="0" smtClean="0">
                <a:latin typeface="Comic Sans MS" panose="030F0702030302020204" pitchFamily="66" charset="0"/>
              </a:rPr>
              <a:t>synthesizing, processing </a:t>
            </a:r>
            <a:r>
              <a:rPr lang="en-US" sz="2400" dirty="0" smtClean="0">
                <a:latin typeface="Comic Sans MS" panose="030F0702030302020204" pitchFamily="66" charset="0"/>
              </a:rPr>
              <a:t>and </a:t>
            </a:r>
            <a:r>
              <a:rPr lang="en-US" sz="2400" b="1" dirty="0" smtClean="0">
                <a:latin typeface="Comic Sans MS" panose="030F0702030302020204" pitchFamily="66" charset="0"/>
              </a:rPr>
              <a:t>sorting protein </a:t>
            </a:r>
            <a:r>
              <a:rPr lang="en-US" sz="2400" dirty="0" smtClean="0">
                <a:latin typeface="Comic Sans MS" panose="030F0702030302020204" pitchFamily="66" charset="0"/>
              </a:rPr>
              <a:t>targeted to </a:t>
            </a:r>
            <a:r>
              <a:rPr lang="en-US" sz="2400" b="1" dirty="0" smtClean="0">
                <a:latin typeface="Comic Sans MS" panose="030F0702030302020204" pitchFamily="66" charset="0"/>
              </a:rPr>
              <a:t>membranes</a:t>
            </a:r>
            <a:r>
              <a:rPr lang="en-US" sz="2400" dirty="0" smtClean="0">
                <a:latin typeface="Comic Sans MS" panose="030F0702030302020204" pitchFamily="66" charset="0"/>
              </a:rPr>
              <a:t>, </a:t>
            </a:r>
            <a:r>
              <a:rPr lang="en-US" sz="2400" b="1" dirty="0" smtClean="0">
                <a:latin typeface="Comic Sans MS" panose="030F0702030302020204" pitchFamily="66" charset="0"/>
              </a:rPr>
              <a:t>vacuoles</a:t>
            </a:r>
            <a:r>
              <a:rPr lang="en-US" sz="2400" dirty="0" smtClean="0">
                <a:latin typeface="Comic Sans MS" panose="030F0702030302020204" pitchFamily="66" charset="0"/>
              </a:rPr>
              <a:t> or the </a:t>
            </a:r>
            <a:r>
              <a:rPr lang="en-US" sz="2400" b="1" dirty="0" smtClean="0">
                <a:latin typeface="Comic Sans MS" panose="030F0702030302020204" pitchFamily="66" charset="0"/>
              </a:rPr>
              <a:t>secretory pathway</a:t>
            </a:r>
            <a:r>
              <a:rPr lang="en-US" sz="2400" dirty="0" smtClean="0">
                <a:latin typeface="Comic Sans MS" panose="030F0702030302020204" pitchFamily="66" charset="0"/>
              </a:rPr>
              <a:t> as well as adding </a:t>
            </a:r>
            <a:r>
              <a:rPr lang="en-US" sz="2400" b="1" dirty="0" smtClean="0">
                <a:latin typeface="Comic Sans MS" panose="030F0702030302020204" pitchFamily="66" charset="0"/>
              </a:rPr>
              <a:t>N-linked </a:t>
            </a:r>
            <a:r>
              <a:rPr lang="en-US" sz="2400" b="1" dirty="0" err="1" smtClean="0">
                <a:latin typeface="Comic Sans MS" panose="030F0702030302020204" pitchFamily="66" charset="0"/>
              </a:rPr>
              <a:t>glycans</a:t>
            </a:r>
            <a:r>
              <a:rPr lang="en-US" sz="2400" b="1" dirty="0" smtClean="0">
                <a:latin typeface="Comic Sans MS" panose="030F0702030302020204" pitchFamily="66" charset="0"/>
              </a:rPr>
              <a:t> </a:t>
            </a:r>
            <a:r>
              <a:rPr lang="en-US" sz="2400" dirty="0" smtClean="0">
                <a:latin typeface="Comic Sans MS" panose="030F0702030302020204" pitchFamily="66" charset="0"/>
              </a:rPr>
              <a:t>to many of these proteins and </a:t>
            </a:r>
            <a:r>
              <a:rPr lang="en-US" sz="2400" b="1" dirty="0" smtClean="0">
                <a:latin typeface="Comic Sans MS" panose="030F0702030302020204" pitchFamily="66" charset="0"/>
              </a:rPr>
              <a:t>synthesizing a diverse array of lipid molecules</a:t>
            </a:r>
            <a:r>
              <a:rPr lang="en-US" sz="2400" dirty="0" smtClean="0">
                <a:latin typeface="Comic Sans MS" panose="030F0702030302020204" pitchFamily="66" charset="0"/>
              </a:rPr>
              <a:t>. </a:t>
            </a:r>
            <a:endParaRPr lang="tr-TR" sz="2400" dirty="0" smtClean="0">
              <a:latin typeface="Comic Sans MS" panose="030F0702030302020204" pitchFamily="66" charset="0"/>
            </a:endParaRPr>
          </a:p>
          <a:p>
            <a:pPr algn="just"/>
            <a:endParaRPr lang="tr-TR" sz="2400" dirty="0">
              <a:latin typeface="Comic Sans MS" panose="030F0702030302020204" pitchFamily="66" charset="0"/>
            </a:endParaRPr>
          </a:p>
          <a:p>
            <a:pPr algn="just"/>
            <a:r>
              <a:rPr lang="en-US" sz="2400" dirty="0" smtClean="0">
                <a:latin typeface="Comic Sans MS" panose="030F0702030302020204" pitchFamily="66" charset="0"/>
              </a:rPr>
              <a:t>ER also provides anchoring sites for the actin filament bundles that drive cytoplasmic streaming and </a:t>
            </a:r>
            <a:r>
              <a:rPr lang="en-US" sz="2400" dirty="0" smtClean="0">
                <a:solidFill>
                  <a:srgbClr val="0000FF"/>
                </a:solidFill>
                <a:latin typeface="Comic Sans MS" panose="030F0702030302020204" pitchFamily="66" charset="0"/>
              </a:rPr>
              <a:t>plays a critical role in regulating the cytosolic concentrations of calcium, which influence many other cellular activities. </a:t>
            </a:r>
          </a:p>
          <a:p>
            <a:pPr algn="just"/>
            <a:endParaRPr lang="tr-TR" sz="2400" dirty="0">
              <a:latin typeface="Comic Sans MS" panose="030F0702030302020204" pitchFamily="66" charset="0"/>
            </a:endParaRPr>
          </a:p>
        </p:txBody>
      </p:sp>
    </p:spTree>
    <p:extLst>
      <p:ext uri="{BB962C8B-B14F-4D97-AF65-F5344CB8AC3E}">
        <p14:creationId xmlns:p14="http://schemas.microsoft.com/office/powerpoint/2010/main" val="190973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34" y="85338"/>
            <a:ext cx="8229600" cy="4525963"/>
          </a:xfrm>
        </p:spPr>
        <p:txBody>
          <a:bodyPr>
            <a:normAutofit/>
          </a:bodyPr>
          <a:lstStyle/>
          <a:p>
            <a:pPr algn="just"/>
            <a:r>
              <a:rPr lang="tr-TR" sz="2800" dirty="0" err="1" smtClean="0">
                <a:latin typeface="Comic Sans MS" panose="030F0702030302020204" pitchFamily="66" charset="0"/>
              </a:rPr>
              <a:t>Eukaryotic</a:t>
            </a:r>
            <a:r>
              <a:rPr lang="tr-TR" sz="2800" dirty="0" smtClean="0">
                <a:latin typeface="Comic Sans MS" panose="030F0702030302020204" pitchFamily="66" charset="0"/>
              </a:rPr>
              <a:t> </a:t>
            </a:r>
            <a:r>
              <a:rPr lang="tr-TR" sz="2800" dirty="0" err="1" smtClean="0">
                <a:latin typeface="Comic Sans MS" panose="030F0702030302020204" pitchFamily="66" charset="0"/>
              </a:rPr>
              <a:t>cells</a:t>
            </a:r>
            <a:r>
              <a:rPr lang="tr-TR" sz="2800" dirty="0" smtClean="0">
                <a:latin typeface="Comic Sans MS" panose="030F0702030302020204" pitchFamily="66" charset="0"/>
              </a:rPr>
              <a:t> </a:t>
            </a:r>
            <a:r>
              <a:rPr lang="tr-TR" sz="2800" dirty="0" err="1" smtClean="0">
                <a:latin typeface="Comic Sans MS" panose="030F0702030302020204" pitchFamily="66" charset="0"/>
              </a:rPr>
              <a:t>have</a:t>
            </a:r>
            <a:r>
              <a:rPr lang="tr-TR" sz="2800" dirty="0" smtClean="0">
                <a:latin typeface="Comic Sans MS" panose="030F0702030302020204" pitchFamily="66" charset="0"/>
              </a:rPr>
              <a:t> 2 </a:t>
            </a:r>
            <a:r>
              <a:rPr lang="tr-TR" sz="2800" dirty="0" err="1" smtClean="0">
                <a:latin typeface="Comic Sans MS" panose="030F0702030302020204" pitchFamily="66" charset="0"/>
              </a:rPr>
              <a:t>types</a:t>
            </a:r>
            <a:r>
              <a:rPr lang="tr-TR" sz="2800" dirty="0" smtClean="0">
                <a:latin typeface="Comic Sans MS" panose="030F0702030302020204" pitchFamily="66" charset="0"/>
              </a:rPr>
              <a:t> of ER</a:t>
            </a:r>
            <a:r>
              <a:rPr lang="en-US" sz="2800" dirty="0" smtClean="0">
                <a:latin typeface="Comic Sans MS" panose="030F0702030302020204" pitchFamily="66" charset="0"/>
              </a:rPr>
              <a:t>: </a:t>
            </a:r>
            <a:r>
              <a:rPr lang="en-US" sz="2800" dirty="0" smtClean="0">
                <a:solidFill>
                  <a:srgbClr val="FF0000"/>
                </a:solidFill>
                <a:latin typeface="Comic Sans MS" panose="030F0702030302020204" pitchFamily="66" charset="0"/>
              </a:rPr>
              <a:t>rough ER</a:t>
            </a:r>
            <a:r>
              <a:rPr lang="tr-TR" sz="2800" dirty="0" smtClean="0">
                <a:solidFill>
                  <a:srgbClr val="FF0000"/>
                </a:solidFill>
                <a:latin typeface="Comic Sans MS" panose="030F0702030302020204" pitchFamily="66" charset="0"/>
              </a:rPr>
              <a:t> </a:t>
            </a:r>
            <a:r>
              <a:rPr lang="tr-TR" sz="2800" dirty="0" err="1" smtClean="0">
                <a:latin typeface="Comic Sans MS" panose="030F0702030302020204" pitchFamily="66" charset="0"/>
              </a:rPr>
              <a:t>and</a:t>
            </a:r>
            <a:r>
              <a:rPr lang="en-US" sz="2800" dirty="0" smtClean="0">
                <a:latin typeface="Comic Sans MS" panose="030F0702030302020204" pitchFamily="66" charset="0"/>
              </a:rPr>
              <a:t> </a:t>
            </a:r>
            <a:r>
              <a:rPr lang="en-US" sz="2800" dirty="0" smtClean="0">
                <a:solidFill>
                  <a:srgbClr val="FF0000"/>
                </a:solidFill>
                <a:latin typeface="Comic Sans MS" panose="030F0702030302020204" pitchFamily="66" charset="0"/>
              </a:rPr>
              <a:t>smooth ER</a:t>
            </a:r>
            <a:r>
              <a:rPr lang="en-US" sz="2800" dirty="0" smtClean="0">
                <a:latin typeface="Comic Sans MS" panose="030F0702030302020204" pitchFamily="66" charset="0"/>
              </a:rPr>
              <a:t>. These 2 types of ER are physically bound to each other at some special points, however they both have different functions</a:t>
            </a:r>
            <a:r>
              <a:rPr lang="tr-TR" sz="2800" dirty="0" smtClean="0">
                <a:latin typeface="Comic Sans MS" panose="030F0702030302020204" pitchFamily="66" charset="0"/>
              </a:rPr>
              <a:t>. </a:t>
            </a:r>
          </a:p>
          <a:p>
            <a:pPr algn="just"/>
            <a:endParaRPr lang="tr-TR" sz="2800" dirty="0"/>
          </a:p>
        </p:txBody>
      </p:sp>
      <p:pic>
        <p:nvPicPr>
          <p:cNvPr id="16388" name="Picture 4"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844824"/>
            <a:ext cx="428625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780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496944" cy="4525963"/>
          </a:xfrm>
        </p:spPr>
        <p:txBody>
          <a:bodyPr>
            <a:normAutofit/>
          </a:bodyPr>
          <a:lstStyle/>
          <a:p>
            <a:pPr algn="just"/>
            <a:r>
              <a:rPr lang="en-US" sz="2800" dirty="0" smtClean="0">
                <a:latin typeface="Comic Sans MS" panose="030F0702030302020204" pitchFamily="66" charset="0"/>
              </a:rPr>
              <a:t>In smooth ER, fatty acids and phospholipids are used in the making of membranes. In addition, SER is the place for </a:t>
            </a:r>
            <a:r>
              <a:rPr lang="en-US" sz="2800" b="1" dirty="0" smtClean="0">
                <a:latin typeface="Comic Sans MS" panose="030F0702030302020204" pitchFamily="66" charset="0"/>
              </a:rPr>
              <a:t>biodegradation of toxins </a:t>
            </a:r>
            <a:r>
              <a:rPr lang="en-US" sz="2800" dirty="0" smtClean="0">
                <a:latin typeface="Comic Sans MS" panose="030F0702030302020204" pitchFamily="66" charset="0"/>
              </a:rPr>
              <a:t>and </a:t>
            </a:r>
            <a:r>
              <a:rPr lang="en-US" sz="2800" b="1" dirty="0" smtClean="0">
                <a:latin typeface="Comic Sans MS" panose="030F0702030302020204" pitchFamily="66" charset="0"/>
              </a:rPr>
              <a:t>conversion of them into less harmful molecules. </a:t>
            </a:r>
            <a:r>
              <a:rPr lang="en-US" sz="2800" dirty="0" smtClean="0">
                <a:latin typeface="Comic Sans MS" panose="030F0702030302020204" pitchFamily="66" charset="0"/>
              </a:rPr>
              <a:t>These molecules can be expelled from the cell.</a:t>
            </a:r>
            <a:endParaRPr lang="en-US" sz="2800" dirty="0">
              <a:latin typeface="Comic Sans MS" panose="030F0702030302020204" pitchFamily="66" charset="0"/>
            </a:endParaRPr>
          </a:p>
        </p:txBody>
      </p:sp>
      <p:pic>
        <p:nvPicPr>
          <p:cNvPr id="17410"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708920"/>
            <a:ext cx="5618737" cy="383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403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16632"/>
            <a:ext cx="8496944" cy="6696744"/>
          </a:xfrm>
        </p:spPr>
        <p:txBody>
          <a:bodyPr>
            <a:noAutofit/>
          </a:bodyPr>
          <a:lstStyle/>
          <a:p>
            <a:pPr algn="just"/>
            <a:r>
              <a:rPr lang="en-GB" sz="2400" dirty="0">
                <a:latin typeface="Comic Sans MS" panose="030F0702030302020204" pitchFamily="66" charset="0"/>
              </a:rPr>
              <a:t>Other membranes enclose eukaryotic organelles are </a:t>
            </a:r>
            <a:r>
              <a:rPr lang="en-GB" sz="2400" b="1" dirty="0" smtClean="0">
                <a:latin typeface="Comic Sans MS" panose="030F0702030302020204" pitchFamily="66" charset="0"/>
              </a:rPr>
              <a:t>nucleus</a:t>
            </a:r>
            <a:r>
              <a:rPr lang="en-GB" sz="2400" b="1" dirty="0">
                <a:latin typeface="Comic Sans MS" panose="030F0702030302020204" pitchFamily="66" charset="0"/>
              </a:rPr>
              <a:t>,</a:t>
            </a:r>
            <a:r>
              <a:rPr lang="en-GB" sz="2400" dirty="0">
                <a:latin typeface="Comic Sans MS" panose="030F0702030302020204" pitchFamily="66" charset="0"/>
              </a:rPr>
              <a:t> </a:t>
            </a:r>
            <a:r>
              <a:rPr lang="en-GB" sz="2400" b="1" dirty="0">
                <a:latin typeface="Comic Sans MS" panose="030F0702030302020204" pitchFamily="66" charset="0"/>
              </a:rPr>
              <a:t>chloroplast</a:t>
            </a:r>
            <a:r>
              <a:rPr lang="en-GB" sz="2400" dirty="0">
                <a:latin typeface="Comic Sans MS" panose="030F0702030302020204" pitchFamily="66" charset="0"/>
              </a:rPr>
              <a:t> and </a:t>
            </a:r>
            <a:r>
              <a:rPr lang="en-GB" sz="2400" b="1" dirty="0" err="1">
                <a:latin typeface="Comic Sans MS" panose="030F0702030302020204" pitchFamily="66" charset="0"/>
              </a:rPr>
              <a:t>mitochondrium</a:t>
            </a:r>
            <a:r>
              <a:rPr lang="en-GB" sz="2400" b="1" dirty="0">
                <a:latin typeface="Comic Sans MS" panose="030F0702030302020204" pitchFamily="66" charset="0"/>
              </a:rPr>
              <a:t>.</a:t>
            </a:r>
            <a:endParaRPr lang="tr-TR" sz="2400" dirty="0">
              <a:solidFill>
                <a:srgbClr val="7030A0"/>
              </a:solidFill>
              <a:latin typeface="Comic Sans MS" panose="030F0702030302020204" pitchFamily="66" charset="0"/>
            </a:endParaRPr>
          </a:p>
          <a:p>
            <a:pPr marL="0" indent="0" algn="just">
              <a:buNone/>
            </a:pPr>
            <a:endParaRPr lang="en-GB" sz="2400" dirty="0" smtClean="0">
              <a:latin typeface="Comic Sans MS" panose="030F0702030302020204" pitchFamily="66" charset="0"/>
            </a:endParaRPr>
          </a:p>
          <a:p>
            <a:pPr algn="just"/>
            <a:r>
              <a:rPr lang="en-GB" sz="2400" dirty="0" smtClean="0">
                <a:latin typeface="Comic Sans MS" panose="030F0702030302020204" pitchFamily="66" charset="0"/>
              </a:rPr>
              <a:t>Membranes </a:t>
            </a:r>
            <a:r>
              <a:rPr lang="en-GB" sz="2400" dirty="0">
                <a:latin typeface="Comic Sans MS" panose="030F0702030302020204" pitchFamily="66" charset="0"/>
              </a:rPr>
              <a:t>also form internal compartments, such as Endoplasmic Reticulum </a:t>
            </a:r>
            <a:r>
              <a:rPr lang="en-GB" sz="2400" dirty="0">
                <a:solidFill>
                  <a:srgbClr val="FF0000"/>
                </a:solidFill>
                <a:latin typeface="Comic Sans MS" panose="030F0702030302020204" pitchFamily="66" charset="0"/>
              </a:rPr>
              <a:t>(ER) </a:t>
            </a:r>
            <a:r>
              <a:rPr lang="en-GB" sz="2400" dirty="0">
                <a:latin typeface="Comic Sans MS" panose="030F0702030302020204" pitchFamily="66" charset="0"/>
              </a:rPr>
              <a:t>in the cytoplasm and </a:t>
            </a:r>
            <a:r>
              <a:rPr lang="en-GB" sz="2400" dirty="0">
                <a:solidFill>
                  <a:srgbClr val="FF0000"/>
                </a:solidFill>
                <a:latin typeface="Comic Sans MS" panose="030F0702030302020204" pitchFamily="66" charset="0"/>
              </a:rPr>
              <a:t>thylakoids</a:t>
            </a:r>
            <a:r>
              <a:rPr lang="en-GB" sz="2400" dirty="0">
                <a:latin typeface="Comic Sans MS" panose="030F0702030302020204" pitchFamily="66" charset="0"/>
              </a:rPr>
              <a:t> in the chloroplast</a:t>
            </a:r>
            <a:r>
              <a:rPr lang="en-GB" sz="2400" dirty="0" smtClean="0">
                <a:latin typeface="Comic Sans MS" panose="030F0702030302020204" pitchFamily="66" charset="0"/>
              </a:rPr>
              <a:t>.</a:t>
            </a:r>
          </a:p>
          <a:p>
            <a:pPr algn="just"/>
            <a:endParaRPr lang="tr-TR" sz="2400" dirty="0">
              <a:latin typeface="Comic Sans MS" panose="030F0702030302020204" pitchFamily="66" charset="0"/>
            </a:endParaRPr>
          </a:p>
          <a:p>
            <a:pPr algn="just"/>
            <a:r>
              <a:rPr lang="en-GB" sz="2400" b="1" dirty="0">
                <a:solidFill>
                  <a:srgbClr val="7030A0"/>
                </a:solidFill>
                <a:latin typeface="Comic Sans MS" panose="030F0702030302020204" pitchFamily="66" charset="0"/>
              </a:rPr>
              <a:t>The principal function of membranes is to serve as a barrier to the diffusion of most water-soluble molecules.</a:t>
            </a:r>
            <a:r>
              <a:rPr lang="en-GB" sz="2400" dirty="0">
                <a:solidFill>
                  <a:srgbClr val="7030A0"/>
                </a:solidFill>
                <a:latin typeface="Comic Sans MS" panose="030F0702030302020204" pitchFamily="66" charset="0"/>
              </a:rPr>
              <a:t> </a:t>
            </a:r>
            <a:endParaRPr lang="en-GB" sz="2400" dirty="0" smtClean="0">
              <a:solidFill>
                <a:srgbClr val="7030A0"/>
              </a:solidFill>
              <a:latin typeface="Comic Sans MS" panose="030F0702030302020204" pitchFamily="66" charset="0"/>
            </a:endParaRPr>
          </a:p>
          <a:p>
            <a:pPr algn="just"/>
            <a:endParaRPr lang="en-GB" sz="2400" dirty="0">
              <a:solidFill>
                <a:srgbClr val="7030A0"/>
              </a:solidFill>
              <a:latin typeface="Comic Sans MS" panose="030F0702030302020204" pitchFamily="66" charset="0"/>
            </a:endParaRPr>
          </a:p>
          <a:p>
            <a:pPr algn="just"/>
            <a:r>
              <a:rPr lang="en-GB" sz="2400" dirty="0" smtClean="0">
                <a:latin typeface="Comic Sans MS" panose="030F0702030302020204" pitchFamily="66" charset="0"/>
              </a:rPr>
              <a:t>These </a:t>
            </a:r>
            <a:r>
              <a:rPr lang="en-GB" sz="2400" dirty="0">
                <a:latin typeface="Comic Sans MS" panose="030F0702030302020204" pitchFamily="66" charset="0"/>
              </a:rPr>
              <a:t>barriers limit compartments wherein the chemical composition can differ from the surroundings can be optimised for a particular activity. </a:t>
            </a:r>
            <a:r>
              <a:rPr lang="en-GB" sz="2400" b="1" dirty="0">
                <a:solidFill>
                  <a:srgbClr val="7030A0"/>
                </a:solidFill>
                <a:latin typeface="Comic Sans MS" panose="030F0702030302020204" pitchFamily="66" charset="0"/>
              </a:rPr>
              <a:t>Membranes also serve as scaffolding for certain </a:t>
            </a:r>
            <a:r>
              <a:rPr lang="en-GB" sz="2400" b="1" dirty="0" smtClean="0">
                <a:solidFill>
                  <a:srgbClr val="7030A0"/>
                </a:solidFill>
                <a:latin typeface="Comic Sans MS" panose="030F0702030302020204" pitchFamily="66" charset="0"/>
              </a:rPr>
              <a:t>proteins</a:t>
            </a:r>
            <a:r>
              <a:rPr lang="tr-TR" sz="2400" b="1" dirty="0" smtClean="0">
                <a:solidFill>
                  <a:srgbClr val="7030A0"/>
                </a:solidFill>
                <a:latin typeface="Comic Sans MS" panose="030F0702030302020204" pitchFamily="66" charset="0"/>
              </a:rPr>
              <a:t>.</a:t>
            </a:r>
            <a:endParaRPr lang="tr-TR" sz="2400" dirty="0"/>
          </a:p>
        </p:txBody>
      </p:sp>
    </p:spTree>
    <p:extLst>
      <p:ext uri="{BB962C8B-B14F-4D97-AF65-F5344CB8AC3E}">
        <p14:creationId xmlns:p14="http://schemas.microsoft.com/office/powerpoint/2010/main" val="3276101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04664"/>
            <a:ext cx="8229600" cy="4525963"/>
          </a:xfrm>
        </p:spPr>
        <p:txBody>
          <a:bodyPr>
            <a:normAutofit/>
          </a:bodyPr>
          <a:lstStyle/>
          <a:p>
            <a:pPr algn="just"/>
            <a:r>
              <a:rPr lang="en-US" sz="2800" dirty="0" smtClean="0">
                <a:latin typeface="Comic Sans MS" panose="030F0702030302020204" pitchFamily="66" charset="0"/>
              </a:rPr>
              <a:t>The surface of rough endoplasmic reticulum (RER) is covered with </a:t>
            </a:r>
            <a:r>
              <a:rPr lang="en-US" sz="2800" b="1" dirty="0" smtClean="0">
                <a:solidFill>
                  <a:srgbClr val="7030A0"/>
                </a:solidFill>
                <a:latin typeface="Comic Sans MS" panose="030F0702030302020204" pitchFamily="66" charset="0"/>
              </a:rPr>
              <a:t>ribosomes</a:t>
            </a:r>
            <a:r>
              <a:rPr lang="en-US" sz="2800" dirty="0" smtClean="0">
                <a:latin typeface="Comic Sans MS" panose="030F0702030302020204" pitchFamily="66" charset="0"/>
              </a:rPr>
              <a:t>. Ribosomes are small spherical structures consisting of </a:t>
            </a:r>
            <a:r>
              <a:rPr lang="en-US" sz="2800" b="1" dirty="0" smtClean="0">
                <a:latin typeface="Comic Sans MS" panose="030F0702030302020204" pitchFamily="66" charset="0"/>
              </a:rPr>
              <a:t>proteins </a:t>
            </a:r>
            <a:r>
              <a:rPr lang="en-US" sz="2800" dirty="0" smtClean="0">
                <a:latin typeface="Comic Sans MS" panose="030F0702030302020204" pitchFamily="66" charset="0"/>
              </a:rPr>
              <a:t>and</a:t>
            </a:r>
            <a:r>
              <a:rPr lang="en-US" sz="2800" b="1" dirty="0" smtClean="0">
                <a:latin typeface="Comic Sans MS" panose="030F0702030302020204" pitchFamily="66" charset="0"/>
              </a:rPr>
              <a:t> RNA </a:t>
            </a:r>
            <a:r>
              <a:rPr lang="en-US" sz="2800" dirty="0" smtClean="0">
                <a:latin typeface="Comic Sans MS" panose="030F0702030302020204" pitchFamily="66" charset="0"/>
              </a:rPr>
              <a:t>molecules. </a:t>
            </a:r>
            <a:endParaRPr lang="en-US" sz="2800" dirty="0">
              <a:latin typeface="Comic Sans MS" panose="030F0702030302020204" pitchFamily="66" charset="0"/>
            </a:endParaRPr>
          </a:p>
        </p:txBody>
      </p:sp>
      <p:pic>
        <p:nvPicPr>
          <p:cNvPr id="18434" name="Picture 2" descr="smooth endoplasmic reticulu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08920"/>
            <a:ext cx="5207098" cy="391394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844824"/>
            <a:ext cx="3348162" cy="227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4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randombar(horizontal)">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6632"/>
            <a:ext cx="8424936" cy="6110139"/>
          </a:xfrm>
        </p:spPr>
        <p:txBody>
          <a:bodyPr>
            <a:normAutofit fontScale="92500"/>
          </a:bodyPr>
          <a:lstStyle/>
          <a:p>
            <a:pPr algn="just">
              <a:lnSpc>
                <a:spcPct val="150000"/>
              </a:lnSpc>
            </a:pPr>
            <a:r>
              <a:rPr lang="en-US" sz="2400" dirty="0" smtClean="0">
                <a:latin typeface="Comic Sans MS" panose="030F0702030302020204" pitchFamily="66" charset="0"/>
              </a:rPr>
              <a:t>Ribosomes are found on RER or as free in eukaryotic cells. </a:t>
            </a:r>
            <a:r>
              <a:rPr lang="en-US" sz="2400" b="1" dirty="0" smtClean="0">
                <a:solidFill>
                  <a:srgbClr val="0000FF"/>
                </a:solidFill>
                <a:latin typeface="Comic Sans MS" panose="030F0702030302020204" pitchFamily="66" charset="0"/>
              </a:rPr>
              <a:t>Their function is to bind free amino acids to each other and form proteins. </a:t>
            </a:r>
            <a:r>
              <a:rPr lang="en-US" sz="2400" dirty="0" smtClean="0">
                <a:latin typeface="Comic Sans MS" panose="030F0702030302020204" pitchFamily="66" charset="0"/>
              </a:rPr>
              <a:t>The proteins that will be sent outside the cell are produced by the ribosomes found on the surface of RER. </a:t>
            </a:r>
            <a:r>
              <a:rPr lang="en-US" sz="2400" b="1" dirty="0" smtClean="0">
                <a:latin typeface="Comic Sans MS" panose="030F0702030302020204" pitchFamily="66" charset="0"/>
              </a:rPr>
              <a:t>These proteins have a special amino acid sequence at the end. This small sequence is the signal demonstrating that the synthesis starts at the free ribosomes. </a:t>
            </a:r>
            <a:r>
              <a:rPr lang="en-US" sz="2400" dirty="0" smtClean="0">
                <a:latin typeface="Comic Sans MS" panose="030F0702030302020204" pitchFamily="66" charset="0"/>
              </a:rPr>
              <a:t>If this special sequence appears when protein synthesis starts, then the ribosome is attached to the  RER and protein synthesis continues into the ER tubes through the protein channels found in the RER. </a:t>
            </a:r>
          </a:p>
          <a:p>
            <a:pPr algn="just">
              <a:lnSpc>
                <a:spcPct val="150000"/>
              </a:lnSpc>
            </a:pPr>
            <a:endParaRPr lang="en-US" sz="2400" dirty="0" smtClean="0">
              <a:latin typeface="Comic Sans MS" panose="030F0702030302020204" pitchFamily="66" charset="0"/>
            </a:endParaRPr>
          </a:p>
        </p:txBody>
      </p:sp>
    </p:spTree>
    <p:extLst>
      <p:ext uri="{BB962C8B-B14F-4D97-AF65-F5344CB8AC3E}">
        <p14:creationId xmlns:p14="http://schemas.microsoft.com/office/powerpoint/2010/main" val="3307879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60648"/>
            <a:ext cx="8229600" cy="4525963"/>
          </a:xfrm>
        </p:spPr>
        <p:txBody>
          <a:bodyPr>
            <a:normAutofit/>
          </a:bodyPr>
          <a:lstStyle/>
          <a:p>
            <a:pPr marL="0" indent="0" algn="just">
              <a:lnSpc>
                <a:spcPct val="150000"/>
              </a:lnSpc>
              <a:buNone/>
            </a:pPr>
            <a:r>
              <a:rPr lang="en-US" sz="2400" dirty="0">
                <a:latin typeface="Comic Sans MS" panose="030F0702030302020204" pitchFamily="66" charset="0"/>
              </a:rPr>
              <a:t>When proteins enter into RER, sugars (oligosaccharides) may also be attached to them; thus proteins become </a:t>
            </a:r>
            <a:r>
              <a:rPr lang="en-US" sz="2400" dirty="0">
                <a:solidFill>
                  <a:srgbClr val="0000FF"/>
                </a:solidFill>
                <a:latin typeface="Comic Sans MS" panose="030F0702030302020204" pitchFamily="66" charset="0"/>
              </a:rPr>
              <a:t>glycoproteins</a:t>
            </a:r>
            <a:r>
              <a:rPr lang="en-US" sz="2400" dirty="0">
                <a:latin typeface="Comic Sans MS" panose="030F0702030302020204" pitchFamily="66" charset="0"/>
              </a:rPr>
              <a:t>. Then glycoproteins are directed to the vicinity of </a:t>
            </a:r>
            <a:r>
              <a:rPr lang="en-US" sz="2400" dirty="0">
                <a:solidFill>
                  <a:srgbClr val="0000FF"/>
                </a:solidFill>
                <a:latin typeface="Comic Sans MS" panose="030F0702030302020204" pitchFamily="66" charset="0"/>
              </a:rPr>
              <a:t>Golgi apparatus </a:t>
            </a:r>
            <a:r>
              <a:rPr lang="en-US" sz="2400" dirty="0">
                <a:latin typeface="Comic Sans MS" panose="030F0702030302020204" pitchFamily="66" charset="0"/>
              </a:rPr>
              <a:t>by RER for other chemical processes</a:t>
            </a:r>
            <a:r>
              <a:rPr lang="tr-TR" sz="2400" dirty="0">
                <a:latin typeface="Comic Sans MS" panose="030F0702030302020204" pitchFamily="66" charset="0"/>
              </a:rPr>
              <a:t> </a:t>
            </a:r>
            <a:r>
              <a:rPr lang="tr-TR" sz="2400" dirty="0" err="1">
                <a:latin typeface="Comic Sans MS" panose="030F0702030302020204" pitchFamily="66" charset="0"/>
              </a:rPr>
              <a:t>to</a:t>
            </a:r>
            <a:r>
              <a:rPr lang="tr-TR" sz="2400" dirty="0">
                <a:latin typeface="Comic Sans MS" panose="030F0702030302020204" pitchFamily="66" charset="0"/>
              </a:rPr>
              <a:t> </a:t>
            </a:r>
            <a:r>
              <a:rPr lang="tr-TR" sz="2400" dirty="0" err="1">
                <a:latin typeface="Comic Sans MS" panose="030F0702030302020204" pitchFamily="66" charset="0"/>
              </a:rPr>
              <a:t>take</a:t>
            </a:r>
            <a:r>
              <a:rPr lang="tr-TR" sz="2400" dirty="0">
                <a:latin typeface="Comic Sans MS" panose="030F0702030302020204" pitchFamily="66" charset="0"/>
              </a:rPr>
              <a:t> </a:t>
            </a:r>
            <a:r>
              <a:rPr lang="tr-TR" sz="2400" dirty="0" err="1">
                <a:latin typeface="Comic Sans MS" panose="030F0702030302020204" pitchFamily="66" charset="0"/>
              </a:rPr>
              <a:t>place</a:t>
            </a:r>
            <a:r>
              <a:rPr lang="en-US" sz="2400" dirty="0">
                <a:latin typeface="Comic Sans MS" panose="030F0702030302020204" pitchFamily="66" charset="0"/>
              </a:rPr>
              <a:t>. Glycoproteins leave the RER in small, spherical </a:t>
            </a:r>
            <a:r>
              <a:rPr lang="en-US" sz="2400" dirty="0">
                <a:solidFill>
                  <a:srgbClr val="0000FF"/>
                </a:solidFill>
                <a:latin typeface="Comic Sans MS" panose="030F0702030302020204" pitchFamily="66" charset="0"/>
              </a:rPr>
              <a:t>vesicles</a:t>
            </a:r>
            <a:r>
              <a:rPr lang="en-US" sz="2400" dirty="0">
                <a:latin typeface="Comic Sans MS" panose="030F0702030302020204" pitchFamily="66" charset="0"/>
              </a:rPr>
              <a:t>.  </a:t>
            </a:r>
          </a:p>
          <a:p>
            <a:pPr algn="just">
              <a:lnSpc>
                <a:spcPct val="150000"/>
              </a:lnSpc>
            </a:pPr>
            <a:endParaRPr lang="en-US" sz="2400" dirty="0"/>
          </a:p>
        </p:txBody>
      </p:sp>
      <p:pic>
        <p:nvPicPr>
          <p:cNvPr id="4" name="Picture 2" descr="glycoprotein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256"/>
          <a:stretch/>
        </p:blipFill>
        <p:spPr bwMode="auto">
          <a:xfrm>
            <a:off x="2267744" y="4437112"/>
            <a:ext cx="427932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722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l"/>
            <a:r>
              <a:rPr lang="en-GB" b="1" u="sng" dirty="0">
                <a:solidFill>
                  <a:srgbClr val="FF0000"/>
                </a:solidFill>
                <a:latin typeface="Comic Sans MS" panose="030F0702030302020204" pitchFamily="66" charset="0"/>
              </a:rPr>
              <a:t>1.5. Golgi apparatus</a:t>
            </a:r>
            <a:r>
              <a:rPr lang="tr-TR" dirty="0">
                <a:solidFill>
                  <a:srgbClr val="00B050"/>
                </a:solidFill>
                <a:latin typeface="Comic Sans MS" panose="030F0702030302020204" pitchFamily="66" charset="0"/>
              </a:rPr>
              <a:t/>
            </a:r>
            <a:br>
              <a:rPr lang="tr-TR" dirty="0">
                <a:solidFill>
                  <a:srgbClr val="00B050"/>
                </a:solidFill>
                <a:latin typeface="Comic Sans MS" panose="030F0702030302020204" pitchFamily="66" charset="0"/>
              </a:rPr>
            </a:br>
            <a:endParaRPr lang="tr-TR" dirty="0">
              <a:solidFill>
                <a:srgbClr val="00B050"/>
              </a:solidFill>
              <a:latin typeface="Comic Sans MS" panose="030F0702030302020204" pitchFamily="66" charset="0"/>
            </a:endParaRPr>
          </a:p>
        </p:txBody>
      </p:sp>
      <p:sp>
        <p:nvSpPr>
          <p:cNvPr id="3" name="İçerik Yer Tutucusu 2"/>
          <p:cNvSpPr>
            <a:spLocks noGrp="1"/>
          </p:cNvSpPr>
          <p:nvPr>
            <p:ph sz="quarter" idx="1"/>
          </p:nvPr>
        </p:nvSpPr>
        <p:spPr>
          <a:xfrm>
            <a:off x="187830" y="846138"/>
            <a:ext cx="8956169" cy="5202439"/>
          </a:xfrm>
        </p:spPr>
        <p:txBody>
          <a:bodyPr>
            <a:noAutofit/>
          </a:bodyPr>
          <a:lstStyle/>
          <a:p>
            <a:pPr marL="0" indent="0" algn="just">
              <a:lnSpc>
                <a:spcPct val="150000"/>
              </a:lnSpc>
              <a:buNone/>
            </a:pPr>
            <a:r>
              <a:rPr lang="en-GB" sz="2000" dirty="0">
                <a:latin typeface="Comic Sans MS" panose="030F0702030302020204" pitchFamily="66" charset="0"/>
              </a:rPr>
              <a:t>The term Golgi apparatus refers to the complement of Golgi stacks and associated trans-Golgi networks (TGNs) within a given cell</a:t>
            </a:r>
            <a:r>
              <a:rPr lang="en-GB" sz="2000" dirty="0">
                <a:solidFill>
                  <a:srgbClr val="7030A0"/>
                </a:solidFill>
                <a:latin typeface="Comic Sans MS" panose="030F0702030302020204" pitchFamily="66" charset="0"/>
              </a:rPr>
              <a:t>. </a:t>
            </a:r>
            <a:r>
              <a:rPr lang="en-US" sz="2000" dirty="0" smtClean="0">
                <a:latin typeface="Comic Sans MS" panose="030F0702030302020204" pitchFamily="66" charset="0"/>
              </a:rPr>
              <a:t>Each membranous sack is called </a:t>
            </a:r>
            <a:r>
              <a:rPr lang="en-US" sz="2000" b="1" dirty="0" smtClean="0">
                <a:solidFill>
                  <a:srgbClr val="FF0000"/>
                </a:solidFill>
                <a:latin typeface="Comic Sans MS" panose="030F0702030302020204" pitchFamily="66" charset="0"/>
              </a:rPr>
              <a:t>cis</a:t>
            </a:r>
            <a:r>
              <a:rPr lang="tr-TR" sz="2000" b="1" dirty="0" err="1" smtClean="0">
                <a:solidFill>
                  <a:srgbClr val="FF0000"/>
                </a:solidFill>
                <a:latin typeface="Comic Sans MS" panose="030F0702030302020204" pitchFamily="66" charset="0"/>
              </a:rPr>
              <a:t>tern</a:t>
            </a:r>
            <a:r>
              <a:rPr lang="tr-TR" sz="2000" dirty="0" smtClean="0">
                <a:latin typeface="Comic Sans MS" panose="030F0702030302020204" pitchFamily="66" charset="0"/>
              </a:rPr>
              <a:t>.</a:t>
            </a:r>
            <a:r>
              <a:rPr lang="tr-TR" sz="2000" dirty="0" smtClean="0">
                <a:solidFill>
                  <a:srgbClr val="7030A0"/>
                </a:solidFill>
                <a:latin typeface="Comic Sans MS" panose="030F0702030302020204" pitchFamily="66" charset="0"/>
              </a:rPr>
              <a:t> </a:t>
            </a:r>
            <a:r>
              <a:rPr lang="en-GB" sz="2000" dirty="0" smtClean="0">
                <a:solidFill>
                  <a:srgbClr val="7030A0"/>
                </a:solidFill>
                <a:latin typeface="Comic Sans MS" panose="030F0702030302020204" pitchFamily="66" charset="0"/>
              </a:rPr>
              <a:t>Golgi </a:t>
            </a:r>
            <a:r>
              <a:rPr lang="en-GB" sz="2000" dirty="0">
                <a:solidFill>
                  <a:srgbClr val="7030A0"/>
                </a:solidFill>
                <a:latin typeface="Comic Sans MS" panose="030F0702030302020204" pitchFamily="66" charset="0"/>
              </a:rPr>
              <a:t>apparatus occupies </a:t>
            </a:r>
            <a:r>
              <a:rPr lang="en-GB" sz="2000" b="1" dirty="0">
                <a:solidFill>
                  <a:srgbClr val="7030A0"/>
                </a:solidFill>
                <a:latin typeface="Comic Sans MS" panose="030F0702030302020204" pitchFamily="66" charset="0"/>
              </a:rPr>
              <a:t>a central position in the secretory pathway, receiving newly synthesized proteins and lipids from the ER and directing them to either the cell surface or vacuoles.</a:t>
            </a:r>
            <a:r>
              <a:rPr lang="en-GB" sz="2000" dirty="0">
                <a:latin typeface="Comic Sans MS" panose="030F0702030302020204" pitchFamily="66" charset="0"/>
              </a:rPr>
              <a:t> </a:t>
            </a:r>
            <a:endParaRPr lang="tr-TR" sz="2000" dirty="0">
              <a:latin typeface="Comic Sans MS" panose="030F0702030302020204" pitchFamily="66" charset="0"/>
            </a:endParaRPr>
          </a:p>
          <a:p>
            <a:pPr algn="just">
              <a:lnSpc>
                <a:spcPct val="150000"/>
              </a:lnSpc>
            </a:pPr>
            <a:endParaRPr lang="tr-TR" sz="2000" dirty="0">
              <a:latin typeface="Comic Sans MS" panose="030F0702030302020204" pitchFamily="66" charset="0"/>
            </a:endParaRPr>
          </a:p>
        </p:txBody>
      </p:sp>
      <p:sp>
        <p:nvSpPr>
          <p:cNvPr id="5" name="AutoShape 2" descr="Golgi Apparatus- Definition, Structure, Functions and Di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Golgi Apparatus - CHSAnatomy/Physiolog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Picture 2" descr="golgi apparatus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b="5502"/>
          <a:stretch/>
        </p:blipFill>
        <p:spPr bwMode="auto">
          <a:xfrm>
            <a:off x="2915816" y="3140331"/>
            <a:ext cx="4032448" cy="371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49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72504"/>
            <a:ext cx="4176464" cy="5288744"/>
          </a:xfrm>
        </p:spPr>
        <p:txBody>
          <a:bodyPr>
            <a:normAutofit lnSpcReduction="10000"/>
          </a:bodyPr>
          <a:lstStyle/>
          <a:p>
            <a:pPr marL="0" indent="0">
              <a:lnSpc>
                <a:spcPct val="150000"/>
              </a:lnSpc>
              <a:buNone/>
            </a:pPr>
            <a:r>
              <a:rPr lang="en-GB" sz="2400" dirty="0">
                <a:latin typeface="Comic Sans MS" panose="030F0702030302020204" pitchFamily="66" charset="0"/>
              </a:rPr>
              <a:t>Golgi apparatus is involved in many other cell </a:t>
            </a:r>
            <a:r>
              <a:rPr lang="en-GB" sz="2400" dirty="0" smtClean="0">
                <a:latin typeface="Comic Sans MS" panose="030F0702030302020204" pitchFamily="66" charset="0"/>
              </a:rPr>
              <a:t>functions</a:t>
            </a:r>
            <a:r>
              <a:rPr lang="tr-TR" sz="2400" dirty="0" smtClean="0">
                <a:latin typeface="Comic Sans MS" panose="030F0702030302020204" pitchFamily="66" charset="0"/>
              </a:rPr>
              <a:t>, as </a:t>
            </a:r>
            <a:r>
              <a:rPr lang="tr-TR" sz="2400" dirty="0" err="1" smtClean="0">
                <a:latin typeface="Comic Sans MS" panose="030F0702030302020204" pitchFamily="66" charset="0"/>
              </a:rPr>
              <a:t>well</a:t>
            </a:r>
            <a:r>
              <a:rPr lang="en-GB" sz="2400" dirty="0" smtClean="0">
                <a:latin typeface="Comic Sans MS" panose="030F0702030302020204" pitchFamily="66" charset="0"/>
              </a:rPr>
              <a:t>.</a:t>
            </a:r>
            <a:r>
              <a:rPr lang="tr-TR" sz="2400" dirty="0" smtClean="0">
                <a:latin typeface="Comic Sans MS" panose="030F0702030302020204" pitchFamily="66" charset="0"/>
              </a:rPr>
              <a:t> </a:t>
            </a:r>
            <a:r>
              <a:rPr lang="en-US" sz="2400" dirty="0">
                <a:latin typeface="Comic Sans MS" panose="030F0702030302020204" pitchFamily="66" charset="0"/>
              </a:rPr>
              <a:t>The function of Golgi is to </a:t>
            </a:r>
            <a:r>
              <a:rPr lang="en-US" sz="2400" dirty="0">
                <a:solidFill>
                  <a:srgbClr val="0000FF"/>
                </a:solidFill>
                <a:latin typeface="Comic Sans MS" panose="030F0702030302020204" pitchFamily="66" charset="0"/>
              </a:rPr>
              <a:t>produce new cell materials</a:t>
            </a:r>
            <a:r>
              <a:rPr lang="en-US" sz="2400" dirty="0">
                <a:latin typeface="Comic Sans MS" panose="030F0702030302020204" pitchFamily="66" charset="0"/>
              </a:rPr>
              <a:t>, make </a:t>
            </a:r>
            <a:r>
              <a:rPr lang="en-US" sz="2400" dirty="0">
                <a:solidFill>
                  <a:srgbClr val="0000FF"/>
                </a:solidFill>
                <a:latin typeface="Comic Sans MS" panose="030F0702030302020204" pitchFamily="66" charset="0"/>
              </a:rPr>
              <a:t>modifications in the products </a:t>
            </a:r>
            <a:r>
              <a:rPr lang="en-US" sz="2400" dirty="0">
                <a:latin typeface="Comic Sans MS" panose="030F0702030302020204" pitchFamily="66" charset="0"/>
              </a:rPr>
              <a:t>and </a:t>
            </a:r>
            <a:r>
              <a:rPr lang="en-US" sz="2400" dirty="0">
                <a:solidFill>
                  <a:srgbClr val="0000FF"/>
                </a:solidFill>
                <a:latin typeface="Comic Sans MS" panose="030F0702030302020204" pitchFamily="66" charset="0"/>
              </a:rPr>
              <a:t>send the products out of the cell </a:t>
            </a:r>
            <a:r>
              <a:rPr lang="en-US" sz="2400" dirty="0">
                <a:latin typeface="Comic Sans MS" panose="030F0702030302020204" pitchFamily="66" charset="0"/>
              </a:rPr>
              <a:t>or</a:t>
            </a:r>
            <a:r>
              <a:rPr lang="en-US" sz="2400" dirty="0">
                <a:solidFill>
                  <a:srgbClr val="C00000"/>
                </a:solidFill>
                <a:latin typeface="Comic Sans MS" panose="030F0702030302020204" pitchFamily="66" charset="0"/>
              </a:rPr>
              <a:t> </a:t>
            </a:r>
            <a:r>
              <a:rPr lang="en-US" sz="2400" dirty="0">
                <a:solidFill>
                  <a:srgbClr val="0000FF"/>
                </a:solidFill>
                <a:latin typeface="Comic Sans MS" panose="030F0702030302020204" pitchFamily="66" charset="0"/>
              </a:rPr>
              <a:t>distribute them </a:t>
            </a:r>
            <a:r>
              <a:rPr lang="en-US" sz="2400" dirty="0">
                <a:latin typeface="Comic Sans MS" panose="030F0702030302020204" pitchFamily="66" charset="0"/>
              </a:rPr>
              <a:t>within the cell</a:t>
            </a:r>
            <a:r>
              <a:rPr lang="tr-TR" sz="2400" dirty="0">
                <a:latin typeface="Comic Sans MS" panose="030F0702030302020204" pitchFamily="66" charset="0"/>
              </a:rPr>
              <a:t>.</a:t>
            </a:r>
          </a:p>
          <a:p>
            <a:pPr>
              <a:lnSpc>
                <a:spcPct val="150000"/>
              </a:lnSpc>
            </a:pPr>
            <a:endParaRPr lang="en-US" sz="2400" dirty="0"/>
          </a:p>
        </p:txBody>
      </p:sp>
      <p:pic>
        <p:nvPicPr>
          <p:cNvPr id="6146" name="Picture 2" descr="Golgi Apparatus, Proteins, Transport | Learn Science at Sci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72504"/>
            <a:ext cx="5081488" cy="560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595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354" y="260648"/>
            <a:ext cx="8760633" cy="4525963"/>
          </a:xfrm>
        </p:spPr>
        <p:txBody>
          <a:bodyPr>
            <a:normAutofit/>
          </a:bodyPr>
          <a:lstStyle/>
          <a:p>
            <a:pPr marL="0" indent="0" algn="just">
              <a:buNone/>
            </a:pPr>
            <a:r>
              <a:rPr lang="en-US" sz="2400" dirty="0" smtClean="0">
                <a:latin typeface="Comic Sans MS" panose="030F0702030302020204" pitchFamily="66" charset="0"/>
              </a:rPr>
              <a:t>Typically , the middle part of the cisterns are thin, and the ends are swollen. The inner side of the cisterna sac at the edge towards the inner side is called the «</a:t>
            </a:r>
            <a:r>
              <a:rPr lang="en-US" sz="2400" b="1" dirty="0" smtClean="0">
                <a:solidFill>
                  <a:srgbClr val="FF0000"/>
                </a:solidFill>
                <a:latin typeface="Comic Sans MS" panose="030F0702030302020204" pitchFamily="66" charset="0"/>
              </a:rPr>
              <a:t>cis face (binding side</a:t>
            </a:r>
            <a:r>
              <a:rPr lang="en-US" sz="2400" dirty="0" smtClean="0">
                <a:latin typeface="Comic Sans MS" panose="030F0702030302020204" pitchFamily="66" charset="0"/>
              </a:rPr>
              <a:t>)». Proteins that recognize the vesicles coming from the ER and bind to them are present at the cis side. Spherical small vesicles fuse with the cis side with the help of these proteins. By this way, </a:t>
            </a:r>
            <a:r>
              <a:rPr lang="en-US" sz="2400" b="1" dirty="0" smtClean="0">
                <a:latin typeface="Comic Sans MS" panose="030F0702030302020204" pitchFamily="66" charset="0"/>
              </a:rPr>
              <a:t>glycoproteins</a:t>
            </a:r>
            <a:r>
              <a:rPr lang="en-US" sz="2400" dirty="0" smtClean="0">
                <a:latin typeface="Comic Sans MS" panose="030F0702030302020204" pitchFamily="66" charset="0"/>
              </a:rPr>
              <a:t> that have been synthesized in ER reach the Golgi.</a:t>
            </a:r>
            <a:endParaRPr lang="en-US" sz="2400" dirty="0">
              <a:latin typeface="Comic Sans MS" panose="030F0702030302020204" pitchFamily="66" charset="0"/>
            </a:endParaRPr>
          </a:p>
        </p:txBody>
      </p:sp>
      <p:pic>
        <p:nvPicPr>
          <p:cNvPr id="20482" name="Picture 2" descr="golgi apparatus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b="7392"/>
          <a:stretch/>
        </p:blipFill>
        <p:spPr bwMode="auto">
          <a:xfrm>
            <a:off x="2510045" y="3319929"/>
            <a:ext cx="390525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564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75989"/>
            <a:ext cx="8229600" cy="4525963"/>
          </a:xfrm>
        </p:spPr>
        <p:txBody>
          <a:bodyPr>
            <a:normAutofit/>
          </a:bodyPr>
          <a:lstStyle/>
          <a:p>
            <a:pPr marL="0" indent="0" algn="just">
              <a:buNone/>
            </a:pPr>
            <a:r>
              <a:rPr lang="en-US" sz="2400" dirty="0" smtClean="0">
                <a:latin typeface="Comic Sans MS" panose="030F0702030302020204" pitchFamily="66" charset="0"/>
              </a:rPr>
              <a:t>The outer side of the cistern that is found at the side facing the cell membrane is known as the  «</a:t>
            </a:r>
            <a:r>
              <a:rPr lang="en-US" sz="2400" b="1" dirty="0" smtClean="0">
                <a:solidFill>
                  <a:srgbClr val="0000FF"/>
                </a:solidFill>
                <a:latin typeface="Comic Sans MS" panose="030F0702030302020204" pitchFamily="66" charset="0"/>
              </a:rPr>
              <a:t>trans face </a:t>
            </a:r>
            <a:r>
              <a:rPr lang="en-US" sz="2400" b="1" dirty="0" smtClean="0">
                <a:solidFill>
                  <a:srgbClr val="FF0000"/>
                </a:solidFill>
                <a:latin typeface="Comic Sans MS" panose="030F0702030302020204" pitchFamily="66" charset="0"/>
              </a:rPr>
              <a:t>(secretory face</a:t>
            </a:r>
            <a:r>
              <a:rPr lang="en-US" sz="2400" dirty="0" smtClean="0">
                <a:latin typeface="Comic Sans MS" panose="030F0702030302020204" pitchFamily="66" charset="0"/>
              </a:rPr>
              <a:t>)». The distribution of materials produced in Golgi apparatus is performed with the help of vesicles detaching from the trans face.</a:t>
            </a:r>
            <a:endParaRPr lang="en-US" sz="2400" dirty="0">
              <a:latin typeface="Comic Sans MS" panose="030F0702030302020204" pitchFamily="66" charset="0"/>
            </a:endParaRPr>
          </a:p>
        </p:txBody>
      </p:sp>
      <p:pic>
        <p:nvPicPr>
          <p:cNvPr id="4" name="Picture 2" descr="golgi apparatus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b="5502"/>
          <a:stretch/>
        </p:blipFill>
        <p:spPr bwMode="auto">
          <a:xfrm>
            <a:off x="2267744" y="2492896"/>
            <a:ext cx="4363576" cy="4022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357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036496" cy="4525963"/>
          </a:xfrm>
        </p:spPr>
        <p:txBody>
          <a:bodyPr>
            <a:noAutofit/>
          </a:bodyPr>
          <a:lstStyle/>
          <a:p>
            <a:pPr algn="just">
              <a:lnSpc>
                <a:spcPct val="150000"/>
              </a:lnSpc>
            </a:pPr>
            <a:r>
              <a:rPr lang="en-US" sz="2000" dirty="0" smtClean="0">
                <a:latin typeface="Comic Sans MS" panose="030F0702030302020204" pitchFamily="66" charset="0"/>
              </a:rPr>
              <a:t>Different enzyme groups are found in each cistern. Materials transported in the Golgi move towards one direction through the cistern sacs during this process and go through different chemical changed in each vesicle in an orderly way. </a:t>
            </a:r>
            <a:endParaRPr lang="tr-TR" sz="2000" dirty="0" smtClean="0">
              <a:latin typeface="Comic Sans MS" panose="030F0702030302020204" pitchFamily="66" charset="0"/>
            </a:endParaRPr>
          </a:p>
          <a:p>
            <a:pPr algn="just">
              <a:lnSpc>
                <a:spcPct val="150000"/>
              </a:lnSpc>
            </a:pPr>
            <a:endParaRPr lang="tr-TR" sz="2000" dirty="0">
              <a:latin typeface="Comic Sans MS" panose="030F0702030302020204" pitchFamily="66" charset="0"/>
            </a:endParaRPr>
          </a:p>
          <a:p>
            <a:pPr algn="just">
              <a:lnSpc>
                <a:spcPct val="150000"/>
              </a:lnSpc>
            </a:pPr>
            <a:r>
              <a:rPr lang="en-US" sz="2000" dirty="0" smtClean="0">
                <a:latin typeface="Comic Sans MS" panose="030F0702030302020204" pitchFamily="66" charset="0"/>
              </a:rPr>
              <a:t>Golgi enzymes shorten the oligosaccharides that are attached to protein in ER or reorganize them. These changes modify the related proteins to perform their specialized functions within the cell.</a:t>
            </a:r>
            <a:endParaRPr lang="tr-TR" sz="2000" dirty="0" smtClean="0">
              <a:latin typeface="Comic Sans MS" panose="030F0702030302020204" pitchFamily="66" charset="0"/>
            </a:endParaRPr>
          </a:p>
          <a:p>
            <a:pPr marL="0" indent="0" algn="just">
              <a:lnSpc>
                <a:spcPct val="150000"/>
              </a:lnSpc>
              <a:buNone/>
            </a:pPr>
            <a:endParaRPr lang="en-US" sz="2000" dirty="0" smtClean="0">
              <a:latin typeface="Comic Sans MS" panose="030F0702030302020204" pitchFamily="66" charset="0"/>
            </a:endParaRPr>
          </a:p>
          <a:p>
            <a:pPr algn="just">
              <a:lnSpc>
                <a:spcPct val="150000"/>
              </a:lnSpc>
            </a:pPr>
            <a:r>
              <a:rPr lang="en-US" sz="2000" dirty="0" smtClean="0">
                <a:latin typeface="Comic Sans MS" panose="030F0702030302020204" pitchFamily="66" charset="0"/>
              </a:rPr>
              <a:t>In addition to these functions, Golgi also produces non-cellulosic cell wall polysaccharides like </a:t>
            </a:r>
            <a:r>
              <a:rPr lang="en-US" sz="2000" b="1" dirty="0" smtClean="0">
                <a:solidFill>
                  <a:srgbClr val="FF0000"/>
                </a:solidFill>
                <a:latin typeface="Comic Sans MS" panose="030F0702030302020204" pitchFamily="66" charset="0"/>
              </a:rPr>
              <a:t>pectin</a:t>
            </a:r>
            <a:r>
              <a:rPr lang="en-US" sz="2000" dirty="0" smtClean="0">
                <a:solidFill>
                  <a:srgbClr val="FF0000"/>
                </a:solidFill>
                <a:latin typeface="Comic Sans MS" panose="030F0702030302020204" pitchFamily="66" charset="0"/>
              </a:rPr>
              <a:t> </a:t>
            </a:r>
            <a:r>
              <a:rPr lang="en-US" sz="2000" dirty="0" smtClean="0">
                <a:latin typeface="Comic Sans MS" panose="030F0702030302020204" pitchFamily="66" charset="0"/>
              </a:rPr>
              <a:t>and </a:t>
            </a:r>
            <a:r>
              <a:rPr lang="en-US" sz="2000" b="1" dirty="0" smtClean="0">
                <a:solidFill>
                  <a:srgbClr val="FF0000"/>
                </a:solidFill>
                <a:latin typeface="Comic Sans MS" panose="030F0702030302020204" pitchFamily="66" charset="0"/>
              </a:rPr>
              <a:t>hemicellulose</a:t>
            </a:r>
            <a:r>
              <a:rPr lang="en-US" sz="2000" dirty="0" smtClean="0">
                <a:latin typeface="Comic Sans MS" panose="030F0702030302020204" pitchFamily="66" charset="0"/>
              </a:rPr>
              <a:t>.</a:t>
            </a:r>
            <a:endParaRPr lang="en-US" sz="2000" dirty="0">
              <a:latin typeface="Comic Sans MS" panose="030F0702030302020204" pitchFamily="66" charset="0"/>
            </a:endParaRPr>
          </a:p>
        </p:txBody>
      </p:sp>
    </p:spTree>
    <p:extLst>
      <p:ext uri="{BB962C8B-B14F-4D97-AF65-F5344CB8AC3E}">
        <p14:creationId xmlns:p14="http://schemas.microsoft.com/office/powerpoint/2010/main" val="2956980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merkezresim" descr="endoplazmik retikul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79375"/>
            <a:ext cx="8675687" cy="677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349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0416" y="50388"/>
            <a:ext cx="6607847" cy="1325563"/>
          </a:xfrm>
        </p:spPr>
        <p:txBody>
          <a:bodyPr>
            <a:normAutofit/>
          </a:bodyPr>
          <a:lstStyle/>
          <a:p>
            <a:pPr algn="l"/>
            <a:r>
              <a:rPr lang="en-GB" sz="3200" b="1" u="sng" dirty="0">
                <a:solidFill>
                  <a:srgbClr val="FF0000"/>
                </a:solidFill>
                <a:latin typeface="Comic Sans MS" panose="030F0702030302020204" pitchFamily="66" charset="0"/>
              </a:rPr>
              <a:t>1.6. Vacuoles</a:t>
            </a:r>
            <a:r>
              <a:rPr lang="tr-TR" sz="3200" dirty="0">
                <a:solidFill>
                  <a:srgbClr val="FF0000"/>
                </a:solidFill>
                <a:latin typeface="Comic Sans MS" panose="030F0702030302020204" pitchFamily="66" charset="0"/>
              </a:rPr>
              <a:t/>
            </a:r>
            <a:br>
              <a:rPr lang="tr-TR" sz="3200" dirty="0">
                <a:solidFill>
                  <a:srgbClr val="FF0000"/>
                </a:solidFill>
                <a:latin typeface="Comic Sans MS" panose="030F0702030302020204" pitchFamily="66" charset="0"/>
              </a:rPr>
            </a:br>
            <a:endParaRPr lang="tr-TR" sz="3200" dirty="0">
              <a:solidFill>
                <a:srgbClr val="FF0000"/>
              </a:solidFill>
              <a:latin typeface="Comic Sans MS" panose="030F0702030302020204" pitchFamily="66" charset="0"/>
            </a:endParaRPr>
          </a:p>
        </p:txBody>
      </p:sp>
      <p:sp>
        <p:nvSpPr>
          <p:cNvPr id="3" name="İçerik Yer Tutucusu 2"/>
          <p:cNvSpPr>
            <a:spLocks noGrp="1"/>
          </p:cNvSpPr>
          <p:nvPr>
            <p:ph sz="quarter" idx="1"/>
          </p:nvPr>
        </p:nvSpPr>
        <p:spPr>
          <a:xfrm>
            <a:off x="79513" y="861391"/>
            <a:ext cx="8740959" cy="5870713"/>
          </a:xfrm>
        </p:spPr>
        <p:txBody>
          <a:bodyPr>
            <a:normAutofit/>
          </a:bodyPr>
          <a:lstStyle/>
          <a:p>
            <a:pPr algn="just">
              <a:lnSpc>
                <a:spcPct val="120000"/>
              </a:lnSpc>
            </a:pPr>
            <a:r>
              <a:rPr lang="en-GB" sz="2050" dirty="0">
                <a:latin typeface="Comic Sans MS" panose="030F0702030302020204" pitchFamily="66" charset="0"/>
              </a:rPr>
              <a:t>Vacuoles, fluid-filled compartments </a:t>
            </a:r>
            <a:r>
              <a:rPr lang="tr-TR" sz="2050" dirty="0" smtClean="0">
                <a:latin typeface="Comic Sans MS" panose="030F0702030302020204" pitchFamily="66" charset="0"/>
              </a:rPr>
              <a:t>(t</a:t>
            </a:r>
            <a:r>
              <a:rPr lang="en-US" altLang="tr-TR" sz="2050" dirty="0" smtClean="0">
                <a:latin typeface="Comic Sans MS" pitchFamily="66" charset="0"/>
              </a:rPr>
              <a:t>he liquid part of the vacuole is called </a:t>
            </a:r>
            <a:r>
              <a:rPr lang="en-US" altLang="tr-TR" sz="2050" b="1" dirty="0" err="1" smtClean="0">
                <a:solidFill>
                  <a:srgbClr val="FF0000"/>
                </a:solidFill>
                <a:latin typeface="Comic Sans MS" pitchFamily="66" charset="0"/>
              </a:rPr>
              <a:t>tonoplasm</a:t>
            </a:r>
            <a:r>
              <a:rPr lang="tr-TR" altLang="tr-TR" sz="2050" b="1" dirty="0" smtClean="0">
                <a:latin typeface="Comic Sans MS" pitchFamily="66" charset="0"/>
              </a:rPr>
              <a:t>)</a:t>
            </a:r>
            <a:r>
              <a:rPr lang="en-US" altLang="tr-TR" sz="2050" b="1" dirty="0" smtClean="0">
                <a:latin typeface="Comic Sans MS" pitchFamily="66" charset="0"/>
              </a:rPr>
              <a:t> </a:t>
            </a:r>
            <a:r>
              <a:rPr lang="en-GB" sz="2050" dirty="0" smtClean="0">
                <a:latin typeface="Comic Sans MS" panose="030F0702030302020204" pitchFamily="66" charset="0"/>
              </a:rPr>
              <a:t>encompassed </a:t>
            </a:r>
            <a:r>
              <a:rPr lang="en-GB" sz="2050" dirty="0">
                <a:latin typeface="Comic Sans MS" panose="030F0702030302020204" pitchFamily="66" charset="0"/>
              </a:rPr>
              <a:t>by a membrane called </a:t>
            </a:r>
            <a:r>
              <a:rPr lang="en-GB" sz="2050" b="1" dirty="0" smtClean="0">
                <a:solidFill>
                  <a:srgbClr val="FF0000"/>
                </a:solidFill>
                <a:latin typeface="Comic Sans MS" panose="030F0702030302020204" pitchFamily="66" charset="0"/>
              </a:rPr>
              <a:t>tonoplast</a:t>
            </a:r>
            <a:r>
              <a:rPr lang="en-GB" sz="2050" b="1" dirty="0" smtClean="0">
                <a:latin typeface="Comic Sans MS" panose="030F0702030302020204" pitchFamily="66" charset="0"/>
              </a:rPr>
              <a:t> </a:t>
            </a:r>
            <a:r>
              <a:rPr lang="en-GB" sz="2050" b="1" dirty="0">
                <a:latin typeface="Comic Sans MS" panose="030F0702030302020204" pitchFamily="66" charset="0"/>
              </a:rPr>
              <a:t>(=</a:t>
            </a:r>
            <a:r>
              <a:rPr lang="en-GB" sz="2050" b="1" dirty="0" smtClean="0">
                <a:latin typeface="Comic Sans MS" panose="030F0702030302020204" pitchFamily="66" charset="0"/>
              </a:rPr>
              <a:t>v</a:t>
            </a:r>
            <a:r>
              <a:rPr lang="tr-TR" sz="2050" b="1" dirty="0" smtClean="0">
                <a:latin typeface="Comic Sans MS" panose="030F0702030302020204" pitchFamily="66" charset="0"/>
              </a:rPr>
              <a:t>a</a:t>
            </a:r>
            <a:r>
              <a:rPr lang="en-GB" sz="2050" b="1" dirty="0" err="1" smtClean="0">
                <a:latin typeface="Comic Sans MS" panose="030F0702030302020204" pitchFamily="66" charset="0"/>
              </a:rPr>
              <a:t>cuolar</a:t>
            </a:r>
            <a:r>
              <a:rPr lang="en-GB" sz="2050" b="1" dirty="0" smtClean="0">
                <a:latin typeface="Comic Sans MS" panose="030F0702030302020204" pitchFamily="66" charset="0"/>
              </a:rPr>
              <a:t> </a:t>
            </a:r>
            <a:r>
              <a:rPr lang="en-GB" sz="2050" b="1" dirty="0">
                <a:latin typeface="Comic Sans MS" panose="030F0702030302020204" pitchFamily="66" charset="0"/>
              </a:rPr>
              <a:t>membrane)</a:t>
            </a:r>
            <a:r>
              <a:rPr lang="en-GB" sz="2050" dirty="0">
                <a:latin typeface="Comic Sans MS" panose="030F0702030302020204" pitchFamily="66" charset="0"/>
              </a:rPr>
              <a:t>, are conspicuous organelles of most plant </a:t>
            </a:r>
            <a:r>
              <a:rPr lang="en-GB" sz="2050" dirty="0" smtClean="0">
                <a:latin typeface="Comic Sans MS" panose="030F0702030302020204" pitchFamily="66" charset="0"/>
              </a:rPr>
              <a:t>cells</a:t>
            </a:r>
            <a:r>
              <a:rPr lang="tr-TR" sz="2050" dirty="0" smtClean="0">
                <a:latin typeface="Comic Sans MS" panose="030F0702030302020204" pitchFamily="66" charset="0"/>
              </a:rPr>
              <a:t>.</a:t>
            </a:r>
            <a:r>
              <a:rPr lang="en-GB" sz="2050" dirty="0" smtClean="0">
                <a:latin typeface="Comic Sans MS" panose="030F0702030302020204" pitchFamily="66" charset="0"/>
              </a:rPr>
              <a:t> </a:t>
            </a:r>
            <a:r>
              <a:rPr lang="en-GB" sz="2050" dirty="0">
                <a:latin typeface="Comic Sans MS" panose="030F0702030302020204" pitchFamily="66" charset="0"/>
              </a:rPr>
              <a:t>They usually occupy more than 30% of the cell volume. In large, mature cells, the space occupied by the </a:t>
            </a:r>
            <a:r>
              <a:rPr lang="en-GB" sz="2050" dirty="0" smtClean="0">
                <a:latin typeface="Comic Sans MS" panose="030F0702030302020204" pitchFamily="66" charset="0"/>
              </a:rPr>
              <a:t>vacuole </a:t>
            </a:r>
            <a:r>
              <a:rPr lang="en-GB" sz="2050" dirty="0">
                <a:latin typeface="Comic Sans MS" panose="030F0702030302020204" pitchFamily="66" charset="0"/>
              </a:rPr>
              <a:t>compartments can approach </a:t>
            </a:r>
            <a:r>
              <a:rPr lang="en-GB" sz="2050" dirty="0" smtClean="0">
                <a:latin typeface="Comic Sans MS" panose="030F0702030302020204" pitchFamily="66" charset="0"/>
              </a:rPr>
              <a:t>90% </a:t>
            </a:r>
            <a:r>
              <a:rPr lang="en-GB" sz="2050" dirty="0">
                <a:latin typeface="Comic Sans MS" panose="030F0702030302020204" pitchFamily="66" charset="0"/>
              </a:rPr>
              <a:t>of the cell volume.</a:t>
            </a:r>
            <a:endParaRPr lang="tr-TR" sz="2050" dirty="0">
              <a:latin typeface="Comic Sans MS" panose="030F0702030302020204" pitchFamily="66" charset="0"/>
            </a:endParaRPr>
          </a:p>
          <a:p>
            <a:pPr>
              <a:lnSpc>
                <a:spcPct val="120000"/>
              </a:lnSpc>
            </a:pPr>
            <a:endParaRPr lang="tr-TR" sz="2050" dirty="0">
              <a:latin typeface="Comic Sans MS" panose="030F0702030302020204" pitchFamily="66" charset="0"/>
            </a:endParaRPr>
          </a:p>
          <a:p>
            <a:pPr>
              <a:lnSpc>
                <a:spcPct val="120000"/>
              </a:lnSpc>
            </a:pPr>
            <a:endParaRPr lang="tr-TR" sz="2050" dirty="0">
              <a:latin typeface="Comic Sans MS" panose="030F0702030302020204" pitchFamily="66" charset="0"/>
            </a:endParaRPr>
          </a:p>
        </p:txBody>
      </p:sp>
      <p:pic>
        <p:nvPicPr>
          <p:cNvPr id="4" name="Resim 3" descr="C:\Users\user\Desktop\vacuole paln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542" y="3140968"/>
            <a:ext cx="4412458" cy="3875946"/>
          </a:xfrm>
          <a:prstGeom prst="rect">
            <a:avLst/>
          </a:prstGeom>
          <a:noFill/>
          <a:ln>
            <a:noFill/>
          </a:ln>
        </p:spPr>
      </p:pic>
      <p:sp>
        <p:nvSpPr>
          <p:cNvPr id="6" name="AutoShape 4" descr="Vacuole Facts - Biology Wi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4" name="Picture 6" descr="Vacuole Facts - Biology W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3274836"/>
            <a:ext cx="3816424" cy="360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558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584" y="399202"/>
            <a:ext cx="7886700" cy="509518"/>
          </a:xfrm>
        </p:spPr>
        <p:txBody>
          <a:bodyPr>
            <a:normAutofit fontScale="90000"/>
          </a:bodyPr>
          <a:lstStyle/>
          <a:p>
            <a:r>
              <a:rPr lang="en-GB" b="1" u="sng" dirty="0" smtClean="0">
                <a:solidFill>
                  <a:srgbClr val="FF0000"/>
                </a:solidFill>
                <a:latin typeface="Comic Sans MS" panose="030F0702030302020204" pitchFamily="66" charset="0"/>
              </a:rPr>
              <a:t>1.1. Plasma membrane</a:t>
            </a:r>
            <a:r>
              <a:rPr lang="tr-TR" dirty="0" smtClean="0">
                <a:solidFill>
                  <a:srgbClr val="00B050"/>
                </a:solidFill>
                <a:latin typeface="Comic Sans MS" panose="030F0702030302020204" pitchFamily="66" charset="0"/>
              </a:rPr>
              <a:t/>
            </a:r>
            <a:br>
              <a:rPr lang="tr-TR" dirty="0" smtClean="0">
                <a:solidFill>
                  <a:srgbClr val="00B050"/>
                </a:solidFill>
                <a:latin typeface="Comic Sans MS" panose="030F0702030302020204" pitchFamily="66" charset="0"/>
              </a:rPr>
            </a:br>
            <a:endParaRPr lang="tr-TR" dirty="0">
              <a:solidFill>
                <a:srgbClr val="00B050"/>
              </a:solidFill>
              <a:latin typeface="Comic Sans MS" panose="030F0702030302020204" pitchFamily="66" charset="0"/>
            </a:endParaRPr>
          </a:p>
        </p:txBody>
      </p:sp>
      <p:sp>
        <p:nvSpPr>
          <p:cNvPr id="3" name="İçerik Yer Tutucusu 2"/>
          <p:cNvSpPr>
            <a:spLocks noGrp="1"/>
          </p:cNvSpPr>
          <p:nvPr>
            <p:ph sz="quarter" idx="1"/>
          </p:nvPr>
        </p:nvSpPr>
        <p:spPr>
          <a:xfrm>
            <a:off x="323528" y="692696"/>
            <a:ext cx="8640960" cy="6016487"/>
          </a:xfrm>
        </p:spPr>
        <p:txBody>
          <a:bodyPr>
            <a:noAutofit/>
          </a:bodyPr>
          <a:lstStyle/>
          <a:p>
            <a:pPr algn="just">
              <a:lnSpc>
                <a:spcPct val="170000"/>
              </a:lnSpc>
            </a:pPr>
            <a:r>
              <a:rPr lang="en-GB" sz="2400" dirty="0" smtClean="0">
                <a:latin typeface="Comic Sans MS" panose="030F0702030302020204" pitchFamily="66" charset="0"/>
              </a:rPr>
              <a:t>Plasma </a:t>
            </a:r>
            <a:r>
              <a:rPr lang="en-GB" sz="2400" dirty="0">
                <a:latin typeface="Comic Sans MS" panose="030F0702030302020204" pitchFamily="66" charset="0"/>
              </a:rPr>
              <a:t>membrane forms the outermost boundary of the living cell and functions as an active interface between the cell and its environment. In this capacity </a:t>
            </a:r>
            <a:r>
              <a:rPr lang="en-GB" sz="2400" b="1" dirty="0">
                <a:solidFill>
                  <a:srgbClr val="7030A0"/>
                </a:solidFill>
                <a:latin typeface="Comic Sans MS" panose="030F0702030302020204" pitchFamily="66" charset="0"/>
              </a:rPr>
              <a:t>plasma membrane controls the transport of molecules into and out of the cell, transmits signals from the environment to the cell interior, participates in the synthesis and assembly of cell molecules and provides physical links between elements of the cytoskeleton and extracellular </a:t>
            </a:r>
            <a:r>
              <a:rPr lang="en-GB" sz="2400" b="1" dirty="0" smtClean="0">
                <a:solidFill>
                  <a:srgbClr val="7030A0"/>
                </a:solidFill>
                <a:latin typeface="Comic Sans MS" panose="030F0702030302020204" pitchFamily="66" charset="0"/>
              </a:rPr>
              <a:t>matrix</a:t>
            </a:r>
            <a:r>
              <a:rPr lang="tr-TR" sz="2400" b="1" dirty="0" smtClean="0">
                <a:solidFill>
                  <a:srgbClr val="7030A0"/>
                </a:solidFill>
                <a:latin typeface="Comic Sans MS" panose="030F0702030302020204" pitchFamily="66" charset="0"/>
              </a:rPr>
              <a:t>.</a:t>
            </a:r>
            <a:endParaRPr lang="tr-TR" sz="2400" b="1" dirty="0">
              <a:latin typeface="Comic Sans MS" panose="030F0702030302020204" pitchFamily="66" charset="0"/>
            </a:endParaRPr>
          </a:p>
          <a:p>
            <a:pPr marL="0" indent="0">
              <a:lnSpc>
                <a:spcPct val="170000"/>
              </a:lnSpc>
              <a:buNone/>
            </a:pPr>
            <a:endParaRPr lang="tr-TR" sz="2400" dirty="0">
              <a:latin typeface="Comic Sans MS" panose="030F0702030302020204" pitchFamily="66" charset="0"/>
            </a:endParaRPr>
          </a:p>
        </p:txBody>
      </p:sp>
    </p:spTree>
    <p:extLst>
      <p:ext uri="{BB962C8B-B14F-4D97-AF65-F5344CB8AC3E}">
        <p14:creationId xmlns:p14="http://schemas.microsoft.com/office/powerpoint/2010/main" val="241639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640960" cy="4525963"/>
          </a:xfrm>
        </p:spPr>
        <p:txBody>
          <a:bodyPr>
            <a:normAutofit/>
          </a:bodyPr>
          <a:lstStyle/>
          <a:p>
            <a:pPr algn="just">
              <a:lnSpc>
                <a:spcPct val="90000"/>
              </a:lnSpc>
              <a:buNone/>
            </a:pPr>
            <a:r>
              <a:rPr lang="tr-TR" altLang="tr-TR" sz="2800" dirty="0">
                <a:latin typeface="Comic Sans MS" pitchFamily="66" charset="0"/>
              </a:rPr>
              <a:t>	</a:t>
            </a:r>
            <a:r>
              <a:rPr lang="en-US" altLang="tr-TR" sz="2800" dirty="0" smtClean="0">
                <a:latin typeface="Comic Sans MS" pitchFamily="66" charset="0"/>
              </a:rPr>
              <a:t>It is an organelle full of fluid and is the place where substances found within the cell fluid are gathered (crystals, tannins, tartaric acid, malic acid, minerals, pigments, proteins, </a:t>
            </a:r>
            <a:r>
              <a:rPr lang="en-US" altLang="tr-TR" sz="2800" dirty="0" err="1" smtClean="0">
                <a:latin typeface="Comic Sans MS" pitchFamily="66" charset="0"/>
              </a:rPr>
              <a:t>lipidic</a:t>
            </a:r>
            <a:r>
              <a:rPr lang="en-US" altLang="tr-TR" sz="2800" dirty="0" smtClean="0">
                <a:latin typeface="Comic Sans MS" pitchFamily="66" charset="0"/>
              </a:rPr>
              <a:t> substances). </a:t>
            </a:r>
            <a:endParaRPr lang="tr-TR" altLang="tr-TR" sz="2800" dirty="0" smtClean="0">
              <a:latin typeface="Comic Sans MS" pitchFamily="66" charset="0"/>
            </a:endParaRPr>
          </a:p>
          <a:p>
            <a:pPr algn="just">
              <a:lnSpc>
                <a:spcPct val="90000"/>
              </a:lnSpc>
              <a:buNone/>
            </a:pPr>
            <a:r>
              <a:rPr lang="tr-TR" altLang="tr-TR" sz="2800" dirty="0" smtClean="0">
                <a:latin typeface="Comic Sans MS" pitchFamily="66" charset="0"/>
              </a:rPr>
              <a:t>	</a:t>
            </a:r>
            <a:r>
              <a:rPr lang="en-US" altLang="tr-TR" sz="2800" dirty="0" smtClean="0">
                <a:latin typeface="Comic Sans MS" pitchFamily="66" charset="0"/>
              </a:rPr>
              <a:t>Vacuole also regulates the water equilibrium of the cell. Vacuole takes water from the outside or release water to the outside according to osmotic pressure</a:t>
            </a:r>
            <a:r>
              <a:rPr lang="en-US" altLang="tr-TR" sz="2800" dirty="0" smtClean="0"/>
              <a:t>. </a:t>
            </a:r>
          </a:p>
        </p:txBody>
      </p:sp>
      <p:pic>
        <p:nvPicPr>
          <p:cNvPr id="22530" name="Picture 2" descr="plant vacuol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480" y="3501008"/>
            <a:ext cx="39624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183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229600" cy="4525963"/>
          </a:xfrm>
        </p:spPr>
        <p:txBody>
          <a:bodyPr>
            <a:noAutofit/>
          </a:bodyPr>
          <a:lstStyle/>
          <a:p>
            <a:pPr>
              <a:lnSpc>
                <a:spcPct val="120000"/>
              </a:lnSpc>
            </a:pPr>
            <a:r>
              <a:rPr lang="en-GB" sz="2400" b="1" u="sng" dirty="0" smtClean="0">
                <a:solidFill>
                  <a:srgbClr val="00B050"/>
                </a:solidFill>
                <a:latin typeface="Comic Sans MS" panose="030F0702030302020204" pitchFamily="66" charset="0"/>
              </a:rPr>
              <a:t>Some of the important functions of </a:t>
            </a:r>
            <a:r>
              <a:rPr lang="tr-TR" sz="2400" b="1" u="sng" dirty="0" smtClean="0">
                <a:solidFill>
                  <a:srgbClr val="00B050"/>
                </a:solidFill>
                <a:latin typeface="Comic Sans MS" panose="030F0702030302020204" pitchFamily="66" charset="0"/>
              </a:rPr>
              <a:t>v</a:t>
            </a:r>
            <a:r>
              <a:rPr lang="en-GB" sz="2400" b="1" u="sng" dirty="0" err="1" smtClean="0">
                <a:solidFill>
                  <a:srgbClr val="00B050"/>
                </a:solidFill>
                <a:latin typeface="Comic Sans MS" panose="030F0702030302020204" pitchFamily="66" charset="0"/>
              </a:rPr>
              <a:t>acuoles</a:t>
            </a:r>
            <a:r>
              <a:rPr lang="en-GB" sz="2400" b="1" u="sng" dirty="0" smtClean="0">
                <a:solidFill>
                  <a:srgbClr val="00B050"/>
                </a:solidFill>
                <a:latin typeface="Comic Sans MS" panose="030F0702030302020204" pitchFamily="66" charset="0"/>
              </a:rPr>
              <a:t>:</a:t>
            </a:r>
            <a:endParaRPr lang="tr-TR" sz="2400" b="1" u="sng" dirty="0" smtClean="0">
              <a:solidFill>
                <a:srgbClr val="00B050"/>
              </a:solidFill>
              <a:latin typeface="Comic Sans MS" panose="030F0702030302020204" pitchFamily="66" charset="0"/>
            </a:endParaRPr>
          </a:p>
          <a:p>
            <a:pPr lvl="0">
              <a:lnSpc>
                <a:spcPct val="120000"/>
              </a:lnSpc>
            </a:pPr>
            <a:r>
              <a:rPr lang="en-GB" sz="2400" b="1" dirty="0" smtClean="0">
                <a:latin typeface="Comic Sans MS" panose="030F0702030302020204" pitchFamily="66" charset="0"/>
              </a:rPr>
              <a:t>Isolating materials that might be harmful or a threat to the cell</a:t>
            </a:r>
            <a:endParaRPr lang="tr-TR" sz="2400" dirty="0" smtClean="0">
              <a:latin typeface="Comic Sans MS" panose="030F0702030302020204" pitchFamily="66" charset="0"/>
            </a:endParaRPr>
          </a:p>
          <a:p>
            <a:pPr lvl="0">
              <a:lnSpc>
                <a:spcPct val="120000"/>
              </a:lnSpc>
            </a:pPr>
            <a:r>
              <a:rPr lang="en-GB" sz="2400" b="1" dirty="0" smtClean="0">
                <a:latin typeface="Comic Sans MS" panose="030F0702030302020204" pitchFamily="66" charset="0"/>
              </a:rPr>
              <a:t>Containing waste products</a:t>
            </a:r>
            <a:endParaRPr lang="tr-TR" sz="2400" dirty="0" smtClean="0">
              <a:latin typeface="Comic Sans MS" panose="030F0702030302020204" pitchFamily="66" charset="0"/>
            </a:endParaRPr>
          </a:p>
          <a:p>
            <a:pPr lvl="0">
              <a:lnSpc>
                <a:spcPct val="120000"/>
              </a:lnSpc>
            </a:pPr>
            <a:r>
              <a:rPr lang="en-GB" sz="2400" b="1" dirty="0" smtClean="0">
                <a:latin typeface="Comic Sans MS" panose="030F0702030302020204" pitchFamily="66" charset="0"/>
              </a:rPr>
              <a:t>Containing water in plant cells</a:t>
            </a:r>
            <a:endParaRPr lang="tr-TR" sz="2400" dirty="0" smtClean="0">
              <a:latin typeface="Comic Sans MS" panose="030F0702030302020204" pitchFamily="66" charset="0"/>
            </a:endParaRPr>
          </a:p>
          <a:p>
            <a:pPr lvl="0">
              <a:lnSpc>
                <a:spcPct val="120000"/>
              </a:lnSpc>
            </a:pPr>
            <a:r>
              <a:rPr lang="en-GB" sz="2400" b="1" dirty="0" smtClean="0">
                <a:latin typeface="Comic Sans MS" panose="030F0702030302020204" pitchFamily="66" charset="0"/>
              </a:rPr>
              <a:t>Maintaining internal hydrostatic pressure or turgor within the cell</a:t>
            </a:r>
            <a:endParaRPr lang="tr-TR" sz="2400" dirty="0" smtClean="0">
              <a:latin typeface="Comic Sans MS" panose="030F0702030302020204" pitchFamily="66" charset="0"/>
            </a:endParaRPr>
          </a:p>
          <a:p>
            <a:pPr lvl="0">
              <a:lnSpc>
                <a:spcPct val="120000"/>
              </a:lnSpc>
            </a:pPr>
            <a:r>
              <a:rPr lang="en-GB" sz="2400" b="1" dirty="0" smtClean="0">
                <a:latin typeface="Comic Sans MS" panose="030F0702030302020204" pitchFamily="66" charset="0"/>
              </a:rPr>
              <a:t>Maintaining an acidic internal pH</a:t>
            </a:r>
            <a:endParaRPr lang="tr-TR" sz="2400" dirty="0" smtClean="0">
              <a:latin typeface="Comic Sans MS" panose="030F0702030302020204" pitchFamily="66" charset="0"/>
            </a:endParaRPr>
          </a:p>
          <a:p>
            <a:pPr lvl="0">
              <a:lnSpc>
                <a:spcPct val="120000"/>
              </a:lnSpc>
            </a:pPr>
            <a:r>
              <a:rPr lang="en-GB" sz="2400" b="1" dirty="0" smtClean="0">
                <a:latin typeface="Comic Sans MS" panose="030F0702030302020204" pitchFamily="66" charset="0"/>
              </a:rPr>
              <a:t>Exporting unwanted substances from the cell</a:t>
            </a:r>
            <a:endParaRPr lang="tr-TR" sz="2400" dirty="0" smtClean="0">
              <a:latin typeface="Comic Sans MS" panose="030F0702030302020204" pitchFamily="66" charset="0"/>
            </a:endParaRPr>
          </a:p>
          <a:p>
            <a:pPr lvl="0">
              <a:lnSpc>
                <a:spcPct val="120000"/>
              </a:lnSpc>
            </a:pPr>
            <a:r>
              <a:rPr lang="en-GB" sz="2400" b="1" dirty="0" smtClean="0">
                <a:latin typeface="Comic Sans MS" panose="030F0702030302020204" pitchFamily="66" charset="0"/>
              </a:rPr>
              <a:t>Allows plants to support structures such as leaves and flowers due to the pressure of the central vacuole</a:t>
            </a:r>
            <a:endParaRPr lang="tr-TR" sz="2400" dirty="0" smtClean="0">
              <a:latin typeface="Comic Sans MS" panose="030F0702030302020204" pitchFamily="66" charset="0"/>
            </a:endParaRPr>
          </a:p>
          <a:p>
            <a:endParaRPr lang="tr-TR" sz="2400" dirty="0"/>
          </a:p>
        </p:txBody>
      </p:sp>
    </p:spTree>
    <p:extLst>
      <p:ext uri="{BB962C8B-B14F-4D97-AF65-F5344CB8AC3E}">
        <p14:creationId xmlns:p14="http://schemas.microsoft.com/office/powerpoint/2010/main" val="26070569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lant vacuol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108" y="322183"/>
            <a:ext cx="5525204" cy="636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822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783" y="332656"/>
            <a:ext cx="8945217" cy="376997"/>
          </a:xfrm>
        </p:spPr>
        <p:txBody>
          <a:bodyPr>
            <a:noAutofit/>
          </a:bodyPr>
          <a:lstStyle/>
          <a:p>
            <a:pPr algn="l"/>
            <a:r>
              <a:rPr lang="en-GB" sz="3200" dirty="0">
                <a:latin typeface="Comic Sans MS" panose="030F0702030302020204" pitchFamily="66" charset="0"/>
              </a:rPr>
              <a:t> </a:t>
            </a:r>
            <a:r>
              <a:rPr lang="tr-TR" sz="3200" dirty="0">
                <a:latin typeface="Comic Sans MS" panose="030F0702030302020204" pitchFamily="66" charset="0"/>
              </a:rPr>
              <a:t/>
            </a:r>
            <a:br>
              <a:rPr lang="tr-TR" sz="3200" dirty="0">
                <a:latin typeface="Comic Sans MS" panose="030F0702030302020204" pitchFamily="66" charset="0"/>
              </a:rPr>
            </a:br>
            <a:r>
              <a:rPr lang="en-GB" sz="2800" b="1" u="sng" dirty="0" smtClean="0">
                <a:solidFill>
                  <a:srgbClr val="FF0000"/>
                </a:solidFill>
                <a:latin typeface="Comic Sans MS" panose="030F0702030302020204" pitchFamily="66" charset="0"/>
              </a:rPr>
              <a:t>1.2. Common </a:t>
            </a:r>
            <a:r>
              <a:rPr lang="en-GB" sz="2800" b="1" u="sng" dirty="0">
                <a:solidFill>
                  <a:srgbClr val="FF0000"/>
                </a:solidFill>
                <a:latin typeface="Comic Sans MS" panose="030F0702030302020204" pitchFamily="66" charset="0"/>
              </a:rPr>
              <a:t>properties and inheritance of cell membranes</a:t>
            </a:r>
            <a:r>
              <a:rPr lang="tr-TR" sz="3200" dirty="0">
                <a:latin typeface="Comic Sans MS" panose="030F0702030302020204" pitchFamily="66" charset="0"/>
              </a:rPr>
              <a:t/>
            </a:r>
            <a:br>
              <a:rPr lang="tr-TR" sz="3200" dirty="0">
                <a:latin typeface="Comic Sans MS" panose="030F0702030302020204" pitchFamily="66" charset="0"/>
              </a:rPr>
            </a:br>
            <a:endParaRPr lang="tr-TR" sz="3200" dirty="0">
              <a:latin typeface="Comic Sans MS" panose="030F0702030302020204" pitchFamily="66" charset="0"/>
            </a:endParaRPr>
          </a:p>
        </p:txBody>
      </p:sp>
      <p:sp>
        <p:nvSpPr>
          <p:cNvPr id="3" name="İçerik Yer Tutucusu 2"/>
          <p:cNvSpPr>
            <a:spLocks noGrp="1"/>
          </p:cNvSpPr>
          <p:nvPr>
            <p:ph sz="quarter" idx="1"/>
          </p:nvPr>
        </p:nvSpPr>
        <p:spPr>
          <a:xfrm>
            <a:off x="221871" y="980728"/>
            <a:ext cx="8856984" cy="5760640"/>
          </a:xfrm>
        </p:spPr>
        <p:txBody>
          <a:bodyPr>
            <a:noAutofit/>
          </a:bodyPr>
          <a:lstStyle/>
          <a:p>
            <a:pPr marL="0" indent="0" algn="just">
              <a:buNone/>
            </a:pPr>
            <a:r>
              <a:rPr lang="en-GB" sz="2000" dirty="0">
                <a:latin typeface="Comic Sans MS" panose="030F0702030302020204" pitchFamily="66" charset="0"/>
              </a:rPr>
              <a:t>All cell membranes consist of a </a:t>
            </a:r>
            <a:r>
              <a:rPr lang="en-GB" sz="2000" b="1" dirty="0">
                <a:latin typeface="Comic Sans MS" panose="030F0702030302020204" pitchFamily="66" charset="0"/>
              </a:rPr>
              <a:t>bilayer of polar lipid molecules</a:t>
            </a:r>
            <a:r>
              <a:rPr lang="en-GB" sz="2000" dirty="0">
                <a:latin typeface="Comic Sans MS" panose="030F0702030302020204" pitchFamily="66" charset="0"/>
              </a:rPr>
              <a:t> and associated </a:t>
            </a:r>
            <a:r>
              <a:rPr lang="en-GB" sz="2000" b="1" dirty="0">
                <a:latin typeface="Comic Sans MS" panose="030F0702030302020204" pitchFamily="66" charset="0"/>
              </a:rPr>
              <a:t>proteins</a:t>
            </a:r>
            <a:r>
              <a:rPr lang="en-GB" sz="2000" dirty="0">
                <a:latin typeface="Comic Sans MS" panose="030F0702030302020204" pitchFamily="66" charset="0"/>
              </a:rPr>
              <a:t>. In an aqueous environment membrane lipids self-assemble with their hydrocarbon tails clustered together, protected from contact with water. Besides mediating the formation of bilayers, the property causes membranes to form closed compartments. As a result, every membrane is an asymmetrical structure, with one side exposed to the contents inside the compartment and the other side in contact with the external solution. </a:t>
            </a:r>
            <a:endParaRPr lang="tr-TR" sz="2000" dirty="0" smtClean="0">
              <a:latin typeface="Comic Sans MS" panose="030F0702030302020204" pitchFamily="66" charset="0"/>
            </a:endParaRPr>
          </a:p>
          <a:p>
            <a:pPr algn="just"/>
            <a:endParaRPr lang="tr-TR" sz="2000" dirty="0">
              <a:latin typeface="Comic Sans MS" panose="030F0702030302020204" pitchFamily="66" charset="0"/>
            </a:endParaRPr>
          </a:p>
        </p:txBody>
      </p:sp>
      <p:pic>
        <p:nvPicPr>
          <p:cNvPr id="2050" name="Picture 2" descr="File:Cell membrane3.png -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5" y="3717032"/>
            <a:ext cx="6133865"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300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2464" y="476672"/>
            <a:ext cx="4616296" cy="2736304"/>
          </a:xfrm>
        </p:spPr>
        <p:txBody>
          <a:bodyPr>
            <a:noAutofit/>
          </a:bodyPr>
          <a:lstStyle/>
          <a:p>
            <a:pPr marL="0" indent="0" algn="just">
              <a:buNone/>
            </a:pPr>
            <a:r>
              <a:rPr lang="en-GB" sz="2000" b="1" dirty="0">
                <a:solidFill>
                  <a:srgbClr val="7030A0"/>
                </a:solidFill>
                <a:latin typeface="Comic Sans MS" panose="030F0702030302020204" pitchFamily="66" charset="0"/>
              </a:rPr>
              <a:t>The lipid bilayer serves as a general permeability barrier </a:t>
            </a:r>
            <a:r>
              <a:rPr lang="en-GB" sz="2000" dirty="0">
                <a:latin typeface="Comic Sans MS" panose="030F0702030302020204" pitchFamily="66" charset="0"/>
              </a:rPr>
              <a:t>because most water-soluble (polar) molecules cannot readily traverse its nonpolar interior. </a:t>
            </a:r>
            <a:r>
              <a:rPr lang="en-GB" sz="2000" b="1" dirty="0">
                <a:latin typeface="Comic Sans MS" panose="030F0702030302020204" pitchFamily="66" charset="0"/>
              </a:rPr>
              <a:t>Proteins perform most of the other membrane functions and thereby define the </a:t>
            </a:r>
            <a:r>
              <a:rPr lang="en-GB" sz="2000" b="1" dirty="0">
                <a:solidFill>
                  <a:srgbClr val="00B050"/>
                </a:solidFill>
                <a:latin typeface="Comic Sans MS" panose="030F0702030302020204" pitchFamily="66" charset="0"/>
              </a:rPr>
              <a:t>specificity of each membrane </a:t>
            </a:r>
            <a:r>
              <a:rPr lang="en-GB" sz="2000" b="1" dirty="0">
                <a:latin typeface="Comic Sans MS" panose="030F0702030302020204" pitchFamily="66" charset="0"/>
              </a:rPr>
              <a:t>system.</a:t>
            </a:r>
            <a:r>
              <a:rPr lang="en-GB" sz="2000" dirty="0">
                <a:latin typeface="Comic Sans MS" panose="030F0702030302020204" pitchFamily="66" charset="0"/>
              </a:rPr>
              <a:t> Virtually all membrane molecules are able to diffuse freely within the plane of the membrane, permitting membranes to change shape and membrane molecules to rearrange rapidly.</a:t>
            </a:r>
            <a:endParaRPr lang="tr-TR" sz="2000" dirty="0">
              <a:latin typeface="Comic Sans MS" panose="030F0702030302020204" pitchFamily="66" charset="0"/>
            </a:endParaRPr>
          </a:p>
          <a:p>
            <a:pPr marL="0" indent="0" algn="just">
              <a:buNone/>
            </a:pPr>
            <a:r>
              <a:rPr lang="en-GB" sz="2000" b="1" dirty="0" smtClean="0">
                <a:solidFill>
                  <a:srgbClr val="7030A0"/>
                </a:solidFill>
                <a:latin typeface="Comic Sans MS" panose="030F0702030302020204" pitchFamily="66" charset="0"/>
              </a:rPr>
              <a:t> </a:t>
            </a:r>
            <a:endParaRPr lang="tr-TR" sz="2000" dirty="0">
              <a:solidFill>
                <a:srgbClr val="7030A0"/>
              </a:solidFill>
              <a:latin typeface="Comic Sans MS" panose="030F0702030302020204" pitchFamily="66" charset="0"/>
            </a:endParaRPr>
          </a:p>
          <a:p>
            <a:pPr algn="just"/>
            <a:endParaRPr lang="tr-TR" sz="2000" dirty="0"/>
          </a:p>
        </p:txBody>
      </p:sp>
      <p:pic>
        <p:nvPicPr>
          <p:cNvPr id="3074" name="Picture 2" descr="Membrane Proteins ( Read ) | Biology | CK-12 Foun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512" y="908720"/>
            <a:ext cx="4392488" cy="4392488"/>
          </a:xfrm>
          <a:prstGeom prst="rect">
            <a:avLst/>
          </a:prstGeom>
          <a:noFill/>
          <a:extLst>
            <a:ext uri="{909E8E84-426E-40DD-AFC4-6F175D3DCCD1}">
              <a14:hiddenFill xmlns:a14="http://schemas.microsoft.com/office/drawing/2010/main">
                <a:solidFill>
                  <a:srgbClr val="FFFFFF"/>
                </a:solidFill>
              </a14:hiddenFill>
            </a:ext>
          </a:extLst>
        </p:spPr>
      </p:pic>
      <p:sp>
        <p:nvSpPr>
          <p:cNvPr id="4" name="İçerik Yer Tutucusu 2"/>
          <p:cNvSpPr txBox="1">
            <a:spLocks/>
          </p:cNvSpPr>
          <p:nvPr/>
        </p:nvSpPr>
        <p:spPr>
          <a:xfrm>
            <a:off x="102464" y="5301208"/>
            <a:ext cx="8862024"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2000" dirty="0" smtClean="0">
                <a:latin typeface="Comic Sans MS" panose="030F0702030302020204" pitchFamily="66" charset="0"/>
              </a:rPr>
              <a:t>Cells must maintain the integrity of all their membrane-bounded compartments to survive, so all membrane systems must be passed from one generation of cells to the next in a functionally active form</a:t>
            </a:r>
            <a:endParaRPr lang="en-US" sz="2000" dirty="0"/>
          </a:p>
        </p:txBody>
      </p:sp>
    </p:spTree>
    <p:extLst>
      <p:ext uri="{BB962C8B-B14F-4D97-AF65-F5344CB8AC3E}">
        <p14:creationId xmlns:p14="http://schemas.microsoft.com/office/powerpoint/2010/main" val="1679645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luid mosaic model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44" y="3068960"/>
            <a:ext cx="8362212" cy="4114789"/>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9098" y="-128811"/>
            <a:ext cx="7886700" cy="1325563"/>
          </a:xfrm>
        </p:spPr>
        <p:txBody>
          <a:bodyPr>
            <a:normAutofit fontScale="90000"/>
          </a:bodyPr>
          <a:lstStyle/>
          <a:p>
            <a:r>
              <a:rPr lang="en-GB" sz="3200" b="1" u="sng" dirty="0" smtClean="0">
                <a:solidFill>
                  <a:srgbClr val="FF0000"/>
                </a:solidFill>
                <a:latin typeface="Comic Sans MS" panose="030F0702030302020204" pitchFamily="66" charset="0"/>
              </a:rPr>
              <a:t>1.3. The </a:t>
            </a:r>
            <a:r>
              <a:rPr lang="en-GB" sz="3200" b="1" u="sng" dirty="0">
                <a:solidFill>
                  <a:srgbClr val="FF0000"/>
                </a:solidFill>
                <a:latin typeface="Comic Sans MS" panose="030F0702030302020204" pitchFamily="66" charset="0"/>
              </a:rPr>
              <a:t>fluid-mosaic membrane model</a:t>
            </a:r>
            <a:r>
              <a:rPr lang="tr-TR" sz="3200" dirty="0">
                <a:solidFill>
                  <a:srgbClr val="FF0000"/>
                </a:solidFill>
                <a:latin typeface="Comic Sans MS" panose="030F0702030302020204" pitchFamily="66" charset="0"/>
              </a:rPr>
              <a:t/>
            </a:r>
            <a:br>
              <a:rPr lang="tr-TR" sz="3200" dirty="0">
                <a:solidFill>
                  <a:srgbClr val="FF0000"/>
                </a:solidFill>
                <a:latin typeface="Comic Sans MS" panose="030F0702030302020204" pitchFamily="66" charset="0"/>
              </a:rPr>
            </a:br>
            <a:endParaRPr lang="tr-TR" sz="3200" dirty="0">
              <a:solidFill>
                <a:srgbClr val="FF0000"/>
              </a:solidFill>
              <a:latin typeface="Comic Sans MS" panose="030F0702030302020204" pitchFamily="66" charset="0"/>
            </a:endParaRPr>
          </a:p>
        </p:txBody>
      </p:sp>
      <p:sp>
        <p:nvSpPr>
          <p:cNvPr id="3" name="İçerik Yer Tutucusu 2"/>
          <p:cNvSpPr>
            <a:spLocks noGrp="1"/>
          </p:cNvSpPr>
          <p:nvPr>
            <p:ph sz="quarter" idx="1"/>
          </p:nvPr>
        </p:nvSpPr>
        <p:spPr>
          <a:xfrm>
            <a:off x="102862" y="836712"/>
            <a:ext cx="8784976" cy="2038074"/>
          </a:xfrm>
        </p:spPr>
        <p:txBody>
          <a:bodyPr>
            <a:noAutofit/>
          </a:bodyPr>
          <a:lstStyle/>
          <a:p>
            <a:pPr algn="just"/>
            <a:r>
              <a:rPr lang="en-GB" sz="2400" b="1" dirty="0">
                <a:solidFill>
                  <a:srgbClr val="7030A0"/>
                </a:solidFill>
                <a:latin typeface="Comic Sans MS" panose="030F0702030302020204" pitchFamily="66" charset="0"/>
              </a:rPr>
              <a:t>The fluid-mosaic membrane model</a:t>
            </a:r>
            <a:r>
              <a:rPr lang="en-GB" sz="2400" dirty="0">
                <a:solidFill>
                  <a:srgbClr val="7030A0"/>
                </a:solidFill>
                <a:latin typeface="Comic Sans MS" panose="030F0702030302020204" pitchFamily="66" charset="0"/>
              </a:rPr>
              <a:t> describes the </a:t>
            </a:r>
            <a:r>
              <a:rPr lang="en-GB" sz="2400" b="1" dirty="0">
                <a:solidFill>
                  <a:srgbClr val="7030A0"/>
                </a:solidFill>
                <a:latin typeface="Comic Sans MS" panose="030F0702030302020204" pitchFamily="66" charset="0"/>
              </a:rPr>
              <a:t>molecular organisation of lipids </a:t>
            </a:r>
            <a:r>
              <a:rPr lang="en-GB" sz="2400" dirty="0">
                <a:solidFill>
                  <a:srgbClr val="7030A0"/>
                </a:solidFill>
                <a:latin typeface="Comic Sans MS" panose="030F0702030302020204" pitchFamily="66" charset="0"/>
              </a:rPr>
              <a:t>and </a:t>
            </a:r>
            <a:r>
              <a:rPr lang="en-GB" sz="2400" b="1" dirty="0">
                <a:solidFill>
                  <a:srgbClr val="7030A0"/>
                </a:solidFill>
                <a:latin typeface="Comic Sans MS" panose="030F0702030302020204" pitchFamily="66" charset="0"/>
              </a:rPr>
              <a:t>proteins in cellular membranes. </a:t>
            </a:r>
            <a:r>
              <a:rPr lang="en-GB" sz="2400" dirty="0">
                <a:latin typeface="Comic Sans MS" panose="030F0702030302020204" pitchFamily="66" charset="0"/>
              </a:rPr>
              <a:t>In most cell membranes, lipids and proteins (glycoproteins) make roughly equal contributions to the </a:t>
            </a:r>
            <a:r>
              <a:rPr lang="en-GB" sz="2400" dirty="0" smtClean="0">
                <a:latin typeface="Comic Sans MS" panose="030F0702030302020204" pitchFamily="66" charset="0"/>
              </a:rPr>
              <a:t>membrane </a:t>
            </a:r>
            <a:r>
              <a:rPr lang="en-GB" sz="2400" dirty="0">
                <a:latin typeface="Comic Sans MS" panose="030F0702030302020204" pitchFamily="66" charset="0"/>
              </a:rPr>
              <a:t>mass. </a:t>
            </a:r>
            <a:endParaRPr lang="tr-TR" sz="2400" dirty="0">
              <a:latin typeface="Comic Sans MS" panose="030F0702030302020204" pitchFamily="66" charset="0"/>
            </a:endParaRPr>
          </a:p>
          <a:p>
            <a:pPr algn="just"/>
            <a:endParaRPr lang="tr-TR" sz="2400" dirty="0">
              <a:latin typeface="Comic Sans MS" panose="030F0702030302020204" pitchFamily="66" charset="0"/>
            </a:endParaRPr>
          </a:p>
        </p:txBody>
      </p:sp>
    </p:spTree>
    <p:extLst>
      <p:ext uri="{BB962C8B-B14F-4D97-AF65-F5344CB8AC3E}">
        <p14:creationId xmlns:p14="http://schemas.microsoft.com/office/powerpoint/2010/main" val="323473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476672"/>
            <a:ext cx="9036496" cy="5976664"/>
          </a:xfrm>
        </p:spPr>
        <p:txBody>
          <a:bodyPr>
            <a:normAutofit fontScale="70000" lnSpcReduction="20000"/>
          </a:bodyPr>
          <a:lstStyle/>
          <a:p>
            <a:pPr>
              <a:lnSpc>
                <a:spcPct val="170000"/>
              </a:lnSpc>
            </a:pPr>
            <a:r>
              <a:rPr lang="en-GB" dirty="0">
                <a:latin typeface="Comic Sans MS" panose="030F0702030302020204" pitchFamily="66" charset="0"/>
              </a:rPr>
              <a:t>The lipids belong to several classes, including </a:t>
            </a:r>
            <a:r>
              <a:rPr lang="en-GB" dirty="0">
                <a:solidFill>
                  <a:srgbClr val="FF0066"/>
                </a:solidFill>
                <a:latin typeface="Comic Sans MS" panose="030F0702030302020204" pitchFamily="66" charset="0"/>
              </a:rPr>
              <a:t>phospholipids</a:t>
            </a:r>
            <a:r>
              <a:rPr lang="en-GB" dirty="0">
                <a:latin typeface="Comic Sans MS" panose="030F0702030302020204" pitchFamily="66" charset="0"/>
              </a:rPr>
              <a:t> </a:t>
            </a:r>
            <a:r>
              <a:rPr lang="en-GB" dirty="0">
                <a:solidFill>
                  <a:srgbClr val="FF0066"/>
                </a:solidFill>
                <a:latin typeface="Comic Sans MS" panose="030F0702030302020204" pitchFamily="66" charset="0"/>
              </a:rPr>
              <a:t>(the most common type of membrane lipids),</a:t>
            </a:r>
            <a:r>
              <a:rPr lang="en-GB" dirty="0">
                <a:latin typeface="Comic Sans MS" panose="030F0702030302020204" pitchFamily="66" charset="0"/>
              </a:rPr>
              <a:t> </a:t>
            </a:r>
            <a:r>
              <a:rPr lang="en-GB" dirty="0" err="1">
                <a:latin typeface="Comic Sans MS" panose="030F0702030302020204" pitchFamily="66" charset="0"/>
              </a:rPr>
              <a:t>galactosylglycerides</a:t>
            </a:r>
            <a:r>
              <a:rPr lang="en-GB" dirty="0">
                <a:latin typeface="Comic Sans MS" panose="030F0702030302020204" pitchFamily="66" charset="0"/>
              </a:rPr>
              <a:t>, </a:t>
            </a:r>
            <a:r>
              <a:rPr lang="en-GB" dirty="0" err="1">
                <a:latin typeface="Comic Sans MS" panose="030F0702030302020204" pitchFamily="66" charset="0"/>
              </a:rPr>
              <a:t>glucocerebroides</a:t>
            </a:r>
            <a:r>
              <a:rPr lang="en-GB" dirty="0">
                <a:latin typeface="Comic Sans MS" panose="030F0702030302020204" pitchFamily="66" charset="0"/>
              </a:rPr>
              <a:t> and sterols (cholesterol, </a:t>
            </a:r>
            <a:r>
              <a:rPr lang="en-GB" dirty="0" err="1">
                <a:latin typeface="Comic Sans MS" panose="030F0702030302020204" pitchFamily="66" charset="0"/>
              </a:rPr>
              <a:t>camposterol</a:t>
            </a:r>
            <a:r>
              <a:rPr lang="en-GB" dirty="0">
                <a:latin typeface="Comic Sans MS" panose="030F0702030302020204" pitchFamily="66" charset="0"/>
              </a:rPr>
              <a:t>, </a:t>
            </a:r>
            <a:r>
              <a:rPr lang="en-GB" dirty="0" err="1">
                <a:latin typeface="Comic Sans MS" panose="030F0702030302020204" pitchFamily="66" charset="0"/>
              </a:rPr>
              <a:t>sitosterol</a:t>
            </a:r>
            <a:r>
              <a:rPr lang="en-GB" dirty="0">
                <a:latin typeface="Comic Sans MS" panose="030F0702030302020204" pitchFamily="66" charset="0"/>
              </a:rPr>
              <a:t>, </a:t>
            </a:r>
            <a:r>
              <a:rPr lang="en-GB" dirty="0" err="1">
                <a:latin typeface="Comic Sans MS" panose="030F0702030302020204" pitchFamily="66" charset="0"/>
              </a:rPr>
              <a:t>stigmasterol</a:t>
            </a:r>
            <a:r>
              <a:rPr lang="en-GB" dirty="0">
                <a:latin typeface="Comic Sans MS" panose="030F0702030302020204" pitchFamily="66" charset="0"/>
              </a:rPr>
              <a:t>). </a:t>
            </a:r>
            <a:endParaRPr lang="en-GB" dirty="0" smtClean="0">
              <a:latin typeface="Comic Sans MS" panose="030F0702030302020204" pitchFamily="66" charset="0"/>
            </a:endParaRPr>
          </a:p>
          <a:p>
            <a:pPr>
              <a:lnSpc>
                <a:spcPct val="170000"/>
              </a:lnSpc>
            </a:pPr>
            <a:endParaRPr lang="en-GB" dirty="0">
              <a:latin typeface="Comic Sans MS" panose="030F0702030302020204" pitchFamily="66" charset="0"/>
            </a:endParaRPr>
          </a:p>
          <a:p>
            <a:pPr>
              <a:lnSpc>
                <a:spcPct val="170000"/>
              </a:lnSpc>
            </a:pPr>
            <a:r>
              <a:rPr lang="en-GB" dirty="0" smtClean="0">
                <a:latin typeface="Comic Sans MS" panose="030F0702030302020204" pitchFamily="66" charset="0"/>
              </a:rPr>
              <a:t>L</a:t>
            </a:r>
            <a:r>
              <a:rPr lang="tr-TR" dirty="0" err="1" smtClean="0">
                <a:latin typeface="Comic Sans MS" panose="030F0702030302020204" pitchFamily="66" charset="0"/>
              </a:rPr>
              <a:t>ipids</a:t>
            </a:r>
            <a:r>
              <a:rPr lang="tr-TR" dirty="0" smtClean="0">
                <a:latin typeface="Comic Sans MS" panose="030F0702030302020204" pitchFamily="66" charset="0"/>
              </a:rPr>
              <a:t> </a:t>
            </a:r>
            <a:r>
              <a:rPr lang="en-GB" dirty="0" smtClean="0">
                <a:latin typeface="Comic Sans MS" panose="030F0702030302020204" pitchFamily="66" charset="0"/>
              </a:rPr>
              <a:t>share </a:t>
            </a:r>
            <a:r>
              <a:rPr lang="en-GB" dirty="0">
                <a:latin typeface="Comic Sans MS" panose="030F0702030302020204" pitchFamily="66" charset="0"/>
              </a:rPr>
              <a:t>an important physicochemical property</a:t>
            </a:r>
            <a:r>
              <a:rPr lang="en-GB" dirty="0">
                <a:solidFill>
                  <a:srgbClr val="0000FF"/>
                </a:solidFill>
                <a:latin typeface="Comic Sans MS" panose="030F0702030302020204" pitchFamily="66" charset="0"/>
              </a:rPr>
              <a:t>: </a:t>
            </a:r>
            <a:r>
              <a:rPr lang="en-GB" dirty="0">
                <a:latin typeface="Comic Sans MS" panose="030F0702030302020204" pitchFamily="66" charset="0"/>
              </a:rPr>
              <a:t>They are amphipathic, containing both </a:t>
            </a:r>
            <a:r>
              <a:rPr lang="en-GB" b="1" dirty="0">
                <a:solidFill>
                  <a:srgbClr val="FF0066"/>
                </a:solidFill>
                <a:latin typeface="Comic Sans MS" panose="030F0702030302020204" pitchFamily="66" charset="0"/>
              </a:rPr>
              <a:t>hydrophilic</a:t>
            </a:r>
            <a:r>
              <a:rPr lang="en-GB" b="1" dirty="0">
                <a:latin typeface="Comic Sans MS" panose="030F0702030302020204" pitchFamily="66" charset="0"/>
              </a:rPr>
              <a:t> </a:t>
            </a:r>
            <a:r>
              <a:rPr lang="en-GB" dirty="0">
                <a:solidFill>
                  <a:srgbClr val="0000FF"/>
                </a:solidFill>
                <a:latin typeface="Comic Sans MS" panose="030F0702030302020204" pitchFamily="66" charset="0"/>
              </a:rPr>
              <a:t>(water-loving) </a:t>
            </a:r>
            <a:r>
              <a:rPr lang="en-GB" dirty="0">
                <a:latin typeface="Comic Sans MS" panose="030F0702030302020204" pitchFamily="66" charset="0"/>
              </a:rPr>
              <a:t>and </a:t>
            </a:r>
            <a:r>
              <a:rPr lang="en-GB" b="1" dirty="0">
                <a:solidFill>
                  <a:srgbClr val="FF0066"/>
                </a:solidFill>
                <a:latin typeface="Comic Sans MS" panose="030F0702030302020204" pitchFamily="66" charset="0"/>
              </a:rPr>
              <a:t>hydrophobic</a:t>
            </a:r>
            <a:r>
              <a:rPr lang="en-GB" dirty="0">
                <a:solidFill>
                  <a:srgbClr val="0000FF"/>
                </a:solidFill>
                <a:latin typeface="Comic Sans MS" panose="030F0702030302020204" pitchFamily="66" charset="0"/>
              </a:rPr>
              <a:t> (water-hating) </a:t>
            </a:r>
            <a:r>
              <a:rPr lang="en-GB" dirty="0">
                <a:latin typeface="Comic Sans MS" panose="030F0702030302020204" pitchFamily="66" charset="0"/>
              </a:rPr>
              <a:t>domains</a:t>
            </a:r>
            <a:r>
              <a:rPr lang="en-GB" dirty="0" smtClean="0">
                <a:latin typeface="Comic Sans MS" panose="030F0702030302020204" pitchFamily="66" charset="0"/>
              </a:rPr>
              <a:t>.</a:t>
            </a:r>
          </a:p>
          <a:p>
            <a:pPr marL="0" indent="0">
              <a:lnSpc>
                <a:spcPct val="170000"/>
              </a:lnSpc>
              <a:buNone/>
            </a:pPr>
            <a:endParaRPr lang="tr-TR" dirty="0">
              <a:latin typeface="Comic Sans MS" panose="030F0702030302020204" pitchFamily="66" charset="0"/>
            </a:endParaRPr>
          </a:p>
          <a:p>
            <a:pPr>
              <a:lnSpc>
                <a:spcPct val="170000"/>
              </a:lnSpc>
            </a:pPr>
            <a:r>
              <a:rPr lang="en-GB" dirty="0" err="1" smtClean="0">
                <a:solidFill>
                  <a:srgbClr val="7030A0"/>
                </a:solidFill>
                <a:latin typeface="Comic Sans MS" panose="030F0702030302020204" pitchFamily="66" charset="0"/>
              </a:rPr>
              <a:t>Provid</a:t>
            </a:r>
            <a:r>
              <a:rPr lang="tr-TR" dirty="0" smtClean="0">
                <a:solidFill>
                  <a:srgbClr val="7030A0"/>
                </a:solidFill>
                <a:latin typeface="Comic Sans MS" panose="030F0702030302020204" pitchFamily="66" charset="0"/>
              </a:rPr>
              <a:t>es</a:t>
            </a:r>
            <a:r>
              <a:rPr lang="en-GB" dirty="0" smtClean="0">
                <a:solidFill>
                  <a:srgbClr val="7030A0"/>
                </a:solidFill>
                <a:latin typeface="Comic Sans MS" panose="030F0702030302020204" pitchFamily="66" charset="0"/>
              </a:rPr>
              <a:t> </a:t>
            </a:r>
            <a:r>
              <a:rPr lang="en-GB" dirty="0">
                <a:solidFill>
                  <a:srgbClr val="7030A0"/>
                </a:solidFill>
                <a:latin typeface="Comic Sans MS" panose="030F0702030302020204" pitchFamily="66" charset="0"/>
              </a:rPr>
              <a:t>mechanical links between cytosolic and cell wall compounds.</a:t>
            </a:r>
            <a:endParaRPr lang="tr-TR" dirty="0">
              <a:solidFill>
                <a:srgbClr val="7030A0"/>
              </a:solidFill>
              <a:latin typeface="Comic Sans MS" panose="030F0702030302020204" pitchFamily="66" charset="0"/>
            </a:endParaRPr>
          </a:p>
          <a:p>
            <a:pPr>
              <a:lnSpc>
                <a:spcPct val="170000"/>
              </a:lnSpc>
            </a:pPr>
            <a:endParaRPr lang="tr-TR" dirty="0"/>
          </a:p>
        </p:txBody>
      </p:sp>
    </p:spTree>
    <p:extLst>
      <p:ext uri="{BB962C8B-B14F-4D97-AF65-F5344CB8AC3E}">
        <p14:creationId xmlns:p14="http://schemas.microsoft.com/office/powerpoint/2010/main" val="406118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548680"/>
            <a:ext cx="9144000" cy="5976664"/>
          </a:xfrm>
        </p:spPr>
        <p:txBody>
          <a:bodyPr>
            <a:normAutofit fontScale="92500"/>
          </a:bodyPr>
          <a:lstStyle/>
          <a:p>
            <a:pPr algn="just">
              <a:lnSpc>
                <a:spcPct val="160000"/>
              </a:lnSpc>
            </a:pPr>
            <a:r>
              <a:rPr lang="en-GB" sz="2000" dirty="0">
                <a:latin typeface="Comic Sans MS" panose="030F0702030302020204" pitchFamily="66" charset="0"/>
              </a:rPr>
              <a:t>The original fluid-mosaic membrane model included two basic types of </a:t>
            </a:r>
            <a:r>
              <a:rPr lang="en-GB" sz="2000" b="1" dirty="0">
                <a:latin typeface="Comic Sans MS" panose="030F0702030302020204" pitchFamily="66" charset="0"/>
              </a:rPr>
              <a:t>membrane proteins:</a:t>
            </a:r>
            <a:r>
              <a:rPr lang="en-GB" sz="2000" dirty="0">
                <a:latin typeface="Comic Sans MS" panose="030F0702030302020204" pitchFamily="66" charset="0"/>
              </a:rPr>
              <a:t> </a:t>
            </a:r>
            <a:r>
              <a:rPr lang="en-GB" sz="2000" b="1" dirty="0">
                <a:solidFill>
                  <a:srgbClr val="0000FF"/>
                </a:solidFill>
                <a:latin typeface="Comic Sans MS" panose="030F0702030302020204" pitchFamily="66" charset="0"/>
              </a:rPr>
              <a:t>peripheral proteins </a:t>
            </a:r>
            <a:r>
              <a:rPr lang="en-GB" sz="2000" b="1" dirty="0">
                <a:solidFill>
                  <a:srgbClr val="FF0066"/>
                </a:solidFill>
                <a:latin typeface="Comic Sans MS" panose="030F0702030302020204" pitchFamily="66" charset="0"/>
              </a:rPr>
              <a:t>(water-soluble)</a:t>
            </a:r>
            <a:r>
              <a:rPr lang="en-GB" sz="2000" dirty="0">
                <a:solidFill>
                  <a:srgbClr val="FF0066"/>
                </a:solidFill>
                <a:latin typeface="Comic Sans MS" panose="030F0702030302020204" pitchFamily="66" charset="0"/>
              </a:rPr>
              <a:t> </a:t>
            </a:r>
            <a:r>
              <a:rPr lang="en-GB" sz="2000" dirty="0">
                <a:latin typeface="Comic Sans MS" panose="030F0702030302020204" pitchFamily="66" charset="0"/>
              </a:rPr>
              <a:t>and </a:t>
            </a:r>
            <a:r>
              <a:rPr lang="en-GB" sz="2000" b="1" dirty="0">
                <a:solidFill>
                  <a:srgbClr val="0000FF"/>
                </a:solidFill>
                <a:latin typeface="Comic Sans MS" panose="030F0702030302020204" pitchFamily="66" charset="0"/>
              </a:rPr>
              <a:t>integral </a:t>
            </a:r>
            <a:r>
              <a:rPr lang="en-GB" sz="2000" b="1" dirty="0" smtClean="0">
                <a:solidFill>
                  <a:srgbClr val="0000FF"/>
                </a:solidFill>
                <a:latin typeface="Comic Sans MS" panose="030F0702030302020204" pitchFamily="66" charset="0"/>
              </a:rPr>
              <a:t>proteins</a:t>
            </a:r>
            <a:r>
              <a:rPr lang="tr-TR" sz="2000" b="1" dirty="0" smtClean="0">
                <a:solidFill>
                  <a:srgbClr val="0000FF"/>
                </a:solidFill>
                <a:latin typeface="Comic Sans MS" panose="030F0702030302020204" pitchFamily="66" charset="0"/>
              </a:rPr>
              <a:t> </a:t>
            </a:r>
            <a:r>
              <a:rPr lang="en-GB" sz="2000" b="1" dirty="0" smtClean="0">
                <a:solidFill>
                  <a:srgbClr val="FF0066"/>
                </a:solidFill>
                <a:latin typeface="Comic Sans MS" panose="030F0702030302020204" pitchFamily="66" charset="0"/>
              </a:rPr>
              <a:t>(water-insoluble).</a:t>
            </a:r>
          </a:p>
          <a:p>
            <a:pPr algn="just">
              <a:lnSpc>
                <a:spcPct val="160000"/>
              </a:lnSpc>
            </a:pPr>
            <a:endParaRPr lang="en-GB" sz="2000" b="1" dirty="0">
              <a:solidFill>
                <a:srgbClr val="FF0066"/>
              </a:solidFill>
              <a:latin typeface="Comic Sans MS" panose="030F0702030302020204" pitchFamily="66" charset="0"/>
            </a:endParaRPr>
          </a:p>
          <a:p>
            <a:pPr algn="just">
              <a:lnSpc>
                <a:spcPct val="160000"/>
              </a:lnSpc>
            </a:pPr>
            <a:endParaRPr lang="en-GB" sz="2000" b="1" dirty="0" smtClean="0">
              <a:solidFill>
                <a:srgbClr val="FF0066"/>
              </a:solidFill>
              <a:latin typeface="Comic Sans MS" panose="030F0702030302020204" pitchFamily="66" charset="0"/>
            </a:endParaRPr>
          </a:p>
          <a:p>
            <a:pPr algn="just">
              <a:lnSpc>
                <a:spcPct val="160000"/>
              </a:lnSpc>
            </a:pPr>
            <a:endParaRPr lang="tr-TR" sz="2000" b="1" dirty="0">
              <a:solidFill>
                <a:srgbClr val="FF0066"/>
              </a:solidFill>
              <a:latin typeface="Comic Sans MS" panose="030F0702030302020204" pitchFamily="66" charset="0"/>
            </a:endParaRPr>
          </a:p>
          <a:p>
            <a:pPr>
              <a:lnSpc>
                <a:spcPct val="160000"/>
              </a:lnSpc>
            </a:pPr>
            <a:endParaRPr lang="tr-TR" sz="2000" dirty="0">
              <a:latin typeface="Comic Sans MS" panose="030F0702030302020204" pitchFamily="66" charset="0"/>
            </a:endParaRPr>
          </a:p>
          <a:p>
            <a:pPr>
              <a:lnSpc>
                <a:spcPct val="160000"/>
              </a:lnSpc>
            </a:pPr>
            <a:r>
              <a:rPr lang="en-GB" sz="2000" u="sng" dirty="0">
                <a:latin typeface="Comic Sans MS" panose="030F0702030302020204" pitchFamily="66" charset="0"/>
              </a:rPr>
              <a:t>As membrane components, </a:t>
            </a:r>
            <a:r>
              <a:rPr lang="en-GB" sz="2000" b="1" u="sng" dirty="0">
                <a:latin typeface="Comic Sans MS" panose="030F0702030302020204" pitchFamily="66" charset="0"/>
              </a:rPr>
              <a:t>proteins </a:t>
            </a:r>
            <a:r>
              <a:rPr lang="en-GB" sz="2000" b="1" u="sng" dirty="0">
                <a:solidFill>
                  <a:srgbClr val="C00000"/>
                </a:solidFill>
                <a:latin typeface="Comic Sans MS" panose="030F0702030302020204" pitchFamily="66" charset="0"/>
              </a:rPr>
              <a:t>perform a wide array of </a:t>
            </a:r>
            <a:r>
              <a:rPr lang="en-GB" sz="2000" b="1" u="sng" dirty="0" smtClean="0">
                <a:solidFill>
                  <a:srgbClr val="C00000"/>
                </a:solidFill>
                <a:latin typeface="Comic Sans MS" panose="030F0702030302020204" pitchFamily="66" charset="0"/>
              </a:rPr>
              <a:t>functions:</a:t>
            </a:r>
            <a:endParaRPr lang="en-GB" sz="2000" b="1" u="sng" dirty="0">
              <a:solidFill>
                <a:srgbClr val="C00000"/>
              </a:solidFill>
              <a:latin typeface="Comic Sans MS" panose="030F0702030302020204" pitchFamily="66" charset="0"/>
            </a:endParaRPr>
          </a:p>
          <a:p>
            <a:pPr marL="457200" indent="-457200">
              <a:lnSpc>
                <a:spcPct val="160000"/>
              </a:lnSpc>
              <a:buFont typeface="+mj-lt"/>
              <a:buAutoNum type="arabicPeriod"/>
            </a:pPr>
            <a:r>
              <a:rPr lang="en-GB" sz="2000" b="1" dirty="0" smtClean="0">
                <a:solidFill>
                  <a:srgbClr val="7030A0"/>
                </a:solidFill>
                <a:latin typeface="Comic Sans MS" panose="030F0702030302020204" pitchFamily="66" charset="0"/>
              </a:rPr>
              <a:t>Transporting </a:t>
            </a:r>
            <a:r>
              <a:rPr lang="en-GB" sz="2000" b="1" dirty="0">
                <a:solidFill>
                  <a:srgbClr val="7030A0"/>
                </a:solidFill>
                <a:latin typeface="Comic Sans MS" panose="030F0702030302020204" pitchFamily="66" charset="0"/>
              </a:rPr>
              <a:t>molecules and transmitting signals across the membrane</a:t>
            </a:r>
            <a:r>
              <a:rPr lang="en-GB" sz="2000" b="1" dirty="0" smtClean="0">
                <a:solidFill>
                  <a:srgbClr val="7030A0"/>
                </a:solidFill>
                <a:latin typeface="Comic Sans MS" panose="030F0702030302020204" pitchFamily="66" charset="0"/>
              </a:rPr>
              <a:t>.</a:t>
            </a:r>
            <a:endParaRPr lang="tr-TR" sz="2000" b="1" dirty="0" smtClean="0">
              <a:solidFill>
                <a:srgbClr val="7030A0"/>
              </a:solidFill>
              <a:latin typeface="Comic Sans MS" panose="030F0702030302020204" pitchFamily="66" charset="0"/>
            </a:endParaRPr>
          </a:p>
          <a:p>
            <a:pPr marL="0" indent="0">
              <a:lnSpc>
                <a:spcPct val="160000"/>
              </a:lnSpc>
              <a:buNone/>
            </a:pPr>
            <a:r>
              <a:rPr lang="en-GB" sz="2000" b="1" dirty="0" smtClean="0">
                <a:solidFill>
                  <a:srgbClr val="7030A0"/>
                </a:solidFill>
                <a:latin typeface="Comic Sans MS" panose="030F0702030302020204" pitchFamily="66" charset="0"/>
              </a:rPr>
              <a:t>2.</a:t>
            </a:r>
            <a:r>
              <a:rPr lang="tr-TR" sz="2000" b="1" dirty="0" smtClean="0">
                <a:solidFill>
                  <a:srgbClr val="7030A0"/>
                </a:solidFill>
                <a:latin typeface="Comic Sans MS" panose="030F0702030302020204" pitchFamily="66" charset="0"/>
              </a:rPr>
              <a:t> </a:t>
            </a:r>
            <a:r>
              <a:rPr lang="en-GB" sz="2000" b="1" dirty="0" smtClean="0">
                <a:solidFill>
                  <a:srgbClr val="7030A0"/>
                </a:solidFill>
                <a:latin typeface="Comic Sans MS" panose="030F0702030302020204" pitchFamily="66" charset="0"/>
              </a:rPr>
              <a:t>Processing </a:t>
            </a:r>
            <a:r>
              <a:rPr lang="en-GB" sz="2000" b="1" dirty="0">
                <a:solidFill>
                  <a:srgbClr val="7030A0"/>
                </a:solidFill>
                <a:latin typeface="Comic Sans MS" panose="030F0702030302020204" pitchFamily="66" charset="0"/>
              </a:rPr>
              <a:t>lipids enzymatically</a:t>
            </a:r>
            <a:r>
              <a:rPr lang="en-GB" sz="2000" b="1" dirty="0" smtClean="0">
                <a:solidFill>
                  <a:srgbClr val="7030A0"/>
                </a:solidFill>
                <a:latin typeface="Comic Sans MS" panose="030F0702030302020204" pitchFamily="66" charset="0"/>
              </a:rPr>
              <a:t>.</a:t>
            </a:r>
            <a:endParaRPr lang="tr-TR" sz="2000" b="1" dirty="0" smtClean="0">
              <a:solidFill>
                <a:srgbClr val="7030A0"/>
              </a:solidFill>
              <a:latin typeface="Comic Sans MS" panose="030F0702030302020204" pitchFamily="66" charset="0"/>
            </a:endParaRPr>
          </a:p>
          <a:p>
            <a:pPr marL="0" indent="0">
              <a:lnSpc>
                <a:spcPct val="160000"/>
              </a:lnSpc>
              <a:buNone/>
              <a:tabLst>
                <a:tab pos="536575" algn="l"/>
              </a:tabLst>
            </a:pPr>
            <a:r>
              <a:rPr lang="en-GB" sz="2000" b="1" dirty="0" smtClean="0">
                <a:solidFill>
                  <a:srgbClr val="7030A0"/>
                </a:solidFill>
                <a:latin typeface="Comic Sans MS" panose="030F0702030302020204" pitchFamily="66" charset="0"/>
              </a:rPr>
              <a:t>3.</a:t>
            </a:r>
            <a:r>
              <a:rPr lang="tr-TR" sz="2000" b="1" dirty="0" smtClean="0">
                <a:solidFill>
                  <a:srgbClr val="7030A0"/>
                </a:solidFill>
                <a:latin typeface="Comic Sans MS" panose="030F0702030302020204" pitchFamily="66" charset="0"/>
              </a:rPr>
              <a:t> </a:t>
            </a:r>
            <a:r>
              <a:rPr lang="en-GB" sz="2000" b="1" dirty="0" smtClean="0">
                <a:solidFill>
                  <a:srgbClr val="7030A0"/>
                </a:solidFill>
                <a:latin typeface="Comic Sans MS" panose="030F0702030302020204" pitchFamily="66" charset="0"/>
              </a:rPr>
              <a:t>Assembling </a:t>
            </a:r>
            <a:r>
              <a:rPr lang="en-GB" sz="2000" b="1" dirty="0">
                <a:solidFill>
                  <a:srgbClr val="7030A0"/>
                </a:solidFill>
                <a:latin typeface="Comic Sans MS" panose="030F0702030302020204" pitchFamily="66" charset="0"/>
              </a:rPr>
              <a:t>glycoproteins and polysaccharides.</a:t>
            </a:r>
            <a:endParaRPr lang="tr-TR" sz="2000" dirty="0">
              <a:solidFill>
                <a:srgbClr val="7030A0"/>
              </a:solidFill>
              <a:latin typeface="Comic Sans MS" panose="030F0702030302020204" pitchFamily="66" charset="0"/>
            </a:endParaRPr>
          </a:p>
          <a:p>
            <a:endParaRPr lang="tr-TR" sz="2000" dirty="0"/>
          </a:p>
        </p:txBody>
      </p:sp>
      <p:pic>
        <p:nvPicPr>
          <p:cNvPr id="4" name="Picture 2" descr="File:Cell membrane3.png -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772816"/>
            <a:ext cx="4680520" cy="230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414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95536" y="548680"/>
            <a:ext cx="8280920" cy="5976664"/>
          </a:xfrm>
        </p:spPr>
        <p:txBody>
          <a:bodyPr>
            <a:normAutofit/>
          </a:bodyPr>
          <a:lstStyle/>
          <a:p>
            <a:pPr algn="just"/>
            <a:r>
              <a:rPr lang="en-GB" sz="2400" b="1" dirty="0" err="1" smtClean="0">
                <a:solidFill>
                  <a:srgbClr val="FF0066"/>
                </a:solidFill>
                <a:latin typeface="Comic Sans MS" panose="030F0702030302020204" pitchFamily="66" charset="0"/>
              </a:rPr>
              <a:t>Plasmodesmata</a:t>
            </a:r>
            <a:r>
              <a:rPr lang="tr-TR" sz="2400" b="1" dirty="0" smtClean="0">
                <a:solidFill>
                  <a:srgbClr val="FF0066"/>
                </a:solidFill>
                <a:latin typeface="Comic Sans MS" panose="030F0702030302020204" pitchFamily="66" charset="0"/>
              </a:rPr>
              <a:t>: </a:t>
            </a:r>
            <a:endParaRPr lang="en-GB" sz="2400" b="1" dirty="0" smtClean="0">
              <a:solidFill>
                <a:srgbClr val="FF0066"/>
              </a:solidFill>
              <a:latin typeface="Comic Sans MS" panose="030F0702030302020204" pitchFamily="66" charset="0"/>
            </a:endParaRPr>
          </a:p>
          <a:p>
            <a:pPr algn="just"/>
            <a:endParaRPr lang="en-GB" sz="2400" b="1" dirty="0" smtClean="0">
              <a:solidFill>
                <a:srgbClr val="FF0066"/>
              </a:solidFill>
              <a:latin typeface="Comic Sans MS" panose="030F0702030302020204" pitchFamily="66" charset="0"/>
            </a:endParaRPr>
          </a:p>
          <a:p>
            <a:pPr algn="just"/>
            <a:r>
              <a:rPr lang="en-GB" sz="2400" dirty="0" smtClean="0">
                <a:latin typeface="Comic Sans MS" panose="030F0702030302020204" pitchFamily="66" charset="0"/>
              </a:rPr>
              <a:t>In conjunction with specialized domains of the ER, the plasma membrane produces</a:t>
            </a:r>
            <a:r>
              <a:rPr lang="en-GB" sz="2400" b="1" dirty="0" smtClean="0">
                <a:latin typeface="Comic Sans MS" panose="030F0702030302020204" pitchFamily="66" charset="0"/>
              </a:rPr>
              <a:t> </a:t>
            </a:r>
            <a:r>
              <a:rPr lang="en-GB" sz="2400" b="1" dirty="0" err="1" smtClean="0">
                <a:solidFill>
                  <a:srgbClr val="FF0066"/>
                </a:solidFill>
                <a:latin typeface="Comic Sans MS" panose="030F0702030302020204" pitchFamily="66" charset="0"/>
              </a:rPr>
              <a:t>plasmodesmata</a:t>
            </a:r>
            <a:r>
              <a:rPr lang="en-GB" sz="2400" b="1" dirty="0" smtClean="0">
                <a:latin typeface="Comic Sans MS" panose="030F0702030302020204" pitchFamily="66" charset="0"/>
              </a:rPr>
              <a:t>, </a:t>
            </a:r>
            <a:r>
              <a:rPr lang="en-GB" sz="2400" dirty="0" smtClean="0">
                <a:latin typeface="Comic Sans MS" panose="030F0702030302020204" pitchFamily="66" charset="0"/>
              </a:rPr>
              <a:t>membrane tubes that cross cell walls and provide direct channels of </a:t>
            </a:r>
            <a:r>
              <a:rPr lang="en-GB" sz="2400" b="1" dirty="0" smtClean="0">
                <a:solidFill>
                  <a:srgbClr val="FF0066"/>
                </a:solidFill>
                <a:latin typeface="Comic Sans MS" panose="030F0702030302020204" pitchFamily="66" charset="0"/>
              </a:rPr>
              <a:t>communication between adjacent cells.</a:t>
            </a:r>
          </a:p>
          <a:p>
            <a:pPr algn="just"/>
            <a:endParaRPr lang="en-GB" sz="2400" b="1" dirty="0">
              <a:latin typeface="Comic Sans MS" panose="030F0702030302020204" pitchFamily="66" charset="0"/>
            </a:endParaRPr>
          </a:p>
          <a:p>
            <a:pPr algn="just"/>
            <a:r>
              <a:rPr lang="en-GB" sz="2400" dirty="0" smtClean="0">
                <a:latin typeface="Comic Sans MS" panose="030F0702030302020204" pitchFamily="66" charset="0"/>
              </a:rPr>
              <a:t>As </a:t>
            </a:r>
            <a:r>
              <a:rPr lang="en-GB" sz="2400" dirty="0">
                <a:latin typeface="Comic Sans MS" panose="030F0702030302020204" pitchFamily="66" charset="0"/>
              </a:rPr>
              <a:t>a result of these </a:t>
            </a:r>
            <a:r>
              <a:rPr lang="en-GB" sz="2400" dirty="0" err="1">
                <a:latin typeface="Comic Sans MS" panose="030F0702030302020204" pitchFamily="66" charset="0"/>
              </a:rPr>
              <a:t>plasmodesmal</a:t>
            </a:r>
            <a:r>
              <a:rPr lang="en-GB" sz="2400" dirty="0">
                <a:latin typeface="Comic Sans MS" panose="030F0702030302020204" pitchFamily="66" charset="0"/>
              </a:rPr>
              <a:t> connections, all the living plant cells of the individual plant share a physically continuous plasma membrane. </a:t>
            </a:r>
            <a:r>
              <a:rPr lang="en-GB" sz="2400" dirty="0" smtClean="0">
                <a:latin typeface="Comic Sans MS" panose="030F0702030302020204" pitchFamily="66" charset="0"/>
              </a:rPr>
              <a:t>On the contrast</a:t>
            </a:r>
            <a:r>
              <a:rPr lang="tr-TR" sz="2400" dirty="0" smtClean="0">
                <a:latin typeface="Comic Sans MS" panose="030F0702030302020204" pitchFamily="66" charset="0"/>
              </a:rPr>
              <a:t>, i</a:t>
            </a:r>
            <a:r>
              <a:rPr lang="en-GB" sz="2400" dirty="0" smtClean="0">
                <a:latin typeface="Comic Sans MS" panose="030F0702030302020204" pitchFamily="66" charset="0"/>
              </a:rPr>
              <a:t>n </a:t>
            </a:r>
            <a:r>
              <a:rPr lang="en-GB" sz="2400" dirty="0">
                <a:latin typeface="Comic Sans MS" panose="030F0702030302020204" pitchFamily="66" charset="0"/>
              </a:rPr>
              <a:t>animals, </a:t>
            </a:r>
            <a:r>
              <a:rPr lang="en-GB" sz="2400" dirty="0" smtClean="0">
                <a:latin typeface="Comic Sans MS" panose="030F0702030302020204" pitchFamily="66" charset="0"/>
              </a:rPr>
              <a:t>every </a:t>
            </a:r>
            <a:r>
              <a:rPr lang="en-GB" sz="2400" dirty="0">
                <a:latin typeface="Comic Sans MS" panose="030F0702030302020204" pitchFamily="66" charset="0"/>
              </a:rPr>
              <a:t>cell has a separate plasma membrane. </a:t>
            </a:r>
            <a:endParaRPr lang="tr-TR" sz="2400" dirty="0" smtClean="0">
              <a:latin typeface="Comic Sans MS" panose="030F0702030302020204" pitchFamily="66" charset="0"/>
            </a:endParaRPr>
          </a:p>
          <a:p>
            <a:pPr algn="just"/>
            <a:endParaRPr lang="tr-TR" sz="2400" dirty="0"/>
          </a:p>
        </p:txBody>
      </p:sp>
    </p:spTree>
    <p:extLst>
      <p:ext uri="{BB962C8B-B14F-4D97-AF65-F5344CB8AC3E}">
        <p14:creationId xmlns:p14="http://schemas.microsoft.com/office/powerpoint/2010/main" val="2768874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1779</Words>
  <Application>Microsoft Office PowerPoint</Application>
  <PresentationFormat>Ekran Gösterisi (4:3)</PresentationFormat>
  <Paragraphs>80</Paragraphs>
  <Slides>32</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32</vt:i4>
      </vt:variant>
    </vt:vector>
  </HeadingPairs>
  <TitlesOfParts>
    <vt:vector size="36" baseType="lpstr">
      <vt:lpstr>Arial</vt:lpstr>
      <vt:lpstr>Calibri</vt:lpstr>
      <vt:lpstr>Comic Sans MS</vt:lpstr>
      <vt:lpstr>Ofis Teması</vt:lpstr>
      <vt:lpstr>PART 1- COMPARTMENTS  Membrane Structure and Membranous Organelles</vt:lpstr>
      <vt:lpstr>PowerPoint Sunusu</vt:lpstr>
      <vt:lpstr>1.1. Plasma membrane </vt:lpstr>
      <vt:lpstr>  1.2. Common properties and inheritance of cell membranes </vt:lpstr>
      <vt:lpstr>PowerPoint Sunusu</vt:lpstr>
      <vt:lpstr>1.3. The fluid-mosaic membrane model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1.4. Endoplasmic reticulum </vt:lpstr>
      <vt:lpstr>PowerPoint Sunusu</vt:lpstr>
      <vt:lpstr>PowerPoint Sunusu</vt:lpstr>
      <vt:lpstr>PowerPoint Sunusu</vt:lpstr>
      <vt:lpstr>PowerPoint Sunusu</vt:lpstr>
      <vt:lpstr>PowerPoint Sunusu</vt:lpstr>
      <vt:lpstr>PowerPoint Sunusu</vt:lpstr>
      <vt:lpstr>1.5. Golgi apparatus </vt:lpstr>
      <vt:lpstr>PowerPoint Sunusu</vt:lpstr>
      <vt:lpstr>PowerPoint Sunusu</vt:lpstr>
      <vt:lpstr>PowerPoint Sunusu</vt:lpstr>
      <vt:lpstr>PowerPoint Sunusu</vt:lpstr>
      <vt:lpstr>PowerPoint Sunusu</vt:lpstr>
      <vt:lpstr>1.6. Vacuoles </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Eukaryote cells have other characteristics that prokaryote cells are lacking</dc:title>
  <dc:creator>CeydaK</dc:creator>
  <cp:lastModifiedBy>Gülnur Ekşi</cp:lastModifiedBy>
  <cp:revision>54</cp:revision>
  <dcterms:created xsi:type="dcterms:W3CDTF">2017-10-24T03:08:34Z</dcterms:created>
  <dcterms:modified xsi:type="dcterms:W3CDTF">2020-10-20T05:59:17Z</dcterms:modified>
</cp:coreProperties>
</file>