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214422"/>
            <a:ext cx="8229600" cy="4525963"/>
          </a:xfrm>
        </p:spPr>
        <p:txBody>
          <a:bodyPr/>
          <a:lstStyle/>
          <a:p>
            <a:pPr algn="just"/>
            <a:r>
              <a:rPr lang="en-US" dirty="0" err="1">
                <a:latin typeface="Times New Roman" pitchFamily="18" charset="0"/>
                <a:cs typeface="Times New Roman" pitchFamily="18" charset="0"/>
              </a:rPr>
              <a:t>Geleneksel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yaşayan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çeşitli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toplumların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sistemlerinin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ortak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adı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olarak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nitelendirilir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Geleneksel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tıbbına</a:t>
            </a:r>
            <a:r>
              <a:rPr lang="en-US" dirty="0">
                <a:latin typeface="Times New Roman" pitchFamily="18" charset="0"/>
                <a:cs typeface="Times New Roman" pitchFamily="18" charset="0"/>
              </a:rPr>
              <a:t>, Han, Tibet, </a:t>
            </a:r>
            <a:r>
              <a:rPr lang="en-US" dirty="0" err="1">
                <a:latin typeface="Times New Roman" pitchFamily="18" charset="0"/>
                <a:cs typeface="Times New Roman" pitchFamily="18" charset="0"/>
              </a:rPr>
              <a:t>Moğol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Uygur </a:t>
            </a:r>
            <a:r>
              <a:rPr lang="en-US" dirty="0" err="1">
                <a:latin typeface="Times New Roman" pitchFamily="18" charset="0"/>
                <a:cs typeface="Times New Roman" pitchFamily="18" charset="0"/>
              </a:rPr>
              <a:t>gibi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etnik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toplulukların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sistemleri</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dahildir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Geleneksel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tıbbında</a:t>
            </a:r>
            <a:r>
              <a:rPr lang="en-US" dirty="0">
                <a:latin typeface="Times New Roman" pitchFamily="18" charset="0"/>
                <a:cs typeface="Times New Roman" pitchFamily="18" charset="0"/>
              </a:rPr>
              <a:t>, Han </a:t>
            </a:r>
            <a:r>
              <a:rPr lang="en-US" dirty="0" err="1">
                <a:latin typeface="Times New Roman" pitchFamily="18" charset="0"/>
                <a:cs typeface="Times New Roman" pitchFamily="18" charset="0"/>
              </a:rPr>
              <a:t>tıp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sistemi</a:t>
            </a:r>
            <a:r>
              <a:rPr lang="en-US" dirty="0">
                <a:latin typeface="Times New Roman" pitchFamily="18" charset="0"/>
                <a:cs typeface="Times New Roman" pitchFamily="18" charset="0"/>
              </a:rPr>
              <a:t>, en </a:t>
            </a:r>
            <a:r>
              <a:rPr lang="en-US" dirty="0" err="1">
                <a:latin typeface="Times New Roman" pitchFamily="18" charset="0"/>
                <a:cs typeface="Times New Roman" pitchFamily="18" charset="0"/>
              </a:rPr>
              <a:t>zengin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uygulamalı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kuramsal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birikime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en </a:t>
            </a:r>
            <a:r>
              <a:rPr lang="en-US" dirty="0" err="1">
                <a:latin typeface="Times New Roman" pitchFamily="18" charset="0"/>
                <a:cs typeface="Times New Roman" pitchFamily="18" charset="0"/>
              </a:rPr>
              <a:t>eski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tarihe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sahiptir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Geleneksel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tıbbının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kaynağı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Sarı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Nehir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bölgesidir</a:t>
            </a:r>
            <a:r>
              <a:rPr lang="en-US" dirty="0">
                <a:latin typeface="Times New Roman" pitchFamily="18" charset="0"/>
                <a:cs typeface="Times New Roman" pitchFamily="18" charset="0"/>
              </a:rPr>
              <a:t>.</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2098676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2143116"/>
            <a:ext cx="7672414" cy="2100276"/>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tr-TR" b="1" dirty="0" smtClean="0"/>
              <a:t/>
            </a:r>
            <a:br>
              <a:rPr lang="tr-TR" b="1" dirty="0" smtClean="0"/>
            </a:br>
            <a:r>
              <a:rPr lang="tr-TR" b="1" dirty="0" smtClean="0"/>
              <a:t/>
            </a:r>
            <a:br>
              <a:rPr lang="tr-TR" b="1" dirty="0" smtClean="0"/>
            </a:br>
            <a:r>
              <a:rPr lang="tr-TR" sz="10700" b="1" dirty="0" smtClean="0">
                <a:solidFill>
                  <a:schemeClr val="accent4">
                    <a:lumMod val="75000"/>
                  </a:schemeClr>
                </a:solidFill>
                <a:latin typeface="Gigi" pitchFamily="82" charset="0"/>
              </a:rPr>
              <a:t>HOMEOPATİ</a:t>
            </a:r>
            <a:r>
              <a:rPr lang="tr-TR" sz="10700" dirty="0">
                <a:latin typeface="Gigi" pitchFamily="82" charset="0"/>
              </a:rPr>
              <a:t/>
            </a:r>
            <a:br>
              <a:rPr lang="tr-TR" sz="10700" dirty="0">
                <a:latin typeface="Gigi" pitchFamily="82" charset="0"/>
              </a:rPr>
            </a:br>
            <a:endParaRPr lang="tr-TR" sz="10700" dirty="0">
              <a:latin typeface="Gigi" pitchFamily="82" charset="0"/>
            </a:endParaRPr>
          </a:p>
        </p:txBody>
      </p:sp>
    </p:spTree>
    <p:extLst>
      <p:ext uri="{BB962C8B-B14F-4D97-AF65-F5344CB8AC3E}">
        <p14:creationId xmlns:p14="http://schemas.microsoft.com/office/powerpoint/2010/main" val="1230258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980728"/>
            <a:ext cx="8229600" cy="4525963"/>
          </a:xfrm>
        </p:spPr>
        <p:style>
          <a:lnRef idx="1">
            <a:schemeClr val="accent4"/>
          </a:lnRef>
          <a:fillRef idx="2">
            <a:schemeClr val="accent4"/>
          </a:fillRef>
          <a:effectRef idx="1">
            <a:schemeClr val="accent4"/>
          </a:effectRef>
          <a:fontRef idx="minor">
            <a:schemeClr val="dk1"/>
          </a:fontRef>
        </p:style>
        <p:txBody>
          <a:bodyPr/>
          <a:lstStyle/>
          <a:p>
            <a:pPr algn="just"/>
            <a:r>
              <a:rPr lang="tr-TR" dirty="0" err="1" smtClean="0">
                <a:latin typeface="Times New Roman" panose="02020603050405020304" pitchFamily="18" charset="0"/>
                <a:cs typeface="Times New Roman" panose="02020603050405020304" pitchFamily="18" charset="0"/>
              </a:rPr>
              <a:t>Homeopatik</a:t>
            </a:r>
            <a:r>
              <a:rPr lang="tr-TR" dirty="0" smtClean="0">
                <a:latin typeface="Times New Roman" panose="02020603050405020304" pitchFamily="18" charset="0"/>
                <a:cs typeface="Times New Roman" panose="02020603050405020304" pitchFamily="18" charset="0"/>
              </a:rPr>
              <a:t> tedavi günümüzde en çok uygulanan alternatif tedavi yöntemlerinden birisidir ve bir çok ülke tarafından kabul edilmiştir. Bu tedavide kullanılan ilaçlar, ülkelerin çoğunda (</a:t>
            </a:r>
            <a:r>
              <a:rPr lang="tr-TR" dirty="0" err="1" smtClean="0">
                <a:latin typeface="Times New Roman" panose="02020603050405020304" pitchFamily="18" charset="0"/>
                <a:cs typeface="Times New Roman" panose="02020603050405020304" pitchFamily="18" charset="0"/>
              </a:rPr>
              <a:t>örn</a:t>
            </a:r>
            <a:r>
              <a:rPr lang="tr-TR" dirty="0" smtClean="0">
                <a:latin typeface="Times New Roman" panose="02020603050405020304" pitchFamily="18" charset="0"/>
                <a:cs typeface="Times New Roman" panose="02020603050405020304" pitchFamily="18" charset="0"/>
              </a:rPr>
              <a:t>. Almanya) güvenli laboratuvarlarda üretilmekte ve eczanelerde satılmaktadır.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919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363272" cy="5721499"/>
          </a:xfrm>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algn="just"/>
            <a:r>
              <a:rPr lang="tr-TR" dirty="0" err="1" smtClean="0">
                <a:latin typeface="Times New Roman" panose="02020603050405020304" pitchFamily="18" charset="0"/>
                <a:cs typeface="Times New Roman" panose="02020603050405020304" pitchFamily="18" charset="0"/>
              </a:rPr>
              <a:t>Homeopatik</a:t>
            </a:r>
            <a:r>
              <a:rPr lang="tr-TR" dirty="0" smtClean="0">
                <a:latin typeface="Times New Roman" panose="02020603050405020304" pitchFamily="18" charset="0"/>
                <a:cs typeface="Times New Roman" panose="02020603050405020304" pitchFamily="18" charset="0"/>
              </a:rPr>
              <a:t> ilaç kullanımı dünya genelinde artış göstermesine rağmen, Dünya Sağlık Örgütü’ne bağlı ülkelerin bir kısmında ilgili düzenlemeler yapılmıştır. Ruhsatlı ilaç üreten üreticiler ürünlerinin temel kalite standartlarına ve GMP kurallarına uygun olarak üretildiğini kanıtlamak zorundadır. </a:t>
            </a:r>
            <a:r>
              <a:rPr lang="tr-TR" dirty="0" err="1" smtClean="0">
                <a:latin typeface="Times New Roman" panose="02020603050405020304" pitchFamily="18" charset="0"/>
                <a:cs typeface="Times New Roman" panose="02020603050405020304" pitchFamily="18" charset="0"/>
              </a:rPr>
              <a:t>Homeopatik</a:t>
            </a:r>
            <a:r>
              <a:rPr lang="tr-TR" dirty="0" smtClean="0">
                <a:latin typeface="Times New Roman" panose="02020603050405020304" pitchFamily="18" charset="0"/>
                <a:cs typeface="Times New Roman" panose="02020603050405020304" pitchFamily="18" charset="0"/>
              </a:rPr>
              <a:t> ilaç üreticilerinin çoğu, üretimlerinin kalite güvencesi süreçlerine ve GMP kurallarına uygun olarak gerçekleştirmektedir. Ancak </a:t>
            </a:r>
            <a:r>
              <a:rPr lang="tr-TR" dirty="0" err="1" smtClean="0">
                <a:latin typeface="Times New Roman" panose="02020603050405020304" pitchFamily="18" charset="0"/>
                <a:cs typeface="Times New Roman" panose="02020603050405020304" pitchFamily="18" charset="0"/>
              </a:rPr>
              <a:t>homeopatik</a:t>
            </a:r>
            <a:r>
              <a:rPr lang="tr-TR" dirty="0" smtClean="0">
                <a:latin typeface="Times New Roman" panose="02020603050405020304" pitchFamily="18" charset="0"/>
                <a:cs typeface="Times New Roman" panose="02020603050405020304" pitchFamily="18" charset="0"/>
              </a:rPr>
              <a:t> ilaçların ruhsatlı olmadığı ülkelerde bu durum mümkün değildir. </a:t>
            </a:r>
          </a:p>
          <a:p>
            <a:pPr algn="just"/>
            <a:r>
              <a:rPr lang="tr-TR" dirty="0" smtClean="0">
                <a:latin typeface="Times New Roman" panose="02020603050405020304" pitchFamily="18" charset="0"/>
                <a:cs typeface="Times New Roman" panose="02020603050405020304" pitchFamily="18" charset="0"/>
              </a:rPr>
              <a:t>Almanya’da </a:t>
            </a:r>
            <a:r>
              <a:rPr lang="tr-TR" dirty="0" err="1" smtClean="0">
                <a:latin typeface="Times New Roman" panose="02020603050405020304" pitchFamily="18" charset="0"/>
                <a:cs typeface="Times New Roman" panose="02020603050405020304" pitchFamily="18" charset="0"/>
              </a:rPr>
              <a:t>homeopatik</a:t>
            </a:r>
            <a:r>
              <a:rPr lang="tr-TR" dirty="0" smtClean="0">
                <a:latin typeface="Times New Roman" panose="02020603050405020304" pitchFamily="18" charset="0"/>
                <a:cs typeface="Times New Roman" panose="02020603050405020304" pitchFamily="18" charset="0"/>
              </a:rPr>
              <a:t> ilaçlar çok yaygın olarak kullanılmaktadır. Alman hekimleri % 20’sinin </a:t>
            </a:r>
            <a:r>
              <a:rPr lang="tr-TR" dirty="0" err="1" smtClean="0">
                <a:latin typeface="Times New Roman" panose="02020603050405020304" pitchFamily="18" charset="0"/>
                <a:cs typeface="Times New Roman" panose="02020603050405020304" pitchFamily="18" charset="0"/>
              </a:rPr>
              <a:t>homeopatik</a:t>
            </a:r>
            <a:r>
              <a:rPr lang="tr-TR" dirty="0" smtClean="0">
                <a:latin typeface="Times New Roman" panose="02020603050405020304" pitchFamily="18" charset="0"/>
                <a:cs typeface="Times New Roman" panose="02020603050405020304" pitchFamily="18" charset="0"/>
              </a:rPr>
              <a:t> ilaçları tercih ettiği belirlenmiştir. Bu ülkede, bu ilaçların üretimi, kalitesi, denetimi yasal olarak düzenlenmiştir. Bu düzenlemeler Alman </a:t>
            </a:r>
            <a:r>
              <a:rPr lang="tr-TR" dirty="0" err="1" smtClean="0">
                <a:latin typeface="Times New Roman" panose="02020603050405020304" pitchFamily="18" charset="0"/>
                <a:cs typeface="Times New Roman" panose="02020603050405020304" pitchFamily="18" charset="0"/>
              </a:rPr>
              <a:t>homeopatik</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Farmakope’de</a:t>
            </a:r>
            <a:r>
              <a:rPr lang="tr-TR" dirty="0" smtClean="0">
                <a:latin typeface="Times New Roman" panose="02020603050405020304" pitchFamily="18" charset="0"/>
                <a:cs typeface="Times New Roman" panose="02020603050405020304" pitchFamily="18" charset="0"/>
              </a:rPr>
              <a:t> kayıtlıdır. Ayrıca Avrupa </a:t>
            </a:r>
            <a:r>
              <a:rPr lang="tr-TR" dirty="0" err="1" smtClean="0">
                <a:latin typeface="Times New Roman" panose="02020603050405020304" pitchFamily="18" charset="0"/>
                <a:cs typeface="Times New Roman" panose="02020603050405020304" pitchFamily="18" charset="0"/>
              </a:rPr>
              <a:t>Farmakopesi’ne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uygun olarak üretilmesi gerektiği belirtilmiştir.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9971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357166"/>
            <a:ext cx="8501122" cy="6143668"/>
          </a:xfrm>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algn="just"/>
            <a:r>
              <a:rPr lang="tr-TR" dirty="0" err="1" smtClean="0">
                <a:latin typeface="Times New Roman" pitchFamily="18" charset="0"/>
                <a:cs typeface="Times New Roman" pitchFamily="18" charset="0"/>
              </a:rPr>
              <a:t>Homeopatide</a:t>
            </a:r>
            <a:r>
              <a:rPr lang="tr-TR" dirty="0" smtClean="0">
                <a:latin typeface="Times New Roman" pitchFamily="18" charset="0"/>
                <a:cs typeface="Times New Roman" pitchFamily="18" charset="0"/>
              </a:rPr>
              <a:t> de, halk tedavi sistemlerinde olduğu gibi, hastanın şikayetleri </a:t>
            </a:r>
            <a:r>
              <a:rPr lang="tr-TR" dirty="0" err="1" smtClean="0">
                <a:latin typeface="Times New Roman" pitchFamily="18" charset="0"/>
                <a:cs typeface="Times New Roman" pitchFamily="18" charset="0"/>
              </a:rPr>
              <a:t>gözönüne</a:t>
            </a:r>
            <a:r>
              <a:rPr lang="tr-TR" dirty="0" smtClean="0">
                <a:latin typeface="Times New Roman" pitchFamily="18" charset="0"/>
                <a:cs typeface="Times New Roman" pitchFamily="18" charset="0"/>
              </a:rPr>
              <a:t> alınarak bir tedavi uygulanmaktadır; yani </a:t>
            </a:r>
            <a:r>
              <a:rPr lang="tr-TR" dirty="0" err="1" smtClean="0">
                <a:latin typeface="Times New Roman" pitchFamily="18" charset="0"/>
                <a:cs typeface="Times New Roman" pitchFamily="18" charset="0"/>
              </a:rPr>
              <a:t>semptomik</a:t>
            </a:r>
            <a:r>
              <a:rPr lang="tr-TR" dirty="0" smtClean="0">
                <a:latin typeface="Times New Roman" pitchFamily="18" charset="0"/>
                <a:cs typeface="Times New Roman" pitchFamily="18" charset="0"/>
              </a:rPr>
              <a:t> bir tedavi  şeklidir. Bu şekilde her hastanın belirlediği, ifade ettiği şikayetlere uygun olarak tedavide kullanılacak ilaçlar belirlenmektedir. Bir başka deyişle, </a:t>
            </a:r>
            <a:r>
              <a:rPr lang="tr-TR" dirty="0" err="1" smtClean="0">
                <a:latin typeface="Times New Roman" pitchFamily="18" charset="0"/>
                <a:cs typeface="Times New Roman" pitchFamily="18" charset="0"/>
              </a:rPr>
              <a:t>allopati</a:t>
            </a:r>
            <a:r>
              <a:rPr lang="tr-TR" dirty="0" smtClean="0">
                <a:latin typeface="Times New Roman" pitchFamily="18" charset="0"/>
                <a:cs typeface="Times New Roman" pitchFamily="18" charset="0"/>
              </a:rPr>
              <a:t> ile </a:t>
            </a:r>
            <a:r>
              <a:rPr lang="tr-TR" dirty="0" err="1" smtClean="0">
                <a:latin typeface="Times New Roman" pitchFamily="18" charset="0"/>
                <a:cs typeface="Times New Roman" pitchFamily="18" charset="0"/>
              </a:rPr>
              <a:t>homoeopati</a:t>
            </a:r>
            <a:r>
              <a:rPr lang="tr-TR" dirty="0" smtClean="0">
                <a:latin typeface="Times New Roman" pitchFamily="18" charset="0"/>
                <a:cs typeface="Times New Roman" pitchFamily="18" charset="0"/>
              </a:rPr>
              <a:t> arasındaki fark, hazır giyim ile terziye diktirilen bir takım elbise arasındaki farka benzemektedir. Mesela, </a:t>
            </a:r>
            <a:r>
              <a:rPr lang="tr-TR" dirty="0" smtClean="0">
                <a:latin typeface="Comic Sans MS" pitchFamily="66" charset="0"/>
                <a:cs typeface="Times New Roman" pitchFamily="18" charset="0"/>
              </a:rPr>
              <a:t>bir depresyon söz konusu olduğunda bir hasta kendini yorgun, bitkin halsiz hissederken, bir diğerinde ajitasyon, </a:t>
            </a:r>
            <a:r>
              <a:rPr lang="tr-TR" dirty="0" err="1" smtClean="0">
                <a:latin typeface="Comic Sans MS" pitchFamily="66" charset="0"/>
                <a:cs typeface="Times New Roman" pitchFamily="18" charset="0"/>
              </a:rPr>
              <a:t>irritasyon</a:t>
            </a:r>
            <a:r>
              <a:rPr lang="tr-TR" dirty="0" smtClean="0">
                <a:latin typeface="Comic Sans MS" pitchFamily="66" charset="0"/>
                <a:cs typeface="Times New Roman" pitchFamily="18" charset="0"/>
              </a:rPr>
              <a:t> gibi </a:t>
            </a:r>
            <a:r>
              <a:rPr lang="tr-TR" dirty="0" err="1" smtClean="0">
                <a:latin typeface="Comic Sans MS" pitchFamily="66" charset="0"/>
                <a:cs typeface="Times New Roman" pitchFamily="18" charset="0"/>
              </a:rPr>
              <a:t>stimülasyonlar</a:t>
            </a:r>
            <a:r>
              <a:rPr lang="tr-TR" dirty="0" smtClean="0">
                <a:latin typeface="Comic Sans MS" pitchFamily="66" charset="0"/>
                <a:cs typeface="Times New Roman" pitchFamily="18" charset="0"/>
              </a:rPr>
              <a:t> görülebilmektedir.</a:t>
            </a:r>
            <a:r>
              <a:rPr lang="tr-TR" dirty="0" smtClean="0">
                <a:latin typeface="Times New Roman" pitchFamily="18" charset="0"/>
                <a:cs typeface="Times New Roman" pitchFamily="18" charset="0"/>
              </a:rPr>
              <a:t> Bu nedenle, aynı hastalık için, semptomlara uygun olarak farklı ilaçların verilmesi gerekmektedir. Diğer taraftan, benzer semptomlar gösteren farklı hastalıklar için de aynı tedavi şekli uygulanabilmektedir.  Mesela, derideki ürtiker ve yanık, her ikisi de iltihaplı bir hastalıktır ve her iki halde de tedavi hastanın şikayetlerine göre uygulanmaktadır.</a:t>
            </a:r>
          </a:p>
          <a:p>
            <a:endParaRPr lang="tr-TR" dirty="0"/>
          </a:p>
        </p:txBody>
      </p:sp>
    </p:spTree>
    <p:extLst>
      <p:ext uri="{BB962C8B-B14F-4D97-AF65-F5344CB8AC3E}">
        <p14:creationId xmlns:p14="http://schemas.microsoft.com/office/powerpoint/2010/main" val="3717087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85728"/>
            <a:ext cx="8501122" cy="6215106"/>
          </a:xfrm>
        </p:spPr>
        <p:txBody>
          <a:bodyPr>
            <a:normAutofit/>
          </a:bodyPr>
          <a:lstStyle/>
          <a:p>
            <a:pPr algn="just"/>
            <a:r>
              <a:rPr lang="tr-TR" dirty="0" err="1">
                <a:latin typeface="Times New Roman" pitchFamily="18" charset="0"/>
                <a:cs typeface="Times New Roman" pitchFamily="18" charset="0"/>
              </a:rPr>
              <a:t>GÇT’nın</a:t>
            </a:r>
            <a:r>
              <a:rPr lang="tr-TR" dirty="0">
                <a:latin typeface="Times New Roman" pitchFamily="18" charset="0"/>
                <a:cs typeface="Times New Roman" pitchFamily="18" charset="0"/>
              </a:rPr>
              <a:t> temeli olan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bedenin bütünlüğü”,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beden ile çevrenin bütünlüğü”,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hastalığın dengenin bozulması sonucu ortaya çıkması”,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teşhisin bu dengesizliği tespit etmesi gerektiği” ve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tedavinin dengeyi yeniden kurması gerektiği” düşünceleri bir tek tıbbi teorinin sonucu değil tamamı yedi adet olan bir teoriler sisteminin ürünüdür. </a:t>
            </a:r>
          </a:p>
        </p:txBody>
      </p:sp>
    </p:spTree>
    <p:extLst>
      <p:ext uri="{BB962C8B-B14F-4D97-AF65-F5344CB8AC3E}">
        <p14:creationId xmlns:p14="http://schemas.microsoft.com/office/powerpoint/2010/main" val="38430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285728"/>
            <a:ext cx="8643998" cy="6286544"/>
          </a:xfrm>
        </p:spPr>
        <p:txBody>
          <a:bodyPr>
            <a:normAutofit fontScale="85000" lnSpcReduction="10000"/>
          </a:bodyPr>
          <a:lstStyle/>
          <a:p>
            <a:pPr algn="just"/>
            <a:r>
              <a:rPr lang="tr-TR" dirty="0">
                <a:latin typeface="Times New Roman" pitchFamily="18" charset="0"/>
                <a:cs typeface="Times New Roman" pitchFamily="18" charset="0"/>
              </a:rPr>
              <a:t>Geleneksel Çin tıbbının ardındaki felsefenin büyük kısmı </a:t>
            </a:r>
            <a:r>
              <a:rPr lang="tr-TR" b="1" dirty="0" err="1">
                <a:solidFill>
                  <a:srgbClr val="C00000"/>
                </a:solidFill>
                <a:latin typeface="Comic Sans MS" pitchFamily="66" charset="0"/>
                <a:cs typeface="Times New Roman" pitchFamily="18" charset="0"/>
              </a:rPr>
              <a:t>Taoist</a:t>
            </a:r>
            <a:r>
              <a:rPr lang="tr-TR" b="1" dirty="0">
                <a:solidFill>
                  <a:srgbClr val="C00000"/>
                </a:solidFill>
                <a:latin typeface="Comic Sans MS" pitchFamily="66" charset="0"/>
                <a:cs typeface="Times New Roman" pitchFamily="18" charset="0"/>
              </a:rPr>
              <a:t> felsefeden gelmekte ve insandaki rahatsızlığı üreten maddi, özsel veya manevi etkenlerin varlığını kabul etmektedir.</a:t>
            </a:r>
          </a:p>
          <a:p>
            <a:pPr algn="just"/>
            <a:r>
              <a:rPr lang="en-US" dirty="0" err="1" smtClean="0">
                <a:latin typeface="Times New Roman" pitchFamily="18" charset="0"/>
                <a:cs typeface="Times New Roman" pitchFamily="18" charset="0"/>
              </a:rPr>
              <a:t>Geleneksel</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Klasik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Tıbbından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farklılık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göstermektedir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ulusalcı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hükümet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bilimsel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gelişmenin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gerisinde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bırakacağı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endişesiyle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klasik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tıbbını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yasaklamış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klasik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tıbbını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uygulayan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bazı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kişileri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idam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etmiştir</a:t>
            </a:r>
            <a:r>
              <a:rPr lang="en-US" dirty="0">
                <a:latin typeface="Times New Roman" pitchFamily="18" charset="0"/>
                <a:cs typeface="Times New Roman" pitchFamily="18" charset="0"/>
              </a:rPr>
              <a:t>. 1960 </a:t>
            </a:r>
            <a:r>
              <a:rPr lang="en-US" dirty="0" err="1">
                <a:latin typeface="Times New Roman" pitchFamily="18" charset="0"/>
                <a:cs typeface="Times New Roman" pitchFamily="18" charset="0"/>
              </a:rPr>
              <a:t>yılında</a:t>
            </a:r>
            <a:r>
              <a:rPr lang="en-US" dirty="0">
                <a:latin typeface="Times New Roman" pitchFamily="18" charset="0"/>
                <a:cs typeface="Times New Roman" pitchFamily="18" charset="0"/>
              </a:rPr>
              <a:t> Mao </a:t>
            </a:r>
            <a:r>
              <a:rPr lang="en-US" dirty="0" err="1">
                <a:latin typeface="Times New Roman" pitchFamily="18" charset="0"/>
                <a:cs typeface="Times New Roman" pitchFamily="18" charset="0"/>
              </a:rPr>
              <a:t>Zedung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nihayet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hükümetin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klasik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tıbbını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yasa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dışı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saymaya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devam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edemeyeceğine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vererek</a:t>
            </a:r>
            <a:r>
              <a:rPr lang="en-US" dirty="0">
                <a:latin typeface="Times New Roman" pitchFamily="18" charset="0"/>
                <a:cs typeface="Times New Roman" pitchFamily="18" charset="0"/>
              </a:rPr>
              <a:t> en </a:t>
            </a:r>
            <a:r>
              <a:rPr lang="en-US" dirty="0" err="1">
                <a:latin typeface="Times New Roman" pitchFamily="18" charset="0"/>
                <a:cs typeface="Times New Roman" pitchFamily="18" charset="0"/>
              </a:rPr>
              <a:t>bilinen</a:t>
            </a:r>
            <a:r>
              <a:rPr lang="en-US" dirty="0">
                <a:latin typeface="Times New Roman" pitchFamily="18" charset="0"/>
                <a:cs typeface="Times New Roman" pitchFamily="18" charset="0"/>
              </a:rPr>
              <a:t> 10 </a:t>
            </a:r>
            <a:r>
              <a:rPr lang="en-US" dirty="0" err="1">
                <a:latin typeface="Times New Roman" pitchFamily="18" charset="0"/>
                <a:cs typeface="Times New Roman" pitchFamily="18" charset="0"/>
              </a:rPr>
              <a:t>doktorun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içinde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aldığı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komisyon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kurdurmuş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klasik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araştırmaları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yaptırmış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uygulanışını</a:t>
            </a:r>
            <a:r>
              <a:rPr lang="en-US" dirty="0">
                <a:latin typeface="Times New Roman" pitchFamily="18" charset="0"/>
                <a:cs typeface="Times New Roman" pitchFamily="18" charset="0"/>
              </a:rPr>
              <a:t> standardize </a:t>
            </a:r>
            <a:r>
              <a:rPr lang="en-US" dirty="0" err="1">
                <a:latin typeface="Times New Roman" pitchFamily="18" charset="0"/>
                <a:cs typeface="Times New Roman" pitchFamily="18" charset="0"/>
              </a:rPr>
              <a:t>ettirmiştir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Günümüzde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Geleneksel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Tıbbı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diye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bilinen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Mao'nun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kararıyla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standart</a:t>
            </a:r>
            <a:r>
              <a:rPr lang="en-US" dirty="0">
                <a:latin typeface="Times New Roman" pitchFamily="18" charset="0"/>
                <a:cs typeface="Times New Roman" pitchFamily="18" charset="0"/>
              </a:rPr>
              <a:t> hale </a:t>
            </a:r>
            <a:r>
              <a:rPr lang="en-US" dirty="0" err="1">
                <a:latin typeface="Times New Roman" pitchFamily="18" charset="0"/>
                <a:cs typeface="Times New Roman" pitchFamily="18" charset="0"/>
              </a:rPr>
              <a:t>getirilmiş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sistemdir</a:t>
            </a:r>
            <a:r>
              <a:rPr lang="en-US" dirty="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834973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0"/>
            <a:ext cx="8229600" cy="857232"/>
          </a:xfrm>
        </p:spPr>
        <p:txBody>
          <a:bodyPr/>
          <a:lstStyle/>
          <a:p>
            <a:r>
              <a:rPr lang="tr-TR" dirty="0" err="1" smtClean="0">
                <a:solidFill>
                  <a:srgbClr val="0070C0"/>
                </a:solidFill>
                <a:latin typeface="Comic Sans MS" pitchFamily="66" charset="0"/>
              </a:rPr>
              <a:t>Antitümöral</a:t>
            </a:r>
            <a:r>
              <a:rPr lang="tr-TR" dirty="0" smtClean="0">
                <a:solidFill>
                  <a:srgbClr val="0070C0"/>
                </a:solidFill>
                <a:latin typeface="Comic Sans MS" pitchFamily="66" charset="0"/>
              </a:rPr>
              <a:t> etkili bitkiler</a:t>
            </a:r>
            <a:endParaRPr lang="tr-TR" dirty="0">
              <a:solidFill>
                <a:srgbClr val="0070C0"/>
              </a:solidFill>
              <a:latin typeface="Comic Sans MS" pitchFamily="66" charset="0"/>
            </a:endParaRPr>
          </a:p>
        </p:txBody>
      </p:sp>
      <p:sp>
        <p:nvSpPr>
          <p:cNvPr id="3" name="2 İçerik Yer Tutucusu"/>
          <p:cNvSpPr>
            <a:spLocks noGrp="1"/>
          </p:cNvSpPr>
          <p:nvPr>
            <p:ph idx="1"/>
          </p:nvPr>
        </p:nvSpPr>
        <p:spPr>
          <a:xfrm>
            <a:off x="357158" y="857232"/>
            <a:ext cx="8501122" cy="5715040"/>
          </a:xfrm>
        </p:spPr>
        <p:txBody>
          <a:bodyPr>
            <a:normAutofit fontScale="70000" lnSpcReduction="20000"/>
          </a:bodyPr>
          <a:lstStyle/>
          <a:p>
            <a:r>
              <a:rPr lang="tr-TR" i="1" dirty="0" err="1">
                <a:latin typeface="Times New Roman" pitchFamily="18" charset="0"/>
                <a:cs typeface="Times New Roman" pitchFamily="18" charset="0"/>
              </a:rPr>
              <a:t>Elephantopus</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elatus</a:t>
            </a:r>
            <a:r>
              <a:rPr lang="tr-TR" dirty="0">
                <a:latin typeface="Times New Roman" pitchFamily="18" charset="0"/>
                <a:cs typeface="Times New Roman" pitchFamily="18" charset="0"/>
              </a:rPr>
              <a:t> (yüksek </a:t>
            </a:r>
            <a:r>
              <a:rPr lang="tr-TR" dirty="0" err="1">
                <a:latin typeface="Times New Roman" pitchFamily="18" charset="0"/>
                <a:cs typeface="Times New Roman" pitchFamily="18" charset="0"/>
              </a:rPr>
              <a:t>sitotoksik</a:t>
            </a:r>
            <a:r>
              <a:rPr lang="tr-TR" dirty="0">
                <a:latin typeface="Times New Roman" pitchFamily="18" charset="0"/>
                <a:cs typeface="Times New Roman" pitchFamily="18" charset="0"/>
              </a:rPr>
              <a:t> etkiye sahip), </a:t>
            </a:r>
            <a:r>
              <a:rPr lang="tr-TR" i="1" dirty="0">
                <a:latin typeface="Times New Roman" pitchFamily="18" charset="0"/>
                <a:cs typeface="Times New Roman" pitchFamily="18" charset="0"/>
              </a:rPr>
              <a:t>E. </a:t>
            </a:r>
            <a:r>
              <a:rPr lang="tr-TR" i="1" dirty="0" err="1">
                <a:latin typeface="Times New Roman" pitchFamily="18" charset="0"/>
                <a:cs typeface="Times New Roman" pitchFamily="18" charset="0"/>
              </a:rPr>
              <a:t>scaber</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E. </a:t>
            </a:r>
            <a:r>
              <a:rPr lang="tr-TR" i="1" dirty="0" err="1">
                <a:latin typeface="Times New Roman" pitchFamily="18" charset="0"/>
                <a:cs typeface="Times New Roman" pitchFamily="18" charset="0"/>
              </a:rPr>
              <a:t>carolinianus</a:t>
            </a:r>
            <a:r>
              <a:rPr lang="tr-TR" dirty="0">
                <a:latin typeface="Times New Roman" pitchFamily="18" charset="0"/>
                <a:cs typeface="Times New Roman" pitchFamily="18" charset="0"/>
              </a:rPr>
              <a:t> ve </a:t>
            </a:r>
            <a:r>
              <a:rPr lang="tr-TR" i="1" dirty="0">
                <a:latin typeface="Times New Roman" pitchFamily="18" charset="0"/>
                <a:cs typeface="Times New Roman" pitchFamily="18" charset="0"/>
              </a:rPr>
              <a:t>E. </a:t>
            </a:r>
            <a:r>
              <a:rPr lang="tr-TR" i="1" dirty="0" err="1">
                <a:latin typeface="Times New Roman" pitchFamily="18" charset="0"/>
                <a:cs typeface="Times New Roman" pitchFamily="18" charset="0"/>
              </a:rPr>
              <a:t>mollis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deoxielefantopin</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molefantinin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Walker</a:t>
            </a:r>
            <a:r>
              <a:rPr lang="tr-TR" dirty="0">
                <a:latin typeface="Times New Roman" pitchFamily="18" charset="0"/>
                <a:cs typeface="Times New Roman" pitchFamily="18" charset="0"/>
              </a:rPr>
              <a:t>-256 </a:t>
            </a:r>
            <a:r>
              <a:rPr lang="tr-TR" dirty="0" err="1">
                <a:latin typeface="Times New Roman" pitchFamily="18" charset="0"/>
                <a:cs typeface="Times New Roman" pitchFamily="18" charset="0"/>
              </a:rPr>
              <a:t>karsinomada</a:t>
            </a:r>
            <a:r>
              <a:rPr lang="tr-TR" dirty="0">
                <a:latin typeface="Times New Roman" pitchFamily="18" charset="0"/>
                <a:cs typeface="Times New Roman" pitchFamily="18" charset="0"/>
              </a:rPr>
              <a:t> yüksek etkiye sahip), </a:t>
            </a:r>
            <a:endParaRPr lang="tr-TR" dirty="0" smtClean="0">
              <a:latin typeface="Times New Roman" pitchFamily="18" charset="0"/>
              <a:cs typeface="Times New Roman" pitchFamily="18" charset="0"/>
            </a:endParaRPr>
          </a:p>
          <a:p>
            <a:r>
              <a:rPr lang="tr-TR" i="1" dirty="0" err="1" smtClean="0">
                <a:latin typeface="Times New Roman" pitchFamily="18" charset="0"/>
                <a:cs typeface="Times New Roman" pitchFamily="18" charset="0"/>
              </a:rPr>
              <a:t>Brucea</a:t>
            </a:r>
            <a:r>
              <a:rPr lang="tr-TR" i="1" dirty="0" smtClean="0">
                <a:latin typeface="Times New Roman" pitchFamily="18" charset="0"/>
                <a:cs typeface="Times New Roman" pitchFamily="18" charset="0"/>
              </a:rPr>
              <a:t> </a:t>
            </a:r>
            <a:r>
              <a:rPr lang="tr-TR" i="1" dirty="0" err="1">
                <a:latin typeface="Times New Roman" pitchFamily="18" charset="0"/>
                <a:cs typeface="Times New Roman" pitchFamily="18" charset="0"/>
              </a:rPr>
              <a:t>javanica</a:t>
            </a:r>
            <a:r>
              <a:rPr lang="tr-TR" i="1" dirty="0">
                <a:latin typeface="Times New Roman" pitchFamily="18" charset="0"/>
                <a:cs typeface="Times New Roman" pitchFamily="18" charset="0"/>
              </a:rPr>
              <a:t> </a:t>
            </a:r>
            <a:r>
              <a:rPr lang="tr-TR" dirty="0">
                <a:latin typeface="Times New Roman" pitchFamily="18" charset="0"/>
                <a:cs typeface="Times New Roman" pitchFamily="18" charset="0"/>
              </a:rPr>
              <a:t>ve </a:t>
            </a:r>
            <a:r>
              <a:rPr lang="tr-TR" i="1" dirty="0">
                <a:latin typeface="Times New Roman" pitchFamily="18" charset="0"/>
                <a:cs typeface="Times New Roman" pitchFamily="18" charset="0"/>
              </a:rPr>
              <a:t>B. </a:t>
            </a:r>
            <a:r>
              <a:rPr lang="tr-TR" i="1" dirty="0" err="1">
                <a:latin typeface="Times New Roman" pitchFamily="18" charset="0"/>
                <a:cs typeface="Times New Roman" pitchFamily="18" charset="0"/>
              </a:rPr>
              <a:t>antidysenteria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bruseolidler</a:t>
            </a:r>
            <a:r>
              <a:rPr lang="tr-TR" dirty="0">
                <a:latin typeface="Times New Roman" pitchFamily="18" charset="0"/>
                <a:cs typeface="Times New Roman" pitchFamily="18" charset="0"/>
              </a:rPr>
              <a:t> içermektedir, </a:t>
            </a:r>
            <a:r>
              <a:rPr lang="tr-TR" dirty="0" err="1">
                <a:latin typeface="Times New Roman" pitchFamily="18" charset="0"/>
                <a:cs typeface="Times New Roman" pitchFamily="18" charset="0"/>
              </a:rPr>
              <a:t>antitümör</a:t>
            </a:r>
            <a:r>
              <a:rPr lang="tr-TR" dirty="0">
                <a:latin typeface="Times New Roman" pitchFamily="18" charset="0"/>
                <a:cs typeface="Times New Roman" pitchFamily="18" charset="0"/>
              </a:rPr>
              <a:t> aktiviteye sahiptir), </a:t>
            </a:r>
            <a:endParaRPr lang="tr-TR" dirty="0" smtClean="0">
              <a:latin typeface="Times New Roman" pitchFamily="18" charset="0"/>
              <a:cs typeface="Times New Roman" pitchFamily="18" charset="0"/>
            </a:endParaRPr>
          </a:p>
          <a:p>
            <a:r>
              <a:rPr lang="tr-TR" i="1" dirty="0" err="1" smtClean="0">
                <a:latin typeface="Times New Roman" pitchFamily="18" charset="0"/>
                <a:cs typeface="Times New Roman" pitchFamily="18" charset="0"/>
              </a:rPr>
              <a:t>Sinaba</a:t>
            </a:r>
            <a:r>
              <a:rPr lang="tr-TR" i="1" dirty="0" smtClean="0">
                <a:latin typeface="Times New Roman" pitchFamily="18" charset="0"/>
                <a:cs typeface="Times New Roman" pitchFamily="18" charset="0"/>
              </a:rPr>
              <a:t> </a:t>
            </a:r>
            <a:r>
              <a:rPr lang="tr-TR" i="1" dirty="0" err="1">
                <a:latin typeface="Times New Roman" pitchFamily="18" charset="0"/>
                <a:cs typeface="Times New Roman" pitchFamily="18" charset="0"/>
              </a:rPr>
              <a:t>caspidata</a:t>
            </a:r>
            <a:r>
              <a:rPr lang="tr-TR" dirty="0">
                <a:latin typeface="Times New Roman" pitchFamily="18" charset="0"/>
                <a:cs typeface="Times New Roman" pitchFamily="18" charset="0"/>
              </a:rPr>
              <a:t> ve </a:t>
            </a:r>
            <a:r>
              <a:rPr lang="tr-TR" i="1" dirty="0" err="1">
                <a:latin typeface="Times New Roman" pitchFamily="18" charset="0"/>
                <a:cs typeface="Times New Roman" pitchFamily="18" charset="0"/>
              </a:rPr>
              <a:t>Ailanthus</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grandis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bruceolid</a:t>
            </a:r>
            <a:r>
              <a:rPr lang="tr-TR" dirty="0">
                <a:latin typeface="Times New Roman" pitchFamily="18" charset="0"/>
                <a:cs typeface="Times New Roman" pitchFamily="18" charset="0"/>
              </a:rPr>
              <a:t> iskeletine sahip </a:t>
            </a:r>
            <a:r>
              <a:rPr lang="tr-TR" dirty="0" err="1">
                <a:latin typeface="Times New Roman" pitchFamily="18" charset="0"/>
                <a:cs typeface="Times New Roman" pitchFamily="18" charset="0"/>
              </a:rPr>
              <a:t>aylantinon</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kaparrinontürevi</a:t>
            </a:r>
            <a:r>
              <a:rPr lang="tr-TR" dirty="0">
                <a:latin typeface="Times New Roman" pitchFamily="18" charset="0"/>
                <a:cs typeface="Times New Roman" pitchFamily="18" charset="0"/>
              </a:rPr>
              <a:t> bileşiklerden </a:t>
            </a:r>
            <a:r>
              <a:rPr lang="tr-TR" dirty="0" err="1">
                <a:latin typeface="Times New Roman" pitchFamily="18" charset="0"/>
                <a:cs typeface="Times New Roman" pitchFamily="18" charset="0"/>
              </a:rPr>
              <a:t>dolayıantitümör</a:t>
            </a:r>
            <a:r>
              <a:rPr lang="tr-TR" dirty="0">
                <a:latin typeface="Times New Roman" pitchFamily="18" charset="0"/>
                <a:cs typeface="Times New Roman" pitchFamily="18" charset="0"/>
              </a:rPr>
              <a:t> etkili), </a:t>
            </a:r>
            <a:endParaRPr lang="tr-TR" dirty="0" smtClean="0">
              <a:latin typeface="Times New Roman" pitchFamily="18" charset="0"/>
              <a:cs typeface="Times New Roman" pitchFamily="18" charset="0"/>
            </a:endParaRPr>
          </a:p>
          <a:p>
            <a:r>
              <a:rPr lang="tr-TR" i="1" dirty="0" err="1" smtClean="0">
                <a:latin typeface="Times New Roman" pitchFamily="18" charset="0"/>
                <a:cs typeface="Times New Roman" pitchFamily="18" charset="0"/>
              </a:rPr>
              <a:t>Tripterygium</a:t>
            </a:r>
            <a:r>
              <a:rPr lang="tr-TR" i="1" dirty="0" smtClean="0">
                <a:latin typeface="Times New Roman" pitchFamily="18" charset="0"/>
                <a:cs typeface="Times New Roman" pitchFamily="18" charset="0"/>
              </a:rPr>
              <a:t> </a:t>
            </a:r>
            <a:r>
              <a:rPr lang="tr-TR" i="1" dirty="0" err="1">
                <a:latin typeface="Times New Roman" pitchFamily="18" charset="0"/>
                <a:cs typeface="Times New Roman" pitchFamily="18" charset="0"/>
              </a:rPr>
              <a:t>wilfordii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triptolid</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antilösemik</a:t>
            </a:r>
            <a:r>
              <a:rPr lang="tr-TR" dirty="0">
                <a:latin typeface="Times New Roman" pitchFamily="18" charset="0"/>
                <a:cs typeface="Times New Roman" pitchFamily="18" charset="0"/>
              </a:rPr>
              <a:t> etkili), </a:t>
            </a:r>
            <a:endParaRPr lang="tr-TR" dirty="0" smtClean="0">
              <a:latin typeface="Times New Roman" pitchFamily="18" charset="0"/>
              <a:cs typeface="Times New Roman" pitchFamily="18" charset="0"/>
            </a:endParaRPr>
          </a:p>
          <a:p>
            <a:r>
              <a:rPr lang="tr-TR" i="1" dirty="0" err="1" smtClean="0">
                <a:latin typeface="Times New Roman" pitchFamily="18" charset="0"/>
                <a:cs typeface="Times New Roman" pitchFamily="18" charset="0"/>
              </a:rPr>
              <a:t>Catharanthus</a:t>
            </a:r>
            <a:r>
              <a:rPr lang="tr-TR" i="1" dirty="0" smtClean="0">
                <a:latin typeface="Times New Roman" pitchFamily="18" charset="0"/>
                <a:cs typeface="Times New Roman" pitchFamily="18" charset="0"/>
              </a:rPr>
              <a:t> </a:t>
            </a:r>
            <a:r>
              <a:rPr lang="tr-TR" i="1" dirty="0" err="1">
                <a:latin typeface="Times New Roman" pitchFamily="18" charset="0"/>
                <a:cs typeface="Times New Roman" pitchFamily="18" charset="0"/>
              </a:rPr>
              <a:t>roseus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vinblastin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vinkristin</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vindensin</a:t>
            </a:r>
            <a:r>
              <a:rPr lang="tr-TR" dirty="0">
                <a:latin typeface="Times New Roman" pitchFamily="18" charset="0"/>
                <a:cs typeface="Times New Roman" pitchFamily="18" charset="0"/>
              </a:rPr>
              <a:t> içeriğiyle yüksek </a:t>
            </a:r>
            <a:r>
              <a:rPr lang="tr-TR" dirty="0" err="1">
                <a:latin typeface="Times New Roman" pitchFamily="18" charset="0"/>
                <a:cs typeface="Times New Roman" pitchFamily="18" charset="0"/>
              </a:rPr>
              <a:t>antitümör</a:t>
            </a:r>
            <a:r>
              <a:rPr lang="tr-TR" dirty="0">
                <a:latin typeface="Times New Roman" pitchFamily="18" charset="0"/>
                <a:cs typeface="Times New Roman" pitchFamily="18" charset="0"/>
              </a:rPr>
              <a:t> etkiye düşük </a:t>
            </a:r>
            <a:r>
              <a:rPr lang="tr-TR" dirty="0" err="1">
                <a:latin typeface="Times New Roman" pitchFamily="18" charset="0"/>
                <a:cs typeface="Times New Roman" pitchFamily="18" charset="0"/>
              </a:rPr>
              <a:t>toksisiteye</a:t>
            </a:r>
            <a:r>
              <a:rPr lang="tr-TR" dirty="0">
                <a:latin typeface="Times New Roman" pitchFamily="18" charset="0"/>
                <a:cs typeface="Times New Roman" pitchFamily="18" charset="0"/>
              </a:rPr>
              <a:t> sahip), </a:t>
            </a:r>
            <a:endParaRPr lang="tr-TR" dirty="0" smtClean="0">
              <a:latin typeface="Times New Roman" pitchFamily="18" charset="0"/>
              <a:cs typeface="Times New Roman" pitchFamily="18" charset="0"/>
            </a:endParaRPr>
          </a:p>
          <a:p>
            <a:r>
              <a:rPr lang="tr-TR" i="1" dirty="0" err="1" smtClean="0">
                <a:latin typeface="Times New Roman" pitchFamily="18" charset="0"/>
                <a:cs typeface="Times New Roman" pitchFamily="18" charset="0"/>
              </a:rPr>
              <a:t>Maytenus</a:t>
            </a:r>
            <a:r>
              <a:rPr lang="tr-TR" i="1" dirty="0" smtClean="0">
                <a:latin typeface="Times New Roman" pitchFamily="18" charset="0"/>
                <a:cs typeface="Times New Roman" pitchFamily="18" charset="0"/>
              </a:rPr>
              <a:t> </a:t>
            </a:r>
            <a:r>
              <a:rPr lang="tr-TR" i="1" dirty="0" err="1">
                <a:latin typeface="Times New Roman" pitchFamily="18" charset="0"/>
                <a:cs typeface="Times New Roman" pitchFamily="18" charset="0"/>
              </a:rPr>
              <a:t>oratus</a:t>
            </a:r>
            <a:r>
              <a:rPr lang="tr-TR" dirty="0">
                <a:latin typeface="Times New Roman" pitchFamily="18" charset="0"/>
                <a:cs typeface="Times New Roman" pitchFamily="18" charset="0"/>
              </a:rPr>
              <a:t>, </a:t>
            </a:r>
            <a:r>
              <a:rPr lang="tr-TR" i="1" dirty="0">
                <a:latin typeface="Times New Roman" pitchFamily="18" charset="0"/>
                <a:cs typeface="Times New Roman" pitchFamily="18" charset="0"/>
              </a:rPr>
              <a:t>M. </a:t>
            </a:r>
            <a:r>
              <a:rPr lang="tr-TR" i="1" dirty="0" err="1">
                <a:latin typeface="Times New Roman" pitchFamily="18" charset="0"/>
                <a:cs typeface="Times New Roman" pitchFamily="18" charset="0"/>
              </a:rPr>
              <a:t>buchananii</a:t>
            </a:r>
            <a:r>
              <a:rPr lang="tr-TR" dirty="0">
                <a:latin typeface="Times New Roman" pitchFamily="18" charset="0"/>
                <a:cs typeface="Times New Roman" pitchFamily="18" charset="0"/>
              </a:rPr>
              <a:t> ve M. </a:t>
            </a:r>
            <a:r>
              <a:rPr lang="tr-TR" dirty="0" err="1">
                <a:latin typeface="Times New Roman" pitchFamily="18" charset="0"/>
                <a:cs typeface="Times New Roman" pitchFamily="18" charset="0"/>
              </a:rPr>
              <a:t>hookeri’den</a:t>
            </a:r>
            <a:r>
              <a:rPr lang="tr-TR" dirty="0">
                <a:latin typeface="Times New Roman" pitchFamily="18" charset="0"/>
                <a:cs typeface="Times New Roman" pitchFamily="18" charset="0"/>
              </a:rPr>
              <a:t> izole edilen </a:t>
            </a:r>
            <a:r>
              <a:rPr lang="tr-TR" dirty="0" err="1">
                <a:latin typeface="Times New Roman" pitchFamily="18" charset="0"/>
                <a:cs typeface="Times New Roman" pitchFamily="18" charset="0"/>
              </a:rPr>
              <a:t>maytansin</a:t>
            </a:r>
            <a:r>
              <a:rPr lang="tr-TR" dirty="0">
                <a:latin typeface="Times New Roman" pitchFamily="18" charset="0"/>
                <a:cs typeface="Times New Roman" pitchFamily="18" charset="0"/>
              </a:rPr>
              <a:t> kuvvetli </a:t>
            </a:r>
            <a:r>
              <a:rPr lang="tr-TR" dirty="0" err="1">
                <a:latin typeface="Times New Roman" pitchFamily="18" charset="0"/>
                <a:cs typeface="Times New Roman" pitchFamily="18" charset="0"/>
              </a:rPr>
              <a:t>antikanser</a:t>
            </a:r>
            <a:r>
              <a:rPr lang="tr-TR" dirty="0">
                <a:latin typeface="Times New Roman" pitchFamily="18" charset="0"/>
                <a:cs typeface="Times New Roman" pitchFamily="18" charset="0"/>
              </a:rPr>
              <a:t> etkilidir. </a:t>
            </a:r>
            <a:endParaRPr lang="tr-TR" dirty="0" smtClean="0">
              <a:latin typeface="Times New Roman" pitchFamily="18" charset="0"/>
              <a:cs typeface="Times New Roman" pitchFamily="18" charset="0"/>
            </a:endParaRPr>
          </a:p>
          <a:p>
            <a:r>
              <a:rPr lang="tr-TR" dirty="0" smtClean="0">
                <a:latin typeface="Times New Roman" pitchFamily="18" charset="0"/>
                <a:cs typeface="Times New Roman" pitchFamily="18" charset="0"/>
              </a:rPr>
              <a:t> </a:t>
            </a:r>
            <a:r>
              <a:rPr lang="tr-TR" i="1" dirty="0" err="1">
                <a:latin typeface="Times New Roman" pitchFamily="18" charset="0"/>
                <a:cs typeface="Times New Roman" pitchFamily="18" charset="0"/>
              </a:rPr>
              <a:t>Helenium</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antuminale</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helenalin</a:t>
            </a:r>
            <a:r>
              <a:rPr lang="tr-TR" dirty="0">
                <a:latin typeface="Times New Roman" pitchFamily="18" charset="0"/>
                <a:cs typeface="Times New Roman" pitchFamily="18" charset="0"/>
              </a:rPr>
              <a:t> içeriği nedeniyle yüksek </a:t>
            </a:r>
            <a:r>
              <a:rPr lang="tr-TR" dirty="0" err="1">
                <a:latin typeface="Times New Roman" pitchFamily="18" charset="0"/>
                <a:cs typeface="Times New Roman" pitchFamily="18" charset="0"/>
              </a:rPr>
              <a:t>antitumör</a:t>
            </a:r>
            <a:r>
              <a:rPr lang="tr-TR" dirty="0">
                <a:latin typeface="Times New Roman" pitchFamily="18" charset="0"/>
                <a:cs typeface="Times New Roman" pitchFamily="18" charset="0"/>
              </a:rPr>
              <a:t> aktiviteye sahip), </a:t>
            </a:r>
            <a:endParaRPr lang="tr-TR" dirty="0" smtClean="0">
              <a:latin typeface="Times New Roman" pitchFamily="18" charset="0"/>
              <a:cs typeface="Times New Roman" pitchFamily="18" charset="0"/>
            </a:endParaRPr>
          </a:p>
          <a:p>
            <a:r>
              <a:rPr lang="tr-TR" i="1" dirty="0" err="1" smtClean="0">
                <a:latin typeface="Times New Roman" pitchFamily="18" charset="0"/>
                <a:cs typeface="Times New Roman" pitchFamily="18" charset="0"/>
              </a:rPr>
              <a:t>Cephalotaxus</a:t>
            </a:r>
            <a:r>
              <a:rPr lang="tr-TR" i="1" dirty="0" smtClean="0">
                <a:latin typeface="Times New Roman" pitchFamily="18" charset="0"/>
                <a:cs typeface="Times New Roman" pitchFamily="18" charset="0"/>
              </a:rPr>
              <a:t> </a:t>
            </a:r>
            <a:r>
              <a:rPr lang="tr-TR" i="1" dirty="0" err="1">
                <a:latin typeface="Times New Roman" pitchFamily="18" charset="0"/>
                <a:cs typeface="Times New Roman" pitchFamily="18" charset="0"/>
              </a:rPr>
              <a:t>hainanensis</a:t>
            </a:r>
            <a:r>
              <a:rPr lang="tr-TR" dirty="0">
                <a:latin typeface="Times New Roman" pitchFamily="18" charset="0"/>
                <a:cs typeface="Times New Roman" pitchFamily="18" charset="0"/>
              </a:rPr>
              <a:t> ve </a:t>
            </a:r>
            <a:r>
              <a:rPr lang="tr-TR" i="1" dirty="0">
                <a:latin typeface="Times New Roman" pitchFamily="18" charset="0"/>
                <a:cs typeface="Times New Roman" pitchFamily="18" charset="0"/>
              </a:rPr>
              <a:t>C. manii</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henanensin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henanolid</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sefalomannin</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sefalotaksus</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alkaloidleri</a:t>
            </a:r>
            <a:r>
              <a:rPr lang="tr-TR" dirty="0">
                <a:latin typeface="Times New Roman" pitchFamily="18" charset="0"/>
                <a:cs typeface="Times New Roman" pitchFamily="18" charset="0"/>
              </a:rPr>
              <a:t>) yüksek </a:t>
            </a:r>
            <a:r>
              <a:rPr lang="tr-TR" dirty="0" err="1">
                <a:latin typeface="Times New Roman" pitchFamily="18" charset="0"/>
                <a:cs typeface="Times New Roman" pitchFamily="18" charset="0"/>
              </a:rPr>
              <a:t>antitümör</a:t>
            </a:r>
            <a:r>
              <a:rPr lang="tr-TR" dirty="0">
                <a:latin typeface="Times New Roman" pitchFamily="18" charset="0"/>
                <a:cs typeface="Times New Roman" pitchFamily="18" charset="0"/>
              </a:rPr>
              <a:t> etkili bileşiklerdir. </a:t>
            </a:r>
          </a:p>
          <a:p>
            <a:endParaRPr lang="tr-TR" dirty="0"/>
          </a:p>
        </p:txBody>
      </p:sp>
    </p:spTree>
    <p:extLst>
      <p:ext uri="{BB962C8B-B14F-4D97-AF65-F5344CB8AC3E}">
        <p14:creationId xmlns:p14="http://schemas.microsoft.com/office/powerpoint/2010/main" val="3474785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79512" y="188640"/>
            <a:ext cx="8784976" cy="1052736"/>
          </a:xfrm>
        </p:spPr>
        <p:txBody>
          <a:bodyPr>
            <a:normAutofit fontScale="90000"/>
          </a:bodyPr>
          <a:lstStyle/>
          <a:p>
            <a:r>
              <a:rPr lang="tr-TR" b="1" dirty="0" smtClean="0"/>
              <a:t/>
            </a:r>
            <a:br>
              <a:rPr lang="tr-TR" b="1" dirty="0" smtClean="0"/>
            </a:br>
            <a:r>
              <a:rPr lang="tr-TR" b="1" dirty="0" smtClean="0">
                <a:solidFill>
                  <a:srgbClr val="CC0066"/>
                </a:solidFill>
                <a:latin typeface="Comic Sans MS" pitchFamily="66" charset="0"/>
              </a:rPr>
              <a:t>GELENEKSEL JAPON TIP SİSTEMİ: KAMPO</a:t>
            </a:r>
            <a:r>
              <a:rPr lang="tr-TR" b="1" dirty="0"/>
              <a:t/>
            </a:r>
            <a:br>
              <a:rPr lang="tr-TR" b="1" dirty="0"/>
            </a:br>
            <a:endParaRPr lang="tr-TR" dirty="0"/>
          </a:p>
        </p:txBody>
      </p:sp>
      <p:sp>
        <p:nvSpPr>
          <p:cNvPr id="3" name="2 İçerik Yer Tutucusu"/>
          <p:cNvSpPr>
            <a:spLocks noGrp="1"/>
          </p:cNvSpPr>
          <p:nvPr>
            <p:ph idx="1"/>
          </p:nvPr>
        </p:nvSpPr>
        <p:spPr>
          <a:xfrm>
            <a:off x="251520" y="1556792"/>
            <a:ext cx="8424936" cy="5040560"/>
          </a:xfrm>
        </p:spPr>
        <p:txBody>
          <a:bodyPr>
            <a:noAutofit/>
          </a:bodyPr>
          <a:lstStyle/>
          <a:p>
            <a:pPr algn="just"/>
            <a:r>
              <a:rPr lang="tr-TR" sz="2800" dirty="0">
                <a:latin typeface="Times New Roman" pitchFamily="18" charset="0"/>
                <a:cs typeface="Times New Roman" pitchFamily="18" charset="0"/>
              </a:rPr>
              <a:t>Günümüzde ABD, Kanada ve Japonya gibi birçok ülke geleneksel tıp sistemlerini mevcut sağlık sistemlerine entegre etmişlerdir. Oysa Türkiye’de, çok zengin bir geleneksel tıp ve halk tıbbı birikimi olmasına karşın sadece Batı tıbbı (</a:t>
            </a:r>
            <a:r>
              <a:rPr lang="tr-TR" sz="2800" dirty="0" err="1">
                <a:latin typeface="Times New Roman" pitchFamily="18" charset="0"/>
                <a:cs typeface="Times New Roman" pitchFamily="18" charset="0"/>
              </a:rPr>
              <a:t>allopatik</a:t>
            </a:r>
            <a:r>
              <a:rPr lang="tr-TR" sz="2800" dirty="0">
                <a:latin typeface="Times New Roman" pitchFamily="18" charset="0"/>
                <a:cs typeface="Times New Roman" pitchFamily="18" charset="0"/>
              </a:rPr>
              <a:t> tıp) uygulanmaktadır. </a:t>
            </a:r>
            <a:r>
              <a:rPr lang="tr-TR" sz="2800" dirty="0">
                <a:solidFill>
                  <a:srgbClr val="CC0066"/>
                </a:solidFill>
                <a:latin typeface="Comic Sans MS" pitchFamily="66" charset="0"/>
                <a:cs typeface="Times New Roman" pitchFamily="18" charset="0"/>
              </a:rPr>
              <a:t>Geleneksel Çin tıbbının Japon yorumu olan ve temelde bitkilerle tedaviye dayalı olan </a:t>
            </a:r>
            <a:r>
              <a:rPr lang="tr-TR" sz="2800" dirty="0" err="1">
                <a:solidFill>
                  <a:srgbClr val="CC0066"/>
                </a:solidFill>
                <a:latin typeface="Comic Sans MS" pitchFamily="66" charset="0"/>
                <a:cs typeface="Times New Roman" pitchFamily="18" charset="0"/>
              </a:rPr>
              <a:t>Kampo</a:t>
            </a:r>
            <a:r>
              <a:rPr lang="tr-TR" sz="2800" dirty="0">
                <a:solidFill>
                  <a:srgbClr val="CC0066"/>
                </a:solidFill>
                <a:latin typeface="Comic Sans MS" pitchFamily="66" charset="0"/>
                <a:cs typeface="Times New Roman" pitchFamily="18" charset="0"/>
              </a:rPr>
              <a:t> tıbbı günümüzde Japon sağlık sistemine tamamen entegre edilmiştir. </a:t>
            </a:r>
            <a:r>
              <a:rPr lang="tr-TR" sz="2800" dirty="0" err="1">
                <a:latin typeface="Times New Roman" pitchFamily="18" charset="0"/>
                <a:cs typeface="Times New Roman" pitchFamily="18" charset="0"/>
              </a:rPr>
              <a:t>Kampo</a:t>
            </a:r>
            <a:r>
              <a:rPr lang="tr-TR" sz="2800" dirty="0">
                <a:latin typeface="Times New Roman" pitchFamily="18" charset="0"/>
                <a:cs typeface="Times New Roman" pitchFamily="18" charset="0"/>
              </a:rPr>
              <a:t> tıbbına dayalı modern yöntemlerle üretilen 148 ilaç Japon Sağlık Bakanlığı tarafından onaylanmıştır. </a:t>
            </a:r>
          </a:p>
        </p:txBody>
      </p:sp>
    </p:spTree>
    <p:extLst>
      <p:ext uri="{BB962C8B-B14F-4D97-AF65-F5344CB8AC3E}">
        <p14:creationId xmlns:p14="http://schemas.microsoft.com/office/powerpoint/2010/main" val="846158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16632"/>
            <a:ext cx="8229600" cy="778098"/>
          </a:xfrm>
        </p:spPr>
        <p:txBody>
          <a:bodyPr>
            <a:normAutofit fontScale="90000"/>
          </a:bodyPr>
          <a:lstStyle/>
          <a:p>
            <a:r>
              <a:rPr lang="tr-TR" b="1" dirty="0" smtClean="0"/>
              <a:t/>
            </a:r>
            <a:br>
              <a:rPr lang="tr-TR" b="1" dirty="0" smtClean="0"/>
            </a:br>
            <a:r>
              <a:rPr lang="tr-TR" b="1" dirty="0" err="1" smtClean="0">
                <a:solidFill>
                  <a:srgbClr val="CC0066"/>
                </a:solidFill>
                <a:latin typeface="Comic Sans MS" pitchFamily="66" charset="0"/>
              </a:rPr>
              <a:t>Kampo</a:t>
            </a:r>
            <a:r>
              <a:rPr lang="tr-TR" b="1" dirty="0">
                <a:solidFill>
                  <a:srgbClr val="CC0066"/>
                </a:solidFill>
                <a:latin typeface="Comic Sans MS" pitchFamily="66" charset="0"/>
              </a:rPr>
              <a:t/>
            </a:r>
            <a:br>
              <a:rPr lang="tr-TR" b="1" dirty="0">
                <a:solidFill>
                  <a:srgbClr val="CC0066"/>
                </a:solidFill>
                <a:latin typeface="Comic Sans MS" pitchFamily="66" charset="0"/>
              </a:rPr>
            </a:br>
            <a:endParaRPr lang="tr-TR" dirty="0">
              <a:solidFill>
                <a:srgbClr val="CC0066"/>
              </a:solidFill>
              <a:latin typeface="Comic Sans MS" pitchFamily="66" charset="0"/>
            </a:endParaRPr>
          </a:p>
        </p:txBody>
      </p:sp>
      <p:sp>
        <p:nvSpPr>
          <p:cNvPr id="3" name="2 İçerik Yer Tutucusu"/>
          <p:cNvSpPr>
            <a:spLocks noGrp="1"/>
          </p:cNvSpPr>
          <p:nvPr>
            <p:ph idx="1"/>
          </p:nvPr>
        </p:nvSpPr>
        <p:spPr>
          <a:xfrm>
            <a:off x="179512" y="980728"/>
            <a:ext cx="8784976" cy="5688632"/>
          </a:xfrm>
        </p:spPr>
        <p:txBody>
          <a:bodyPr>
            <a:normAutofit fontScale="70000" lnSpcReduction="20000"/>
          </a:bodyPr>
          <a:lstStyle/>
          <a:p>
            <a:pPr algn="just">
              <a:buNone/>
            </a:pPr>
            <a:r>
              <a:rPr lang="tr-TR" dirty="0" smtClean="0"/>
              <a:t>  	</a:t>
            </a:r>
            <a:r>
              <a:rPr lang="tr-TR" dirty="0" err="1" smtClean="0">
                <a:latin typeface="Times New Roman" pitchFamily="18" charset="0"/>
                <a:cs typeface="Times New Roman" pitchFamily="18" charset="0"/>
              </a:rPr>
              <a:t>Kampo</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GÇT’nın</a:t>
            </a:r>
            <a:r>
              <a:rPr lang="tr-TR" dirty="0">
                <a:latin typeface="Times New Roman" pitchFamily="18" charset="0"/>
                <a:cs typeface="Times New Roman" pitchFamily="18" charset="0"/>
              </a:rPr>
              <a:t> Japon adaptasyonu olarak özetlenebilir. </a:t>
            </a:r>
            <a:endParaRPr lang="tr-TR" dirty="0" smtClean="0">
              <a:latin typeface="Times New Roman" pitchFamily="18" charset="0"/>
              <a:cs typeface="Times New Roman" pitchFamily="18" charset="0"/>
            </a:endParaRPr>
          </a:p>
          <a:p>
            <a:pPr algn="just">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Sözcük </a:t>
            </a:r>
            <a:r>
              <a:rPr lang="tr-TR" dirty="0">
                <a:latin typeface="Times New Roman" pitchFamily="18" charset="0"/>
                <a:cs typeface="Times New Roman" pitchFamily="18" charset="0"/>
              </a:rPr>
              <a:t>anlamı “Eski Çin Tekniği”dir. </a:t>
            </a:r>
            <a:endParaRPr lang="tr-TR" dirty="0" smtClean="0">
              <a:latin typeface="Times New Roman" pitchFamily="18" charset="0"/>
              <a:cs typeface="Times New Roman" pitchFamily="18" charset="0"/>
            </a:endParaRPr>
          </a:p>
          <a:p>
            <a:pPr algn="just">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Kan (Han)” “Eski Çin”, </a:t>
            </a:r>
            <a:endParaRPr lang="tr-TR" dirty="0" smtClean="0">
              <a:latin typeface="Times New Roman" pitchFamily="18" charset="0"/>
              <a:cs typeface="Times New Roman" pitchFamily="18" charset="0"/>
            </a:endParaRPr>
          </a:p>
          <a:p>
            <a:pPr algn="just">
              <a:buNone/>
            </a:pP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a:t>
            </a:r>
            <a:r>
              <a:rPr lang="tr-TR" dirty="0" err="1">
                <a:latin typeface="Times New Roman" pitchFamily="18" charset="0"/>
                <a:cs typeface="Times New Roman" pitchFamily="18" charset="0"/>
              </a:rPr>
              <a:t>po</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fang</a:t>
            </a:r>
            <a:r>
              <a:rPr lang="tr-TR" dirty="0">
                <a:latin typeface="Times New Roman" pitchFamily="18" charset="0"/>
                <a:cs typeface="Times New Roman" pitchFamily="18" charset="0"/>
              </a:rPr>
              <a:t>)” ise “teknik” demektir. </a:t>
            </a:r>
            <a:endParaRPr lang="tr-TR" dirty="0" smtClean="0">
              <a:latin typeface="Times New Roman" pitchFamily="18" charset="0"/>
              <a:cs typeface="Times New Roman" pitchFamily="18" charset="0"/>
            </a:endParaRPr>
          </a:p>
          <a:p>
            <a:pPr algn="just">
              <a:buNone/>
            </a:pPr>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Kampo</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terimi ilk kez 18. yüzyılda kullanılmıştır. Hollanda Tıbbı Japonya’ya girdiğinde onu tanımlayan “</a:t>
            </a:r>
            <a:r>
              <a:rPr lang="tr-TR" dirty="0" err="1">
                <a:latin typeface="Times New Roman" pitchFamily="18" charset="0"/>
                <a:cs typeface="Times New Roman" pitchFamily="18" charset="0"/>
              </a:rPr>
              <a:t>Rampo</a:t>
            </a:r>
            <a:r>
              <a:rPr lang="tr-TR" dirty="0">
                <a:latin typeface="Times New Roman" pitchFamily="18" charset="0"/>
                <a:cs typeface="Times New Roman" pitchFamily="18" charset="0"/>
              </a:rPr>
              <a:t> (Hollanda Tekniği)”dan Japon Tıbbını ayırmak için kullanılmış ve sonra yaygınlaşmıştır. Başlangıçta </a:t>
            </a:r>
            <a:r>
              <a:rPr lang="tr-TR" dirty="0" err="1">
                <a:latin typeface="Times New Roman" pitchFamily="18" charset="0"/>
                <a:cs typeface="Times New Roman" pitchFamily="18" charset="0"/>
              </a:rPr>
              <a:t>GÇT’nın</a:t>
            </a:r>
            <a:r>
              <a:rPr lang="tr-TR" dirty="0">
                <a:latin typeface="Times New Roman" pitchFamily="18" charset="0"/>
                <a:cs typeface="Times New Roman" pitchFamily="18" charset="0"/>
              </a:rPr>
              <a:t> bir </a:t>
            </a:r>
            <a:r>
              <a:rPr lang="tr-TR" dirty="0" err="1">
                <a:latin typeface="Times New Roman" pitchFamily="18" charset="0"/>
                <a:cs typeface="Times New Roman" pitchFamily="18" charset="0"/>
              </a:rPr>
              <a:t>takliti</a:t>
            </a:r>
            <a:r>
              <a:rPr lang="tr-TR" dirty="0">
                <a:latin typeface="Times New Roman" pitchFamily="18" charset="0"/>
                <a:cs typeface="Times New Roman" pitchFamily="18" charset="0"/>
              </a:rPr>
              <a:t> olmasına karşın 16 yüzyılda bir sistem olarak organize </a:t>
            </a:r>
            <a:r>
              <a:rPr lang="tr-TR" dirty="0" smtClean="0">
                <a:latin typeface="Times New Roman" pitchFamily="18" charset="0"/>
                <a:cs typeface="Times New Roman" pitchFamily="18" charset="0"/>
              </a:rPr>
              <a:t>edilmiştir. </a:t>
            </a:r>
            <a:r>
              <a:rPr lang="tr-TR" dirty="0" err="1">
                <a:latin typeface="Times New Roman" pitchFamily="18" charset="0"/>
                <a:cs typeface="Times New Roman" pitchFamily="18" charset="0"/>
              </a:rPr>
              <a:t>GÇT’nın</a:t>
            </a:r>
            <a:r>
              <a:rPr lang="tr-TR" dirty="0">
                <a:latin typeface="Times New Roman" pitchFamily="18" charset="0"/>
                <a:cs typeface="Times New Roman" pitchFamily="18" charset="0"/>
              </a:rPr>
              <a:t> temel çalışmaları Japonya’ya 7. ve 9. yüzyıllarda gelmiştir. Japonlar </a:t>
            </a:r>
            <a:r>
              <a:rPr lang="tr-TR" dirty="0" err="1">
                <a:latin typeface="Times New Roman" pitchFamily="18" charset="0"/>
                <a:cs typeface="Times New Roman" pitchFamily="18" charset="0"/>
              </a:rPr>
              <a:t>GÇT’nın</a:t>
            </a:r>
            <a:r>
              <a:rPr lang="tr-TR" dirty="0">
                <a:latin typeface="Times New Roman" pitchFamily="18" charset="0"/>
                <a:cs typeface="Times New Roman" pitchFamily="18" charset="0"/>
              </a:rPr>
              <a:t> akupunktur ve </a:t>
            </a:r>
            <a:r>
              <a:rPr lang="tr-TR" dirty="0" err="1">
                <a:latin typeface="Times New Roman" pitchFamily="18" charset="0"/>
                <a:cs typeface="Times New Roman" pitchFamily="18" charset="0"/>
              </a:rPr>
              <a:t>moksa</a:t>
            </a:r>
            <a:r>
              <a:rPr lang="tr-TR" dirty="0">
                <a:latin typeface="Times New Roman" pitchFamily="18" charset="0"/>
                <a:cs typeface="Times New Roman" pitchFamily="18" charset="0"/>
              </a:rPr>
              <a:t> tedavisi (</a:t>
            </a:r>
            <a:r>
              <a:rPr lang="tr-TR" dirty="0" err="1">
                <a:latin typeface="Times New Roman" pitchFamily="18" charset="0"/>
                <a:cs typeface="Times New Roman" pitchFamily="18" charset="0"/>
              </a:rPr>
              <a:t>moxibustion</a:t>
            </a:r>
            <a:r>
              <a:rPr lang="tr-TR" dirty="0">
                <a:latin typeface="Times New Roman" pitchFamily="18" charset="0"/>
                <a:cs typeface="Times New Roman" pitchFamily="18" charset="0"/>
              </a:rPr>
              <a:t>: </a:t>
            </a:r>
            <a:r>
              <a:rPr lang="tr-TR" i="1" dirty="0" err="1">
                <a:latin typeface="Times New Roman" pitchFamily="18" charset="0"/>
                <a:cs typeface="Times New Roman" pitchFamily="18" charset="0"/>
              </a:rPr>
              <a:t>Artemisia</a:t>
            </a:r>
            <a:r>
              <a:rPr lang="tr-TR" i="1" dirty="0">
                <a:latin typeface="Times New Roman" pitchFamily="18" charset="0"/>
                <a:cs typeface="Times New Roman" pitchFamily="18" charset="0"/>
              </a:rPr>
              <a:t> </a:t>
            </a:r>
            <a:r>
              <a:rPr lang="tr-TR" i="1" dirty="0" err="1">
                <a:latin typeface="Times New Roman" pitchFamily="18" charset="0"/>
                <a:cs typeface="Times New Roman" pitchFamily="18" charset="0"/>
              </a:rPr>
              <a:t>vulgaris</a:t>
            </a:r>
            <a:r>
              <a:rPr lang="tr-TR" dirty="0">
                <a:latin typeface="Times New Roman" pitchFamily="18" charset="0"/>
                <a:cs typeface="Times New Roman" pitchFamily="18" charset="0"/>
              </a:rPr>
              <a:t> -adi pelin </a:t>
            </a:r>
            <a:r>
              <a:rPr lang="tr-TR" dirty="0" smtClean="0">
                <a:latin typeface="Times New Roman" pitchFamily="18" charset="0"/>
                <a:cs typeface="Times New Roman" pitchFamily="18" charset="0"/>
              </a:rPr>
              <a:t>tütsülenerek </a:t>
            </a:r>
            <a:r>
              <a:rPr lang="tr-TR" dirty="0">
                <a:latin typeface="Times New Roman" pitchFamily="18" charset="0"/>
                <a:cs typeface="Times New Roman" pitchFamily="18" charset="0"/>
              </a:rPr>
              <a:t>akupunktur noktalarının ısıtılması veya yakılması) gibi bazı yaklaşımlarını da kullanmakla birlikte özellikle bitkilerle ilgili kısmından yararlanarak kendilerine özgü bitkisel tıp sistemlerini ve tanı yöntemlerini kurmuşlardır. </a:t>
            </a:r>
            <a:r>
              <a:rPr lang="tr-TR" dirty="0" err="1">
                <a:latin typeface="Times New Roman" pitchFamily="18" charset="0"/>
                <a:cs typeface="Times New Roman" pitchFamily="18" charset="0"/>
              </a:rPr>
              <a:t>Kampo</a:t>
            </a:r>
            <a:r>
              <a:rPr lang="tr-TR" dirty="0">
                <a:latin typeface="Times New Roman" pitchFamily="18" charset="0"/>
                <a:cs typeface="Times New Roman" pitchFamily="18" charset="0"/>
              </a:rPr>
              <a:t> geleneği </a:t>
            </a:r>
            <a:r>
              <a:rPr lang="tr-TR" dirty="0" err="1">
                <a:latin typeface="Times New Roman" pitchFamily="18" charset="0"/>
                <a:cs typeface="Times New Roman" pitchFamily="18" charset="0"/>
              </a:rPr>
              <a:t>GÇT’ndaki</a:t>
            </a:r>
            <a:r>
              <a:rPr lang="tr-TR" dirty="0">
                <a:latin typeface="Times New Roman" pitchFamily="18" charset="0"/>
                <a:cs typeface="Times New Roman" pitchFamily="18" charset="0"/>
              </a:rPr>
              <a:t> formülleri </a:t>
            </a:r>
            <a:r>
              <a:rPr lang="tr-TR" dirty="0" err="1">
                <a:latin typeface="Times New Roman" pitchFamily="18" charset="0"/>
                <a:cs typeface="Times New Roman" pitchFamily="18" charset="0"/>
              </a:rPr>
              <a:t>modifiye</a:t>
            </a:r>
            <a:r>
              <a:rPr lang="tr-TR" dirty="0">
                <a:latin typeface="Times New Roman" pitchFamily="18" charset="0"/>
                <a:cs typeface="Times New Roman" pitchFamily="18" charset="0"/>
              </a:rPr>
              <a:t> etmek yerine </a:t>
            </a:r>
            <a:r>
              <a:rPr lang="tr-TR" dirty="0" err="1">
                <a:latin typeface="Times New Roman" pitchFamily="18" charset="0"/>
                <a:cs typeface="Times New Roman" pitchFamily="18" charset="0"/>
              </a:rPr>
              <a:t>GÇT’nın</a:t>
            </a:r>
            <a:r>
              <a:rPr lang="tr-TR" dirty="0">
                <a:latin typeface="Times New Roman" pitchFamily="18" charset="0"/>
                <a:cs typeface="Times New Roman" pitchFamily="18" charset="0"/>
              </a:rPr>
              <a:t> klasik literatürlerine uygun olarak bitkilerin sabit kombinasyonlarını standardize oranlarda </a:t>
            </a:r>
            <a:r>
              <a:rPr lang="tr-TR" dirty="0" smtClean="0">
                <a:latin typeface="Times New Roman" pitchFamily="18" charset="0"/>
                <a:cs typeface="Times New Roman" pitchFamily="18" charset="0"/>
              </a:rPr>
              <a:t>kullanmıştır. </a:t>
            </a:r>
            <a:r>
              <a:rPr lang="tr-TR" dirty="0">
                <a:latin typeface="Times New Roman" pitchFamily="18" charset="0"/>
                <a:cs typeface="Times New Roman" pitchFamily="18" charset="0"/>
              </a:rPr>
              <a:t>Örnek olarak en çok reçete edilen </a:t>
            </a:r>
            <a:r>
              <a:rPr lang="tr-TR" dirty="0" err="1">
                <a:latin typeface="Times New Roman" pitchFamily="18" charset="0"/>
                <a:cs typeface="Times New Roman" pitchFamily="18" charset="0"/>
              </a:rPr>
              <a:t>Kampo</a:t>
            </a:r>
            <a:r>
              <a:rPr lang="tr-TR" dirty="0">
                <a:latin typeface="Times New Roman" pitchFamily="18" charset="0"/>
                <a:cs typeface="Times New Roman" pitchFamily="18" charset="0"/>
              </a:rPr>
              <a:t> ilacı olan “</a:t>
            </a:r>
            <a:r>
              <a:rPr lang="tr-TR" dirty="0" err="1">
                <a:latin typeface="Times New Roman" pitchFamily="18" charset="0"/>
                <a:cs typeface="Times New Roman" pitchFamily="18" charset="0"/>
              </a:rPr>
              <a:t>Pueraria</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Dekoksiyonu</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Kakkonto</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ge</a:t>
            </a:r>
            <a:r>
              <a:rPr lang="tr-TR" dirty="0">
                <a:latin typeface="Times New Roman" pitchFamily="18" charset="0"/>
                <a:cs typeface="Times New Roman" pitchFamily="18" charset="0"/>
              </a:rPr>
              <a:t> gen </a:t>
            </a:r>
            <a:r>
              <a:rPr lang="tr-TR" dirty="0" err="1">
                <a:latin typeface="Times New Roman" pitchFamily="18" charset="0"/>
                <a:cs typeface="Times New Roman" pitchFamily="18" charset="0"/>
              </a:rPr>
              <a:t>tang</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verilebilir.</a:t>
            </a:r>
            <a:endParaRPr lang="tr-TR" b="1"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63299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412776"/>
            <a:ext cx="8291264" cy="4032448"/>
          </a:xfrm>
        </p:spPr>
        <p:txBody>
          <a:bodyPr/>
          <a:lstStyle/>
          <a:p>
            <a:pPr algn="just"/>
            <a:r>
              <a:rPr lang="tr-TR" dirty="0" err="1" smtClean="0">
                <a:latin typeface="Times New Roman" pitchFamily="18" charset="0"/>
                <a:cs typeface="Times New Roman" pitchFamily="18" charset="0"/>
              </a:rPr>
              <a:t>Kampo</a:t>
            </a:r>
            <a:r>
              <a:rPr lang="tr-TR" dirty="0" smtClean="0">
                <a:latin typeface="Times New Roman" pitchFamily="18" charset="0"/>
                <a:cs typeface="Times New Roman" pitchFamily="18" charset="0"/>
              </a:rPr>
              <a:t>, özellikle 16. yüzyılda Çin’den drog ithalinin maliyetinin yüksek olması nedeniyle, kullanılan bitkilerden bazılarının ülkede kültüre alınması ve bazılarının yerine ülkede yetişen türlerden yararlanılması yoluna gidilmesiyle zaman içerisinde farklı bir tedavi sistemi olarak ortaya çıkmıştır.</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891941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12968" cy="6408712"/>
          </a:xfrm>
        </p:spPr>
        <p:txBody>
          <a:bodyPr>
            <a:normAutofit lnSpcReduction="10000"/>
          </a:bodyPr>
          <a:lstStyle/>
          <a:p>
            <a:pPr algn="just">
              <a:buNone/>
            </a:pPr>
            <a:r>
              <a:rPr lang="tr-TR" dirty="0" smtClean="0"/>
              <a:t>	</a:t>
            </a:r>
            <a:r>
              <a:rPr lang="tr-TR" dirty="0" err="1" smtClean="0">
                <a:latin typeface="Times New Roman" pitchFamily="18" charset="0"/>
                <a:cs typeface="Times New Roman" pitchFamily="18" charset="0"/>
              </a:rPr>
              <a:t>Kampo</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günümüzde Japon ulusal sağlık sistemine entegre edilmiştir. İlk kez 1967 yılında Sağlık Bakanlığı dört </a:t>
            </a:r>
            <a:r>
              <a:rPr lang="tr-TR" dirty="0" err="1">
                <a:latin typeface="Times New Roman" pitchFamily="18" charset="0"/>
                <a:cs typeface="Times New Roman" pitchFamily="18" charset="0"/>
              </a:rPr>
              <a:t>Kampo</a:t>
            </a:r>
            <a:r>
              <a:rPr lang="tr-TR" dirty="0">
                <a:latin typeface="Times New Roman" pitchFamily="18" charset="0"/>
                <a:cs typeface="Times New Roman" pitchFamily="18" charset="0"/>
              </a:rPr>
              <a:t> ilacını sağlık güvencesi içine sokmuştur. Günümüzde bu ilaçların sayısı 148’e ulaşmıştır. Japon </a:t>
            </a:r>
            <a:r>
              <a:rPr lang="tr-TR" dirty="0" err="1">
                <a:latin typeface="Times New Roman" pitchFamily="18" charset="0"/>
                <a:cs typeface="Times New Roman" pitchFamily="18" charset="0"/>
              </a:rPr>
              <a:t>Farmakopesi’nin</a:t>
            </a:r>
            <a:r>
              <a:rPr lang="tr-TR" dirty="0">
                <a:latin typeface="Times New Roman" pitchFamily="18" charset="0"/>
                <a:cs typeface="Times New Roman" pitchFamily="18" charset="0"/>
              </a:rPr>
              <a:t> 14. baskısında </a:t>
            </a:r>
            <a:r>
              <a:rPr lang="tr-TR" dirty="0" err="1">
                <a:latin typeface="Times New Roman" pitchFamily="18" charset="0"/>
                <a:cs typeface="Times New Roman" pitchFamily="18" charset="0"/>
              </a:rPr>
              <a:t>Kampo’da</a:t>
            </a:r>
            <a:r>
              <a:rPr lang="tr-TR" dirty="0">
                <a:latin typeface="Times New Roman" pitchFamily="18" charset="0"/>
                <a:cs typeface="Times New Roman" pitchFamily="18" charset="0"/>
              </a:rPr>
              <a:t> yaygın olarak kullanılan 115 tıbbi bitkiden 74’ü yer </a:t>
            </a:r>
            <a:r>
              <a:rPr lang="tr-TR" dirty="0" smtClean="0">
                <a:latin typeface="Times New Roman" pitchFamily="18" charset="0"/>
                <a:cs typeface="Times New Roman" pitchFamily="18" charset="0"/>
              </a:rPr>
              <a:t>almaktadır. </a:t>
            </a:r>
            <a:r>
              <a:rPr lang="tr-TR" dirty="0" err="1">
                <a:latin typeface="Times New Roman" pitchFamily="18" charset="0"/>
                <a:cs typeface="Times New Roman" pitchFamily="18" charset="0"/>
              </a:rPr>
              <a:t>Farmakopede</a:t>
            </a:r>
            <a:r>
              <a:rPr lang="tr-TR" dirty="0">
                <a:latin typeface="Times New Roman" pitchFamily="18" charset="0"/>
                <a:cs typeface="Times New Roman" pitchFamily="18" charset="0"/>
              </a:rPr>
              <a:t> kayıtlı </a:t>
            </a:r>
            <a:r>
              <a:rPr lang="tr-TR" dirty="0" err="1">
                <a:latin typeface="Times New Roman" pitchFamily="18" charset="0"/>
                <a:cs typeface="Times New Roman" pitchFamily="18" charset="0"/>
              </a:rPr>
              <a:t>Kampo</a:t>
            </a:r>
            <a:r>
              <a:rPr lang="tr-TR" dirty="0">
                <a:latin typeface="Times New Roman" pitchFamily="18" charset="0"/>
                <a:cs typeface="Times New Roman" pitchFamily="18" charset="0"/>
              </a:rPr>
              <a:t> Tıp bitkilerinin oranı % 60’dan fazladır (% 64.35). Çok yoğun modern bilimsel araştırmalar </a:t>
            </a:r>
            <a:r>
              <a:rPr lang="tr-TR" dirty="0" err="1">
                <a:latin typeface="Times New Roman" pitchFamily="18" charset="0"/>
                <a:cs typeface="Times New Roman" pitchFamily="18" charset="0"/>
              </a:rPr>
              <a:t>Kampo</a:t>
            </a:r>
            <a:r>
              <a:rPr lang="tr-TR" dirty="0">
                <a:latin typeface="Times New Roman" pitchFamily="18" charset="0"/>
                <a:cs typeface="Times New Roman" pitchFamily="18" charset="0"/>
              </a:rPr>
              <a:t> ilaçlarının etkinliğini göstermiştir. 2000 yılında yapılan bir çalışmada batı tıbbı uygulayan Japon doktorların </a:t>
            </a:r>
            <a:r>
              <a:rPr lang="tr-TR" dirty="0" smtClean="0">
                <a:latin typeface="Times New Roman" pitchFamily="18" charset="0"/>
                <a:cs typeface="Times New Roman" pitchFamily="18" charset="0"/>
              </a:rPr>
              <a:t>% 72’sinin </a:t>
            </a:r>
            <a:r>
              <a:rPr lang="tr-TR" dirty="0" err="1">
                <a:latin typeface="Times New Roman" pitchFamily="18" charset="0"/>
                <a:cs typeface="Times New Roman" pitchFamily="18" charset="0"/>
              </a:rPr>
              <a:t>Kampo</a:t>
            </a:r>
            <a:r>
              <a:rPr lang="tr-TR" dirty="0">
                <a:latin typeface="Times New Roman" pitchFamily="18" charset="0"/>
                <a:cs typeface="Times New Roman" pitchFamily="18" charset="0"/>
              </a:rPr>
              <a:t> ilaçlarını hastalarında kullandıkları </a:t>
            </a:r>
            <a:r>
              <a:rPr lang="tr-TR" dirty="0" smtClean="0">
                <a:latin typeface="Times New Roman" pitchFamily="18" charset="0"/>
                <a:cs typeface="Times New Roman" pitchFamily="18" charset="0"/>
              </a:rPr>
              <a:t>bildirilmiştir. </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935248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88640"/>
            <a:ext cx="8712968" cy="6336704"/>
          </a:xfrm>
        </p:spPr>
        <p:txBody>
          <a:bodyPr>
            <a:normAutofit lnSpcReduction="10000"/>
          </a:bodyPr>
          <a:lstStyle/>
          <a:p>
            <a:pPr algn="just">
              <a:buNone/>
            </a:pPr>
            <a:r>
              <a:rPr lang="tr-TR" dirty="0" smtClean="0"/>
              <a:t>	</a:t>
            </a:r>
            <a:r>
              <a:rPr lang="tr-TR" dirty="0" smtClean="0">
                <a:latin typeface="Times New Roman" pitchFamily="18" charset="0"/>
                <a:cs typeface="Times New Roman" pitchFamily="18" charset="0"/>
              </a:rPr>
              <a:t>Japonya</a:t>
            </a:r>
            <a:r>
              <a:rPr lang="tr-TR" dirty="0">
                <a:latin typeface="Times New Roman" pitchFamily="18" charset="0"/>
                <a:cs typeface="Times New Roman" pitchFamily="18" charset="0"/>
              </a:rPr>
              <a:t>, doktorları batı tıp eğitimi aldığı halde doğu bitkisel tıbbı ve geleneksel tıp uygulayan dünyadaki tek ülkedir. Bitkisel ürünlerin üretim sürecinin en üst düzeyde standardizasyonu ve kalite kontrolü bu ürünlere güvenin sağlanmasında ve doğu tarzı tanının sistematik hale gelmesinde önemli rol oynamıştır. </a:t>
            </a:r>
            <a:r>
              <a:rPr lang="tr-TR" dirty="0" err="1">
                <a:latin typeface="Times New Roman" pitchFamily="18" charset="0"/>
                <a:cs typeface="Times New Roman" pitchFamily="18" charset="0"/>
              </a:rPr>
              <a:t>Kampo’nun</a:t>
            </a:r>
            <a:r>
              <a:rPr lang="tr-TR" dirty="0">
                <a:latin typeface="Times New Roman" pitchFamily="18" charset="0"/>
                <a:cs typeface="Times New Roman" pitchFamily="18" charset="0"/>
              </a:rPr>
              <a:t> yaygınlaşmasının temel sebeplerinden biri batılı eşdeğerlerine göre </a:t>
            </a:r>
            <a:r>
              <a:rPr lang="tr-TR" dirty="0" err="1">
                <a:latin typeface="Times New Roman" pitchFamily="18" charset="0"/>
                <a:cs typeface="Times New Roman" pitchFamily="18" charset="0"/>
              </a:rPr>
              <a:t>Kampo</a:t>
            </a:r>
            <a:r>
              <a:rPr lang="tr-TR" dirty="0">
                <a:latin typeface="Times New Roman" pitchFamily="18" charset="0"/>
                <a:cs typeface="Times New Roman" pitchFamily="18" charset="0"/>
              </a:rPr>
              <a:t> ilaçlarının yan etkilerinin çok daha az olmasıdır. Ayrıca özellikle </a:t>
            </a:r>
            <a:r>
              <a:rPr lang="tr-TR" dirty="0" err="1">
                <a:latin typeface="Times New Roman" pitchFamily="18" charset="0"/>
                <a:cs typeface="Times New Roman" pitchFamily="18" charset="0"/>
              </a:rPr>
              <a:t>dismenore</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klimakterik</a:t>
            </a:r>
            <a:r>
              <a:rPr lang="tr-TR" dirty="0">
                <a:latin typeface="Times New Roman" pitchFamily="18" charset="0"/>
                <a:cs typeface="Times New Roman" pitchFamily="18" charset="0"/>
              </a:rPr>
              <a:t> semptomlar gibi hormona bağlı hastalıklar başta olmak üzere bazı hastalıklarda daha </a:t>
            </a:r>
            <a:r>
              <a:rPr lang="tr-TR" dirty="0" smtClean="0">
                <a:latin typeface="Times New Roman" pitchFamily="18" charset="0"/>
                <a:cs typeface="Times New Roman" pitchFamily="18" charset="0"/>
              </a:rPr>
              <a:t>etkilidir.</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47272017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771</Words>
  <Application>Microsoft Office PowerPoint</Application>
  <PresentationFormat>Ekran Gösterisi (4:3)</PresentationFormat>
  <Paragraphs>34</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PowerPoint Sunusu</vt:lpstr>
      <vt:lpstr>PowerPoint Sunusu</vt:lpstr>
      <vt:lpstr>PowerPoint Sunusu</vt:lpstr>
      <vt:lpstr>Antitümöral etkili bitkiler</vt:lpstr>
      <vt:lpstr> GELENEKSEL JAPON TIP SİSTEMİ: KAMPO </vt:lpstr>
      <vt:lpstr> Kampo </vt:lpstr>
      <vt:lpstr>PowerPoint Sunusu</vt:lpstr>
      <vt:lpstr>PowerPoint Sunusu</vt:lpstr>
      <vt:lpstr>PowerPoint Sunusu</vt:lpstr>
      <vt:lpstr>  HOMEOPATİ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2018-06-08T12:19:18Z</dcterms:created>
  <dcterms:modified xsi:type="dcterms:W3CDTF">2018-06-08T12:19:55Z</dcterms:modified>
</cp:coreProperties>
</file>