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62" r:id="rId3"/>
    <p:sldId id="363" r:id="rId4"/>
    <p:sldId id="364" r:id="rId5"/>
    <p:sldId id="365" r:id="rId6"/>
    <p:sldId id="350" r:id="rId7"/>
    <p:sldId id="368" r:id="rId8"/>
    <p:sldId id="372" r:id="rId9"/>
    <p:sldId id="369" r:id="rId10"/>
    <p:sldId id="370" r:id="rId11"/>
    <p:sldId id="371" r:id="rId12"/>
    <p:sldId id="366" r:id="rId13"/>
    <p:sldId id="367" r:id="rId14"/>
    <p:sldId id="356" r:id="rId15"/>
    <p:sldId id="325"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z="2400" dirty="0" smtClean="0">
                <a:latin typeface="Calibri" panose="020F0502020204030204" pitchFamily="34" charset="0"/>
              </a:rPr>
              <a:t>Doç. Dr. Tarık Soydan</a:t>
            </a:r>
          </a:p>
          <a:p>
            <a:r>
              <a:rPr lang="tr-TR" sz="2400" dirty="0" smtClean="0">
                <a:latin typeface="Calibri" panose="020F0502020204030204" pitchFamily="34" charset="0"/>
              </a:rPr>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400" b="1" dirty="0" smtClean="0">
                <a:latin typeface="Calibri" panose="020F0502020204030204" pitchFamily="34" charset="0"/>
              </a:rPr>
              <a:t>Eğitim </a:t>
            </a:r>
            <a:r>
              <a:rPr lang="tr-TR" sz="2400" b="1" dirty="0" smtClean="0">
                <a:latin typeface="Calibri" panose="020F0502020204030204" pitchFamily="34" charset="0"/>
              </a:rPr>
              <a:t>Ekonomisi </a:t>
            </a:r>
            <a:r>
              <a:rPr lang="tr-TR" sz="2400" b="1" dirty="0" smtClean="0">
                <a:latin typeface="Calibri" panose="020F0502020204030204" pitchFamily="34" charset="0"/>
              </a:rPr>
              <a:t>Dersi Notları –11</a:t>
            </a:r>
            <a:endParaRPr lang="tr-TR" sz="2400"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solidFill>
                  <a:srgbClr val="FF0000"/>
                </a:solidFill>
              </a:rPr>
              <a:t>Piyasa Ekonomisi:</a:t>
            </a:r>
            <a:r>
              <a:rPr lang="tr-TR" dirty="0"/>
              <a:t> </a:t>
            </a:r>
            <a:r>
              <a:rPr lang="tr-TR" dirty="0" smtClean="0"/>
              <a:t>Piyasa </a:t>
            </a:r>
            <a:r>
              <a:rPr lang="tr-TR" dirty="0"/>
              <a:t>ekonomisi, malların düzenli olarak üretildiği, dağıtıldığı, para ve mallar üzerindeki mülkiyet haklarının aktörler arasında transfer edildiği, sözleşmeye dayalı mübadele biçimlerine tâbi olan toplumsal ve kurumsal düzenlemelerin </a:t>
            </a:r>
            <a:r>
              <a:rPr lang="tr-TR" dirty="0" smtClean="0"/>
              <a:t>toplamıdır (</a:t>
            </a:r>
            <a:r>
              <a:rPr lang="tr-TR" dirty="0" err="1" smtClean="0"/>
              <a:t>O’Neill</a:t>
            </a:r>
            <a:r>
              <a:rPr lang="tr-TR" dirty="0" smtClean="0"/>
              <a:t>, 1998</a:t>
            </a:r>
            <a:r>
              <a:rPr lang="tr-TR" dirty="0"/>
              <a:t>, 16</a:t>
            </a:r>
            <a:r>
              <a:rPr lang="tr-TR" dirty="0" smtClean="0"/>
              <a:t>).</a:t>
            </a:r>
          </a:p>
          <a:p>
            <a:endParaRPr lang="tr-TR" dirty="0" smtClean="0"/>
          </a:p>
          <a:p>
            <a:pPr algn="just"/>
            <a:r>
              <a:rPr lang="tr-TR" dirty="0" err="1">
                <a:solidFill>
                  <a:srgbClr val="0070C0"/>
                </a:solidFill>
              </a:rPr>
              <a:t>O’Neill</a:t>
            </a:r>
            <a:r>
              <a:rPr lang="tr-TR" dirty="0">
                <a:solidFill>
                  <a:srgbClr val="0070C0"/>
                </a:solidFill>
              </a:rPr>
              <a:t>, J.(1998). </a:t>
            </a:r>
            <a:r>
              <a:rPr lang="tr-TR" b="1" dirty="0">
                <a:solidFill>
                  <a:srgbClr val="0070C0"/>
                </a:solidFill>
              </a:rPr>
              <a:t>Piyasa – Etik, Bilgi ve Politika</a:t>
            </a:r>
            <a:r>
              <a:rPr lang="tr-TR" dirty="0">
                <a:solidFill>
                  <a:srgbClr val="0070C0"/>
                </a:solidFill>
              </a:rPr>
              <a:t>, İstanbul: Ayrıntı Yayınları.</a:t>
            </a:r>
          </a:p>
          <a:p>
            <a:endParaRPr lang="tr-TR" dirty="0"/>
          </a:p>
          <a:p>
            <a:endParaRPr lang="tr-TR" dirty="0" smtClean="0">
              <a:solidFill>
                <a:srgbClr val="FF0000"/>
              </a:solidFill>
            </a:endParaRPr>
          </a:p>
          <a:p>
            <a:endParaRPr lang="tr-TR" dirty="0"/>
          </a:p>
        </p:txBody>
      </p:sp>
    </p:spTree>
    <p:extLst>
      <p:ext uri="{BB962C8B-B14F-4D97-AF65-F5344CB8AC3E}">
        <p14:creationId xmlns:p14="http://schemas.microsoft.com/office/powerpoint/2010/main" val="686040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p>
          <a:p>
            <a:pPr algn="just"/>
            <a:r>
              <a:rPr lang="tr-TR" sz="3100" dirty="0" smtClean="0">
                <a:solidFill>
                  <a:srgbClr val="FF0000"/>
                </a:solidFill>
              </a:rPr>
              <a:t>Piyasa Toplumu: </a:t>
            </a:r>
            <a:r>
              <a:rPr lang="tr-TR" sz="3100" dirty="0" smtClean="0"/>
              <a:t>Bütün </a:t>
            </a:r>
            <a:r>
              <a:rPr lang="tr-TR" sz="3100" dirty="0"/>
              <a:t>toplumsal ihtiyaçların piyasa aracılığıyla karşılandığı ve bütün fiyatların piyasa sistemi içinde şekillendiği toplum piyasa toplumudur.  Piyasa toplumu, sermaye birikiminin eriştiği düzeye bağlı olarak ortaya çıkar. Yani bir toplumda pazarın veya piyasanın varlığı o toplumun piyasa toplumu olduğu anlamına gelmez. </a:t>
            </a:r>
          </a:p>
          <a:p>
            <a:pPr algn="just"/>
            <a:endParaRPr lang="tr-TR" sz="3100" dirty="0" smtClean="0">
              <a:solidFill>
                <a:srgbClr val="FF0000"/>
              </a:solidFill>
            </a:endParaRPr>
          </a:p>
          <a:p>
            <a:pPr marL="0" indent="0">
              <a:buNone/>
            </a:pPr>
            <a:endParaRPr lang="tr-TR" dirty="0" smtClean="0">
              <a:solidFill>
                <a:srgbClr val="FF0000"/>
              </a:solidFill>
            </a:endParaRPr>
          </a:p>
          <a:p>
            <a:endParaRPr lang="tr-TR" dirty="0"/>
          </a:p>
          <a:p>
            <a:endParaRPr lang="tr-TR" dirty="0">
              <a:solidFill>
                <a:srgbClr val="FF0000"/>
              </a:solidFill>
            </a:endParaRPr>
          </a:p>
        </p:txBody>
      </p:sp>
    </p:spTree>
    <p:extLst>
      <p:ext uri="{BB962C8B-B14F-4D97-AF65-F5344CB8AC3E}">
        <p14:creationId xmlns:p14="http://schemas.microsoft.com/office/powerpoint/2010/main" val="1061010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sz="2700" dirty="0" smtClean="0">
                <a:solidFill>
                  <a:srgbClr val="FF0000"/>
                </a:solidFill>
              </a:rPr>
              <a:t>Sosyal </a:t>
            </a:r>
            <a:r>
              <a:rPr lang="tr-TR" sz="2700" dirty="0">
                <a:solidFill>
                  <a:srgbClr val="FF0000"/>
                </a:solidFill>
              </a:rPr>
              <a:t>D</a:t>
            </a:r>
            <a:r>
              <a:rPr lang="tr-TR" sz="2700" dirty="0" smtClean="0">
                <a:solidFill>
                  <a:srgbClr val="FF0000"/>
                </a:solidFill>
              </a:rPr>
              <a:t>evlet</a:t>
            </a:r>
            <a:endParaRPr lang="tr-TR" sz="2700" dirty="0"/>
          </a:p>
        </p:txBody>
      </p:sp>
      <p:sp>
        <p:nvSpPr>
          <p:cNvPr id="3" name="İçerik Yer Tutucusu 2"/>
          <p:cNvSpPr>
            <a:spLocks noGrp="1"/>
          </p:cNvSpPr>
          <p:nvPr>
            <p:ph sz="quarter" idx="1"/>
          </p:nvPr>
        </p:nvSpPr>
        <p:spPr/>
        <p:txBody>
          <a:bodyPr/>
          <a:lstStyle/>
          <a:p>
            <a:r>
              <a:rPr lang="tr-TR" dirty="0" smtClean="0">
                <a:solidFill>
                  <a:srgbClr val="0070C0"/>
                </a:solidFill>
              </a:rPr>
              <a:t>Anayasal hüküm: </a:t>
            </a:r>
            <a:r>
              <a:rPr lang="tr-TR" dirty="0" smtClean="0"/>
              <a:t>«Türkiye </a:t>
            </a:r>
            <a:r>
              <a:rPr lang="tr-TR" dirty="0"/>
              <a:t>Cumhuriyeti, toplumun huzuru, millî dayanışma ve adalet anlayışı içinde, insan haklarına saygılı, Atatürk milliyetçiliğine bağlı, başlangıçta belirtilen temel ilkelere dayanan, </a:t>
            </a:r>
            <a:r>
              <a:rPr lang="tr-TR" u="sng" dirty="0">
                <a:solidFill>
                  <a:srgbClr val="FF0000"/>
                </a:solidFill>
              </a:rPr>
              <a:t>demokratik, lâik ve sosyal bir hukuk Devleti</a:t>
            </a:r>
            <a:r>
              <a:rPr lang="tr-TR" dirty="0"/>
              <a:t>dir</a:t>
            </a:r>
            <a:r>
              <a:rPr lang="tr-TR" dirty="0" smtClean="0"/>
              <a:t>. (md.2)»</a:t>
            </a:r>
          </a:p>
          <a:p>
            <a:r>
              <a:rPr lang="tr-TR" dirty="0" smtClean="0">
                <a:solidFill>
                  <a:srgbClr val="FF0000"/>
                </a:solidFill>
              </a:rPr>
              <a:t>Tanım:</a:t>
            </a:r>
            <a:r>
              <a:rPr lang="tr-TR" dirty="0" smtClean="0"/>
              <a:t> Ekonomik</a:t>
            </a:r>
            <a:r>
              <a:rPr lang="tr-TR" dirty="0"/>
              <a:t>, sosyal, kültürel bakımdan, vatandaşın insanca yaşayabilmesi için gerekli olan tedbirleri alan, sosyal barış ve sosyal adaleti sağlamak amacıyla sosyal ve ekonomik hayata müdahaleyi gerekli gören </a:t>
            </a:r>
            <a:r>
              <a:rPr lang="tr-TR" dirty="0" smtClean="0"/>
              <a:t>devlet.</a:t>
            </a:r>
            <a:r>
              <a:rPr lang="tr-TR" dirty="0"/>
              <a:t> </a:t>
            </a:r>
            <a:r>
              <a:rPr lang="tr-TR" dirty="0" smtClean="0"/>
              <a:t>Kamu yararına işlev gören devlet.</a:t>
            </a:r>
            <a:endParaRPr lang="tr-TR" dirty="0"/>
          </a:p>
          <a:p>
            <a:endParaRPr lang="tr-TR" dirty="0"/>
          </a:p>
        </p:txBody>
      </p:sp>
    </p:spTree>
    <p:extLst>
      <p:ext uri="{BB962C8B-B14F-4D97-AF65-F5344CB8AC3E}">
        <p14:creationId xmlns:p14="http://schemas.microsoft.com/office/powerpoint/2010/main" val="3207859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dirty="0" smtClean="0">
                <a:solidFill>
                  <a:srgbClr val="FF0000"/>
                </a:solidFill>
              </a:rPr>
              <a:t>Kamu yararı nedir?</a:t>
            </a:r>
          </a:p>
          <a:p>
            <a:r>
              <a:rPr lang="tr-TR" dirty="0" smtClean="0"/>
              <a:t>Toplumun ortak yararını gerçekleştirmeye dönük işlevler gören devlet. Bu işlevler açısından öne çıkan kavram kamu hizmeti kavramıdır.</a:t>
            </a:r>
          </a:p>
          <a:p>
            <a:r>
              <a:rPr lang="tr-TR" dirty="0"/>
              <a:t>Kamu hizmetlerinin ilgili olduğu konu toplumsal ihtiyaçlarının karşılanması için mal ve hizmet üretimidir</a:t>
            </a:r>
            <a:r>
              <a:rPr lang="tr-TR" dirty="0" smtClean="0"/>
              <a:t>. “</a:t>
            </a:r>
            <a:r>
              <a:rPr lang="tr-TR" dirty="0"/>
              <a:t>Kamu hizmeti, siyasal alanın örgütünce (devletçe) kısmen veya tamamen üretim ilişkileri alanının kurallarından bağışık kılınarak üstlenilen, kamusal (siyasal) alana dahil edilen, toplumsal ihtiyaçlarının karşılanmasına yönelik </a:t>
            </a:r>
            <a:r>
              <a:rPr lang="tr-TR" dirty="0" smtClean="0"/>
              <a:t>faaliyetlerdir (</a:t>
            </a:r>
            <a:r>
              <a:rPr lang="tr-TR" dirty="0" err="1" smtClean="0"/>
              <a:t>Karahanoğulları</a:t>
            </a:r>
            <a:r>
              <a:rPr lang="tr-TR" dirty="0" smtClean="0"/>
              <a:t>, 2003, 66).» </a:t>
            </a:r>
          </a:p>
          <a:p>
            <a:r>
              <a:rPr lang="tr-TR" dirty="0" smtClean="0">
                <a:solidFill>
                  <a:srgbClr val="FF0000"/>
                </a:solidFill>
              </a:rPr>
              <a:t>Yukarıdaki ifade ne demek?</a:t>
            </a:r>
          </a:p>
          <a:p>
            <a:r>
              <a:rPr lang="tr-TR" dirty="0" smtClean="0"/>
              <a:t>Piyasa koşulları dışında üretilen ve verilen hizmet. Yani karlılık gözetmeyen, para kazanmaya yönelik olmayan, halkın ortak yararını gerçekleştirmeye dönük olan hizmet.</a:t>
            </a:r>
            <a:endParaRPr lang="tr-TR" dirty="0"/>
          </a:p>
          <a:p>
            <a:endParaRPr lang="tr-TR" dirty="0">
              <a:solidFill>
                <a:srgbClr val="FF0000"/>
              </a:solidFill>
            </a:endParaRPr>
          </a:p>
        </p:txBody>
      </p:sp>
    </p:spTree>
    <p:extLst>
      <p:ext uri="{BB962C8B-B14F-4D97-AF65-F5344CB8AC3E}">
        <p14:creationId xmlns:p14="http://schemas.microsoft.com/office/powerpoint/2010/main" val="288256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latin typeface="Arial" panose="020B0604020202020204" pitchFamily="34" charset="0"/>
                <a:cs typeface="Arial" panose="020B0604020202020204" pitchFamily="34" charset="0"/>
              </a:rPr>
              <a:t>Türkiye’de eğitim nasıl finanse edilmektedir?</a:t>
            </a:r>
            <a:endParaRPr lang="tr-TR" sz="2400"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lstStyle/>
          <a:p>
            <a:pPr marL="0" indent="0">
              <a:buNone/>
            </a:pPr>
            <a:endParaRPr lang="tr-TR" dirty="0"/>
          </a:p>
          <a:p>
            <a:r>
              <a:rPr lang="tr-TR" dirty="0" smtClean="0"/>
              <a:t>Devlet bütçesinden aktarılan kaynaklar</a:t>
            </a:r>
          </a:p>
          <a:p>
            <a:r>
              <a:rPr lang="tr-TR" dirty="0" err="1" smtClean="0"/>
              <a:t>Hanehalklarının</a:t>
            </a:r>
            <a:r>
              <a:rPr lang="tr-TR" dirty="0" smtClean="0"/>
              <a:t> eğitim için yaptıkları harcamalar</a:t>
            </a:r>
          </a:p>
          <a:p>
            <a:r>
              <a:rPr lang="tr-TR" dirty="0" smtClean="0"/>
              <a:t>Vakıf, dernek gibi sivil toplum kuruluşlarının yaptığı katkılar</a:t>
            </a:r>
          </a:p>
          <a:p>
            <a:endParaRPr lang="tr-TR" dirty="0"/>
          </a:p>
          <a:p>
            <a:endParaRPr lang="tr-TR" dirty="0" smtClean="0"/>
          </a:p>
          <a:p>
            <a:r>
              <a:rPr lang="tr-TR" dirty="0" smtClean="0">
                <a:solidFill>
                  <a:srgbClr val="7030A0"/>
                </a:solidFill>
              </a:rPr>
              <a:t>Okul - Aile Birliği nedir? Ne işe yarar?</a:t>
            </a:r>
            <a:endParaRPr lang="tr-TR" dirty="0">
              <a:solidFill>
                <a:srgbClr val="7030A0"/>
              </a:solidFill>
            </a:endParaRPr>
          </a:p>
        </p:txBody>
      </p:sp>
    </p:spTree>
    <p:extLst>
      <p:ext uri="{BB962C8B-B14F-4D97-AF65-F5344CB8AC3E}">
        <p14:creationId xmlns:p14="http://schemas.microsoft.com/office/powerpoint/2010/main" val="3762918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47837" y="2114550"/>
            <a:ext cx="6105525" cy="3238500"/>
          </a:xfrm>
        </p:spPr>
      </p:pic>
    </p:spTree>
    <p:extLst>
      <p:ext uri="{BB962C8B-B14F-4D97-AF65-F5344CB8AC3E}">
        <p14:creationId xmlns:p14="http://schemas.microsoft.com/office/powerpoint/2010/main" val="1150046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624012" y="2224087"/>
            <a:ext cx="6353175" cy="3019425"/>
          </a:xfrm>
        </p:spPr>
      </p:pic>
    </p:spTree>
    <p:extLst>
      <p:ext uri="{BB962C8B-B14F-4D97-AF65-F5344CB8AC3E}">
        <p14:creationId xmlns:p14="http://schemas.microsoft.com/office/powerpoint/2010/main" val="243408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mn-lt"/>
                <a:cs typeface="Arial" panose="020B0604020202020204" pitchFamily="34" charset="0"/>
              </a:rPr>
              <a:t>HATIRLAYALIM!</a:t>
            </a:r>
            <a:endParaRPr lang="tr-TR" sz="2400" b="1" dirty="0">
              <a:solidFill>
                <a:srgbClr val="FF0000"/>
              </a:solidFill>
              <a:latin typeface="+mn-lt"/>
              <a:cs typeface="Arial" panose="020B0604020202020204" pitchFamily="34" charset="0"/>
            </a:endParaRPr>
          </a:p>
        </p:txBody>
      </p:sp>
      <p:sp>
        <p:nvSpPr>
          <p:cNvPr id="3" name="2 İçerik Yer Tutucusu"/>
          <p:cNvSpPr>
            <a:spLocks noGrp="1"/>
          </p:cNvSpPr>
          <p:nvPr>
            <p:ph sz="quarter" idx="1"/>
          </p:nvPr>
        </p:nvSpPr>
        <p:spPr/>
        <p:txBody>
          <a:bodyPr>
            <a:normAutofit/>
          </a:bodyPr>
          <a:lstStyle/>
          <a:p>
            <a:pPr>
              <a:buNone/>
            </a:pPr>
            <a:endParaRPr lang="tr-TR" sz="2400" dirty="0" smtClean="0">
              <a:solidFill>
                <a:srgbClr val="FF0000"/>
              </a:solidFill>
              <a:cs typeface="Arial" pitchFamily="34" charset="0"/>
            </a:endParaRPr>
          </a:p>
          <a:p>
            <a:pPr>
              <a:buNone/>
            </a:pPr>
            <a:r>
              <a:rPr lang="tr-TR" sz="2400" dirty="0" smtClean="0">
                <a:solidFill>
                  <a:srgbClr val="FF0000"/>
                </a:solidFill>
                <a:cs typeface="Arial" pitchFamily="34" charset="0"/>
              </a:rPr>
              <a:t>Eğitimde Finansman Model ve  Yaklaşımları </a:t>
            </a:r>
          </a:p>
          <a:p>
            <a:pPr marL="514350" indent="-514350">
              <a:buAutoNum type="arabicPeriod"/>
            </a:pPr>
            <a:r>
              <a:rPr lang="tr-TR" sz="2400" dirty="0" smtClean="0">
                <a:cs typeface="Arial" pitchFamily="34" charset="0"/>
              </a:rPr>
              <a:t>Kamusal Finansman</a:t>
            </a:r>
          </a:p>
          <a:p>
            <a:pPr marL="514350" indent="-514350">
              <a:buAutoNum type="arabicPeriod"/>
            </a:pPr>
            <a:r>
              <a:rPr lang="tr-TR" sz="2400" dirty="0" smtClean="0">
                <a:cs typeface="Arial" pitchFamily="34" charset="0"/>
              </a:rPr>
              <a:t>Özel Finansman</a:t>
            </a:r>
          </a:p>
          <a:p>
            <a:pPr marL="514350" indent="-514350">
              <a:buAutoNum type="arabicPeriod"/>
            </a:pPr>
            <a:r>
              <a:rPr lang="tr-TR" sz="2400" dirty="0" smtClean="0">
                <a:cs typeface="Arial" pitchFamily="34" charset="0"/>
              </a:rPr>
              <a:t>Diğer Finansman Yaklaşımları (Vakıflar, bağışlar, sivil toplum etkinlikleri, fonlar, krediler…)</a:t>
            </a:r>
          </a:p>
          <a:p>
            <a:pPr marL="514350" indent="-514350">
              <a:buAutoNum type="arabicPeriod"/>
            </a:pPr>
            <a:r>
              <a:rPr lang="tr-TR" sz="2400" dirty="0" smtClean="0">
                <a:cs typeface="Arial" pitchFamily="34" charset="0"/>
              </a:rPr>
              <a:t>Karma yaklaşımlar.</a:t>
            </a:r>
            <a:endParaRPr lang="tr-TR" sz="2400" dirty="0">
              <a:cs typeface="Arial" pitchFamily="34" charset="0"/>
            </a:endParaRPr>
          </a:p>
        </p:txBody>
      </p:sp>
    </p:spTree>
    <p:extLst>
      <p:ext uri="{BB962C8B-B14F-4D97-AF65-F5344CB8AC3E}">
        <p14:creationId xmlns:p14="http://schemas.microsoft.com/office/powerpoint/2010/main" val="2873235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b="1" dirty="0" smtClean="0">
                <a:solidFill>
                  <a:srgbClr val="FF0000"/>
                </a:solidFill>
              </a:rPr>
              <a:t>Farklı Eğitim Finansmanı Model ve Yaklaşımlarına Dayanak Oluşturan Kuramsal Argümanlar</a:t>
            </a:r>
            <a:endParaRPr lang="tr-TR" sz="2000" b="1" dirty="0">
              <a:solidFill>
                <a:srgbClr val="FF0000"/>
              </a:solidFill>
            </a:endParaRPr>
          </a:p>
        </p:txBody>
      </p:sp>
      <p:sp>
        <p:nvSpPr>
          <p:cNvPr id="3" name="İçerik Yer Tutucusu 2"/>
          <p:cNvSpPr>
            <a:spLocks noGrp="1"/>
          </p:cNvSpPr>
          <p:nvPr>
            <p:ph sz="quarter" idx="1"/>
          </p:nvPr>
        </p:nvSpPr>
        <p:spPr/>
        <p:txBody>
          <a:bodyPr/>
          <a:lstStyle/>
          <a:p>
            <a:endParaRPr lang="tr-TR" dirty="0" smtClean="0"/>
          </a:p>
          <a:p>
            <a:r>
              <a:rPr lang="tr-TR" dirty="0" smtClean="0"/>
              <a:t>Kamu maliyesi alanından kamusal, yarı-kamusal ve özel mallar sınıflandırması üzerinden ortaya atılan görüşler</a:t>
            </a:r>
          </a:p>
          <a:p>
            <a:r>
              <a:rPr lang="tr-TR" dirty="0" smtClean="0"/>
              <a:t>Pür piyasacı görüşler </a:t>
            </a:r>
          </a:p>
          <a:p>
            <a:r>
              <a:rPr lang="tr-TR" dirty="0"/>
              <a:t>P</a:t>
            </a:r>
            <a:r>
              <a:rPr lang="tr-TR" dirty="0" smtClean="0"/>
              <a:t>ür toplumcu görüşler</a:t>
            </a:r>
          </a:p>
          <a:p>
            <a:r>
              <a:rPr lang="tr-TR" dirty="0" smtClean="0"/>
              <a:t>Eğitim hakkı nosyonu üzerinden geliştirilen argümanlar</a:t>
            </a:r>
          </a:p>
          <a:p>
            <a:r>
              <a:rPr lang="tr-TR" dirty="0" smtClean="0"/>
              <a:t>Kamusal yaklaşım ve tezler</a:t>
            </a:r>
          </a:p>
          <a:p>
            <a:pPr marL="0" indent="0">
              <a:buNone/>
            </a:pPr>
            <a:endParaRPr lang="tr-TR" dirty="0" smtClean="0"/>
          </a:p>
          <a:p>
            <a:endParaRPr lang="tr-TR" dirty="0"/>
          </a:p>
        </p:txBody>
      </p:sp>
    </p:spTree>
    <p:extLst>
      <p:ext uri="{BB962C8B-B14F-4D97-AF65-F5344CB8AC3E}">
        <p14:creationId xmlns:p14="http://schemas.microsoft.com/office/powerpoint/2010/main" val="69054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smtClean="0">
                <a:solidFill>
                  <a:srgbClr val="FF0000"/>
                </a:solidFill>
                <a:latin typeface="Arial" panose="020B0604020202020204" pitchFamily="34" charset="0"/>
                <a:cs typeface="Arial" panose="020B0604020202020204" pitchFamily="34" charset="0"/>
              </a:rPr>
              <a:t>Önceki haftalarda ele alınan sınıflandırmanın tekrarı</a:t>
            </a:r>
            <a:endParaRPr lang="tr-TR" sz="2400" dirty="0">
              <a:solidFill>
                <a:srgbClr val="FF0000"/>
              </a:solidFill>
              <a:latin typeface="Arial" panose="020B0604020202020204" pitchFamily="34" charset="0"/>
              <a:cs typeface="Arial" panose="020B0604020202020204" pitchFamily="34" charset="0"/>
            </a:endParaRPr>
          </a:p>
        </p:txBody>
      </p:sp>
      <p:sp>
        <p:nvSpPr>
          <p:cNvPr id="3" name="2 İçerik Yer Tutucusu"/>
          <p:cNvSpPr>
            <a:spLocks noGrp="1"/>
          </p:cNvSpPr>
          <p:nvPr>
            <p:ph sz="quarter" idx="1"/>
          </p:nvPr>
        </p:nvSpPr>
        <p:spPr/>
        <p:txBody>
          <a:bodyPr>
            <a:normAutofit fontScale="92500" lnSpcReduction="10000"/>
          </a:bodyPr>
          <a:lstStyle/>
          <a:p>
            <a:pPr>
              <a:buNone/>
            </a:pPr>
            <a:r>
              <a:rPr lang="tr-TR" dirty="0" smtClean="0"/>
              <a:t>  </a:t>
            </a:r>
            <a:r>
              <a:rPr lang="tr-TR" b="1" dirty="0" smtClean="0">
                <a:solidFill>
                  <a:srgbClr val="C00000"/>
                </a:solidFill>
              </a:rPr>
              <a:t>* Kamusal mallar /hizmetler - özel mallar/hizmetler – yarı kamusal mallar/hizmetler</a:t>
            </a:r>
          </a:p>
          <a:p>
            <a:pPr>
              <a:buNone/>
            </a:pPr>
            <a:r>
              <a:rPr lang="tr-TR" dirty="0" smtClean="0">
                <a:solidFill>
                  <a:srgbClr val="C00000"/>
                </a:solidFill>
              </a:rPr>
              <a:t>Kamusal mal: </a:t>
            </a:r>
            <a:r>
              <a:rPr lang="tr-TR" dirty="0" smtClean="0"/>
              <a:t>İlke olarak topluma ortak fayda sağlayan, özel faydalara bölünemeyen ya da özel ve kamusal faydaları ayrıştırılamayan, rekabete konu olmayan mal. Yine ilke olarak vergilerle finanse edilir.</a:t>
            </a:r>
          </a:p>
          <a:p>
            <a:pPr>
              <a:buNone/>
            </a:pPr>
            <a:r>
              <a:rPr lang="tr-TR" dirty="0" smtClean="0">
                <a:solidFill>
                  <a:srgbClr val="C00000"/>
                </a:solidFill>
              </a:rPr>
              <a:t>Özel mal: </a:t>
            </a:r>
            <a:r>
              <a:rPr lang="tr-TR" dirty="0" smtClean="0"/>
              <a:t>Kullanana bir diğer kullanıcıdan münhasır (özgülenmiş ve ayrı) faydalar sağlayan, rekabete konu olan mal.İlke olarak ödenen bedel ile finanse edilir.</a:t>
            </a:r>
          </a:p>
          <a:p>
            <a:pPr>
              <a:buNone/>
            </a:pPr>
            <a:r>
              <a:rPr lang="tr-TR" dirty="0" smtClean="0">
                <a:solidFill>
                  <a:srgbClr val="C00000"/>
                </a:solidFill>
              </a:rPr>
              <a:t>Yarı kamusal mal: </a:t>
            </a:r>
            <a:r>
              <a:rPr lang="tr-TR" dirty="0" smtClean="0"/>
              <a:t>Kullanıcılara hem ortak (bölünemeyen) faydalar hem de özel (bölünebilir) faydalar sağlayabilen mallar. Duruma göre vergilerle ya da ödenen bedelle finanse edilebilir.</a:t>
            </a:r>
          </a:p>
          <a:p>
            <a:pPr>
              <a:buNone/>
            </a:pPr>
            <a:endParaRPr lang="tr-TR" dirty="0" smtClean="0"/>
          </a:p>
          <a:p>
            <a:endParaRPr lang="tr-TR" dirty="0"/>
          </a:p>
        </p:txBody>
      </p:sp>
    </p:spTree>
    <p:extLst>
      <p:ext uri="{BB962C8B-B14F-4D97-AF65-F5344CB8AC3E}">
        <p14:creationId xmlns:p14="http://schemas.microsoft.com/office/powerpoint/2010/main" val="52080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800" dirty="0" smtClean="0">
                <a:solidFill>
                  <a:srgbClr val="FF0000"/>
                </a:solidFill>
              </a:rPr>
              <a:t>Piyasa</a:t>
            </a:r>
            <a:r>
              <a:rPr lang="tr-TR" dirty="0" smtClean="0"/>
              <a:t> </a:t>
            </a:r>
            <a:endParaRPr lang="tr-TR" dirty="0"/>
          </a:p>
        </p:txBody>
      </p:sp>
      <p:sp>
        <p:nvSpPr>
          <p:cNvPr id="3" name="İçerik Yer Tutucusu 2"/>
          <p:cNvSpPr>
            <a:spLocks noGrp="1"/>
          </p:cNvSpPr>
          <p:nvPr>
            <p:ph sz="quarter" idx="1"/>
          </p:nvPr>
        </p:nvSpPr>
        <p:spPr/>
        <p:txBody>
          <a:bodyPr/>
          <a:lstStyle/>
          <a:p>
            <a:pPr algn="just"/>
            <a:r>
              <a:rPr lang="tr-TR" dirty="0" smtClean="0">
                <a:solidFill>
                  <a:srgbClr val="FF0000"/>
                </a:solidFill>
              </a:rPr>
              <a:t>Piyasa Kavramı: </a:t>
            </a:r>
            <a:r>
              <a:rPr lang="tr-TR" dirty="0"/>
              <a:t>Piyasa kavramı, İtalyanca “</a:t>
            </a:r>
            <a:r>
              <a:rPr lang="tr-TR" dirty="0" err="1"/>
              <a:t>piazza</a:t>
            </a:r>
            <a:r>
              <a:rPr lang="tr-TR" dirty="0"/>
              <a:t>” dan gelir ve daha çok,  tarafların ve  mekânın soyut olduğu mübadeleyi anlatmak için kullanılır. Tarafların ve mekânın somut olduğu mübadele ise, Farsça “</a:t>
            </a:r>
            <a:r>
              <a:rPr lang="tr-TR" dirty="0" err="1"/>
              <a:t>bâzâr”dan</a:t>
            </a:r>
            <a:r>
              <a:rPr lang="tr-TR" dirty="0"/>
              <a:t> gelen “pazar” kavramı ile karşılanır. Pazar, piyasanın “ilk-el” ve somut biçimi olarak değerlendirilebilir. Pazar ve piyasa kavramlarının ortak özelliği, bir ya da birden fazla arzın ve talebin karşılaşması durumunu </a:t>
            </a:r>
            <a:r>
              <a:rPr lang="tr-TR" dirty="0" smtClean="0"/>
              <a:t>anlatmalarıdır (İnsel, 2003).</a:t>
            </a:r>
            <a:endParaRPr lang="tr-TR" dirty="0"/>
          </a:p>
        </p:txBody>
      </p:sp>
    </p:spTree>
    <p:extLst>
      <p:ext uri="{BB962C8B-B14F-4D97-AF65-F5344CB8AC3E}">
        <p14:creationId xmlns:p14="http://schemas.microsoft.com/office/powerpoint/2010/main" val="739887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Piyasacı </a:t>
            </a:r>
            <a:r>
              <a:rPr lang="tr-TR" dirty="0"/>
              <a:t>söylemin varlık bulduğu düşünsel zemin liberal iktisat geleneği içinde aranabilir. </a:t>
            </a:r>
            <a:r>
              <a:rPr lang="tr-TR" u="sng" dirty="0">
                <a:solidFill>
                  <a:srgbClr val="FF0000"/>
                </a:solidFill>
              </a:rPr>
              <a:t>“Bırakınız yapsınlar bırakınız geçsinler (</a:t>
            </a:r>
            <a:r>
              <a:rPr lang="tr-TR" u="sng" dirty="0" err="1">
                <a:solidFill>
                  <a:srgbClr val="FF0000"/>
                </a:solidFill>
              </a:rPr>
              <a:t>laussez</a:t>
            </a:r>
            <a:r>
              <a:rPr lang="tr-TR" u="sng" dirty="0">
                <a:solidFill>
                  <a:srgbClr val="FF0000"/>
                </a:solidFill>
              </a:rPr>
              <a:t> </a:t>
            </a:r>
            <a:r>
              <a:rPr lang="tr-TR" u="sng" dirty="0" err="1">
                <a:solidFill>
                  <a:srgbClr val="FF0000"/>
                </a:solidFill>
              </a:rPr>
              <a:t>faire</a:t>
            </a:r>
            <a:r>
              <a:rPr lang="tr-TR" u="sng" dirty="0">
                <a:solidFill>
                  <a:srgbClr val="FF0000"/>
                </a:solidFill>
              </a:rPr>
              <a:t>, </a:t>
            </a:r>
            <a:r>
              <a:rPr lang="tr-TR" u="sng" dirty="0" err="1">
                <a:solidFill>
                  <a:srgbClr val="FF0000"/>
                </a:solidFill>
              </a:rPr>
              <a:t>laussez</a:t>
            </a:r>
            <a:r>
              <a:rPr lang="tr-TR" u="sng" dirty="0">
                <a:solidFill>
                  <a:srgbClr val="FF0000"/>
                </a:solidFill>
              </a:rPr>
              <a:t> </a:t>
            </a:r>
            <a:r>
              <a:rPr lang="tr-TR" u="sng" dirty="0" err="1">
                <a:solidFill>
                  <a:srgbClr val="FF0000"/>
                </a:solidFill>
              </a:rPr>
              <a:t>passer</a:t>
            </a:r>
            <a:r>
              <a:rPr lang="tr-TR" u="sng" dirty="0">
                <a:solidFill>
                  <a:srgbClr val="FF0000"/>
                </a:solidFill>
              </a:rPr>
              <a:t>)” </a:t>
            </a:r>
            <a:r>
              <a:rPr lang="tr-TR" dirty="0"/>
              <a:t>sloganında ifadesini bulan liberal iktisat düşüncesi genel olarak, </a:t>
            </a:r>
            <a:r>
              <a:rPr lang="tr-TR" dirty="0">
                <a:solidFill>
                  <a:srgbClr val="0070C0"/>
                </a:solidFill>
              </a:rPr>
              <a:t>r</a:t>
            </a:r>
            <a:r>
              <a:rPr lang="tr-TR" u="sng" dirty="0">
                <a:solidFill>
                  <a:srgbClr val="0070C0"/>
                </a:solidFill>
              </a:rPr>
              <a:t>asyonel birey</a:t>
            </a:r>
            <a:r>
              <a:rPr lang="tr-TR" u="sng" dirty="0"/>
              <a:t>, </a:t>
            </a:r>
            <a:r>
              <a:rPr lang="tr-TR" u="sng" dirty="0">
                <a:solidFill>
                  <a:srgbClr val="00B050"/>
                </a:solidFill>
              </a:rPr>
              <a:t>özel girişim</a:t>
            </a:r>
            <a:r>
              <a:rPr lang="tr-TR" u="sng" dirty="0"/>
              <a:t>, </a:t>
            </a:r>
            <a:r>
              <a:rPr lang="tr-TR" u="sng" dirty="0">
                <a:solidFill>
                  <a:srgbClr val="FF0000"/>
                </a:solidFill>
              </a:rPr>
              <a:t>serbest rekabet</a:t>
            </a:r>
            <a:r>
              <a:rPr lang="tr-TR" u="sng" dirty="0"/>
              <a:t>, </a:t>
            </a:r>
            <a:r>
              <a:rPr lang="tr-TR" u="sng" dirty="0">
                <a:solidFill>
                  <a:srgbClr val="0070C0"/>
                </a:solidFill>
              </a:rPr>
              <a:t>devletin ekonomiye karışmaması</a:t>
            </a:r>
            <a:r>
              <a:rPr lang="tr-TR" dirty="0">
                <a:solidFill>
                  <a:srgbClr val="0070C0"/>
                </a:solidFill>
              </a:rPr>
              <a:t> </a:t>
            </a:r>
            <a:r>
              <a:rPr lang="tr-TR" dirty="0"/>
              <a:t>gibi öğelerin ortak paydayı oluşturduğu, bazı nüanslarla birbirinden ayrılan, düşünce okullarından oluşur. </a:t>
            </a:r>
          </a:p>
          <a:p>
            <a:endParaRPr lang="tr-TR" dirty="0"/>
          </a:p>
        </p:txBody>
      </p:sp>
    </p:spTree>
    <p:extLst>
      <p:ext uri="{BB962C8B-B14F-4D97-AF65-F5344CB8AC3E}">
        <p14:creationId xmlns:p14="http://schemas.microsoft.com/office/powerpoint/2010/main" val="2909752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pPr algn="just"/>
            <a:r>
              <a:rPr lang="tr-TR" dirty="0" smtClean="0"/>
              <a:t>Piyasa </a:t>
            </a:r>
            <a:r>
              <a:rPr lang="tr-TR" dirty="0"/>
              <a:t>ya da pazarın oluşması için iki olmazsa olmaz koşul olduğu söylenebilir:  </a:t>
            </a:r>
            <a:r>
              <a:rPr lang="tr-TR" u="sng" dirty="0">
                <a:solidFill>
                  <a:srgbClr val="FF0000"/>
                </a:solidFill>
              </a:rPr>
              <a:t>Özel mülkiyet ve para ekonomisi. </a:t>
            </a:r>
            <a:r>
              <a:rPr lang="tr-TR" dirty="0"/>
              <a:t>Özel mülkiyetin olduğu her yerde piyasa olmasa da piyasanın olduğu her yerde özel mülkiyet rejimi vardır. Piyasa bir fiyat sistemi üzerine kurulu olacağı için de para ekonomisi ile birlikte varlık kazanacaktır. </a:t>
            </a:r>
          </a:p>
          <a:p>
            <a:endParaRPr lang="tr-TR" dirty="0"/>
          </a:p>
        </p:txBody>
      </p:sp>
    </p:spTree>
    <p:extLst>
      <p:ext uri="{BB962C8B-B14F-4D97-AF65-F5344CB8AC3E}">
        <p14:creationId xmlns:p14="http://schemas.microsoft.com/office/powerpoint/2010/main" val="35592248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1799</TotalTime>
  <Words>726</Words>
  <Application>Microsoft Office PowerPoint</Application>
  <PresentationFormat>Ekran Gösterisi (4:3)</PresentationFormat>
  <Paragraphs>58</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Franklin Gothic Book</vt:lpstr>
      <vt:lpstr>Perpetua</vt:lpstr>
      <vt:lpstr>Wingdings 2</vt:lpstr>
      <vt:lpstr>Hisse Senedi</vt:lpstr>
      <vt:lpstr>Eğitim Ekonomisi Dersi Notları –11</vt:lpstr>
      <vt:lpstr>PowerPoint Sunusu</vt:lpstr>
      <vt:lpstr>PowerPoint Sunusu</vt:lpstr>
      <vt:lpstr>HATIRLAYALIM!</vt:lpstr>
      <vt:lpstr>Farklı Eğitim Finansmanı Model ve Yaklaşımlarına Dayanak Oluşturan Kuramsal Argümanlar</vt:lpstr>
      <vt:lpstr>Önceki haftalarda ele alınan sınıflandırmanın tekrarı</vt:lpstr>
      <vt:lpstr>Piyasa </vt:lpstr>
      <vt:lpstr>PowerPoint Sunusu</vt:lpstr>
      <vt:lpstr>PowerPoint Sunusu</vt:lpstr>
      <vt:lpstr>PowerPoint Sunusu</vt:lpstr>
      <vt:lpstr>PowerPoint Sunusu</vt:lpstr>
      <vt:lpstr>  Sosyal Devlet</vt:lpstr>
      <vt:lpstr>PowerPoint Sunusu</vt:lpstr>
      <vt:lpstr>Türkiye’de eğitim nasıl finanse edilmektedir?</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388</cp:revision>
  <dcterms:created xsi:type="dcterms:W3CDTF">2014-05-05T08:01:07Z</dcterms:created>
  <dcterms:modified xsi:type="dcterms:W3CDTF">2018-11-15T11:46:46Z</dcterms:modified>
</cp:coreProperties>
</file>