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8"/>
  </p:notesMasterIdLst>
  <p:handoutMasterIdLst>
    <p:handoutMasterId r:id="rId9"/>
  </p:handoutMasterIdLst>
  <p:sldIdLst>
    <p:sldId id="256" r:id="rId2"/>
    <p:sldId id="356" r:id="rId3"/>
    <p:sldId id="357" r:id="rId4"/>
    <p:sldId id="350" r:id="rId5"/>
    <p:sldId id="353" r:id="rId6"/>
    <p:sldId id="332" r:id="rId7"/>
  </p:sldIdLst>
  <p:sldSz cx="9144000" cy="7315200"/>
  <p:notesSz cx="6858000" cy="9180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1" autoAdjust="0"/>
    <p:restoredTop sz="86187" autoAdjust="0"/>
  </p:normalViewPr>
  <p:slideViewPr>
    <p:cSldViewPr>
      <p:cViewPr>
        <p:scale>
          <a:sx n="76" d="100"/>
          <a:sy n="76" d="100"/>
        </p:scale>
        <p:origin x="-990" y="-37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90" y="-102"/>
      </p:cViewPr>
      <p:guideLst>
        <p:guide orient="horz" pos="2892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r>
              <a:rPr lang="en-US"/>
              <a:t>Dr. John Valk        Renaissance College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r>
              <a:rPr lang="en-US"/>
              <a:t>Worldviews, Religions and Cultures</a:t>
            </a:r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4287162C-611B-4AC1-82E2-7E8E2E3007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659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r>
              <a:rPr lang="en-US"/>
              <a:t>Dr. John Valk        Renaissance College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7938" y="688975"/>
            <a:ext cx="4303712" cy="3443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0863"/>
            <a:ext cx="5029200" cy="413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r>
              <a:rPr lang="en-US"/>
              <a:t>Worldviews, Religions and Cultures</a:t>
            </a:r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21725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2" tIns="45821" rIns="91642" bIns="4582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E84BB592-DB0C-4463-A8D0-DE6F8BB19D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879894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Special:BookSources/9780195385045" TargetMode="External"/><Relationship Id="rId3" Type="http://schemas.openxmlformats.org/officeDocument/2006/relationships/hyperlink" Target="https://en.wikipedia.org/wiki/Special:BookSources/9780816028511" TargetMode="External"/><Relationship Id="rId7" Type="http://schemas.openxmlformats.org/officeDocument/2006/relationships/hyperlink" Target="http://www.huffingtonpost.com/rabbi-alan-lurie/is-religion-the-cause-of-_b_1400766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Special:BookSources/1933771364" TargetMode="External"/><Relationship Id="rId5" Type="http://schemas.openxmlformats.org/officeDocument/2006/relationships/hyperlink" Target="https://en.wikipedia.org/wiki/Special:BookSources/1592578543" TargetMode="External"/><Relationship Id="rId10" Type="http://schemas.openxmlformats.org/officeDocument/2006/relationships/hyperlink" Target="http://books.google.ch/books?id=21pSAAAAcAAJ&amp;pg=PA110&amp;dq=%22religious+war%22&amp;hl=en&amp;sa=X&amp;ei=COoAUrOGNoGJ4ASK14HYAQ&amp;redir_esc=y" TargetMode="External"/><Relationship Id="rId4" Type="http://schemas.openxmlformats.org/officeDocument/2006/relationships/hyperlink" Target="https://en.wikipedia.org/wiki/International_Standard_Book_Number" TargetMode="External"/><Relationship Id="rId9" Type="http://schemas.openxmlformats.org/officeDocument/2006/relationships/hyperlink" Target="https://en.wikipedia.org/wiki/Seven_Years'_War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Dr. John Valk        Renaissance College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Worldviews, Religions and Cultures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1BE557-EF95-461D-A730-18C827127C4D}" type="slidenum">
              <a:rPr lang="en-US"/>
              <a:pPr/>
              <a:t>1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49500" y="917575"/>
            <a:ext cx="2520950" cy="2016125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3222104"/>
            <a:ext cx="6119812" cy="5269434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Religion and Wars</a:t>
            </a:r>
          </a:p>
          <a:p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Axelrod, Alan &amp; Phillips, Charles </a:t>
            </a:r>
            <a:r>
              <a:rPr kumimoji="1" lang="en-CA" sz="1200" i="1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Encyclopedia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of Wars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Facts on File, November 2004,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3"/>
              </a:rPr>
              <a:t>ISBN 978-0-8160-2851-1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Deem, Richard.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Sheiman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Bruce (2009). 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An Atheist Defends Religion : Why Humanity is Better Off with Religion than Without It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Alpha Books. pp. 117–118.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4" tooltip="International Standard Book Number"/>
              </a:rPr>
              <a:t>ISBN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5" tooltip="Special:BookSources/1592578543"/>
              </a:rPr>
              <a:t>1592578543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Day, </a:t>
            </a:r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Vox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(2008). 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Irrational Atheist: Dissecting the Unholy Trinity of Dawkins, Harris, and Hitchens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 </a:t>
            </a:r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BenBella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Books. pp. 104–106.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4" tooltip="International Standard Book Number"/>
              </a:rPr>
              <a:t>ISBN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6" tooltip="Special:BookSources/1933771364"/>
              </a:rPr>
              <a:t>1933771364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Lurie, Alan.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7"/>
              </a:rPr>
              <a:t>"Is Religion the Cause of Most Wars?"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 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Huffington Post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"The </a:t>
            </a:r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Encyclopedia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of War" by Gordon Martel (17 Jan 2012, 2912 pages)</a:t>
            </a:r>
          </a:p>
          <a:p>
            <a:pPr lvl="0"/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Myth of Religious Violence: Secular Ideology and the Roots of Modern Conflict, W. Cavanaugh, Oxford University Press, 2009.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8"/>
              </a:rPr>
              <a:t>ISBN 978-0-19-538504-5</a:t>
            </a:r>
            <a:endParaRPr kumimoji="1" lang="en-CA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lvl="0"/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Entick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 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The General History of the </a:t>
            </a:r>
            <a:r>
              <a:rPr kumimoji="1" lang="en-CA" sz="1200" i="1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9" tooltip="Seven Years' War"/>
              </a:rPr>
              <a:t>Later War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Volume 3, 1763, </a:t>
            </a:r>
            <a:r>
              <a:rPr kumimoji="1" lang="en-CA" sz="1200" u="none" strike="noStrike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  <a:hlinkClick r:id="rId10"/>
              </a:rPr>
              <a:t>p. 110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.</a:t>
            </a:r>
          </a:p>
          <a:p>
            <a:pPr lvl="0"/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McGarry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J, O'Leary B, 1995. </a:t>
            </a:r>
            <a:r>
              <a:rPr kumimoji="1" lang="en-CA" sz="1200" i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Explaining Northern Ireland: Broken </a:t>
            </a:r>
            <a:r>
              <a:rPr kumimoji="1" lang="en-CA" sz="1200" i="1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Images.</a:t>
            </a:r>
            <a:r>
              <a:rPr kumimoji="1" lang="en-CA" sz="12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Oxford</a:t>
            </a:r>
            <a:r>
              <a:rPr kumimoji="1" lang="en-CA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, Blackwell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Dr. John Valk        Renaissance College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Worldviews, Religions and Cultures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B592-DB0C-4463-A8D0-DE6F8BB19D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997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Confuse correlation with causation: see </a:t>
            </a:r>
          </a:p>
          <a:p>
            <a:endParaRPr lang="en-CA" dirty="0" smtClean="0"/>
          </a:p>
          <a:p>
            <a:r>
              <a:rPr lang="en-CA" dirty="0" smtClean="0"/>
              <a:t>JOSEPH LAYCOCK  NOVEMBER 4, 2014</a:t>
            </a:r>
          </a:p>
          <a:p>
            <a:r>
              <a:rPr lang="en-CA" dirty="0" smtClean="0"/>
              <a:t>IN OK, A “CHRISTIAN” AND A “MUSLIM” DECAPITATION CHALLENGE “RELIGIOUS” VIOLENCE NARRATIVE</a:t>
            </a:r>
          </a:p>
          <a:p>
            <a:endParaRPr lang="en-CA" dirty="0" smtClean="0"/>
          </a:p>
          <a:p>
            <a:r>
              <a:rPr lang="en-CA" dirty="0" smtClean="0"/>
              <a:t>http://religiondispatches.org/in-ok-a-christian-and-a-muslim-decapitation-challenge-religious-violence-narrative/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Dr. John Valk        Renaissance College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Worldviews, Religions and Cultures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BB592-DB0C-4463-A8D0-DE6F8BB19D7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8088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77938" y="688975"/>
            <a:ext cx="4302125" cy="34417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851171-8752-4262-87F9-2642A0D901E0}" type="slidenum">
              <a:rPr lang="en-CA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CA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74408"/>
            <a:ext cx="9013372" cy="713834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413760"/>
            <a:ext cx="6400800" cy="170688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0513269-1942-4A41-AE1B-0573D6A02F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545926"/>
            <a:ext cx="9021537" cy="162917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489837"/>
            <a:ext cx="9021537" cy="1286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3175092"/>
            <a:ext cx="9021537" cy="11790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606328"/>
            <a:ext cx="8229600" cy="1568027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EEE31-521B-47E4-A32A-1501CCFC2A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953"/>
            <a:ext cx="2011680" cy="624162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92952"/>
            <a:ext cx="5562600" cy="624162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6B20B-962E-4801-A401-C8A40F404C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544320"/>
            <a:ext cx="7772400" cy="4876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74408"/>
            <a:ext cx="9013372" cy="713834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016003"/>
            <a:ext cx="7772400" cy="1452880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717803"/>
            <a:ext cx="7772400" cy="1427479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583680"/>
            <a:ext cx="4000500" cy="487680"/>
          </a:xfrm>
        </p:spPr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2535285"/>
            <a:ext cx="9013515" cy="9753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1" y="2497576"/>
            <a:ext cx="9013781" cy="4876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1" y="2633472"/>
            <a:ext cx="9014621" cy="48768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622694"/>
            <a:ext cx="457200" cy="487680"/>
          </a:xfrm>
        </p:spPr>
        <p:txBody>
          <a:bodyPr/>
          <a:lstStyle/>
          <a:p>
            <a:fld id="{EF4574B2-1D47-4178-B4DE-46AC9D7507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76392-1115-4BE1-8AD2-A6B2CEFCC5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544320"/>
            <a:ext cx="3749040" cy="4876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544320"/>
            <a:ext cx="3749040" cy="4876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91253"/>
            <a:ext cx="7772400" cy="12192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544320"/>
            <a:ext cx="3733800" cy="8128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544320"/>
            <a:ext cx="3733800" cy="8128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082D2-87C0-40E8-827A-9A71CC3E2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397760"/>
            <a:ext cx="3733800" cy="414528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397760"/>
            <a:ext cx="3733800" cy="414528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587BD-E392-4C19-8E9D-61E7138A9D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31766-B37D-4B6F-86B4-9D1145FA3C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74405"/>
            <a:ext cx="9013372" cy="71396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91253"/>
            <a:ext cx="7772400" cy="12192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706880"/>
            <a:ext cx="1905000" cy="479552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FAB14-DA57-4EE7-B8C0-27457AA0DA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706880"/>
            <a:ext cx="5715000" cy="479552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27253"/>
            <a:ext cx="7315200" cy="557107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808880"/>
            <a:ext cx="7315200" cy="73152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583680"/>
            <a:ext cx="3886200" cy="487680"/>
          </a:xfrm>
        </p:spPr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622694"/>
            <a:ext cx="457200" cy="487680"/>
          </a:xfrm>
        </p:spPr>
        <p:txBody>
          <a:bodyPr/>
          <a:lstStyle/>
          <a:p>
            <a:fld id="{E7136E0C-EACE-4A41-8954-20513D7E6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995792"/>
            <a:ext cx="9006840" cy="9753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4960508"/>
            <a:ext cx="9006639" cy="4876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5091442"/>
            <a:ext cx="9006637" cy="52061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71123"/>
            <a:ext cx="9001873" cy="4886960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73152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74405"/>
            <a:ext cx="9013372" cy="7139635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92947"/>
            <a:ext cx="7772400" cy="12192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44320"/>
            <a:ext cx="7772400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604000"/>
            <a:ext cx="2476500" cy="5080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583680"/>
            <a:ext cx="3962400" cy="48768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624320"/>
            <a:ext cx="457200" cy="48768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DF178B-80D3-49E3-9BA1-A9D0F97E0A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3657600"/>
            <a:ext cx="5976664" cy="24482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Prof</a:t>
            </a:r>
            <a:r>
              <a:rPr lang="en-US" sz="2400" dirty="0"/>
              <a:t>. Dr. </a:t>
            </a:r>
            <a:r>
              <a:rPr lang="en-US" sz="2400" dirty="0" smtClean="0"/>
              <a:t> Mualla Selçuk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Ankara University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Turkey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CA" sz="2400" dirty="0" smtClean="0"/>
              <a:t>Prof. Dr. John Valk</a:t>
            </a:r>
          </a:p>
          <a:p>
            <a:pPr>
              <a:spcBef>
                <a:spcPts val="0"/>
              </a:spcBef>
            </a:pPr>
            <a:r>
              <a:rPr lang="en-CA" sz="2400" dirty="0" smtClean="0"/>
              <a:t>University of New Brunswick</a:t>
            </a:r>
          </a:p>
          <a:p>
            <a:pPr>
              <a:spcBef>
                <a:spcPts val="0"/>
              </a:spcBef>
            </a:pPr>
            <a:r>
              <a:rPr lang="en-CA" sz="2400" dirty="0" smtClean="0"/>
              <a:t>Canada</a:t>
            </a:r>
          </a:p>
          <a:p>
            <a:pPr>
              <a:spcBef>
                <a:spcPts val="0"/>
              </a:spcBef>
            </a:pPr>
            <a:endParaRPr lang="en-CA" sz="1800" dirty="0"/>
          </a:p>
          <a:p>
            <a:pPr>
              <a:spcBef>
                <a:spcPts val="0"/>
              </a:spcBef>
            </a:pPr>
            <a:endParaRPr lang="en-US" sz="1600" dirty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800" dirty="0"/>
              <a:t/>
            </a:r>
            <a:br>
              <a:rPr lang="en-CA" sz="2800" dirty="0"/>
            </a:br>
            <a:r>
              <a:rPr lang="en-CA" sz="2800" dirty="0"/>
              <a:t>A Worldview Framework </a:t>
            </a:r>
            <a:r>
              <a:rPr lang="en-CA" sz="2800" dirty="0" smtClean="0"/>
              <a:t>Approach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Introduction:</a:t>
            </a:r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>
                <a:solidFill>
                  <a:srgbClr val="696464"/>
                </a:solidFill>
              </a:rPr>
              <a:t>Selçuk/Valk - Skopia 2015</a:t>
            </a:r>
            <a:endParaRPr lang="en-US">
              <a:solidFill>
                <a:srgbClr val="696464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95536" y="1929408"/>
            <a:ext cx="8424936" cy="4176464"/>
          </a:xfrm>
        </p:spPr>
        <p:txBody>
          <a:bodyPr>
            <a:noAutofit/>
          </a:bodyPr>
          <a:lstStyle/>
          <a:p>
            <a:r>
              <a:rPr lang="en-CA" dirty="0" smtClean="0"/>
              <a:t>The problem: pervasive association (stereotypes)</a:t>
            </a:r>
          </a:p>
          <a:p>
            <a:pPr lvl="1"/>
            <a:r>
              <a:rPr lang="en-CA" sz="2200" dirty="0"/>
              <a:t>O</a:t>
            </a:r>
            <a:r>
              <a:rPr lang="en-CA" sz="2200" dirty="0" smtClean="0"/>
              <a:t>f religion &amp; violence</a:t>
            </a:r>
          </a:p>
          <a:p>
            <a:pPr lvl="1"/>
            <a:r>
              <a:rPr lang="en-CA" sz="2200" dirty="0"/>
              <a:t>O</a:t>
            </a:r>
            <a:r>
              <a:rPr lang="en-CA" sz="2200" dirty="0" smtClean="0"/>
              <a:t>f Islam &amp; violence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CA" sz="2600" dirty="0" smtClean="0"/>
              <a:t>The challenge: develop new educational model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CA" sz="2200" dirty="0" smtClean="0"/>
              <a:t>Develop dynamic </a:t>
            </a:r>
            <a:r>
              <a:rPr lang="en-CA" sz="2200" dirty="0"/>
              <a:t>worldviews approach </a:t>
            </a:r>
            <a:r>
              <a:rPr lang="en-CA" sz="2200" dirty="0" smtClean="0"/>
              <a:t>(undermines stereotypes)</a:t>
            </a:r>
          </a:p>
          <a:p>
            <a:pPr marL="548640" lvl="2" indent="-274320">
              <a:spcBef>
                <a:spcPts val="580"/>
              </a:spcBef>
              <a:buClr>
                <a:schemeClr val="accent1"/>
              </a:buClr>
            </a:pPr>
            <a:r>
              <a:rPr lang="en-CA" sz="2200" dirty="0" smtClean="0"/>
              <a:t>Engage learners</a:t>
            </a:r>
          </a:p>
          <a:p>
            <a:pPr lvl="1"/>
            <a:r>
              <a:rPr lang="en-CA" sz="2200" dirty="0" smtClean="0"/>
              <a:t>Present a dynamic understanding of Islam as a religion of peace</a:t>
            </a:r>
          </a:p>
          <a:p>
            <a:r>
              <a:rPr lang="en-CA" dirty="0" smtClean="0"/>
              <a:t>The result: a new journey into Islam </a:t>
            </a:r>
          </a:p>
          <a:p>
            <a:pPr lvl="1"/>
            <a:r>
              <a:rPr lang="en-CA" sz="2200" dirty="0" smtClean="0"/>
              <a:t>Comments by individual </a:t>
            </a:r>
            <a:r>
              <a:rPr lang="en-CA" sz="2200" dirty="0"/>
              <a:t>members</a:t>
            </a:r>
            <a:endParaRPr lang="en-CA" sz="2200" dirty="0" smtClean="0"/>
          </a:p>
          <a:p>
            <a:pPr lvl="1"/>
            <a:r>
              <a:rPr lang="en-CA" sz="2200" dirty="0" smtClean="0"/>
              <a:t>Value of worldview </a:t>
            </a:r>
            <a:r>
              <a:rPr lang="en-CA" sz="2200" dirty="0"/>
              <a:t>framework </a:t>
            </a:r>
            <a:r>
              <a:rPr lang="en-CA" sz="2200" dirty="0" smtClean="0"/>
              <a:t>for Religious Education.</a:t>
            </a:r>
          </a:p>
          <a:p>
            <a:r>
              <a:rPr lang="en-CA" dirty="0" smtClean="0"/>
              <a:t>Conclusion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05999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92947"/>
            <a:ext cx="8147248" cy="12192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The Problem</a:t>
            </a:r>
            <a:br>
              <a:rPr lang="en-US" sz="2800" dirty="0" smtClean="0"/>
            </a:br>
            <a:r>
              <a:rPr lang="en-US" sz="2800" dirty="0" smtClean="0"/>
              <a:t>1. Pervasive association of religion &amp; violence</a:t>
            </a:r>
            <a:endParaRPr lang="en-US" sz="28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1560" y="1497360"/>
            <a:ext cx="7772400" cy="4876800"/>
          </a:xfrm>
        </p:spPr>
        <p:txBody>
          <a:bodyPr>
            <a:noAutofit/>
          </a:bodyPr>
          <a:lstStyle/>
          <a:p>
            <a:r>
              <a:rPr lang="en-US" dirty="0" smtClean="0"/>
              <a:t>Media:</a:t>
            </a:r>
          </a:p>
          <a:p>
            <a:pPr lvl="1"/>
            <a:r>
              <a:rPr lang="en-US" sz="2200" dirty="0" smtClean="0"/>
              <a:t>Incessant displays/reports linking religion &amp; violence </a:t>
            </a:r>
          </a:p>
          <a:p>
            <a:r>
              <a:rPr lang="en-US" dirty="0" smtClean="0"/>
              <a:t>Prominent writers</a:t>
            </a:r>
          </a:p>
          <a:p>
            <a:pPr lvl="1"/>
            <a:r>
              <a:rPr lang="en-US" sz="2200" dirty="0" smtClean="0"/>
              <a:t>Hitchens/Dawkins: Religion poisons everything</a:t>
            </a:r>
          </a:p>
          <a:p>
            <a:r>
              <a:rPr lang="en-US" dirty="0" smtClean="0"/>
              <a:t>Education: </a:t>
            </a:r>
            <a:r>
              <a:rPr lang="en-US" sz="2600" dirty="0" smtClean="0"/>
              <a:t>Religion becomes easy identifier</a:t>
            </a:r>
          </a:p>
          <a:p>
            <a:pPr lvl="1"/>
            <a:r>
              <a:rPr lang="en-US" sz="2200" dirty="0" smtClean="0"/>
              <a:t>Ireland: Catholics </a:t>
            </a:r>
            <a:r>
              <a:rPr lang="en-US" sz="2200" dirty="0" err="1" smtClean="0"/>
              <a:t>vs</a:t>
            </a:r>
            <a:r>
              <a:rPr lang="en-US" sz="2200" dirty="0" smtClean="0"/>
              <a:t> Protestants</a:t>
            </a:r>
          </a:p>
          <a:p>
            <a:pPr lvl="1"/>
            <a:r>
              <a:rPr lang="en-US" sz="2200" dirty="0" smtClean="0"/>
              <a:t>Crusades: Christians </a:t>
            </a:r>
            <a:r>
              <a:rPr lang="en-US" sz="2200" dirty="0" err="1" smtClean="0"/>
              <a:t>vs</a:t>
            </a:r>
            <a:r>
              <a:rPr lang="en-US" sz="2200" dirty="0" smtClean="0"/>
              <a:t> Muslims</a:t>
            </a:r>
          </a:p>
          <a:p>
            <a:pPr lvl="1"/>
            <a:r>
              <a:rPr lang="en-CA" sz="2200" dirty="0" smtClean="0"/>
              <a:t>Confuse </a:t>
            </a:r>
            <a:r>
              <a:rPr lang="en-CA" sz="2200" dirty="0"/>
              <a:t>correlation with </a:t>
            </a:r>
            <a:r>
              <a:rPr lang="en-CA" sz="2200" dirty="0" smtClean="0"/>
              <a:t>causation</a:t>
            </a:r>
          </a:p>
          <a:p>
            <a:pPr lvl="1"/>
            <a:r>
              <a:rPr lang="en-US" sz="2200" dirty="0" smtClean="0"/>
              <a:t>Reality check: </a:t>
            </a:r>
            <a:r>
              <a:rPr lang="en-US" sz="2200" dirty="0"/>
              <a:t>religion linked directly to only 17% of violent conflicts</a:t>
            </a:r>
            <a:endParaRPr lang="en-US" sz="2200" dirty="0" smtClean="0"/>
          </a:p>
          <a:p>
            <a:r>
              <a:rPr lang="en-US" dirty="0" smtClean="0"/>
              <a:t>Failures</a:t>
            </a:r>
          </a:p>
          <a:p>
            <a:pPr lvl="1"/>
            <a:r>
              <a:rPr lang="en-US" sz="2200" dirty="0" smtClean="0"/>
              <a:t>Distortions: religion truncated</a:t>
            </a:r>
          </a:p>
          <a:p>
            <a:pPr lvl="1"/>
            <a:r>
              <a:rPr lang="en-CA" sz="2200" dirty="0"/>
              <a:t>“cherry-picking</a:t>
            </a:r>
            <a:r>
              <a:rPr lang="en-CA" sz="2200" dirty="0" smtClean="0"/>
              <a:t>” – leads to </a:t>
            </a:r>
            <a:r>
              <a:rPr lang="en-US" sz="2200" dirty="0" smtClean="0"/>
              <a:t>religious extremists &amp; violence</a:t>
            </a:r>
          </a:p>
        </p:txBody>
      </p:sp>
    </p:spTree>
    <p:extLst>
      <p:ext uri="{BB962C8B-B14F-4D97-AF65-F5344CB8AC3E}">
        <p14:creationId xmlns:p14="http://schemas.microsoft.com/office/powerpoint/2010/main" xmlns="" val="2227723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92947"/>
            <a:ext cx="8147248" cy="1219200"/>
          </a:xfrm>
        </p:spPr>
        <p:txBody>
          <a:bodyPr>
            <a:normAutofit/>
          </a:bodyPr>
          <a:lstStyle/>
          <a:p>
            <a:pPr algn="ctr"/>
            <a:r>
              <a:rPr lang="en-CA" sz="3200" dirty="0" smtClean="0"/>
              <a:t>The Problem:</a:t>
            </a:r>
            <a:br>
              <a:rPr lang="en-CA" sz="3200" dirty="0" smtClean="0"/>
            </a:br>
            <a:r>
              <a:rPr lang="en-CA" sz="3200" dirty="0" smtClean="0"/>
              <a:t>2. Pervasive association of Islam &amp; violence</a:t>
            </a:r>
            <a:endParaRPr lang="en-CA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83568" y="1785392"/>
            <a:ext cx="8003232" cy="4635728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Media: Islam is violent </a:t>
            </a:r>
          </a:p>
          <a:p>
            <a:pPr lvl="1"/>
            <a:r>
              <a:rPr lang="en-CA" sz="2200" dirty="0" smtClean="0"/>
              <a:t>9/11; car/mosque bombings; ISIS; beheadings</a:t>
            </a:r>
          </a:p>
          <a:p>
            <a:pPr lvl="1"/>
            <a:r>
              <a:rPr lang="en-CA" sz="2200" dirty="0" smtClean="0"/>
              <a:t>Explicit/implicit presentation of extremism</a:t>
            </a:r>
          </a:p>
          <a:p>
            <a:r>
              <a:rPr lang="en-CA" dirty="0" smtClean="0"/>
              <a:t>Prominent writers: Islam authoritarian</a:t>
            </a:r>
            <a:r>
              <a:rPr lang="en-CA" dirty="0"/>
              <a:t>/patriarchal/</a:t>
            </a:r>
            <a:r>
              <a:rPr lang="en-CA" dirty="0" smtClean="0"/>
              <a:t>rigid</a:t>
            </a:r>
            <a:endParaRPr lang="en-CA" dirty="0"/>
          </a:p>
          <a:p>
            <a:pPr lvl="1"/>
            <a:r>
              <a:rPr lang="en-CA" sz="2200" dirty="0"/>
              <a:t>Ayaan </a:t>
            </a:r>
            <a:r>
              <a:rPr lang="en-CA" sz="2200" dirty="0" err="1"/>
              <a:t>Hirsi</a:t>
            </a:r>
            <a:r>
              <a:rPr lang="en-CA" sz="2200" dirty="0"/>
              <a:t> </a:t>
            </a:r>
            <a:r>
              <a:rPr lang="en-CA" sz="2200" dirty="0" smtClean="0"/>
              <a:t>Ali, </a:t>
            </a:r>
            <a:r>
              <a:rPr lang="en-CA" sz="2200" dirty="0"/>
              <a:t>Salmon </a:t>
            </a:r>
            <a:r>
              <a:rPr lang="en-CA" sz="2200" dirty="0" smtClean="0"/>
              <a:t>Rushdie, Danish cartoons, Charlie </a:t>
            </a:r>
            <a:r>
              <a:rPr lang="en-CA" sz="2200" dirty="0" err="1" smtClean="0"/>
              <a:t>Hebo</a:t>
            </a:r>
            <a:endParaRPr lang="en-CA" sz="2200" dirty="0" smtClean="0"/>
          </a:p>
          <a:p>
            <a:r>
              <a:rPr lang="en-CA" dirty="0" smtClean="0"/>
              <a:t>Education: passive model</a:t>
            </a:r>
          </a:p>
          <a:p>
            <a:pPr lvl="1"/>
            <a:r>
              <a:rPr lang="en-CA" sz="2200" dirty="0" smtClean="0"/>
              <a:t>Top down approach: prescribed answers: Islamic beliefs</a:t>
            </a:r>
          </a:p>
          <a:p>
            <a:pPr lvl="1"/>
            <a:r>
              <a:rPr lang="en-CA" sz="2200" dirty="0" smtClean="0"/>
              <a:t>Presents information: five pillars; Quran; tradition; holy sites</a:t>
            </a:r>
          </a:p>
          <a:p>
            <a:r>
              <a:rPr lang="en-CA" dirty="0" smtClean="0"/>
              <a:t>Failures: </a:t>
            </a:r>
          </a:p>
          <a:p>
            <a:pPr lvl="1"/>
            <a:r>
              <a:rPr lang="en-CA" sz="2200" dirty="0" smtClean="0"/>
              <a:t>Failure to engage learners</a:t>
            </a:r>
          </a:p>
          <a:p>
            <a:pPr lvl="1"/>
            <a:r>
              <a:rPr lang="en-CA" sz="2200" dirty="0" smtClean="0"/>
              <a:t>Failure to contextualize Qur’an and/or </a:t>
            </a:r>
            <a:r>
              <a:rPr lang="en-CA" sz="2200" i="1" dirty="0" smtClean="0"/>
              <a:t>Hadith</a:t>
            </a:r>
          </a:p>
          <a:p>
            <a:pPr lvl="1"/>
            <a:r>
              <a:rPr lang="en-CA" sz="2200" dirty="0" smtClean="0"/>
              <a:t>Easily links </a:t>
            </a:r>
            <a:r>
              <a:rPr lang="en-CA" sz="2200" dirty="0"/>
              <a:t>of theology &amp; violence</a:t>
            </a:r>
          </a:p>
          <a:p>
            <a:pPr lvl="1"/>
            <a:endParaRPr lang="en-CA" sz="22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2437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92947"/>
            <a:ext cx="8147248" cy="1219200"/>
          </a:xfrm>
        </p:spPr>
        <p:txBody>
          <a:bodyPr>
            <a:normAutofit/>
          </a:bodyPr>
          <a:lstStyle/>
          <a:p>
            <a:pPr algn="ctr"/>
            <a:r>
              <a:rPr lang="en-CA" sz="3200" dirty="0" smtClean="0"/>
              <a:t>The Challenge:</a:t>
            </a:r>
            <a:br>
              <a:rPr lang="en-CA" sz="3200" dirty="0" smtClean="0"/>
            </a:br>
            <a:r>
              <a:rPr lang="en-CA" sz="3200" dirty="0" smtClean="0"/>
              <a:t>1. Engaging the learner</a:t>
            </a:r>
            <a:endParaRPr lang="en-CA" sz="32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27584" y="1713384"/>
            <a:ext cx="7859216" cy="4707736"/>
          </a:xfrm>
        </p:spPr>
        <p:txBody>
          <a:bodyPr>
            <a:normAutofit fontScale="92500" lnSpcReduction="10000"/>
          </a:bodyPr>
          <a:lstStyle/>
          <a:p>
            <a:r>
              <a:rPr lang="en-CA" dirty="0" smtClean="0"/>
              <a:t>Challenge learners to think:</a:t>
            </a:r>
          </a:p>
          <a:p>
            <a:pPr lvl="1"/>
            <a:r>
              <a:rPr lang="en-CA" dirty="0" smtClean="0"/>
              <a:t>Establish meaningful connections:</a:t>
            </a:r>
          </a:p>
          <a:p>
            <a:pPr lvl="2"/>
            <a:r>
              <a:rPr lang="en-CA" dirty="0" smtClean="0"/>
              <a:t>Between learners own lives and religious content</a:t>
            </a:r>
          </a:p>
          <a:p>
            <a:pPr lvl="1"/>
            <a:r>
              <a:rPr lang="en-CA" dirty="0" smtClean="0"/>
              <a:t>“Bottom up” rather than “top down”</a:t>
            </a:r>
          </a:p>
          <a:p>
            <a:pPr lvl="2"/>
            <a:r>
              <a:rPr lang="en-CA" dirty="0" smtClean="0"/>
              <a:t>Respond to deepest questions and concerns</a:t>
            </a:r>
          </a:p>
          <a:p>
            <a:pPr lvl="2"/>
            <a:r>
              <a:rPr lang="en-CA" dirty="0" smtClean="0"/>
              <a:t>Engage challenges/questions: from religion, science, reason, culture</a:t>
            </a:r>
          </a:p>
          <a:p>
            <a:r>
              <a:rPr lang="en-CA" dirty="0" smtClean="0"/>
              <a:t>Let questions guide answers</a:t>
            </a:r>
          </a:p>
          <a:p>
            <a:pPr lvl="1"/>
            <a:r>
              <a:rPr lang="en-CA" dirty="0" smtClean="0"/>
              <a:t>Statements become questions: </a:t>
            </a:r>
          </a:p>
          <a:p>
            <a:pPr lvl="2"/>
            <a:r>
              <a:rPr lang="en-CA" dirty="0" smtClean="0"/>
              <a:t>E.g., two </a:t>
            </a:r>
            <a:r>
              <a:rPr lang="en-CA" dirty="0"/>
              <a:t>central </a:t>
            </a:r>
            <a:r>
              <a:rPr lang="en-CA" dirty="0" smtClean="0"/>
              <a:t>themes </a:t>
            </a:r>
            <a:r>
              <a:rPr lang="en-CA" dirty="0"/>
              <a:t>of Islam: </a:t>
            </a:r>
            <a:r>
              <a:rPr lang="en-CA" dirty="0" smtClean="0"/>
              <a:t>“What does it mean to believe in God?” “What does it mean to be a good person?” </a:t>
            </a:r>
          </a:p>
          <a:p>
            <a:pPr lvl="1"/>
            <a:r>
              <a:rPr lang="en-CA" dirty="0" smtClean="0"/>
              <a:t>No rigid/prescribed responses</a:t>
            </a:r>
          </a:p>
          <a:p>
            <a:pPr lvl="2"/>
            <a:r>
              <a:rPr lang="en-CA" dirty="0" smtClean="0"/>
              <a:t>Let students explore the possibilities</a:t>
            </a:r>
          </a:p>
          <a:p>
            <a:r>
              <a:rPr lang="en-CA" dirty="0" smtClean="0"/>
              <a:t>Requires an interdisciplinary worldviews approach</a:t>
            </a:r>
            <a:endParaRPr lang="en-CA" dirty="0"/>
          </a:p>
          <a:p>
            <a:pPr lvl="3"/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151714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28782497"/>
              </p:ext>
            </p:extLst>
          </p:nvPr>
        </p:nvGraphicFramePr>
        <p:xfrm>
          <a:off x="2411760" y="2073424"/>
          <a:ext cx="4248472" cy="3888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478670">
                <a:tc>
                  <a:txBody>
                    <a:bodyPr/>
                    <a:lstStyle/>
                    <a:p>
                      <a:pPr algn="ctr"/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Worldview Framework</a:t>
                      </a: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  <a:tr h="68269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Personal/Group</a:t>
                      </a:r>
                      <a:r>
                        <a:rPr lang="en-CA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Identity</a:t>
                      </a: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  <a:tr h="68269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Religious/Cultural Dimensions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  <a:tr h="63305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Ultimate/Existential</a:t>
                      </a:r>
                      <a:r>
                        <a:rPr lang="en-CA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Questions</a:t>
                      </a: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  <a:tr h="7033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Epistemological/Ontological Categories</a:t>
                      </a: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  <a:tr h="707926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Universal/Particular Beliefs,</a:t>
                      </a:r>
                      <a:r>
                        <a:rPr lang="en-CA" sz="15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CA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Values &amp; Principles</a:t>
                      </a:r>
                      <a:endParaRPr lang="en-CA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8768" marB="48768"/>
                </a:tc>
              </a:tr>
            </a:tbl>
          </a:graphicData>
        </a:graphic>
      </p:graphicFrame>
      <p:sp>
        <p:nvSpPr>
          <p:cNvPr id="17426" name="Title 2"/>
          <p:cNvSpPr>
            <a:spLocks noGrp="1"/>
          </p:cNvSpPr>
          <p:nvPr>
            <p:ph type="title"/>
          </p:nvPr>
        </p:nvSpPr>
        <p:spPr>
          <a:xfrm>
            <a:off x="395536" y="292947"/>
            <a:ext cx="8291264" cy="1219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CA" sz="3600" dirty="0" smtClean="0"/>
              <a:t>The Challenge:</a:t>
            </a:r>
            <a:br>
              <a:rPr lang="en-CA" sz="3600" dirty="0" smtClean="0"/>
            </a:br>
            <a:r>
              <a:rPr lang="en-CA" sz="3600" dirty="0" smtClean="0"/>
              <a:t>2. A </a:t>
            </a:r>
            <a:r>
              <a:rPr lang="en-CA" sz="3600" dirty="0"/>
              <a:t>w</a:t>
            </a:r>
            <a:r>
              <a:rPr lang="en-CA" sz="3600" dirty="0" smtClean="0"/>
              <a:t>orldview </a:t>
            </a:r>
            <a:r>
              <a:rPr lang="en-CA" sz="3600" dirty="0"/>
              <a:t>a</a:t>
            </a:r>
            <a:r>
              <a:rPr lang="en-CA" sz="3600" dirty="0" smtClean="0"/>
              <a:t>pproach to Islam</a:t>
            </a:r>
          </a:p>
        </p:txBody>
      </p:sp>
      <p:sp>
        <p:nvSpPr>
          <p:cNvPr id="17427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CA" dirty="0" smtClean="0"/>
          </a:p>
          <a:p>
            <a:pPr eaLnBrk="1" hangingPunct="1">
              <a:buFont typeface="Wingdings 2" pitchFamily="18" charset="2"/>
              <a:buNone/>
            </a:pPr>
            <a:endParaRPr lang="en-CA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 smtClean="0"/>
              <a:t>Selçuk/Valk - Skopia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8CF52-4B93-487B-ABF2-09719655CE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770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7989</TotalTime>
  <Words>447</Words>
  <Application>Microsoft Office PowerPoint</Application>
  <PresentationFormat>Özel</PresentationFormat>
  <Paragraphs>104</Paragraphs>
  <Slides>6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Equity</vt:lpstr>
      <vt:lpstr> A Worldview Framework Approach</vt:lpstr>
      <vt:lpstr>Introduction:</vt:lpstr>
      <vt:lpstr>The Problem 1. Pervasive association of religion &amp; violence</vt:lpstr>
      <vt:lpstr>The Problem: 2. Pervasive association of Islam &amp; violence</vt:lpstr>
      <vt:lpstr>The Challenge: 1. Engaging the learner</vt:lpstr>
      <vt:lpstr>The Challenge: 2. A worldview approach to Islam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RELIGION, SPIRITUALITY, AND WORLDVIEWS</dc:title>
  <dc:creator>Default</dc:creator>
  <cp:lastModifiedBy>selcuk</cp:lastModifiedBy>
  <cp:revision>443</cp:revision>
  <cp:lastPrinted>1601-01-01T00:00:00Z</cp:lastPrinted>
  <dcterms:created xsi:type="dcterms:W3CDTF">2002-01-09T03:12:38Z</dcterms:created>
  <dcterms:modified xsi:type="dcterms:W3CDTF">2018-01-26T12:32:30Z</dcterms:modified>
</cp:coreProperties>
</file>