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4451-78C7-4D91-8011-C45D15A12FCD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708C1-3C67-4AF2-BFD3-6C66E8DB8AD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0A725C-624C-4567-916D-580794E85C0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193D-9A22-40A3-A630-DF42D29BAF23}" type="datetimeFigureOut">
              <a:rPr lang="tr-TR" smtClean="0"/>
              <a:t>09.03.2018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1E978-86B1-4BC5-9D8D-143021BCA78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google.com.tr/imgres?imgurl=http://www.som.tulane.edu/classware/pathology/Krause/Blood/PlasmaCell1.jpg&amp;imgrefurl=http://www.som.tulane.edu/classware/pathology/Krause/Blood/PlasmaCell.html&amp;h=377&amp;w=359&amp;sz=110&amp;tbnid=WgurAmh6PiSmVM:&amp;tbnh=122&amp;tbnw=116&amp;prev=/images?q=plasma+cell&amp;hl=tr&amp;usg=__UsxI5Y_RoeLOigMmJlZtehzjawE=&amp;ei=qUz3SsfEL4v64Aac0ejlAw&amp;sa=X&amp;oi=image_result&amp;resnum=2&amp;ct=image&amp;ved=0CA4Q9QEwAQ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n.wikipedia.org/wiki/File:PBBasophil.jpg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hyperlink" Target="http://images.google.com.tr/imgres?imgurl=http://www.profelis.org/neu/ap2/jpegs/lymphocyte-01a.jpeg&amp;imgrefurl=http://profelis.org/neu/ap2/4166_final_sampler.html&amp;usg=__ijO5hAPqO4HxBYYjJ5dgewaK0Rs=&amp;h=501&amp;w=501&amp;sz=147&amp;hl=tr&amp;start=3&amp;um=1&amp;tbnid=8q_VCdX9Gqzp9M:&amp;tbnh=130&amp;tbnw=130&amp;prev=/images?q=lymphocyte&amp;hl=tr&amp;sa=G&amp;um=1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hyperlink" Target="http://images.google.com.tr/imgres?imgurl=http://www3.sympatico.ca/alexandre.blanchette/neutrophile.jpg&amp;imgrefurl=http://www3.sympatico.ca/alexandre.blanchette/systimm.htm&amp;usg=__QIJq1ZwwM1divBZDWSu7K71n4VU=&amp;h=86&amp;w=100&amp;sz=3&amp;hl=tr&amp;start=5&amp;um=1&amp;tbnid=vg_0M_5hyn1_IM:&amp;tbnh=71&amp;tbnw=82&amp;prev=/images?q=neutrophile&amp;hl=tr&amp;sa=N&amp;um=1" TargetMode="External"/><Relationship Id="rId9" Type="http://schemas.openxmlformats.org/officeDocument/2006/relationships/hyperlink" Target="http://images.google.com.tr/imgres?imgurl=http://www.profelis.org/neu/ap2/jpegs/monocyte-01a.jpeg&amp;imgrefurl=http://profelis.org/neu/ap2/4166_final_sampler.html&amp;usg=__YVuzg2kT4-VdTFS4nkTOyQfXY3k=&amp;h=501&amp;w=501&amp;sz=149&amp;hl=tr&amp;start=1&amp;um=1&amp;tbnid=lC4yERtYRQD5ZM:&amp;tbnh=130&amp;tbnw=130&amp;prev=/images?q=monocyte&amp;ndsp=20&amp;hl=tr&amp;um=1" TargetMode="External"/><Relationship Id="rId1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tr/imgres?imgurl=http://www3.sympatico.ca/alexandre.blanchette/neutrophile.jpg&amp;imgrefurl=http://www3.sympatico.ca/alexandre.blanchette/systimm.htm&amp;usg=__QIJq1ZwwM1divBZDWSu7K71n4VU=&amp;h=86&amp;w=100&amp;sz=3&amp;hl=tr&amp;start=5&amp;um=1&amp;tbnid=vg_0M_5hyn1_IM:&amp;tbnh=71&amp;tbnw=82&amp;prev=/images?q=neutrophile&amp;hl=tr&amp;sa=N&amp;um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tr/imgres?imgurl=http://www3.sympatico.ca/alexandre.blanchette/neutrophile.jpg&amp;imgrefurl=http://www3.sympatico.ca/alexandre.blanchette/systimm.htm&amp;usg=__QIJq1ZwwM1divBZDWSu7K71n4VU=&amp;h=86&amp;w=100&amp;sz=3&amp;hl=tr&amp;start=5&amp;um=1&amp;tbnid=vg_0M_5hyn1_IM:&amp;tbnh=71&amp;tbnw=82&amp;prev=/images?q=neutrophile&amp;hl=tr&amp;sa=N&amp;um=1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.tr/imgres?imgurl=http://www.profelis.org/neu/ap2/jpegs/monocyte-01a.jpeg&amp;imgrefurl=http://profelis.org/neu/ap2/4166_final_sampler.html&amp;usg=__YVuzg2kT4-VdTFS4nkTOyQfXY3k=&amp;h=501&amp;w=501&amp;sz=149&amp;hl=tr&amp;start=1&amp;um=1&amp;tbnid=lC4yERtYRQD5ZM:&amp;tbnh=130&amp;tbnw=130&amp;prev=/images?q=monocyte&amp;ndsp=20&amp;hl=tr&amp;um=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.tr/imgres?imgurl=http://www.profelis.org/neu/ap2/jpegs/lymphocyte-01a.jpeg&amp;imgrefurl=http://profelis.org/neu/ap2/4166_final_sampler.html&amp;usg=__ijO5hAPqO4HxBYYjJ5dgewaK0Rs=&amp;h=501&amp;w=501&amp;sz=147&amp;hl=tr&amp;start=3&amp;um=1&amp;tbnid=8q_VCdX9Gqzp9M:&amp;tbnh=130&amp;tbnw=130&amp;prev=/images?q=lymphocyte&amp;hl=tr&amp;sa=G&amp;um=1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tr/imgres?imgurl=http://www.som.tulane.edu/classware/pathology/Krause/Blood/PlasmaCell1.jpg&amp;imgrefurl=http://www.som.tulane.edu/classware/pathology/Krause/Blood/PlasmaCell.html&amp;h=377&amp;w=359&amp;sz=110&amp;tbnid=WgurAmh6PiSmVM:&amp;tbnh=122&amp;tbnw=116&amp;prev=/images?q=plasma+cell&amp;hl=tr&amp;usg=__UsxI5Y_RoeLOigMmJlZtehzjawE=&amp;ei=qUz3SsfEL4v64Aac0ejlAw&amp;sa=X&amp;oi=image_result&amp;resnum=2&amp;ct=image&amp;ved=0CA4Q9QEwAQ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6467" y="836712"/>
            <a:ext cx="7273925" cy="2735263"/>
          </a:xfrm>
        </p:spPr>
        <p:txBody>
          <a:bodyPr/>
          <a:lstStyle/>
          <a:p>
            <a:pPr algn="l" eaLnBrk="1" hangingPunct="1"/>
            <a:r>
              <a:rPr lang="tr-TR" sz="4800" b="1" smtClean="0">
                <a:solidFill>
                  <a:srgbClr val="FF0066"/>
                </a:solidFill>
              </a:rPr>
              <a:t/>
            </a:r>
            <a:br>
              <a:rPr lang="tr-TR" sz="4800" b="1" smtClean="0">
                <a:solidFill>
                  <a:srgbClr val="FF0066"/>
                </a:solidFill>
              </a:rPr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İLTİHAP (İNFLAMASYON)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1916113"/>
            <a:ext cx="4321175" cy="3097212"/>
          </a:xfrm>
        </p:spPr>
        <p:txBody>
          <a:bodyPr/>
          <a:lstStyle/>
          <a:p>
            <a:pPr eaLnBrk="1" hangingPunct="1"/>
            <a:r>
              <a:rPr lang="tr-TR" smtClean="0"/>
              <a:t>Rubor (kızarıklık) </a:t>
            </a:r>
          </a:p>
          <a:p>
            <a:pPr eaLnBrk="1" hangingPunct="1"/>
            <a:r>
              <a:rPr lang="tr-TR" smtClean="0"/>
              <a:t>Color (sıcaklık) </a:t>
            </a:r>
          </a:p>
          <a:p>
            <a:pPr eaLnBrk="1" hangingPunct="1"/>
            <a:r>
              <a:rPr lang="tr-TR" smtClean="0"/>
              <a:t>Tumor (şişlik) </a:t>
            </a:r>
          </a:p>
          <a:p>
            <a:pPr eaLnBrk="1" hangingPunct="1"/>
            <a:r>
              <a:rPr lang="tr-TR" smtClean="0"/>
              <a:t>Dolor (ağrı)</a:t>
            </a:r>
          </a:p>
          <a:p>
            <a:pPr eaLnBrk="1" hangingPunct="1"/>
            <a:r>
              <a:rPr lang="tr-TR" smtClean="0"/>
              <a:t>Fonksiyon kaybı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067550" cy="1143000"/>
          </a:xfrm>
        </p:spPr>
        <p:txBody>
          <a:bodyPr/>
          <a:lstStyle/>
          <a:p>
            <a:pPr eaLnBrk="1" hangingPunct="1"/>
            <a:r>
              <a:rPr lang="tr-TR" smtClean="0"/>
              <a:t>İltihap-bulguları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İltihap-başlıca hücre ve dokular </a:t>
            </a:r>
          </a:p>
        </p:txBody>
      </p:sp>
      <p:pic>
        <p:nvPicPr>
          <p:cNvPr id="12291" name="Picture 3" descr="C:\Documents and Settings\aylin heper\Belgelerim\Resimlerim\ders\iltihap hücre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70104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5 Metin kutusu"/>
          <p:cNvSpPr txBox="1">
            <a:spLocks noChangeArrowheads="1"/>
          </p:cNvSpPr>
          <p:nvPr/>
        </p:nvSpPr>
        <p:spPr bwMode="auto">
          <a:xfrm>
            <a:off x="2268538" y="5805488"/>
            <a:ext cx="4319587" cy="287337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İLTİHAP: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7283450" cy="1728788"/>
          </a:xfrm>
        </p:spPr>
        <p:txBody>
          <a:bodyPr/>
          <a:lstStyle/>
          <a:p>
            <a:pPr eaLnBrk="1" hangingPunct="1"/>
            <a:r>
              <a:rPr lang="tr-TR" sz="2800" smtClean="0"/>
              <a:t>Vasküler (damarsal) değişiklikler</a:t>
            </a:r>
          </a:p>
          <a:p>
            <a:pPr eaLnBrk="1" hangingPunct="1"/>
            <a:r>
              <a:rPr lang="tr-TR" sz="2800" smtClean="0"/>
              <a:t>Hücresel olaylar (Lökositlerin zedelenme bölgesinde toplanması)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16113"/>
            <a:ext cx="4437063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u="sng" smtClean="0">
                <a:solidFill>
                  <a:srgbClr val="FF3300"/>
                </a:solidFill>
              </a:rPr>
              <a:t>Vazokonstrüksiyon </a:t>
            </a:r>
            <a:r>
              <a:rPr lang="tr-TR" sz="2400" smtClean="0"/>
              <a:t>(kısa süreli (sn) arteriol daralması)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u="sng" smtClean="0">
                <a:solidFill>
                  <a:srgbClr val="FF3300"/>
                </a:solidFill>
              </a:rPr>
              <a:t>Vazodilatasyon</a:t>
            </a:r>
            <a:r>
              <a:rPr lang="tr-TR" sz="2400" smtClean="0"/>
              <a:t> (arteriol ve venüllerde genişleme)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u="sng" smtClean="0">
                <a:solidFill>
                  <a:srgbClr val="FF3300"/>
                </a:solidFill>
              </a:rPr>
              <a:t>Vasküler permeabilite artışı</a:t>
            </a:r>
            <a:r>
              <a:rPr lang="tr-TR" sz="2400" smtClean="0"/>
              <a:t> (aracı maddeler: histamin, serotonin, kinin, bradikinin, kallikrein, plazmin, kompleman, prostaglandinler)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400" smtClean="0"/>
              <a:t>    </a:t>
            </a:r>
            <a:r>
              <a:rPr lang="tr-TR" sz="2400" smtClean="0">
                <a:solidFill>
                  <a:schemeClr val="accent2"/>
                </a:solidFill>
              </a:rPr>
              <a:t>Proteinden zengin sıvı damar dışına çıkar.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3743325" cy="1371600"/>
          </a:xfrm>
        </p:spPr>
        <p:txBody>
          <a:bodyPr/>
          <a:lstStyle/>
          <a:p>
            <a:pPr algn="l" eaLnBrk="1" hangingPunct="1"/>
            <a:r>
              <a:rPr lang="tr-TR" sz="3600" smtClean="0">
                <a:solidFill>
                  <a:srgbClr val="FF3300"/>
                </a:solidFill>
              </a:rPr>
              <a:t>VASKÜLER DEĞİŞİKLİKLER</a:t>
            </a:r>
          </a:p>
        </p:txBody>
      </p:sp>
      <p:pic>
        <p:nvPicPr>
          <p:cNvPr id="14340" name="Picture 4" descr="C:\Documents and Settings\aylin heper\Belgelerim\Resimlerim\ders\iltihap-vaskü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8913"/>
            <a:ext cx="40370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5 Metin kutusu"/>
          <p:cNvSpPr txBox="1">
            <a:spLocks noChangeArrowheads="1"/>
          </p:cNvSpPr>
          <p:nvPr/>
        </p:nvSpPr>
        <p:spPr bwMode="auto">
          <a:xfrm>
            <a:off x="4356100" y="6524625"/>
            <a:ext cx="4319588" cy="2889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1393825" y="1833563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393825" y="3967163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470025" y="1757363"/>
            <a:ext cx="1447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841625" y="1757363"/>
            <a:ext cx="1447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4289425" y="1757363"/>
            <a:ext cx="1447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661025" y="1757363"/>
            <a:ext cx="1447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393825" y="3738563"/>
            <a:ext cx="1447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2841625" y="3738563"/>
            <a:ext cx="1447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4213225" y="3738563"/>
            <a:ext cx="1447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5661025" y="3738563"/>
            <a:ext cx="1447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1393825" y="1757363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1393825" y="4043363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1927225" y="1909763"/>
            <a:ext cx="609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3298825" y="1909763"/>
            <a:ext cx="609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4670425" y="1909763"/>
            <a:ext cx="609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6042025" y="1909763"/>
            <a:ext cx="609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1851025" y="3814763"/>
            <a:ext cx="609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3222625" y="3814763"/>
            <a:ext cx="609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4670425" y="3814763"/>
            <a:ext cx="609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6042025" y="3814763"/>
            <a:ext cx="6096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1470025" y="2595563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2308225" y="2595563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3298825" y="2595563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5" name="Oval 25"/>
          <p:cNvSpPr>
            <a:spLocks noChangeArrowheads="1"/>
          </p:cNvSpPr>
          <p:nvPr/>
        </p:nvSpPr>
        <p:spPr bwMode="auto">
          <a:xfrm>
            <a:off x="4213225" y="2595563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5051425" y="2595563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5889625" y="2595563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1698625" y="2747963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89" name="Oval 29"/>
          <p:cNvSpPr>
            <a:spLocks noChangeArrowheads="1"/>
          </p:cNvSpPr>
          <p:nvPr/>
        </p:nvSpPr>
        <p:spPr bwMode="auto">
          <a:xfrm>
            <a:off x="2536825" y="2824163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3527425" y="2671763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4441825" y="2824163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5280025" y="2747963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3" name="Oval 33"/>
          <p:cNvSpPr>
            <a:spLocks noChangeArrowheads="1"/>
          </p:cNvSpPr>
          <p:nvPr/>
        </p:nvSpPr>
        <p:spPr bwMode="auto">
          <a:xfrm>
            <a:off x="6118225" y="2747963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4" name="Oval 34"/>
          <p:cNvSpPr>
            <a:spLocks noChangeArrowheads="1"/>
          </p:cNvSpPr>
          <p:nvPr/>
        </p:nvSpPr>
        <p:spPr bwMode="auto">
          <a:xfrm>
            <a:off x="2536825" y="22907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5" name="Oval 35"/>
          <p:cNvSpPr>
            <a:spLocks noChangeArrowheads="1"/>
          </p:cNvSpPr>
          <p:nvPr/>
        </p:nvSpPr>
        <p:spPr bwMode="auto">
          <a:xfrm>
            <a:off x="2933700" y="2679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3756025" y="31289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1851025" y="32051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3908425" y="25193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4822825" y="25193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0" name="Oval 40"/>
          <p:cNvSpPr>
            <a:spLocks noChangeArrowheads="1"/>
          </p:cNvSpPr>
          <p:nvPr/>
        </p:nvSpPr>
        <p:spPr bwMode="auto">
          <a:xfrm>
            <a:off x="2079625" y="23669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2765425" y="31289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2" name="Oval 42"/>
          <p:cNvSpPr>
            <a:spLocks noChangeArrowheads="1"/>
          </p:cNvSpPr>
          <p:nvPr/>
        </p:nvSpPr>
        <p:spPr bwMode="auto">
          <a:xfrm>
            <a:off x="4289425" y="31289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3" name="Oval 43"/>
          <p:cNvSpPr>
            <a:spLocks noChangeArrowheads="1"/>
          </p:cNvSpPr>
          <p:nvPr/>
        </p:nvSpPr>
        <p:spPr bwMode="auto">
          <a:xfrm>
            <a:off x="4822825" y="31289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4" name="Oval 44"/>
          <p:cNvSpPr>
            <a:spLocks noChangeArrowheads="1"/>
          </p:cNvSpPr>
          <p:nvPr/>
        </p:nvSpPr>
        <p:spPr bwMode="auto">
          <a:xfrm>
            <a:off x="5584825" y="24431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5" name="Oval 45"/>
          <p:cNvSpPr>
            <a:spLocks noChangeArrowheads="1"/>
          </p:cNvSpPr>
          <p:nvPr/>
        </p:nvSpPr>
        <p:spPr bwMode="auto">
          <a:xfrm>
            <a:off x="5670550" y="296862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6499225" y="25193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7" name="Oval 47"/>
          <p:cNvSpPr>
            <a:spLocks noChangeArrowheads="1"/>
          </p:cNvSpPr>
          <p:nvPr/>
        </p:nvSpPr>
        <p:spPr bwMode="auto">
          <a:xfrm>
            <a:off x="6042025" y="22907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6042025" y="32051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>
            <a:off x="2384425" y="3433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0" name="Oval 50"/>
          <p:cNvSpPr>
            <a:spLocks noChangeArrowheads="1"/>
          </p:cNvSpPr>
          <p:nvPr/>
        </p:nvSpPr>
        <p:spPr bwMode="auto">
          <a:xfrm>
            <a:off x="2841625" y="3433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1" name="Oval 51"/>
          <p:cNvSpPr>
            <a:spLocks noChangeArrowheads="1"/>
          </p:cNvSpPr>
          <p:nvPr/>
        </p:nvSpPr>
        <p:spPr bwMode="auto">
          <a:xfrm>
            <a:off x="3298825" y="33575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2" name="Oval 52"/>
          <p:cNvSpPr>
            <a:spLocks noChangeArrowheads="1"/>
          </p:cNvSpPr>
          <p:nvPr/>
        </p:nvSpPr>
        <p:spPr bwMode="auto">
          <a:xfrm>
            <a:off x="3679825" y="3433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3" name="Oval 53"/>
          <p:cNvSpPr>
            <a:spLocks noChangeArrowheads="1"/>
          </p:cNvSpPr>
          <p:nvPr/>
        </p:nvSpPr>
        <p:spPr bwMode="auto">
          <a:xfrm>
            <a:off x="4137025" y="3433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4" name="Oval 54"/>
          <p:cNvSpPr>
            <a:spLocks noChangeArrowheads="1"/>
          </p:cNvSpPr>
          <p:nvPr/>
        </p:nvSpPr>
        <p:spPr bwMode="auto">
          <a:xfrm>
            <a:off x="4594225" y="3433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5" name="Oval 55"/>
          <p:cNvSpPr>
            <a:spLocks noChangeArrowheads="1"/>
          </p:cNvSpPr>
          <p:nvPr/>
        </p:nvSpPr>
        <p:spPr bwMode="auto">
          <a:xfrm>
            <a:off x="5203825" y="33575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>
            <a:off x="5584825" y="32813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7" name="Oval 57"/>
          <p:cNvSpPr>
            <a:spLocks noChangeArrowheads="1"/>
          </p:cNvSpPr>
          <p:nvPr/>
        </p:nvSpPr>
        <p:spPr bwMode="auto">
          <a:xfrm>
            <a:off x="6423025" y="33575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8" name="Oval 58"/>
          <p:cNvSpPr>
            <a:spLocks noChangeArrowheads="1"/>
          </p:cNvSpPr>
          <p:nvPr/>
        </p:nvSpPr>
        <p:spPr bwMode="auto">
          <a:xfrm>
            <a:off x="1698625" y="2290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19" name="Oval 59"/>
          <p:cNvSpPr>
            <a:spLocks noChangeArrowheads="1"/>
          </p:cNvSpPr>
          <p:nvPr/>
        </p:nvSpPr>
        <p:spPr bwMode="auto">
          <a:xfrm>
            <a:off x="3298825" y="23669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20" name="Oval 60"/>
          <p:cNvSpPr>
            <a:spLocks noChangeArrowheads="1"/>
          </p:cNvSpPr>
          <p:nvPr/>
        </p:nvSpPr>
        <p:spPr bwMode="auto">
          <a:xfrm>
            <a:off x="1546225" y="32051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21" name="Oval 61"/>
          <p:cNvSpPr>
            <a:spLocks noChangeArrowheads="1"/>
          </p:cNvSpPr>
          <p:nvPr/>
        </p:nvSpPr>
        <p:spPr bwMode="auto">
          <a:xfrm>
            <a:off x="3756025" y="2290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4365625" y="2290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23" name="Oval 63"/>
          <p:cNvSpPr>
            <a:spLocks noChangeArrowheads="1"/>
          </p:cNvSpPr>
          <p:nvPr/>
        </p:nvSpPr>
        <p:spPr bwMode="auto">
          <a:xfrm>
            <a:off x="4822825" y="2290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24" name="Oval 64"/>
          <p:cNvSpPr>
            <a:spLocks noChangeArrowheads="1"/>
          </p:cNvSpPr>
          <p:nvPr/>
        </p:nvSpPr>
        <p:spPr bwMode="auto">
          <a:xfrm>
            <a:off x="5127625" y="2290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25" name="Oval 65"/>
          <p:cNvSpPr>
            <a:spLocks noChangeArrowheads="1"/>
          </p:cNvSpPr>
          <p:nvPr/>
        </p:nvSpPr>
        <p:spPr bwMode="auto">
          <a:xfrm>
            <a:off x="5584825" y="2290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26" name="Oval 66"/>
          <p:cNvSpPr>
            <a:spLocks noChangeArrowheads="1"/>
          </p:cNvSpPr>
          <p:nvPr/>
        </p:nvSpPr>
        <p:spPr bwMode="auto">
          <a:xfrm>
            <a:off x="6880225" y="22907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250825" y="4500563"/>
            <a:ext cx="12192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endotel</a:t>
            </a:r>
          </a:p>
        </p:txBody>
      </p:sp>
      <p:sp>
        <p:nvSpPr>
          <p:cNvPr id="15428" name="Line 68"/>
          <p:cNvSpPr>
            <a:spLocks noChangeShapeType="1"/>
          </p:cNvSpPr>
          <p:nvPr/>
        </p:nvSpPr>
        <p:spPr bwMode="auto">
          <a:xfrm flipH="1">
            <a:off x="555625" y="2062163"/>
            <a:ext cx="1143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29" name="Line 69"/>
          <p:cNvSpPr>
            <a:spLocks noChangeShapeType="1"/>
          </p:cNvSpPr>
          <p:nvPr/>
        </p:nvSpPr>
        <p:spPr bwMode="auto">
          <a:xfrm flipH="1">
            <a:off x="708025" y="3890963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2536825" y="4424363"/>
            <a:ext cx="1371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lökositler</a:t>
            </a:r>
          </a:p>
        </p:txBody>
      </p:sp>
      <p:sp>
        <p:nvSpPr>
          <p:cNvPr id="15431" name="Line 71"/>
          <p:cNvSpPr>
            <a:spLocks noChangeShapeType="1"/>
          </p:cNvSpPr>
          <p:nvPr/>
        </p:nvSpPr>
        <p:spPr bwMode="auto">
          <a:xfrm>
            <a:off x="2613025" y="3128963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32" name="Line 72"/>
          <p:cNvSpPr>
            <a:spLocks noChangeShapeType="1"/>
          </p:cNvSpPr>
          <p:nvPr/>
        </p:nvSpPr>
        <p:spPr bwMode="auto">
          <a:xfrm flipH="1">
            <a:off x="3451225" y="3128963"/>
            <a:ext cx="76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33" name="Text Box 73"/>
          <p:cNvSpPr txBox="1">
            <a:spLocks noChangeArrowheads="1"/>
          </p:cNvSpPr>
          <p:nvPr/>
        </p:nvSpPr>
        <p:spPr bwMode="auto">
          <a:xfrm>
            <a:off x="5051425" y="4424363"/>
            <a:ext cx="16002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eritrositler</a:t>
            </a:r>
          </a:p>
        </p:txBody>
      </p:sp>
      <p:sp>
        <p:nvSpPr>
          <p:cNvPr id="15434" name="Line 74"/>
          <p:cNvSpPr>
            <a:spLocks noChangeShapeType="1"/>
          </p:cNvSpPr>
          <p:nvPr/>
        </p:nvSpPr>
        <p:spPr bwMode="auto">
          <a:xfrm>
            <a:off x="4441825" y="3357563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35" name="Line 75"/>
          <p:cNvSpPr>
            <a:spLocks noChangeShapeType="1"/>
          </p:cNvSpPr>
          <p:nvPr/>
        </p:nvSpPr>
        <p:spPr bwMode="auto">
          <a:xfrm flipH="1">
            <a:off x="5813425" y="3433763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36" name="Text Box 76"/>
          <p:cNvSpPr txBox="1">
            <a:spLocks noChangeArrowheads="1"/>
          </p:cNvSpPr>
          <p:nvPr/>
        </p:nvSpPr>
        <p:spPr bwMode="auto">
          <a:xfrm>
            <a:off x="3603625" y="5262563"/>
            <a:ext cx="1752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trombositler</a:t>
            </a:r>
          </a:p>
        </p:txBody>
      </p:sp>
      <p:sp>
        <p:nvSpPr>
          <p:cNvPr id="15437" name="Line 77"/>
          <p:cNvSpPr>
            <a:spLocks noChangeShapeType="1"/>
          </p:cNvSpPr>
          <p:nvPr/>
        </p:nvSpPr>
        <p:spPr bwMode="auto">
          <a:xfrm>
            <a:off x="3832225" y="3586163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38" name="Line 78"/>
          <p:cNvSpPr>
            <a:spLocks noChangeShapeType="1"/>
          </p:cNvSpPr>
          <p:nvPr/>
        </p:nvSpPr>
        <p:spPr bwMode="auto">
          <a:xfrm>
            <a:off x="4213225" y="3586163"/>
            <a:ext cx="381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39" name="AutoShape 79"/>
          <p:cNvSpPr>
            <a:spLocks/>
          </p:cNvSpPr>
          <p:nvPr/>
        </p:nvSpPr>
        <p:spPr bwMode="auto">
          <a:xfrm>
            <a:off x="7108825" y="1909763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40" name="Text Box 80"/>
          <p:cNvSpPr txBox="1">
            <a:spLocks noChangeArrowheads="1"/>
          </p:cNvSpPr>
          <p:nvPr/>
        </p:nvSpPr>
        <p:spPr bwMode="auto">
          <a:xfrm>
            <a:off x="7489825" y="1951038"/>
            <a:ext cx="14478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Plazmatik zon</a:t>
            </a:r>
          </a:p>
        </p:txBody>
      </p:sp>
      <p:sp>
        <p:nvSpPr>
          <p:cNvPr id="15441" name="AutoShape 81"/>
          <p:cNvSpPr>
            <a:spLocks/>
          </p:cNvSpPr>
          <p:nvPr/>
        </p:nvSpPr>
        <p:spPr bwMode="auto">
          <a:xfrm>
            <a:off x="7108825" y="3357563"/>
            <a:ext cx="76200" cy="4572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442" name="Line 82"/>
          <p:cNvSpPr>
            <a:spLocks noChangeShapeType="1"/>
          </p:cNvSpPr>
          <p:nvPr/>
        </p:nvSpPr>
        <p:spPr bwMode="auto">
          <a:xfrm flipV="1">
            <a:off x="7261225" y="3052763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43" name="Line 83"/>
          <p:cNvSpPr>
            <a:spLocks noChangeShapeType="1"/>
          </p:cNvSpPr>
          <p:nvPr/>
        </p:nvSpPr>
        <p:spPr bwMode="auto">
          <a:xfrm>
            <a:off x="7261225" y="221456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444" name="Rectangle 84"/>
          <p:cNvSpPr>
            <a:spLocks noChangeArrowheads="1"/>
          </p:cNvSpPr>
          <p:nvPr/>
        </p:nvSpPr>
        <p:spPr bwMode="auto">
          <a:xfrm>
            <a:off x="1709738" y="260350"/>
            <a:ext cx="52562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000">
                <a:solidFill>
                  <a:srgbClr val="FF3300"/>
                </a:solidFill>
                <a:latin typeface="Times New Roman" pitchFamily="18" charset="0"/>
              </a:rPr>
              <a:t>Zonal akım</a:t>
            </a:r>
          </a:p>
        </p:txBody>
      </p:sp>
      <p:sp>
        <p:nvSpPr>
          <p:cNvPr id="15445" name="5 Metin kutusu"/>
          <p:cNvSpPr txBox="1">
            <a:spLocks noChangeArrowheads="1"/>
          </p:cNvSpPr>
          <p:nvPr/>
        </p:nvSpPr>
        <p:spPr bwMode="auto">
          <a:xfrm>
            <a:off x="2411413" y="6032500"/>
            <a:ext cx="3960812" cy="2762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/>
            <a:r>
              <a:rPr lang="tr-TR" sz="2800" smtClean="0"/>
              <a:t>Kan plazmasının damar dışına çıkması ile kan viskozitesi artar. </a:t>
            </a:r>
          </a:p>
          <a:p>
            <a:pPr eaLnBrk="1" hangingPunct="1"/>
            <a:r>
              <a:rPr lang="tr-TR" sz="2800" smtClean="0"/>
              <a:t>Kan akımı yavaşlar. Staz olur.</a:t>
            </a:r>
          </a:p>
          <a:p>
            <a:pPr eaLnBrk="1" hangingPunct="1"/>
            <a:r>
              <a:rPr lang="tr-TR" sz="2800" smtClean="0"/>
              <a:t>Lökositler </a:t>
            </a:r>
          </a:p>
          <a:p>
            <a:pPr lvl="1" eaLnBrk="1" hangingPunct="1"/>
            <a:r>
              <a:rPr lang="tr-TR" sz="2400" smtClean="0"/>
              <a:t>Damar periferine toplanır (</a:t>
            </a:r>
            <a:r>
              <a:rPr lang="tr-TR" sz="2400" b="1" smtClean="0">
                <a:solidFill>
                  <a:srgbClr val="FF3300"/>
                </a:solidFill>
              </a:rPr>
              <a:t>MARJİNASYON</a:t>
            </a:r>
            <a:r>
              <a:rPr lang="tr-TR" sz="2400" smtClean="0"/>
              <a:t>)</a:t>
            </a:r>
          </a:p>
          <a:p>
            <a:pPr lvl="1" eaLnBrk="1" hangingPunct="1"/>
            <a:r>
              <a:rPr lang="tr-TR" sz="2400" smtClean="0"/>
              <a:t>Endotele yapışır (</a:t>
            </a:r>
            <a:r>
              <a:rPr lang="tr-TR" sz="2400" b="1" smtClean="0">
                <a:solidFill>
                  <a:srgbClr val="FF3300"/>
                </a:solidFill>
              </a:rPr>
              <a:t>ADEZYON</a:t>
            </a:r>
            <a:r>
              <a:rPr lang="tr-TR" sz="2400" smtClean="0"/>
              <a:t>)</a:t>
            </a:r>
          </a:p>
          <a:p>
            <a:pPr lvl="1" eaLnBrk="1" hangingPunct="1"/>
            <a:r>
              <a:rPr lang="tr-TR" sz="2400" smtClean="0"/>
              <a:t>Endotel hücreleri arasından geçerek damar dışına çıkar (</a:t>
            </a:r>
            <a:r>
              <a:rPr lang="tr-TR" sz="2400" b="1" smtClean="0">
                <a:solidFill>
                  <a:srgbClr val="FF3300"/>
                </a:solidFill>
              </a:rPr>
              <a:t>TRANSMİGRASYON</a:t>
            </a:r>
            <a:r>
              <a:rPr lang="tr-TR" sz="2400" smtClean="0"/>
              <a:t>)</a:t>
            </a:r>
          </a:p>
          <a:p>
            <a:pPr lvl="1" eaLnBrk="1" hangingPunct="1"/>
            <a:r>
              <a:rPr lang="tr-TR" sz="2400" smtClean="0"/>
              <a:t>Kimyasal uyaranları izleyerek zedelenme bölgesine doğru göç eder (</a:t>
            </a:r>
            <a:r>
              <a:rPr lang="tr-TR" sz="2400" b="1" smtClean="0">
                <a:solidFill>
                  <a:srgbClr val="FF3300"/>
                </a:solidFill>
              </a:rPr>
              <a:t>KEMOTAKSİ</a:t>
            </a:r>
            <a:r>
              <a:rPr lang="tr-TR" sz="2400" smtClean="0"/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ökosit adezyo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056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>
                <a:latin typeface="Times New Roman" pitchFamily="18" charset="0"/>
              </a:rPr>
              <a:t>Lökosit adezyonu ve migrasyonu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843213" y="1052513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Times New Roman" pitchFamily="18" charset="0"/>
              </a:rPr>
              <a:t>yapışma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08625" y="1052513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Times New Roman" pitchFamily="18" charset="0"/>
              </a:rPr>
              <a:t>göç</a:t>
            </a:r>
          </a:p>
        </p:txBody>
      </p:sp>
      <p:sp>
        <p:nvSpPr>
          <p:cNvPr id="17414" name="5 Metin kutusu"/>
          <p:cNvSpPr txBox="1">
            <a:spLocks noChangeArrowheads="1"/>
          </p:cNvSpPr>
          <p:nvPr/>
        </p:nvSpPr>
        <p:spPr bwMode="auto">
          <a:xfrm>
            <a:off x="2484438" y="5661025"/>
            <a:ext cx="4319587" cy="2889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eaLnBrk="1" hangingPunct="1"/>
            <a:r>
              <a:rPr lang="tr-TR" sz="2800" smtClean="0"/>
              <a:t>Göç eden iltihap hücrelerinin cinsi</a:t>
            </a:r>
          </a:p>
          <a:p>
            <a:pPr lvl="1" eaLnBrk="1" hangingPunct="1"/>
            <a:r>
              <a:rPr lang="tr-TR" smtClean="0"/>
              <a:t>Uyarının türü</a:t>
            </a:r>
          </a:p>
          <a:p>
            <a:pPr lvl="1" eaLnBrk="1" hangingPunct="1"/>
            <a:r>
              <a:rPr lang="tr-TR" smtClean="0"/>
              <a:t>İnflamasyonun başlamasından sonra geçen süre ile ilişkili</a:t>
            </a:r>
          </a:p>
          <a:p>
            <a:pPr eaLnBrk="1" hangingPunct="1"/>
            <a:r>
              <a:rPr lang="tr-TR" sz="2800" smtClean="0"/>
              <a:t>İlk 6-24 saatte nötrofiller baskın iken, 24-48 saat sonra monositler (makrofajlar) hakim hale gelir.</a:t>
            </a:r>
          </a:p>
          <a:p>
            <a:pPr eaLnBrk="1" hangingPunct="1"/>
            <a:r>
              <a:rPr lang="tr-TR" sz="2800" smtClean="0"/>
              <a:t>Bakteriyel- nötrofiller baskın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  Viral- lenfositler baskın</a:t>
            </a:r>
          </a:p>
          <a:p>
            <a:pPr eaLnBrk="1" hangingPunct="1">
              <a:buFontTx/>
              <a:buNone/>
            </a:pPr>
            <a:r>
              <a:rPr lang="tr-TR" sz="2800" smtClean="0"/>
              <a:t>   Allerjik reaksiyonlar- Eozinofilik lökositler baskın</a:t>
            </a: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997200"/>
            <a:ext cx="7704138" cy="3097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b="1" u="sng" smtClean="0"/>
              <a:t>Akut iltihap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	nötrofil lökositten zengin pürülan eksuda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smtClean="0"/>
          </a:p>
          <a:p>
            <a:pPr eaLnBrk="1" hangingPunct="1">
              <a:lnSpc>
                <a:spcPct val="80000"/>
              </a:lnSpc>
            </a:pPr>
            <a:r>
              <a:rPr lang="tr-TR" sz="2800" b="1" u="sng" smtClean="0"/>
              <a:t>Kronik iltihap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800" smtClean="0"/>
              <a:t>	mononükleer iltihap hücrelerinden (lenfosit, plazma hücresi, monosit, makrofaj) zengin bir hücresel eksudasyon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741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b="1">
                <a:solidFill>
                  <a:srgbClr val="FF3300"/>
                </a:solidFill>
              </a:rPr>
              <a:t>İLTİHABİ EKSUDASYON </a:t>
            </a:r>
          </a:p>
          <a:p>
            <a:r>
              <a:rPr lang="tr-TR" sz="2800"/>
              <a:t>(sıvı ve hücrelerin kan damarı dışına çıkması)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9388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2800" b="1" u="sng" smtClean="0"/>
              <a:t>Fagositoz</a:t>
            </a:r>
          </a:p>
          <a:p>
            <a:pPr eaLnBrk="1" hangingPunct="1"/>
            <a:r>
              <a:rPr lang="tr-TR" sz="2800" smtClean="0"/>
              <a:t>Fagositik hücreler: Makrofaj, Nötrofil lökosit</a:t>
            </a:r>
          </a:p>
          <a:p>
            <a:pPr eaLnBrk="1" hangingPunct="1"/>
            <a:r>
              <a:rPr lang="tr-TR" sz="2800" smtClean="0"/>
              <a:t>Ortamdaki yabancı cisimlerin (ör: bakteri, nekrotik dokular) hücre içine alınması, parçalanarak zararsız hale getirilmesi veya eritilmesi</a:t>
            </a:r>
          </a:p>
          <a:p>
            <a:pPr eaLnBrk="1" hangingPunct="1"/>
            <a:r>
              <a:rPr lang="tr-TR" sz="2800" b="1" smtClean="0">
                <a:solidFill>
                  <a:srgbClr val="FF3300"/>
                </a:solidFill>
              </a:rPr>
              <a:t>Opsonizasyon:</a:t>
            </a:r>
            <a:r>
              <a:rPr lang="tr-TR" sz="2800" smtClean="0"/>
              <a:t> “Opsonin” denilen proteinler yabancı cisimlerin etrafını sararak onları fagositoz için hedef haline getirir.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3754437" cy="1143000"/>
          </a:xfrm>
        </p:spPr>
        <p:txBody>
          <a:bodyPr/>
          <a:lstStyle/>
          <a:p>
            <a:pPr eaLnBrk="1" hangingPunct="1"/>
            <a:r>
              <a:rPr lang="tr-TR" smtClean="0"/>
              <a:t>İltihap Nedir?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76475"/>
            <a:ext cx="8229600" cy="1844675"/>
          </a:xfrm>
        </p:spPr>
        <p:txBody>
          <a:bodyPr/>
          <a:lstStyle/>
          <a:p>
            <a:pPr eaLnBrk="1" hangingPunct="1"/>
            <a:r>
              <a:rPr lang="tr-TR" smtClean="0"/>
              <a:t>Nekroza giden hücre / dokuları ve hücre zedelenmesine neden olan etkeni ortadan kaldırmaya yönelik koruyucu cevap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333375"/>
            <a:ext cx="8208963" cy="2303463"/>
          </a:xfrm>
        </p:spPr>
        <p:txBody>
          <a:bodyPr/>
          <a:lstStyle/>
          <a:p>
            <a:pPr eaLnBrk="1" hangingPunct="1"/>
            <a:r>
              <a:rPr lang="tr-TR" sz="2400" smtClean="0"/>
              <a:t>Fagositoz birbirleriyle ilişkili 3 aşamadan oluşur.</a:t>
            </a:r>
          </a:p>
          <a:p>
            <a:pPr lvl="1" eaLnBrk="1" hangingPunct="1">
              <a:buFontTx/>
              <a:buNone/>
            </a:pPr>
            <a:r>
              <a:rPr lang="tr-TR" sz="2400" smtClean="0"/>
              <a:t>1.Yutmayı yapacak lökositin partikülü tanıması ve ona tutunması</a:t>
            </a:r>
          </a:p>
          <a:p>
            <a:pPr lvl="1" eaLnBrk="1" hangingPunct="1">
              <a:buFontTx/>
              <a:buNone/>
            </a:pPr>
            <a:r>
              <a:rPr lang="tr-TR" sz="2400" smtClean="0"/>
              <a:t>2.Fagositik vakuol oluşturmak üzere kuşatması</a:t>
            </a:r>
          </a:p>
          <a:p>
            <a:pPr lvl="1" eaLnBrk="1" hangingPunct="1">
              <a:buFontTx/>
              <a:buNone/>
            </a:pPr>
            <a:r>
              <a:rPr lang="tr-TR" sz="2400" smtClean="0"/>
              <a:t>3.Yutulan materyalin öldürülme ve parçalanması</a:t>
            </a:r>
          </a:p>
        </p:txBody>
      </p:sp>
      <p:pic>
        <p:nvPicPr>
          <p:cNvPr id="21507" name="Picture 6" descr="gr295"/>
          <p:cNvPicPr>
            <a:picLocks noChangeAspect="1" noChangeArrowheads="1"/>
          </p:cNvPicPr>
          <p:nvPr/>
        </p:nvPicPr>
        <p:blipFill>
          <a:blip r:embed="rId2" cstate="print"/>
          <a:srcRect t="11917" b="22554"/>
          <a:stretch>
            <a:fillRect/>
          </a:stretch>
        </p:blipFill>
        <p:spPr bwMode="auto">
          <a:xfrm>
            <a:off x="1608138" y="3213100"/>
            <a:ext cx="4835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547813" y="285273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Fagositik vakuol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3740150" y="285273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Fagolizozom</a:t>
            </a:r>
          </a:p>
        </p:txBody>
      </p:sp>
      <p:sp>
        <p:nvSpPr>
          <p:cNvPr id="21510" name="5 Metin kutusu"/>
          <p:cNvSpPr txBox="1">
            <a:spLocks noChangeArrowheads="1"/>
          </p:cNvSpPr>
          <p:nvPr/>
        </p:nvSpPr>
        <p:spPr bwMode="auto">
          <a:xfrm>
            <a:off x="1908175" y="6381750"/>
            <a:ext cx="4319588" cy="28733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and Cotran, Pathologic Basis of Disease, 7th ed.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227638"/>
            <a:ext cx="136842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07950" y="115888"/>
            <a:ext cx="8856663" cy="6264275"/>
            <a:chOff x="107504" y="332656"/>
            <a:chExt cx="8856984" cy="6264696"/>
          </a:xfrm>
        </p:grpSpPr>
        <p:sp>
          <p:nvSpPr>
            <p:cNvPr id="22535" name="TextBox 7"/>
            <p:cNvSpPr txBox="1">
              <a:spLocks noChangeArrowheads="1"/>
            </p:cNvSpPr>
            <p:nvPr/>
          </p:nvSpPr>
          <p:spPr bwMode="auto">
            <a:xfrm rot="-5400000">
              <a:off x="-681949" y="5154557"/>
              <a:ext cx="1912206" cy="33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AGRANULOSİT</a:t>
              </a:r>
              <a:endParaRPr lang="en-US" b="1"/>
            </a:p>
          </p:txBody>
        </p:sp>
        <p:sp>
          <p:nvSpPr>
            <p:cNvPr id="22536" name="TextBox 8"/>
            <p:cNvSpPr txBox="1">
              <a:spLocks noChangeArrowheads="1"/>
            </p:cNvSpPr>
            <p:nvPr/>
          </p:nvSpPr>
          <p:spPr bwMode="auto">
            <a:xfrm rot="-5400000">
              <a:off x="-607930" y="2560257"/>
              <a:ext cx="18002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b="1"/>
                <a:t>GRANULOSİT</a:t>
              </a:r>
              <a:endParaRPr lang="en-US" b="1"/>
            </a:p>
          </p:txBody>
        </p:sp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2441098" y="1521666"/>
              <a:ext cx="3592898" cy="33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NÖTROFİL LÖKOSİT  (%50-70)</a:t>
              </a:r>
              <a:endParaRPr lang="en-US" b="1"/>
            </a:p>
          </p:txBody>
        </p:sp>
        <p:sp>
          <p:nvSpPr>
            <p:cNvPr id="22538" name="TextBox 10"/>
            <p:cNvSpPr txBox="1">
              <a:spLocks noChangeArrowheads="1"/>
            </p:cNvSpPr>
            <p:nvPr/>
          </p:nvSpPr>
          <p:spPr bwMode="auto">
            <a:xfrm>
              <a:off x="2496204" y="2496409"/>
              <a:ext cx="3318606" cy="33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EOZİNOFİL LÖKOSİT (%1-2)</a:t>
              </a:r>
              <a:endParaRPr lang="en-US" b="1"/>
            </a:p>
          </p:txBody>
        </p:sp>
        <p:sp>
          <p:nvSpPr>
            <p:cNvPr id="22539" name="TextBox 11"/>
            <p:cNvSpPr txBox="1">
              <a:spLocks noChangeArrowheads="1"/>
            </p:cNvSpPr>
            <p:nvPr/>
          </p:nvSpPr>
          <p:spPr bwMode="auto">
            <a:xfrm>
              <a:off x="2502217" y="3536134"/>
              <a:ext cx="3605960" cy="33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BAZOFİL LÖKOSİT (</a:t>
              </a:r>
              <a:r>
                <a:rPr lang="en-US" b="1"/>
                <a:t>%0.01</a:t>
              </a:r>
              <a:r>
                <a:rPr lang="tr-TR" b="1"/>
                <a:t>-</a:t>
              </a:r>
              <a:r>
                <a:rPr lang="en-US" b="1"/>
                <a:t>0.3</a:t>
              </a:r>
              <a:r>
                <a:rPr lang="tr-TR" b="1"/>
                <a:t>)</a:t>
              </a:r>
              <a:endParaRPr lang="en-US" b="1"/>
            </a:p>
          </p:txBody>
        </p:sp>
        <p:sp>
          <p:nvSpPr>
            <p:cNvPr id="22540" name="TextBox 12"/>
            <p:cNvSpPr txBox="1">
              <a:spLocks noChangeArrowheads="1"/>
            </p:cNvSpPr>
            <p:nvPr/>
          </p:nvSpPr>
          <p:spPr bwMode="auto">
            <a:xfrm>
              <a:off x="2457509" y="5680567"/>
              <a:ext cx="2186499" cy="33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MONOSİT (%8-10)</a:t>
              </a:r>
              <a:endParaRPr lang="en-US" b="1"/>
            </a:p>
          </p:txBody>
        </p:sp>
        <p:sp>
          <p:nvSpPr>
            <p:cNvPr id="22541" name="TextBox 13"/>
            <p:cNvSpPr txBox="1">
              <a:spLocks noChangeArrowheads="1"/>
            </p:cNvSpPr>
            <p:nvPr/>
          </p:nvSpPr>
          <p:spPr bwMode="auto">
            <a:xfrm>
              <a:off x="2478949" y="4575859"/>
              <a:ext cx="2382421" cy="33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/>
                <a:t>LENFOSİT (%15-30)</a:t>
              </a:r>
              <a:endParaRPr lang="en-US" b="1"/>
            </a:p>
          </p:txBody>
        </p:sp>
        <p:pic>
          <p:nvPicPr>
            <p:cNvPr id="22542" name="Picture 9" descr="neutrophil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1196752"/>
              <a:ext cx="1347952" cy="103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15" descr="Segmented eosinophil"/>
            <p:cNvPicPr>
              <a:picLocks noChangeAspect="1" noChangeArrowheads="1"/>
            </p:cNvPicPr>
            <p:nvPr/>
          </p:nvPicPr>
          <p:blipFill>
            <a:blip r:embed="rId6" cstate="print"/>
            <a:srcRect l="35594" t="13078" r="43340" b="57013"/>
            <a:stretch>
              <a:fillRect/>
            </a:stretch>
          </p:blipFill>
          <p:spPr bwMode="auto">
            <a:xfrm>
              <a:off x="827584" y="2106512"/>
              <a:ext cx="1392150" cy="1038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2" descr="http://upload.wikimedia.org/wikipedia/commons/f/f2/PBBasophil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b="10526"/>
            <a:stretch>
              <a:fillRect/>
            </a:stretch>
          </p:blipFill>
          <p:spPr bwMode="auto">
            <a:xfrm>
              <a:off x="827585" y="3146238"/>
              <a:ext cx="1393490" cy="1104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7" descr="monocyte-01a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21053" t="17445" r="15788" b="12770"/>
            <a:stretch>
              <a:fillRect/>
            </a:stretch>
          </p:blipFill>
          <p:spPr bwMode="auto">
            <a:xfrm>
              <a:off x="827584" y="5355653"/>
              <a:ext cx="1393490" cy="1169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6" descr="lymphocyte-01a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l="17445" t="23260" r="30215" b="18587"/>
            <a:stretch>
              <a:fillRect/>
            </a:stretch>
          </p:blipFill>
          <p:spPr bwMode="auto">
            <a:xfrm>
              <a:off x="827584" y="4250945"/>
              <a:ext cx="1393490" cy="113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7" name="TextBox 21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5040323" cy="646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3600" b="1">
                  <a:solidFill>
                    <a:srgbClr val="FF0066"/>
                  </a:solidFill>
                </a:rPr>
                <a:t>İLTİHAP HÜCRELERİ:</a:t>
              </a:r>
              <a:endParaRPr lang="en-US" sz="3600" b="1">
                <a:solidFill>
                  <a:srgbClr val="7030A0"/>
                </a:solidFill>
              </a:endParaRPr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612347" y="4220704"/>
              <a:ext cx="71441" cy="2376648"/>
            </a:xfrm>
            <a:prstGeom prst="leftBrac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Left Brace 23"/>
            <p:cNvSpPr/>
            <p:nvPr/>
          </p:nvSpPr>
          <p:spPr>
            <a:xfrm>
              <a:off x="612347" y="1196314"/>
              <a:ext cx="44452" cy="2952948"/>
            </a:xfrm>
            <a:prstGeom prst="leftBrac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2550" name="Picture 5" descr="PlasmaCell1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 r="23596" b="19504"/>
            <a:stretch>
              <a:fillRect/>
            </a:stretch>
          </p:blipFill>
          <p:spPr bwMode="auto">
            <a:xfrm>
              <a:off x="7668344" y="4365104"/>
              <a:ext cx="1296144" cy="1048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1" name="Picture 5" descr="Mast-cell-100x-website-arrow"/>
            <p:cNvPicPr>
              <a:picLocks noChangeAspect="1" noChangeArrowheads="1"/>
            </p:cNvPicPr>
            <p:nvPr/>
          </p:nvPicPr>
          <p:blipFill>
            <a:blip r:embed="rId15" cstate="print"/>
            <a:srcRect l="33818" t="35968" r="39233" b="33997"/>
            <a:stretch>
              <a:fillRect/>
            </a:stretch>
          </p:blipFill>
          <p:spPr bwMode="auto">
            <a:xfrm>
              <a:off x="7668344" y="3140968"/>
              <a:ext cx="128783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6227539" y="3717433"/>
              <a:ext cx="1152567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932092" y="4725563"/>
              <a:ext cx="2519453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787624" y="5876579"/>
              <a:ext cx="2521041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5" name="TextBox 36"/>
            <p:cNvSpPr txBox="1">
              <a:spLocks noChangeArrowheads="1"/>
            </p:cNvSpPr>
            <p:nvPr/>
          </p:nvSpPr>
          <p:spPr bwMode="auto">
            <a:xfrm>
              <a:off x="6372200" y="2998693"/>
              <a:ext cx="129614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b="1"/>
                <a:t>MAST HÜCRESİ</a:t>
              </a:r>
              <a:endParaRPr lang="en-US" b="1"/>
            </a:p>
          </p:txBody>
        </p:sp>
        <p:sp>
          <p:nvSpPr>
            <p:cNvPr id="22556" name="TextBox 37"/>
            <p:cNvSpPr txBox="1">
              <a:spLocks noChangeArrowheads="1"/>
            </p:cNvSpPr>
            <p:nvPr/>
          </p:nvSpPr>
          <p:spPr bwMode="auto">
            <a:xfrm>
              <a:off x="6372200" y="4777988"/>
              <a:ext cx="13681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b="1"/>
                <a:t>PLAZMA HÜCRESİ</a:t>
              </a:r>
              <a:endParaRPr lang="en-US" b="1"/>
            </a:p>
          </p:txBody>
        </p:sp>
        <p:sp>
          <p:nvSpPr>
            <p:cNvPr id="22557" name="TextBox 38"/>
            <p:cNvSpPr txBox="1">
              <a:spLocks noChangeArrowheads="1"/>
            </p:cNvSpPr>
            <p:nvPr/>
          </p:nvSpPr>
          <p:spPr bwMode="auto">
            <a:xfrm>
              <a:off x="6012160" y="6021288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b="1"/>
                <a:t>MAKROFAJ</a:t>
              </a:r>
              <a:endParaRPr lang="en-US" b="1"/>
            </a:p>
          </p:txBody>
        </p:sp>
      </p:grpSp>
      <p:sp>
        <p:nvSpPr>
          <p:cNvPr id="31" name="Freeform 30"/>
          <p:cNvSpPr/>
          <p:nvPr/>
        </p:nvSpPr>
        <p:spPr>
          <a:xfrm>
            <a:off x="5087938" y="835025"/>
            <a:ext cx="1787525" cy="5554663"/>
          </a:xfrm>
          <a:custGeom>
            <a:avLst/>
            <a:gdLst>
              <a:gd name="connsiteX0" fmla="*/ 0 w 1784554"/>
              <a:gd name="connsiteY0" fmla="*/ 5501148 h 5501148"/>
              <a:gd name="connsiteX1" fmla="*/ 14748 w 1784554"/>
              <a:gd name="connsiteY1" fmla="*/ 5442155 h 5501148"/>
              <a:gd name="connsiteX2" fmla="*/ 29496 w 1784554"/>
              <a:gd name="connsiteY2" fmla="*/ 5397910 h 5501148"/>
              <a:gd name="connsiteX3" fmla="*/ 58993 w 1784554"/>
              <a:gd name="connsiteY3" fmla="*/ 5235677 h 5501148"/>
              <a:gd name="connsiteX4" fmla="*/ 88490 w 1784554"/>
              <a:gd name="connsiteY4" fmla="*/ 5147187 h 5501148"/>
              <a:gd name="connsiteX5" fmla="*/ 162232 w 1784554"/>
              <a:gd name="connsiteY5" fmla="*/ 5058697 h 5501148"/>
              <a:gd name="connsiteX6" fmla="*/ 206477 w 1784554"/>
              <a:gd name="connsiteY6" fmla="*/ 5014452 h 5501148"/>
              <a:gd name="connsiteX7" fmla="*/ 294967 w 1784554"/>
              <a:gd name="connsiteY7" fmla="*/ 4881716 h 5501148"/>
              <a:gd name="connsiteX8" fmla="*/ 324464 w 1784554"/>
              <a:gd name="connsiteY8" fmla="*/ 4837471 h 5501148"/>
              <a:gd name="connsiteX9" fmla="*/ 368709 w 1784554"/>
              <a:gd name="connsiteY9" fmla="*/ 4793226 h 5501148"/>
              <a:gd name="connsiteX10" fmla="*/ 427703 w 1784554"/>
              <a:gd name="connsiteY10" fmla="*/ 4704736 h 5501148"/>
              <a:gd name="connsiteX11" fmla="*/ 486696 w 1784554"/>
              <a:gd name="connsiteY11" fmla="*/ 4616245 h 5501148"/>
              <a:gd name="connsiteX12" fmla="*/ 516193 w 1784554"/>
              <a:gd name="connsiteY12" fmla="*/ 4572000 h 5501148"/>
              <a:gd name="connsiteX13" fmla="*/ 560438 w 1784554"/>
              <a:gd name="connsiteY13" fmla="*/ 4527755 h 5501148"/>
              <a:gd name="connsiteX14" fmla="*/ 589935 w 1784554"/>
              <a:gd name="connsiteY14" fmla="*/ 4483510 h 5501148"/>
              <a:gd name="connsiteX15" fmla="*/ 619432 w 1784554"/>
              <a:gd name="connsiteY15" fmla="*/ 4424516 h 5501148"/>
              <a:gd name="connsiteX16" fmla="*/ 663677 w 1784554"/>
              <a:gd name="connsiteY16" fmla="*/ 4395019 h 5501148"/>
              <a:gd name="connsiteX17" fmla="*/ 722671 w 1784554"/>
              <a:gd name="connsiteY17" fmla="*/ 4306529 h 5501148"/>
              <a:gd name="connsiteX18" fmla="*/ 752167 w 1784554"/>
              <a:gd name="connsiteY18" fmla="*/ 4262284 h 5501148"/>
              <a:gd name="connsiteX19" fmla="*/ 811161 w 1784554"/>
              <a:gd name="connsiteY19" fmla="*/ 4218039 h 5501148"/>
              <a:gd name="connsiteX20" fmla="*/ 870154 w 1784554"/>
              <a:gd name="connsiteY20" fmla="*/ 4114800 h 5501148"/>
              <a:gd name="connsiteX21" fmla="*/ 899651 w 1784554"/>
              <a:gd name="connsiteY21" fmla="*/ 4070555 h 5501148"/>
              <a:gd name="connsiteX22" fmla="*/ 943896 w 1784554"/>
              <a:gd name="connsiteY22" fmla="*/ 4011561 h 5501148"/>
              <a:gd name="connsiteX23" fmla="*/ 1002890 w 1784554"/>
              <a:gd name="connsiteY23" fmla="*/ 3893574 h 5501148"/>
              <a:gd name="connsiteX24" fmla="*/ 1032387 w 1784554"/>
              <a:gd name="connsiteY24" fmla="*/ 3834581 h 5501148"/>
              <a:gd name="connsiteX25" fmla="*/ 1061883 w 1784554"/>
              <a:gd name="connsiteY25" fmla="*/ 3790336 h 5501148"/>
              <a:gd name="connsiteX26" fmla="*/ 1135625 w 1784554"/>
              <a:gd name="connsiteY26" fmla="*/ 3672348 h 5501148"/>
              <a:gd name="connsiteX27" fmla="*/ 1150374 w 1784554"/>
              <a:gd name="connsiteY27" fmla="*/ 3628103 h 5501148"/>
              <a:gd name="connsiteX28" fmla="*/ 1165122 w 1784554"/>
              <a:gd name="connsiteY28" fmla="*/ 3569110 h 5501148"/>
              <a:gd name="connsiteX29" fmla="*/ 1194619 w 1784554"/>
              <a:gd name="connsiteY29" fmla="*/ 3524865 h 5501148"/>
              <a:gd name="connsiteX30" fmla="*/ 1253612 w 1784554"/>
              <a:gd name="connsiteY30" fmla="*/ 3362632 h 5501148"/>
              <a:gd name="connsiteX31" fmla="*/ 1268361 w 1784554"/>
              <a:gd name="connsiteY31" fmla="*/ 3274142 h 5501148"/>
              <a:gd name="connsiteX32" fmla="*/ 1283109 w 1784554"/>
              <a:gd name="connsiteY32" fmla="*/ 3229897 h 5501148"/>
              <a:gd name="connsiteX33" fmla="*/ 1297858 w 1784554"/>
              <a:gd name="connsiteY33" fmla="*/ 3170903 h 5501148"/>
              <a:gd name="connsiteX34" fmla="*/ 1283109 w 1784554"/>
              <a:gd name="connsiteY34" fmla="*/ 2625213 h 5501148"/>
              <a:gd name="connsiteX35" fmla="*/ 1268361 w 1784554"/>
              <a:gd name="connsiteY35" fmla="*/ 2580968 h 5501148"/>
              <a:gd name="connsiteX36" fmla="*/ 1209367 w 1784554"/>
              <a:gd name="connsiteY36" fmla="*/ 2536723 h 5501148"/>
              <a:gd name="connsiteX37" fmla="*/ 1194619 w 1784554"/>
              <a:gd name="connsiteY37" fmla="*/ 2492477 h 5501148"/>
              <a:gd name="connsiteX38" fmla="*/ 1120877 w 1784554"/>
              <a:gd name="connsiteY38" fmla="*/ 2389239 h 5501148"/>
              <a:gd name="connsiteX39" fmla="*/ 1091380 w 1784554"/>
              <a:gd name="connsiteY39" fmla="*/ 2315497 h 5501148"/>
              <a:gd name="connsiteX40" fmla="*/ 1076632 w 1784554"/>
              <a:gd name="connsiteY40" fmla="*/ 2241755 h 5501148"/>
              <a:gd name="connsiteX41" fmla="*/ 1047135 w 1784554"/>
              <a:gd name="connsiteY41" fmla="*/ 2153265 h 5501148"/>
              <a:gd name="connsiteX42" fmla="*/ 1047135 w 1784554"/>
              <a:gd name="connsiteY42" fmla="*/ 1504336 h 5501148"/>
              <a:gd name="connsiteX43" fmla="*/ 1061883 w 1784554"/>
              <a:gd name="connsiteY43" fmla="*/ 1460090 h 5501148"/>
              <a:gd name="connsiteX44" fmla="*/ 1091380 w 1784554"/>
              <a:gd name="connsiteY44" fmla="*/ 1415845 h 5501148"/>
              <a:gd name="connsiteX45" fmla="*/ 1120877 w 1784554"/>
              <a:gd name="connsiteY45" fmla="*/ 1297858 h 5501148"/>
              <a:gd name="connsiteX46" fmla="*/ 1179871 w 1784554"/>
              <a:gd name="connsiteY46" fmla="*/ 1194619 h 5501148"/>
              <a:gd name="connsiteX47" fmla="*/ 1238864 w 1784554"/>
              <a:gd name="connsiteY47" fmla="*/ 1061884 h 5501148"/>
              <a:gd name="connsiteX48" fmla="*/ 1283109 w 1784554"/>
              <a:gd name="connsiteY48" fmla="*/ 943897 h 5501148"/>
              <a:gd name="connsiteX49" fmla="*/ 1297858 w 1784554"/>
              <a:gd name="connsiteY49" fmla="*/ 899652 h 5501148"/>
              <a:gd name="connsiteX50" fmla="*/ 1356851 w 1784554"/>
              <a:gd name="connsiteY50" fmla="*/ 811161 h 5501148"/>
              <a:gd name="connsiteX51" fmla="*/ 1386348 w 1784554"/>
              <a:gd name="connsiteY51" fmla="*/ 766916 h 5501148"/>
              <a:gd name="connsiteX52" fmla="*/ 1415845 w 1784554"/>
              <a:gd name="connsiteY52" fmla="*/ 722671 h 5501148"/>
              <a:gd name="connsiteX53" fmla="*/ 1504335 w 1784554"/>
              <a:gd name="connsiteY53" fmla="*/ 693174 h 5501148"/>
              <a:gd name="connsiteX54" fmla="*/ 1637071 w 1784554"/>
              <a:gd name="connsiteY54" fmla="*/ 619432 h 5501148"/>
              <a:gd name="connsiteX55" fmla="*/ 1740309 w 1784554"/>
              <a:gd name="connsiteY55" fmla="*/ 471948 h 5501148"/>
              <a:gd name="connsiteX56" fmla="*/ 1769806 w 1784554"/>
              <a:gd name="connsiteY56" fmla="*/ 29497 h 5501148"/>
              <a:gd name="connsiteX57" fmla="*/ 1784554 w 1784554"/>
              <a:gd name="connsiteY57" fmla="*/ 0 h 550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84554" h="5501148">
                <a:moveTo>
                  <a:pt x="0" y="5501148"/>
                </a:moveTo>
                <a:cubicBezTo>
                  <a:pt x="4916" y="5481484"/>
                  <a:pt x="9180" y="5461645"/>
                  <a:pt x="14748" y="5442155"/>
                </a:cubicBezTo>
                <a:cubicBezTo>
                  <a:pt x="19019" y="5427207"/>
                  <a:pt x="26447" y="5413154"/>
                  <a:pt x="29496" y="5397910"/>
                </a:cubicBezTo>
                <a:cubicBezTo>
                  <a:pt x="52345" y="5283667"/>
                  <a:pt x="32763" y="5323112"/>
                  <a:pt x="58993" y="5235677"/>
                </a:cubicBezTo>
                <a:cubicBezTo>
                  <a:pt x="67927" y="5205896"/>
                  <a:pt x="66504" y="5169173"/>
                  <a:pt x="88490" y="5147187"/>
                </a:cubicBezTo>
                <a:cubicBezTo>
                  <a:pt x="217752" y="5017925"/>
                  <a:pt x="59566" y="5181896"/>
                  <a:pt x="162232" y="5058697"/>
                </a:cubicBezTo>
                <a:cubicBezTo>
                  <a:pt x="175585" y="5042674"/>
                  <a:pt x="193672" y="5030916"/>
                  <a:pt x="206477" y="5014452"/>
                </a:cubicBezTo>
                <a:cubicBezTo>
                  <a:pt x="206491" y="5014434"/>
                  <a:pt x="280212" y="4903849"/>
                  <a:pt x="294967" y="4881716"/>
                </a:cubicBezTo>
                <a:cubicBezTo>
                  <a:pt x="304799" y="4866968"/>
                  <a:pt x="311930" y="4850005"/>
                  <a:pt x="324464" y="4837471"/>
                </a:cubicBezTo>
                <a:lnTo>
                  <a:pt x="368709" y="4793226"/>
                </a:lnTo>
                <a:cubicBezTo>
                  <a:pt x="396917" y="4708606"/>
                  <a:pt x="363258" y="4787595"/>
                  <a:pt x="427703" y="4704736"/>
                </a:cubicBezTo>
                <a:cubicBezTo>
                  <a:pt x="449468" y="4676753"/>
                  <a:pt x="467032" y="4645742"/>
                  <a:pt x="486696" y="4616245"/>
                </a:cubicBezTo>
                <a:cubicBezTo>
                  <a:pt x="496528" y="4601497"/>
                  <a:pt x="503659" y="4584534"/>
                  <a:pt x="516193" y="4572000"/>
                </a:cubicBezTo>
                <a:cubicBezTo>
                  <a:pt x="530941" y="4557252"/>
                  <a:pt x="547085" y="4543778"/>
                  <a:pt x="560438" y="4527755"/>
                </a:cubicBezTo>
                <a:cubicBezTo>
                  <a:pt x="571786" y="4514138"/>
                  <a:pt x="581141" y="4498900"/>
                  <a:pt x="589935" y="4483510"/>
                </a:cubicBezTo>
                <a:cubicBezTo>
                  <a:pt x="600843" y="4464421"/>
                  <a:pt x="605357" y="4441406"/>
                  <a:pt x="619432" y="4424516"/>
                </a:cubicBezTo>
                <a:cubicBezTo>
                  <a:pt x="630779" y="4410899"/>
                  <a:pt x="648929" y="4404851"/>
                  <a:pt x="663677" y="4395019"/>
                </a:cubicBezTo>
                <a:lnTo>
                  <a:pt x="722671" y="4306529"/>
                </a:lnTo>
                <a:cubicBezTo>
                  <a:pt x="732503" y="4291781"/>
                  <a:pt x="737987" y="4272919"/>
                  <a:pt x="752167" y="4262284"/>
                </a:cubicBezTo>
                <a:cubicBezTo>
                  <a:pt x="771832" y="4247536"/>
                  <a:pt x="793780" y="4235420"/>
                  <a:pt x="811161" y="4218039"/>
                </a:cubicBezTo>
                <a:cubicBezTo>
                  <a:pt x="835119" y="4194082"/>
                  <a:pt x="854729" y="4141794"/>
                  <a:pt x="870154" y="4114800"/>
                </a:cubicBezTo>
                <a:cubicBezTo>
                  <a:pt x="878948" y="4099410"/>
                  <a:pt x="889348" y="4084979"/>
                  <a:pt x="899651" y="4070555"/>
                </a:cubicBezTo>
                <a:cubicBezTo>
                  <a:pt x="913938" y="4050553"/>
                  <a:pt x="931510" y="4032793"/>
                  <a:pt x="943896" y="4011561"/>
                </a:cubicBezTo>
                <a:cubicBezTo>
                  <a:pt x="966052" y="3973580"/>
                  <a:pt x="983225" y="3932903"/>
                  <a:pt x="1002890" y="3893574"/>
                </a:cubicBezTo>
                <a:cubicBezTo>
                  <a:pt x="1012722" y="3873910"/>
                  <a:pt x="1020192" y="3852874"/>
                  <a:pt x="1032387" y="3834581"/>
                </a:cubicBezTo>
                <a:cubicBezTo>
                  <a:pt x="1042219" y="3819833"/>
                  <a:pt x="1053956" y="3806190"/>
                  <a:pt x="1061883" y="3790336"/>
                </a:cubicBezTo>
                <a:cubicBezTo>
                  <a:pt x="1117747" y="3678607"/>
                  <a:pt x="1057990" y="3749985"/>
                  <a:pt x="1135625" y="3672348"/>
                </a:cubicBezTo>
                <a:cubicBezTo>
                  <a:pt x="1140541" y="3657600"/>
                  <a:pt x="1146103" y="3643051"/>
                  <a:pt x="1150374" y="3628103"/>
                </a:cubicBezTo>
                <a:cubicBezTo>
                  <a:pt x="1155943" y="3608613"/>
                  <a:pt x="1157137" y="3587741"/>
                  <a:pt x="1165122" y="3569110"/>
                </a:cubicBezTo>
                <a:cubicBezTo>
                  <a:pt x="1172104" y="3552818"/>
                  <a:pt x="1184787" y="3539613"/>
                  <a:pt x="1194619" y="3524865"/>
                </a:cubicBezTo>
                <a:cubicBezTo>
                  <a:pt x="1232488" y="3411258"/>
                  <a:pt x="1212569" y="3465243"/>
                  <a:pt x="1253612" y="3362632"/>
                </a:cubicBezTo>
                <a:cubicBezTo>
                  <a:pt x="1258528" y="3333135"/>
                  <a:pt x="1261874" y="3303333"/>
                  <a:pt x="1268361" y="3274142"/>
                </a:cubicBezTo>
                <a:cubicBezTo>
                  <a:pt x="1271733" y="3258966"/>
                  <a:pt x="1278838" y="3244845"/>
                  <a:pt x="1283109" y="3229897"/>
                </a:cubicBezTo>
                <a:cubicBezTo>
                  <a:pt x="1288678" y="3210407"/>
                  <a:pt x="1292942" y="3190568"/>
                  <a:pt x="1297858" y="3170903"/>
                </a:cubicBezTo>
                <a:cubicBezTo>
                  <a:pt x="1292942" y="2989006"/>
                  <a:pt x="1292196" y="2806949"/>
                  <a:pt x="1283109" y="2625213"/>
                </a:cubicBezTo>
                <a:cubicBezTo>
                  <a:pt x="1282333" y="2609686"/>
                  <a:pt x="1278313" y="2592911"/>
                  <a:pt x="1268361" y="2580968"/>
                </a:cubicBezTo>
                <a:cubicBezTo>
                  <a:pt x="1252625" y="2562085"/>
                  <a:pt x="1229032" y="2551471"/>
                  <a:pt x="1209367" y="2536723"/>
                </a:cubicBezTo>
                <a:cubicBezTo>
                  <a:pt x="1204451" y="2521974"/>
                  <a:pt x="1201571" y="2506382"/>
                  <a:pt x="1194619" y="2492477"/>
                </a:cubicBezTo>
                <a:cubicBezTo>
                  <a:pt x="1166981" y="2437201"/>
                  <a:pt x="1154271" y="2449347"/>
                  <a:pt x="1120877" y="2389239"/>
                </a:cubicBezTo>
                <a:cubicBezTo>
                  <a:pt x="1108020" y="2366096"/>
                  <a:pt x="1101212" y="2340078"/>
                  <a:pt x="1091380" y="2315497"/>
                </a:cubicBezTo>
                <a:cubicBezTo>
                  <a:pt x="1086464" y="2290916"/>
                  <a:pt x="1083228" y="2265939"/>
                  <a:pt x="1076632" y="2241755"/>
                </a:cubicBezTo>
                <a:cubicBezTo>
                  <a:pt x="1068451" y="2211758"/>
                  <a:pt x="1047135" y="2153265"/>
                  <a:pt x="1047135" y="2153265"/>
                </a:cubicBezTo>
                <a:cubicBezTo>
                  <a:pt x="1018352" y="1865423"/>
                  <a:pt x="1022124" y="1967056"/>
                  <a:pt x="1047135" y="1504336"/>
                </a:cubicBezTo>
                <a:cubicBezTo>
                  <a:pt x="1047974" y="1488812"/>
                  <a:pt x="1054931" y="1473995"/>
                  <a:pt x="1061883" y="1460090"/>
                </a:cubicBezTo>
                <a:cubicBezTo>
                  <a:pt x="1069810" y="1444236"/>
                  <a:pt x="1081548" y="1430593"/>
                  <a:pt x="1091380" y="1415845"/>
                </a:cubicBezTo>
                <a:cubicBezTo>
                  <a:pt x="1100036" y="1372569"/>
                  <a:pt x="1103872" y="1337536"/>
                  <a:pt x="1120877" y="1297858"/>
                </a:cubicBezTo>
                <a:cubicBezTo>
                  <a:pt x="1143330" y="1245468"/>
                  <a:pt x="1150249" y="1239052"/>
                  <a:pt x="1179871" y="1194619"/>
                </a:cubicBezTo>
                <a:cubicBezTo>
                  <a:pt x="1214972" y="1089313"/>
                  <a:pt x="1192120" y="1131999"/>
                  <a:pt x="1238864" y="1061884"/>
                </a:cubicBezTo>
                <a:cubicBezTo>
                  <a:pt x="1266053" y="953123"/>
                  <a:pt x="1236836" y="1051864"/>
                  <a:pt x="1283109" y="943897"/>
                </a:cubicBezTo>
                <a:cubicBezTo>
                  <a:pt x="1289233" y="929608"/>
                  <a:pt x="1290308" y="913242"/>
                  <a:pt x="1297858" y="899652"/>
                </a:cubicBezTo>
                <a:cubicBezTo>
                  <a:pt x="1315074" y="868662"/>
                  <a:pt x="1337187" y="840658"/>
                  <a:pt x="1356851" y="811161"/>
                </a:cubicBezTo>
                <a:lnTo>
                  <a:pt x="1386348" y="766916"/>
                </a:lnTo>
                <a:cubicBezTo>
                  <a:pt x="1396180" y="752168"/>
                  <a:pt x="1399029" y="728276"/>
                  <a:pt x="1415845" y="722671"/>
                </a:cubicBezTo>
                <a:cubicBezTo>
                  <a:pt x="1445342" y="712839"/>
                  <a:pt x="1478465" y="710421"/>
                  <a:pt x="1504335" y="693174"/>
                </a:cubicBezTo>
                <a:cubicBezTo>
                  <a:pt x="1605760" y="625557"/>
                  <a:pt x="1559194" y="645392"/>
                  <a:pt x="1637071" y="619432"/>
                </a:cubicBezTo>
                <a:cubicBezTo>
                  <a:pt x="1739894" y="516609"/>
                  <a:pt x="1715444" y="571411"/>
                  <a:pt x="1740309" y="471948"/>
                </a:cubicBezTo>
                <a:cubicBezTo>
                  <a:pt x="1743278" y="394760"/>
                  <a:pt x="1726025" y="160843"/>
                  <a:pt x="1769806" y="29497"/>
                </a:cubicBezTo>
                <a:cubicBezTo>
                  <a:pt x="1773282" y="19068"/>
                  <a:pt x="1779638" y="9832"/>
                  <a:pt x="1784554" y="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3" name="TextBox 32"/>
          <p:cNvSpPr txBox="1">
            <a:spLocks noChangeArrowheads="1"/>
          </p:cNvSpPr>
          <p:nvPr/>
        </p:nvSpPr>
        <p:spPr bwMode="auto">
          <a:xfrm>
            <a:off x="5508625" y="835025"/>
            <a:ext cx="120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0000"/>
                </a:solidFill>
              </a:rPr>
              <a:t>LÖKOSİT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2534" name="5 Metin kutusu"/>
          <p:cNvSpPr txBox="1">
            <a:spLocks noChangeArrowheads="1"/>
          </p:cNvSpPr>
          <p:nvPr/>
        </p:nvSpPr>
        <p:spPr bwMode="auto">
          <a:xfrm>
            <a:off x="2484438" y="6453188"/>
            <a:ext cx="3959225" cy="27781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neutrophi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836613"/>
            <a:ext cx="1296987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339975" y="1123950"/>
            <a:ext cx="663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0066"/>
                </a:solidFill>
              </a:rPr>
              <a:t>Temel hücre: </a:t>
            </a:r>
            <a:r>
              <a:rPr lang="tr-TR" b="1"/>
              <a:t>NÖTROFİL LÖKOSİT </a:t>
            </a:r>
            <a:r>
              <a:rPr lang="tr-TR" b="1">
                <a:solidFill>
                  <a:srgbClr val="FF0066"/>
                </a:solidFill>
              </a:rPr>
              <a:t>(ilk 6-24 saatte en fazla)  </a:t>
            </a:r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827088" y="188913"/>
            <a:ext cx="26527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rgbClr val="7030A0"/>
                </a:solidFill>
              </a:rPr>
              <a:t>AKUT İLTİHAP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827088" y="3286125"/>
            <a:ext cx="3071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rgbClr val="7030A0"/>
                </a:solidFill>
              </a:rPr>
              <a:t>KRONİK İLTİHAP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" y="3898900"/>
            <a:ext cx="76723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5229225"/>
            <a:ext cx="1223962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4" cstate="print"/>
          <a:srcRect t="50822"/>
          <a:stretch>
            <a:fillRect/>
          </a:stretch>
        </p:blipFill>
        <p:spPr bwMode="auto">
          <a:xfrm>
            <a:off x="827088" y="1844675"/>
            <a:ext cx="76723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1773238"/>
            <a:ext cx="1223963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3492500" y="2420938"/>
            <a:ext cx="1943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(24-48 saatte </a:t>
            </a:r>
            <a:r>
              <a:rPr lang="tr-TR" b="1">
                <a:sym typeface="Symbol" pitchFamily="18" charset="2"/>
              </a:rPr>
              <a:t>)</a:t>
            </a:r>
            <a:endParaRPr lang="en-US" b="1"/>
          </a:p>
        </p:txBody>
      </p:sp>
      <p:sp>
        <p:nvSpPr>
          <p:cNvPr id="23563" name="5 Metin kutusu"/>
          <p:cNvSpPr txBox="1">
            <a:spLocks noChangeArrowheads="1"/>
          </p:cNvSpPr>
          <p:nvPr/>
        </p:nvSpPr>
        <p:spPr bwMode="auto">
          <a:xfrm>
            <a:off x="2339975" y="6381750"/>
            <a:ext cx="3960813" cy="27622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hücreleri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b="1" u="sng" smtClean="0"/>
              <a:t>Nötrofil lökosit</a:t>
            </a:r>
          </a:p>
          <a:p>
            <a:pPr eaLnBrk="1" hangingPunct="1">
              <a:buFontTx/>
              <a:buNone/>
            </a:pPr>
            <a:r>
              <a:rPr lang="tr-TR" smtClean="0"/>
              <a:t>	- kemik iliği kökenli</a:t>
            </a:r>
          </a:p>
          <a:p>
            <a:pPr eaLnBrk="1" hangingPunct="1">
              <a:buFontTx/>
              <a:buNone/>
            </a:pPr>
            <a:r>
              <a:rPr lang="tr-TR" smtClean="0"/>
              <a:t>	- periferik yaymada hücrelerin %50-70</a:t>
            </a:r>
          </a:p>
          <a:p>
            <a:pPr eaLnBrk="1" hangingPunct="1">
              <a:buFontTx/>
              <a:buNone/>
            </a:pPr>
            <a:r>
              <a:rPr lang="tr-TR" smtClean="0"/>
              <a:t>	- sitoplazmada granüller (proteaz, lipaz, peroksidaz)</a:t>
            </a:r>
          </a:p>
          <a:p>
            <a:pPr eaLnBrk="1" hangingPunct="1">
              <a:buFontTx/>
              <a:buNone/>
            </a:pPr>
            <a:r>
              <a:rPr lang="tr-TR" smtClean="0"/>
              <a:t>	- ömrü 3-4 gün</a:t>
            </a:r>
          </a:p>
          <a:p>
            <a:pPr eaLnBrk="1" hangingPunct="1">
              <a:buFontTx/>
              <a:buNone/>
            </a:pPr>
            <a:r>
              <a:rPr lang="tr-TR" smtClean="0"/>
              <a:t>	- akut iltihapda rol alır</a:t>
            </a:r>
          </a:p>
        </p:txBody>
      </p:sp>
      <p:pic>
        <p:nvPicPr>
          <p:cNvPr id="24580" name="Picture 9" descr="neutrophi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437063"/>
            <a:ext cx="165576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133600"/>
            <a:ext cx="8642350" cy="3519488"/>
          </a:xfrm>
        </p:spPr>
        <p:txBody>
          <a:bodyPr/>
          <a:lstStyle/>
          <a:p>
            <a:pPr eaLnBrk="1" hangingPunct="1"/>
            <a:r>
              <a:rPr lang="tr-TR" b="1" u="sng" smtClean="0"/>
              <a:t>Eozinofil lökosit</a:t>
            </a:r>
          </a:p>
          <a:p>
            <a:pPr eaLnBrk="1" hangingPunct="1">
              <a:buFontTx/>
              <a:buNone/>
            </a:pPr>
            <a:r>
              <a:rPr lang="tr-TR" smtClean="0"/>
              <a:t>	- kemik iliği kökenli</a:t>
            </a:r>
          </a:p>
          <a:p>
            <a:pPr eaLnBrk="1" hangingPunct="1">
              <a:buFontTx/>
              <a:buNone/>
            </a:pPr>
            <a:r>
              <a:rPr lang="tr-TR" smtClean="0"/>
              <a:t>	- periferik kan hücrelerinin %1-2</a:t>
            </a:r>
          </a:p>
          <a:p>
            <a:pPr eaLnBrk="1" hangingPunct="1">
              <a:buFontTx/>
              <a:buNone/>
            </a:pPr>
            <a:r>
              <a:rPr lang="tr-TR" smtClean="0"/>
              <a:t>   - eozinle boyanan kırmızı granüller (IgE)</a:t>
            </a:r>
          </a:p>
          <a:p>
            <a:pPr eaLnBrk="1" hangingPunct="1">
              <a:buFontTx/>
              <a:buNone/>
            </a:pPr>
            <a:r>
              <a:rPr lang="tr-TR" smtClean="0"/>
              <a:t>	- allerjik hastalıklar, parazitik enfeksiyonlarda rol oynar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hücreleri</a:t>
            </a:r>
          </a:p>
        </p:txBody>
      </p:sp>
      <p:pic>
        <p:nvPicPr>
          <p:cNvPr id="25604" name="Picture 15" descr="Segmented eosinophil"/>
          <p:cNvPicPr>
            <a:picLocks noChangeAspect="1" noChangeArrowheads="1"/>
          </p:cNvPicPr>
          <p:nvPr/>
        </p:nvPicPr>
        <p:blipFill>
          <a:blip r:embed="rId2" cstate="print"/>
          <a:srcRect l="35594" t="13078" r="43340" b="57013"/>
          <a:stretch>
            <a:fillRect/>
          </a:stretch>
        </p:blipFill>
        <p:spPr bwMode="auto">
          <a:xfrm>
            <a:off x="7164388" y="765175"/>
            <a:ext cx="13668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b="1" u="sng" smtClean="0"/>
              <a:t>Monosit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kemik iliği kökenli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periferik kan hücrelerinin %8-10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lökositlerin en büyüğü, granülsüz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tek parça nükleus (çekirdek) (mononükleer iltihap hücre)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damardan çıkıp dokuya gelince “makrofaj”a dönüşür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hücreleri</a:t>
            </a:r>
          </a:p>
        </p:txBody>
      </p:sp>
      <p:pic>
        <p:nvPicPr>
          <p:cNvPr id="26628" name="Picture 7" descr="monocyte-01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70021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b="1" u="sng" smtClean="0"/>
              <a:t>Makrofaj</a:t>
            </a:r>
          </a:p>
          <a:p>
            <a:pPr eaLnBrk="1" hangingPunct="1">
              <a:buFontTx/>
              <a:buNone/>
            </a:pPr>
            <a:r>
              <a:rPr lang="tr-TR" smtClean="0"/>
              <a:t>	- mononükleer fagositik sistemin elemanı</a:t>
            </a:r>
          </a:p>
          <a:p>
            <a:pPr eaLnBrk="1" hangingPunct="1">
              <a:buFontTx/>
              <a:buNone/>
            </a:pPr>
            <a:r>
              <a:rPr lang="tr-TR" smtClean="0"/>
              <a:t>	- fagositoz</a:t>
            </a:r>
          </a:p>
          <a:p>
            <a:pPr eaLnBrk="1" hangingPunct="1">
              <a:buFontTx/>
              <a:buNone/>
            </a:pPr>
            <a:r>
              <a:rPr lang="tr-TR" smtClean="0"/>
              <a:t>	- “kupffer hücresi”, “alveoler makrofaj”</a:t>
            </a:r>
          </a:p>
          <a:p>
            <a:pPr eaLnBrk="1" hangingPunct="1">
              <a:buFontTx/>
              <a:buNone/>
            </a:pPr>
            <a:r>
              <a:rPr lang="tr-TR" smtClean="0"/>
              <a:t>	- dev hücre oluştururlar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hücreleri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8686800" cy="4525963"/>
          </a:xfrm>
        </p:spPr>
        <p:txBody>
          <a:bodyPr/>
          <a:lstStyle/>
          <a:p>
            <a:pPr eaLnBrk="1" hangingPunct="1"/>
            <a:r>
              <a:rPr lang="tr-TR" b="1" u="sng" smtClean="0"/>
              <a:t>Dev hücre</a:t>
            </a:r>
          </a:p>
          <a:p>
            <a:pPr eaLnBrk="1" hangingPunct="1">
              <a:buFontTx/>
              <a:buNone/>
            </a:pPr>
            <a:r>
              <a:rPr lang="tr-TR" smtClean="0"/>
              <a:t>	- fagositlerin (makrofaj) birleşmesi ile oluşur</a:t>
            </a:r>
          </a:p>
          <a:p>
            <a:pPr eaLnBrk="1" hangingPunct="1">
              <a:buFontTx/>
              <a:buNone/>
            </a:pPr>
            <a:r>
              <a:rPr lang="tr-TR" smtClean="0"/>
              <a:t>	- sindirimi güç olan ajanlara karşı makrofajlar dev hücre oluşturur. </a:t>
            </a:r>
          </a:p>
          <a:p>
            <a:pPr lvl="2" eaLnBrk="1" hangingPunct="1"/>
            <a:r>
              <a:rPr lang="tr-TR" smtClean="0"/>
              <a:t>“langhans tipi dev hücre”</a:t>
            </a:r>
          </a:p>
          <a:p>
            <a:pPr lvl="2" eaLnBrk="1" hangingPunct="1"/>
            <a:r>
              <a:rPr lang="tr-TR" smtClean="0"/>
              <a:t>“yabancı cisim tipi dev hücre”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hücreleri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b="1" u="sng" smtClean="0"/>
              <a:t>Lenfosit: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kemik iliği kökenli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timus (T-lenfositler) ve lenfoid organlarda (B-lenfosit) olgunlaşırlar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periferik kan hücrelerinin %15-30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fagositoz (-)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	- kronik iltihapta rol alır (mononükleer iltihap hücresi)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hücreleri</a:t>
            </a:r>
          </a:p>
        </p:txBody>
      </p:sp>
      <p:pic>
        <p:nvPicPr>
          <p:cNvPr id="29700" name="Picture 6" descr="lymphocyte-01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1969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b="1" u="sng" smtClean="0"/>
              <a:t>Plazma hücresi</a:t>
            </a:r>
          </a:p>
          <a:p>
            <a:pPr eaLnBrk="1" hangingPunct="1">
              <a:buFontTx/>
              <a:buNone/>
            </a:pPr>
            <a:r>
              <a:rPr lang="tr-TR" smtClean="0"/>
              <a:t>	- B-lenfositlerden oluşur</a:t>
            </a:r>
          </a:p>
          <a:p>
            <a:pPr eaLnBrk="1" hangingPunct="1">
              <a:buFontTx/>
              <a:buNone/>
            </a:pPr>
            <a:r>
              <a:rPr lang="tr-TR" smtClean="0"/>
              <a:t>	- periferik kanda (-)</a:t>
            </a:r>
          </a:p>
          <a:p>
            <a:pPr eaLnBrk="1" hangingPunct="1">
              <a:buFontTx/>
              <a:buNone/>
            </a:pPr>
            <a:r>
              <a:rPr lang="tr-TR" smtClean="0"/>
              <a:t>	- antikor üretir</a:t>
            </a:r>
          </a:p>
          <a:p>
            <a:pPr eaLnBrk="1" hangingPunct="1">
              <a:buFontTx/>
              <a:buNone/>
            </a:pPr>
            <a:r>
              <a:rPr lang="tr-TR" smtClean="0"/>
              <a:t>	- kronik iltihapta rol alır (mononükleer iltihap hücresi)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hücreleri</a:t>
            </a:r>
          </a:p>
        </p:txBody>
      </p:sp>
      <p:pic>
        <p:nvPicPr>
          <p:cNvPr id="30724" name="Picture 5" descr="PlasmaCell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3596" b="19504"/>
          <a:stretch>
            <a:fillRect/>
          </a:stretch>
        </p:blipFill>
        <p:spPr bwMode="auto">
          <a:xfrm>
            <a:off x="6300788" y="1773238"/>
            <a:ext cx="12303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276475"/>
            <a:ext cx="8229600" cy="3052763"/>
          </a:xfrm>
        </p:spPr>
        <p:txBody>
          <a:bodyPr/>
          <a:lstStyle/>
          <a:p>
            <a:pPr eaLnBrk="1" hangingPunct="1"/>
            <a:r>
              <a:rPr lang="tr-TR" smtClean="0"/>
              <a:t>Zararlı etkenleri, nekroza giden hücre / dokuları yok etmek</a:t>
            </a:r>
          </a:p>
          <a:p>
            <a:pPr eaLnBrk="1" hangingPunct="1"/>
            <a:r>
              <a:rPr lang="tr-TR" smtClean="0"/>
              <a:t>Hasarlanan dokuların yerini doldurmak, dokuyu eski haline getirmek = Onarım sürecinin başlaması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İltihap-amacı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b="1" u="sng" smtClean="0"/>
              <a:t>Mast hücresi:</a:t>
            </a:r>
          </a:p>
          <a:p>
            <a:pPr lvl="1" eaLnBrk="1" hangingPunct="1"/>
            <a:r>
              <a:rPr lang="tr-TR" smtClean="0"/>
              <a:t>Vücudda bağ dokusu içinde geniş dağılım gösterir.</a:t>
            </a:r>
          </a:p>
          <a:p>
            <a:pPr lvl="1" eaLnBrk="1" hangingPunct="1"/>
            <a:r>
              <a:rPr lang="tr-TR" smtClean="0"/>
              <a:t>Allerjik reaksiyonlarda rol oynar.</a:t>
            </a:r>
          </a:p>
        </p:txBody>
      </p:sp>
      <p:pic>
        <p:nvPicPr>
          <p:cNvPr id="31748" name="Picture 5" descr="Mast-cell-100x-website-arrow"/>
          <p:cNvPicPr>
            <a:picLocks noChangeAspect="1" noChangeArrowheads="1"/>
          </p:cNvPicPr>
          <p:nvPr/>
        </p:nvPicPr>
        <p:blipFill>
          <a:blip r:embed="rId2" cstate="print"/>
          <a:srcRect l="28595" t="31343" r="36620" b="32289"/>
          <a:stretch>
            <a:fillRect/>
          </a:stretch>
        </p:blipFill>
        <p:spPr bwMode="auto">
          <a:xfrm>
            <a:off x="5076825" y="3573463"/>
            <a:ext cx="28813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b="1" u="sng" smtClean="0"/>
              <a:t>Fibroblast</a:t>
            </a:r>
          </a:p>
          <a:p>
            <a:pPr eaLnBrk="1" hangingPunct="1">
              <a:buFontTx/>
              <a:buNone/>
            </a:pPr>
            <a:r>
              <a:rPr lang="tr-TR" smtClean="0"/>
              <a:t>	- bağ dokusu hücresi</a:t>
            </a:r>
          </a:p>
          <a:p>
            <a:pPr eaLnBrk="1" hangingPunct="1">
              <a:buFontTx/>
              <a:buNone/>
            </a:pPr>
            <a:r>
              <a:rPr lang="tr-TR" smtClean="0"/>
              <a:t>	- hücre ve doku hasarının onarımı sırasında boşlukları doldurur</a:t>
            </a:r>
          </a:p>
          <a:p>
            <a:pPr eaLnBrk="1" hangingPunct="1">
              <a:buFontTx/>
              <a:buNone/>
            </a:pPr>
            <a:r>
              <a:rPr lang="tr-TR" smtClean="0"/>
              <a:t>	- kollajen ve diğer ara madde liflerini üretirler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hücreleri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ylin heper\Belgelerim\Resimlerim\ders\eozinof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913"/>
            <a:ext cx="4584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Documents and Settings\aylin heper\Belgelerim\Resimlerim\ders\granül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55913"/>
            <a:ext cx="45847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562600" y="417513"/>
            <a:ext cx="22860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Eozinofil lökosit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114800" y="341313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505200" y="569913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4648200" y="874713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562600" y="1408113"/>
            <a:ext cx="2133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Plazma hücresi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1800" y="1789113"/>
            <a:ext cx="2438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3810000" y="1103313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" y="3694113"/>
            <a:ext cx="22860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Nötrofil lökosit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838200" y="239871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828800" y="5827713"/>
            <a:ext cx="15240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Dev hücre 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3581400" y="4913313"/>
            <a:ext cx="1447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3505200" y="5903913"/>
            <a:ext cx="2895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209800" y="4837113"/>
            <a:ext cx="1295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makrofaj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3505200" y="4151313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7467600" y="2093913"/>
            <a:ext cx="12192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latin typeface="Times New Roman" pitchFamily="18" charset="0"/>
              </a:rPr>
              <a:t>lenfosit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4572000" y="2474913"/>
            <a:ext cx="2819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8382000" y="2627313"/>
            <a:ext cx="152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13" name="5 Metin kutusu"/>
          <p:cNvSpPr txBox="1">
            <a:spLocks noChangeArrowheads="1"/>
          </p:cNvSpPr>
          <p:nvPr/>
        </p:nvSpPr>
        <p:spPr bwMode="auto">
          <a:xfrm>
            <a:off x="2339975" y="6453188"/>
            <a:ext cx="3960813" cy="27781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>
                <a:solidFill>
                  <a:srgbClr val="000000"/>
                </a:solidFill>
              </a:rPr>
              <a:t>Robbins ve Cotran, Hastalığın Patolojik Temeli, 7 baskı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Hücre hasarına neden olan tüm etkenler iltihabın etyolojisinde yer alır.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canlı etkenler (bakteri, virüs, parazit, mantar)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fiziksel etkenler (ısı, radyasyon vs.)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kimyasal etkenler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hipoksi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bağışıklık sistemi reaksiyonları</a:t>
            </a:r>
          </a:p>
          <a:p>
            <a:pPr eaLnBrk="1" hangingPunct="1">
              <a:buFontTx/>
              <a:buNone/>
            </a:pPr>
            <a:r>
              <a:rPr lang="tr-TR" sz="2800" smtClean="0"/>
              <a:t>	- bilinmeyen nedenler</a:t>
            </a:r>
          </a:p>
          <a:p>
            <a:pPr eaLnBrk="1" hangingPunct="1">
              <a:buFontTx/>
              <a:buNone/>
            </a:pPr>
            <a:endParaRPr lang="tr-TR" sz="2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pPr eaLnBrk="1" hangingPunct="1"/>
            <a:r>
              <a:rPr lang="tr-TR" smtClean="0"/>
              <a:t>İltihap-nedenleri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 eaLnBrk="1" hangingPunct="1"/>
            <a:r>
              <a:rPr lang="tr-TR" smtClean="0"/>
              <a:t>Hasarlanan hücre ve dokulardan çıkan kimyasal uyarılar iltihabı başlatırlar</a:t>
            </a:r>
          </a:p>
          <a:p>
            <a:pPr eaLnBrk="1" hangingPunct="1"/>
            <a:r>
              <a:rPr lang="tr-TR" smtClean="0"/>
              <a:t>Kanın şekilli elemanları ve plazma damardan çıkar ve hasarın bulunduğu bölgeye toplanır.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2374900" cy="1143000"/>
          </a:xfrm>
        </p:spPr>
        <p:txBody>
          <a:bodyPr/>
          <a:lstStyle/>
          <a:p>
            <a:pPr eaLnBrk="1" hangingPunct="1"/>
            <a:r>
              <a:rPr lang="tr-TR" smtClean="0"/>
              <a:t>İltihap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Hasara neden olan etkenler ortadan kalkıncaya kadar iltihap devam eder.</a:t>
            </a:r>
          </a:p>
          <a:p>
            <a:pPr eaLnBrk="1" hangingPunct="1"/>
            <a:r>
              <a:rPr lang="tr-TR" smtClean="0"/>
              <a:t>Etken ortadan kaldırıldıktan sonra anti-inflamatuar mekanizmalarla inflamasyon sonlandırılır.</a:t>
            </a:r>
          </a:p>
          <a:p>
            <a:pPr eaLnBrk="1" hangingPunct="1"/>
            <a:r>
              <a:rPr lang="tr-TR" smtClean="0"/>
              <a:t>İyileşme ve onarım başlar.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124200"/>
          </a:xfrm>
        </p:spPr>
        <p:txBody>
          <a:bodyPr/>
          <a:lstStyle/>
          <a:p>
            <a:pPr eaLnBrk="1" hangingPunct="1"/>
            <a:r>
              <a:rPr lang="tr-TR" smtClean="0"/>
              <a:t>İltihabın geliştiği organın isminin sonuna “–itis” ekinin eklenmesi</a:t>
            </a:r>
          </a:p>
          <a:p>
            <a:pPr eaLnBrk="1" hangingPunct="1">
              <a:buFontTx/>
              <a:buNone/>
            </a:pPr>
            <a:r>
              <a:rPr lang="tr-TR" smtClean="0"/>
              <a:t>	ör: gastritis, osteitis, tonsillitis, apandisitis, tiroiditis, myozitis, konjonktivitis, rinitis, farenjitis vb.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İltihap normal dokular için zararlı olabilir.</a:t>
            </a:r>
          </a:p>
          <a:p>
            <a:pPr lvl="1" eaLnBrk="1" hangingPunct="1"/>
            <a:r>
              <a:rPr lang="tr-TR" smtClean="0"/>
              <a:t>Şiddetli</a:t>
            </a:r>
          </a:p>
          <a:p>
            <a:pPr lvl="1" eaLnBrk="1" hangingPunct="1"/>
            <a:r>
              <a:rPr lang="tr-TR" smtClean="0"/>
              <a:t>Uzun süreli</a:t>
            </a:r>
          </a:p>
          <a:p>
            <a:pPr lvl="1" eaLnBrk="1" hangingPunct="1"/>
            <a:r>
              <a:rPr lang="tr-TR" smtClean="0"/>
              <a:t>Uygunsuz (otoimmun hastalıklar, allerjik bozukluklar)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91063" cy="1143000"/>
          </a:xfrm>
        </p:spPr>
        <p:txBody>
          <a:bodyPr/>
          <a:lstStyle/>
          <a:p>
            <a:pPr eaLnBrk="1" hangingPunct="1"/>
            <a:r>
              <a:rPr lang="tr-TR" sz="3600" smtClean="0"/>
              <a:t>İLTİHAP TİPLERİ: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15250" cy="27654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tr-TR" sz="2400" b="1" smtClean="0">
                <a:solidFill>
                  <a:srgbClr val="FF0066"/>
                </a:solidFill>
              </a:rPr>
              <a:t>AKUT</a:t>
            </a:r>
            <a:r>
              <a:rPr lang="tr-TR" sz="2400" smtClean="0"/>
              <a:t> (saatler-günler):</a:t>
            </a:r>
          </a:p>
          <a:p>
            <a:pPr lvl="1" eaLnBrk="1" hangingPunct="1">
              <a:buFontTx/>
              <a:buNone/>
            </a:pPr>
            <a:r>
              <a:rPr lang="tr-TR" sz="2400" smtClean="0"/>
              <a:t>Hızlı ve kısa süreli</a:t>
            </a:r>
          </a:p>
          <a:p>
            <a:pPr lvl="1" eaLnBrk="1" hangingPunct="1"/>
            <a:r>
              <a:rPr lang="tr-TR" sz="2400" smtClean="0"/>
              <a:t>Nötrofil lökosit infiltrasyonu</a:t>
            </a:r>
          </a:p>
          <a:p>
            <a:pPr eaLnBrk="1" hangingPunct="1"/>
            <a:r>
              <a:rPr lang="tr-TR" sz="2400" b="1" smtClean="0">
                <a:solidFill>
                  <a:srgbClr val="FF0066"/>
                </a:solidFill>
              </a:rPr>
              <a:t>KRONİK</a:t>
            </a:r>
            <a:r>
              <a:rPr lang="tr-TR" sz="2400" smtClean="0"/>
              <a:t> (günler-yıllar):</a:t>
            </a:r>
          </a:p>
          <a:p>
            <a:pPr lvl="1" eaLnBrk="1" hangingPunct="1">
              <a:buFontTx/>
              <a:buNone/>
            </a:pPr>
            <a:r>
              <a:rPr lang="tr-TR" sz="2400" smtClean="0"/>
              <a:t>Daha yavaş gelişir ve uzun süreli</a:t>
            </a:r>
          </a:p>
          <a:p>
            <a:pPr lvl="1" eaLnBrk="1" hangingPunct="1"/>
            <a:r>
              <a:rPr lang="tr-TR" sz="2400" smtClean="0"/>
              <a:t>Lenfosit, plazma hücresi ve makrofajlar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6088" y="4437063"/>
            <a:ext cx="8229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/>
              <a:t>Hasara neden olan etken yok edilemezse akut iltihap kronik iltihapa ilerler.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/>
              <a:t>Bazı etkenlere karşı koruyucu yanıt baştan itibaren kronik iltihap şeklindedir. Ör. Viral enfeksiyonlar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Ekran Gösterisi (4:3)</PresentationFormat>
  <Paragraphs>176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Ofis Teması</vt:lpstr>
      <vt:lpstr>  İLTİHAP (İNFLAMASYON)</vt:lpstr>
      <vt:lpstr>İltihap Nedir? </vt:lpstr>
      <vt:lpstr>İltihap-amacı </vt:lpstr>
      <vt:lpstr>İltihap-nedenleri </vt:lpstr>
      <vt:lpstr>İltihap </vt:lpstr>
      <vt:lpstr>Slayt 6</vt:lpstr>
      <vt:lpstr>Slayt 7</vt:lpstr>
      <vt:lpstr>Slayt 8</vt:lpstr>
      <vt:lpstr>İLTİHAP TİPLERİ:</vt:lpstr>
      <vt:lpstr>İltihap-bulguları</vt:lpstr>
      <vt:lpstr>İltihap-başlıca hücre ve dokular </vt:lpstr>
      <vt:lpstr>İLTİHAP:</vt:lpstr>
      <vt:lpstr>VASKÜLER DEĞİŞİKLİKLER</vt:lpstr>
      <vt:lpstr>Slayt 14</vt:lpstr>
      <vt:lpstr>İltihap</vt:lpstr>
      <vt:lpstr>Slayt 16</vt:lpstr>
      <vt:lpstr>Slayt 17</vt:lpstr>
      <vt:lpstr>Slayt 18</vt:lpstr>
      <vt:lpstr>İltihap </vt:lpstr>
      <vt:lpstr>Slayt 20</vt:lpstr>
      <vt:lpstr>Slayt 21</vt:lpstr>
      <vt:lpstr>Slayt 22</vt:lpstr>
      <vt:lpstr>İltihap hücreleri</vt:lpstr>
      <vt:lpstr>İltihap hücreleri</vt:lpstr>
      <vt:lpstr>İltihap hücreleri</vt:lpstr>
      <vt:lpstr>İltihap hücreleri</vt:lpstr>
      <vt:lpstr>İltihap hücreleri</vt:lpstr>
      <vt:lpstr>İltihap hücreleri</vt:lpstr>
      <vt:lpstr>İltihap hücreleri</vt:lpstr>
      <vt:lpstr>Slayt 30</vt:lpstr>
      <vt:lpstr>İltihap hücreleri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İLTİHAP (İNFLAMASYON)</dc:title>
  <dc:creator>user</dc:creator>
  <cp:lastModifiedBy>user</cp:lastModifiedBy>
  <cp:revision>1</cp:revision>
  <dcterms:created xsi:type="dcterms:W3CDTF">2018-03-09T07:37:14Z</dcterms:created>
  <dcterms:modified xsi:type="dcterms:W3CDTF">2018-03-09T07:38:06Z</dcterms:modified>
</cp:coreProperties>
</file>