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4" r:id="rId13"/>
    <p:sldId id="265" r:id="rId14"/>
    <p:sldId id="266" r:id="rId15"/>
    <p:sldId id="271" r:id="rId16"/>
    <p:sldId id="268" r:id="rId17"/>
    <p:sldId id="267" r:id="rId18"/>
    <p:sldId id="269" r:id="rId19"/>
    <p:sldId id="272" r:id="rId20"/>
    <p:sldId id="270" r:id="rId21"/>
    <p:sldId id="279" r:id="rId22"/>
    <p:sldId id="281" r:id="rId23"/>
    <p:sldId id="280" r:id="rId24"/>
    <p:sldId id="282" r:id="rId25"/>
    <p:sldId id="277" r:id="rId26"/>
    <p:sldId id="283" r:id="rId27"/>
    <p:sldId id="284" r:id="rId28"/>
    <p:sldId id="285" r:id="rId29"/>
    <p:sldId id="287" r:id="rId30"/>
    <p:sldId id="286" r:id="rId31"/>
    <p:sldId id="289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78BDC0-550D-4E49-B353-91BF2A78DD49}" type="datetimeFigureOut">
              <a:rPr lang="tr-TR" smtClean="0"/>
              <a:pPr/>
              <a:t>19.12.2014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A7A1AF-43D3-45CD-BEC9-A5DDFAECA3B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rotei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547714"/>
          </a:xfrm>
        </p:spPr>
        <p:txBody>
          <a:bodyPr>
            <a:normAutofit/>
          </a:bodyPr>
          <a:lstStyle/>
          <a:p>
            <a:r>
              <a:rPr lang="tr-TR" b="1" dirty="0" smtClean="0"/>
              <a:t>Protein </a:t>
            </a:r>
            <a:r>
              <a:rPr lang="tr-TR" b="1" dirty="0" err="1" smtClean="0"/>
              <a:t>Kemotaksonomisi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jelcizim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59" y="1935163"/>
            <a:ext cx="7495082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Fig.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8325729" cy="39233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İzoenzim</a:t>
            </a:r>
            <a:r>
              <a:rPr lang="tr-TR" b="1" dirty="0" smtClean="0"/>
              <a:t> </a:t>
            </a:r>
            <a:r>
              <a:rPr lang="tr-TR" b="1" dirty="0" err="1" smtClean="0"/>
              <a:t>Elektroforezi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Enzim </a:t>
            </a:r>
            <a:r>
              <a:rPr lang="tr-TR" dirty="0" err="1" smtClean="0"/>
              <a:t>elektroforezi</a:t>
            </a:r>
            <a:r>
              <a:rPr lang="tr-TR" dirty="0" smtClean="0"/>
              <a:t> genetik çeşitlilik çalışmaları için çok uygundur. Bir spesifik enzimin çeşitli formlarını ortaya çıkartarak direkt olarak genetik </a:t>
            </a:r>
            <a:r>
              <a:rPr lang="tr-TR" dirty="0" err="1" smtClean="0"/>
              <a:t>polimorfizm</a:t>
            </a:r>
            <a:r>
              <a:rPr lang="tr-TR" dirty="0" smtClean="0"/>
              <a:t> gösterir.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 smtClean="0"/>
              <a:t>Enzimlerin çeşitli formları iki sınıfta toplanır:</a:t>
            </a:r>
            <a:br>
              <a:rPr lang="tr-TR" sz="4000" dirty="0" smtClean="0"/>
            </a:b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err="1" smtClean="0"/>
              <a:t>Allozimler</a:t>
            </a:r>
            <a:r>
              <a:rPr lang="tr-TR" i="1" dirty="0" smtClean="0"/>
              <a:t>:</a:t>
            </a:r>
            <a:r>
              <a:rPr lang="tr-TR" dirty="0" smtClean="0"/>
              <a:t> Bir </a:t>
            </a:r>
            <a:r>
              <a:rPr lang="tr-TR" dirty="0" err="1" smtClean="0"/>
              <a:t>lokustaki</a:t>
            </a:r>
            <a:r>
              <a:rPr lang="tr-TR" dirty="0" smtClean="0"/>
              <a:t> farklı </a:t>
            </a:r>
            <a:r>
              <a:rPr lang="tr-TR" dirty="0" err="1" smtClean="0"/>
              <a:t>aleller</a:t>
            </a:r>
            <a:r>
              <a:rPr lang="tr-TR" dirty="0" smtClean="0"/>
              <a:t> tarafından kodlanır.</a:t>
            </a:r>
          </a:p>
          <a:p>
            <a:r>
              <a:rPr lang="tr-TR" dirty="0" smtClean="0"/>
              <a:t>     </a:t>
            </a:r>
            <a:r>
              <a:rPr lang="tr-TR" i="1" dirty="0" err="1" smtClean="0"/>
              <a:t>İzozimler</a:t>
            </a:r>
            <a:r>
              <a:rPr lang="tr-TR" i="1" dirty="0" smtClean="0"/>
              <a:t>:</a:t>
            </a:r>
            <a:r>
              <a:rPr lang="tr-TR" dirty="0" smtClean="0"/>
              <a:t> Birden fazla </a:t>
            </a:r>
            <a:r>
              <a:rPr lang="tr-TR" dirty="0" err="1" smtClean="0"/>
              <a:t>lokusların</a:t>
            </a:r>
            <a:r>
              <a:rPr lang="tr-TR" dirty="0" smtClean="0"/>
              <a:t> </a:t>
            </a:r>
            <a:r>
              <a:rPr lang="tr-TR" dirty="0" err="1" smtClean="0"/>
              <a:t>alellerince</a:t>
            </a:r>
            <a:r>
              <a:rPr lang="tr-TR" dirty="0" smtClean="0"/>
              <a:t> kodlanır.</a:t>
            </a:r>
          </a:p>
          <a:p>
            <a:r>
              <a:rPr lang="tr-TR" dirty="0" smtClean="0"/>
              <a:t>     Genel uygulamada </a:t>
            </a:r>
            <a:r>
              <a:rPr lang="tr-TR" dirty="0" err="1" smtClean="0"/>
              <a:t>izoenzim</a:t>
            </a:r>
            <a:r>
              <a:rPr lang="tr-TR" dirty="0" smtClean="0"/>
              <a:t> terimi her ikisi içinde kullanılır.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Metodoloji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Belirlenen bitki kısmı (örneğin genç yapraklar) soğuk tamponda yumuşatılır.</a:t>
            </a:r>
          </a:p>
          <a:p>
            <a:pPr lvl="0"/>
            <a:r>
              <a:rPr lang="tr-TR" dirty="0" smtClean="0"/>
              <a:t>Örnek </a:t>
            </a:r>
            <a:r>
              <a:rPr lang="tr-TR" dirty="0" err="1" smtClean="0"/>
              <a:t>ekstratı</a:t>
            </a:r>
            <a:r>
              <a:rPr lang="tr-TR" dirty="0" smtClean="0"/>
              <a:t> nişasta veya </a:t>
            </a:r>
            <a:r>
              <a:rPr lang="tr-TR" dirty="0" err="1" smtClean="0"/>
              <a:t>poliakrilamid</a:t>
            </a:r>
            <a:r>
              <a:rPr lang="tr-TR" dirty="0" smtClean="0"/>
              <a:t> jel </a:t>
            </a:r>
            <a:r>
              <a:rPr lang="tr-TR" dirty="0" err="1" smtClean="0"/>
              <a:t>elektroforezinde</a:t>
            </a:r>
            <a:r>
              <a:rPr lang="tr-TR" dirty="0" smtClean="0"/>
              <a:t> koşturularak enzimler ayrılır.</a:t>
            </a:r>
          </a:p>
          <a:p>
            <a:pPr lvl="0"/>
            <a:r>
              <a:rPr lang="tr-TR" dirty="0" err="1" smtClean="0"/>
              <a:t>İzoenzimler</a:t>
            </a:r>
            <a:r>
              <a:rPr lang="tr-TR" dirty="0" smtClean="0"/>
              <a:t> </a:t>
            </a:r>
            <a:r>
              <a:rPr lang="tr-TR" dirty="0" err="1" smtClean="0"/>
              <a:t>histokimyasal</a:t>
            </a:r>
            <a:r>
              <a:rPr lang="tr-TR" dirty="0" smtClean="0"/>
              <a:t> boyama ile belirlenir. Jel, jeldeki </a:t>
            </a:r>
            <a:r>
              <a:rPr lang="tr-TR" dirty="0" err="1" smtClean="0"/>
              <a:t>izoenzimle</a:t>
            </a:r>
            <a:r>
              <a:rPr lang="tr-TR" dirty="0" smtClean="0"/>
              <a:t> </a:t>
            </a:r>
            <a:r>
              <a:rPr lang="tr-TR" dirty="0" err="1" smtClean="0"/>
              <a:t>metabolize</a:t>
            </a:r>
            <a:r>
              <a:rPr lang="tr-TR" dirty="0" smtClean="0"/>
              <a:t> olduğunda, renkli bir ürün veren enzim-spesifik bir </a:t>
            </a:r>
            <a:r>
              <a:rPr lang="tr-TR" dirty="0" err="1" smtClean="0"/>
              <a:t>substratla</a:t>
            </a:r>
            <a:r>
              <a:rPr lang="tr-TR" dirty="0" smtClean="0"/>
              <a:t> </a:t>
            </a:r>
            <a:r>
              <a:rPr lang="tr-TR" dirty="0" err="1" smtClean="0"/>
              <a:t>inkübe</a:t>
            </a:r>
            <a:r>
              <a:rPr lang="tr-TR" dirty="0" smtClean="0"/>
              <a:t> edilir; böylece </a:t>
            </a:r>
            <a:r>
              <a:rPr lang="tr-TR" dirty="0" err="1" smtClean="0"/>
              <a:t>izoenzimin</a:t>
            </a:r>
            <a:r>
              <a:rPr lang="tr-TR" dirty="0" smtClean="0"/>
              <a:t> jel üzerindeki yeri belirlenir.</a:t>
            </a:r>
          </a:p>
          <a:p>
            <a:pPr lvl="0"/>
            <a:r>
              <a:rPr lang="tr-TR" dirty="0" smtClean="0"/>
              <a:t>Elde edilen bantların analizi yapılır.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6088"/>
            <a:ext cx="5472608" cy="462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İlkeler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Organizma gen </a:t>
            </a:r>
            <a:r>
              <a:rPr lang="tr-TR" dirty="0" err="1" smtClean="0"/>
              <a:t>lokuslarında</a:t>
            </a:r>
            <a:r>
              <a:rPr lang="tr-TR" dirty="0" smtClean="0"/>
              <a:t> </a:t>
            </a:r>
            <a:r>
              <a:rPr lang="tr-TR" dirty="0" err="1" smtClean="0"/>
              <a:t>homozigot</a:t>
            </a:r>
            <a:r>
              <a:rPr lang="tr-TR" dirty="0" smtClean="0"/>
              <a:t> mu, yoksa </a:t>
            </a:r>
            <a:r>
              <a:rPr lang="tr-TR" dirty="0" err="1" smtClean="0"/>
              <a:t>heterozigot</a:t>
            </a:r>
            <a:r>
              <a:rPr lang="tr-TR" dirty="0" smtClean="0"/>
              <a:t> mu?</a:t>
            </a:r>
          </a:p>
          <a:p>
            <a:pPr lvl="0"/>
            <a:r>
              <a:rPr lang="tr-TR" dirty="0" smtClean="0"/>
              <a:t>Enzimlerin </a:t>
            </a:r>
            <a:r>
              <a:rPr lang="tr-TR" dirty="0" err="1" smtClean="0"/>
              <a:t>kuarterner</a:t>
            </a:r>
            <a:r>
              <a:rPr lang="tr-TR" dirty="0" smtClean="0"/>
              <a:t> yapısı (</a:t>
            </a:r>
            <a:r>
              <a:rPr lang="tr-TR" dirty="0" err="1" smtClean="0"/>
              <a:t>monomerik</a:t>
            </a:r>
            <a:r>
              <a:rPr lang="tr-TR" dirty="0" smtClean="0"/>
              <a:t>, </a:t>
            </a:r>
            <a:r>
              <a:rPr lang="tr-TR" dirty="0" err="1" smtClean="0"/>
              <a:t>dimerik</a:t>
            </a:r>
            <a:r>
              <a:rPr lang="tr-TR" dirty="0" smtClean="0"/>
              <a:t> vs.).</a:t>
            </a:r>
          </a:p>
          <a:p>
            <a:pPr lvl="0"/>
            <a:r>
              <a:rPr lang="tr-TR" dirty="0" smtClean="0"/>
              <a:t>Gen </a:t>
            </a:r>
            <a:r>
              <a:rPr lang="tr-TR" dirty="0" err="1" smtClean="0"/>
              <a:t>lokuslarının</a:t>
            </a:r>
            <a:r>
              <a:rPr lang="tr-TR" dirty="0" smtClean="0"/>
              <a:t> sayısı.</a:t>
            </a:r>
          </a:p>
          <a:p>
            <a:pPr lvl="0"/>
            <a:r>
              <a:rPr lang="tr-TR" dirty="0" smtClean="0"/>
              <a:t>Her bir </a:t>
            </a:r>
            <a:r>
              <a:rPr lang="tr-TR" dirty="0" err="1" smtClean="0"/>
              <a:t>lokus</a:t>
            </a:r>
            <a:r>
              <a:rPr lang="tr-TR" dirty="0" smtClean="0"/>
              <a:t> için </a:t>
            </a:r>
            <a:r>
              <a:rPr lang="tr-TR" dirty="0" err="1" smtClean="0"/>
              <a:t>alellerin</a:t>
            </a:r>
            <a:r>
              <a:rPr lang="tr-TR" dirty="0" smtClean="0"/>
              <a:t> sayısı.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Allozimler</a:t>
            </a:r>
            <a:r>
              <a:rPr lang="tr-TR" dirty="0" smtClean="0"/>
              <a:t> </a:t>
            </a:r>
            <a:r>
              <a:rPr lang="tr-TR" dirty="0" err="1" smtClean="0"/>
              <a:t>kodominant</a:t>
            </a:r>
            <a:r>
              <a:rPr lang="tr-TR" dirty="0" smtClean="0"/>
              <a:t> </a:t>
            </a:r>
            <a:r>
              <a:rPr lang="tr-TR" dirty="0" err="1" smtClean="0"/>
              <a:t>aleller</a:t>
            </a:r>
            <a:r>
              <a:rPr lang="tr-TR" dirty="0" smtClean="0"/>
              <a:t> tarafından kontrol edilir. Böylece </a:t>
            </a:r>
            <a:r>
              <a:rPr lang="tr-TR" dirty="0" err="1" smtClean="0"/>
              <a:t>homozigot</a:t>
            </a:r>
            <a:r>
              <a:rPr lang="tr-TR" dirty="0" smtClean="0"/>
              <a:t> mu </a:t>
            </a:r>
            <a:r>
              <a:rPr lang="tr-TR" dirty="0" err="1" smtClean="0"/>
              <a:t>heterozigot</a:t>
            </a:r>
            <a:r>
              <a:rPr lang="tr-TR" dirty="0" smtClean="0"/>
              <a:t> mu olduğunun belirlenmesi mümkün olur.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631904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Monomerik</a:t>
            </a:r>
            <a:r>
              <a:rPr lang="tr-TR" dirty="0" smtClean="0"/>
              <a:t> enzimler için (tek </a:t>
            </a:r>
            <a:r>
              <a:rPr lang="tr-TR" dirty="0" err="1" smtClean="0"/>
              <a:t>polipeptitten</a:t>
            </a:r>
            <a:r>
              <a:rPr lang="tr-TR" dirty="0" smtClean="0"/>
              <a:t> oluşan) bitki o </a:t>
            </a:r>
            <a:r>
              <a:rPr lang="tr-TR" dirty="0" err="1" smtClean="0"/>
              <a:t>lokus</a:t>
            </a:r>
            <a:r>
              <a:rPr lang="tr-TR" dirty="0" smtClean="0"/>
              <a:t> için </a:t>
            </a:r>
            <a:r>
              <a:rPr lang="tr-TR" dirty="0" err="1" smtClean="0"/>
              <a:t>homozigotsa</a:t>
            </a:r>
            <a:r>
              <a:rPr lang="tr-TR" dirty="0" smtClean="0"/>
              <a:t> tek bant üretirken eğer </a:t>
            </a:r>
            <a:r>
              <a:rPr lang="tr-TR" dirty="0" err="1" smtClean="0"/>
              <a:t>heterozigotsa</a:t>
            </a:r>
            <a:r>
              <a:rPr lang="tr-TR" dirty="0" smtClean="0"/>
              <a:t> iki bant üretir. </a:t>
            </a:r>
          </a:p>
          <a:p>
            <a:r>
              <a:rPr lang="tr-TR" dirty="0" err="1" smtClean="0"/>
              <a:t>Dimerik</a:t>
            </a:r>
            <a:r>
              <a:rPr lang="tr-TR" dirty="0" smtClean="0"/>
              <a:t> enzimler için (iki </a:t>
            </a:r>
            <a:r>
              <a:rPr lang="tr-TR" dirty="0" err="1" smtClean="0"/>
              <a:t>polipeptitten</a:t>
            </a:r>
            <a:r>
              <a:rPr lang="tr-TR" dirty="0" smtClean="0"/>
              <a:t> oluşan) bitki o </a:t>
            </a:r>
            <a:r>
              <a:rPr lang="tr-TR" dirty="0" err="1" smtClean="0"/>
              <a:t>lokus</a:t>
            </a:r>
            <a:r>
              <a:rPr lang="tr-TR" dirty="0" smtClean="0"/>
              <a:t> için </a:t>
            </a:r>
            <a:r>
              <a:rPr lang="tr-TR" dirty="0" err="1" smtClean="0"/>
              <a:t>homozigotsa</a:t>
            </a:r>
            <a:r>
              <a:rPr lang="tr-TR" dirty="0" smtClean="0"/>
              <a:t> sadece bir bant üretirken eğer </a:t>
            </a:r>
            <a:r>
              <a:rPr lang="tr-TR" dirty="0" err="1" smtClean="0"/>
              <a:t>heterozigotsa</a:t>
            </a:r>
            <a:r>
              <a:rPr lang="tr-TR" dirty="0" smtClean="0"/>
              <a:t> </a:t>
            </a:r>
            <a:r>
              <a:rPr lang="tr-TR" dirty="0" err="1" smtClean="0"/>
              <a:t>polipeptitlerin</a:t>
            </a:r>
            <a:r>
              <a:rPr lang="tr-TR" dirty="0" smtClean="0"/>
              <a:t> rastgele birleşmesi ile üç bant üretilir. </a:t>
            </a:r>
          </a:p>
          <a:p>
            <a:r>
              <a:rPr lang="tr-TR" dirty="0" err="1" smtClean="0"/>
              <a:t>Tetramerik</a:t>
            </a:r>
            <a:r>
              <a:rPr lang="tr-TR" dirty="0" smtClean="0"/>
              <a:t> enzimlerde, </a:t>
            </a:r>
            <a:r>
              <a:rPr lang="tr-TR" dirty="0" err="1" smtClean="0"/>
              <a:t>heterozigot</a:t>
            </a:r>
            <a:r>
              <a:rPr lang="tr-TR" dirty="0" smtClean="0"/>
              <a:t> bireyler beş banda sahiptir. </a:t>
            </a:r>
          </a:p>
          <a:p>
            <a:r>
              <a:rPr lang="tr-TR" dirty="0" err="1" smtClean="0"/>
              <a:t>Polipeptitlerin</a:t>
            </a:r>
            <a:r>
              <a:rPr lang="tr-TR" dirty="0" smtClean="0"/>
              <a:t> farklı </a:t>
            </a:r>
            <a:r>
              <a:rPr lang="tr-TR" dirty="0" err="1" smtClean="0"/>
              <a:t>lokuslarca</a:t>
            </a:r>
            <a:r>
              <a:rPr lang="tr-TR" dirty="0" smtClean="0"/>
              <a:t> oluşturduğu </a:t>
            </a:r>
            <a:r>
              <a:rPr lang="tr-TR" dirty="0" err="1" smtClean="0"/>
              <a:t>multimerik</a:t>
            </a:r>
            <a:r>
              <a:rPr lang="tr-TR" dirty="0" smtClean="0"/>
              <a:t> enzimler için </a:t>
            </a:r>
            <a:r>
              <a:rPr lang="tr-TR" dirty="0" err="1" smtClean="0"/>
              <a:t>izozimik</a:t>
            </a:r>
            <a:r>
              <a:rPr lang="tr-TR" dirty="0" smtClean="0"/>
              <a:t> </a:t>
            </a:r>
            <a:r>
              <a:rPr lang="tr-TR" dirty="0" err="1" smtClean="0"/>
              <a:t>heteromerlerin</a:t>
            </a:r>
            <a:r>
              <a:rPr lang="tr-TR" dirty="0" smtClean="0"/>
              <a:t> oluşumu bantların değerlendirilmesini önemli ölçüde güçleştirir. </a:t>
            </a:r>
          </a:p>
          <a:p>
            <a:r>
              <a:rPr lang="tr-TR" dirty="0" smtClean="0"/>
              <a:t>30 kadar enzim sistemi bitki </a:t>
            </a:r>
            <a:r>
              <a:rPr lang="tr-TR" dirty="0" err="1" smtClean="0"/>
              <a:t>izoenzim</a:t>
            </a:r>
            <a:r>
              <a:rPr lang="tr-TR" dirty="0" smtClean="0"/>
              <a:t> çalışmalarında kullanılmaktadır (Örn: </a:t>
            </a:r>
            <a:r>
              <a:rPr lang="tr-TR" dirty="0" err="1" smtClean="0"/>
              <a:t>Esteraz</a:t>
            </a:r>
            <a:r>
              <a:rPr lang="tr-TR" dirty="0" smtClean="0"/>
              <a:t>, asit </a:t>
            </a:r>
            <a:r>
              <a:rPr lang="tr-TR" dirty="0" err="1" smtClean="0"/>
              <a:t>fosfataz</a:t>
            </a:r>
            <a:r>
              <a:rPr lang="tr-TR" dirty="0" smtClean="0"/>
              <a:t>, </a:t>
            </a:r>
            <a:r>
              <a:rPr lang="tr-TR" dirty="0" err="1" smtClean="0"/>
              <a:t>katalaz</a:t>
            </a:r>
            <a:r>
              <a:rPr lang="tr-TR" dirty="0" smtClean="0"/>
              <a:t>, </a:t>
            </a:r>
            <a:r>
              <a:rPr lang="tr-TR" dirty="0" err="1" smtClean="0"/>
              <a:t>fosfoglukoizomeraz</a:t>
            </a:r>
            <a:r>
              <a:rPr lang="tr-TR" dirty="0" smtClean="0"/>
              <a:t>).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89505"/>
            <a:ext cx="6336704" cy="560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r>
              <a:rPr lang="tr-TR" b="1" dirty="0" smtClean="0"/>
              <a:t>Tohum Depo Proteinleri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Pek çok türün depo proteinleri moleküler sistematik çalışmalarında 1960’lardan beri kullanılmaktadır.</a:t>
            </a:r>
          </a:p>
          <a:p>
            <a:r>
              <a:rPr lang="tr-TR" dirty="0" smtClean="0"/>
              <a:t>Tohumların, diğer bitki yapılarına (yaprak gibi) tercih edilmesinin nedeni:</a:t>
            </a:r>
          </a:p>
          <a:p>
            <a:r>
              <a:rPr lang="tr-TR" dirty="0" smtClean="0"/>
              <a:t> </a:t>
            </a:r>
          </a:p>
          <a:p>
            <a:pPr lvl="0"/>
            <a:r>
              <a:rPr lang="tr-TR" dirty="0" smtClean="0"/>
              <a:t>Tohumlar zengin protein kaynaklarıdır </a:t>
            </a:r>
          </a:p>
          <a:p>
            <a:pPr lvl="0"/>
            <a:r>
              <a:rPr lang="tr-TR" dirty="0" smtClean="0"/>
              <a:t>Tohum proteinleri analiz için yeterli miktardadır</a:t>
            </a:r>
          </a:p>
          <a:p>
            <a:pPr lvl="0"/>
            <a:r>
              <a:rPr lang="tr-TR" dirty="0" smtClean="0"/>
              <a:t>Tohumlar bitki gelişiminde iyi tanımlanmış bir aşama gösterirler</a:t>
            </a:r>
          </a:p>
          <a:p>
            <a:r>
              <a:rPr lang="tr-TR" dirty="0" smtClean="0"/>
              <a:t> </a:t>
            </a:r>
          </a:p>
          <a:p>
            <a:pPr>
              <a:buNone/>
            </a:pPr>
            <a:r>
              <a:rPr lang="tr-TR" dirty="0" smtClean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tr-TR" dirty="0" err="1" smtClean="0"/>
              <a:t>İzoenzim</a:t>
            </a:r>
            <a:r>
              <a:rPr lang="tr-TR" dirty="0" smtClean="0"/>
              <a:t> metotları bitki materyalinin çok taze olmasını veya çok düşük sıcaklıklarda muhafazasını gerektirir. Bunun arazi koşullarında temini çok güçtür, bu da metodun sistematik amaçlı kullanımını sınırlar. </a:t>
            </a:r>
          </a:p>
          <a:p>
            <a:r>
              <a:rPr lang="tr-TR" dirty="0" smtClean="0"/>
              <a:t>Bu yüzden daha çok tarım bitkilerinde kullanılmaktadır.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Protein Dizilenmesi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Protein dizilemesi proteinlerin kendilerini oluşturan aminoasitlerin cins ve sıralarının belirlenmesidir. </a:t>
            </a:r>
          </a:p>
          <a:p>
            <a:r>
              <a:rPr lang="tr-TR" dirty="0" smtClean="0"/>
              <a:t>Bunun için çoğunlukla </a:t>
            </a:r>
            <a:r>
              <a:rPr lang="tr-TR" dirty="0" err="1" smtClean="0"/>
              <a:t>Sanger</a:t>
            </a:r>
            <a:r>
              <a:rPr lang="tr-TR" dirty="0" smtClean="0"/>
              <a:t> ve </a:t>
            </a:r>
            <a:r>
              <a:rPr lang="tr-TR" dirty="0" err="1" smtClean="0"/>
              <a:t>Edman</a:t>
            </a:r>
            <a:r>
              <a:rPr lang="tr-TR" dirty="0" smtClean="0"/>
              <a:t> </a:t>
            </a:r>
            <a:r>
              <a:rPr lang="tr-TR" dirty="0" err="1" smtClean="0"/>
              <a:t>metodları</a:t>
            </a:r>
            <a:r>
              <a:rPr lang="tr-TR" dirty="0" smtClean="0"/>
              <a:t> kullanılmaktadır.  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Sanger</a:t>
            </a:r>
            <a:r>
              <a:rPr lang="tr-TR" dirty="0" smtClean="0"/>
              <a:t> Metodu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Sanger</a:t>
            </a:r>
            <a:r>
              <a:rPr lang="tr-TR" dirty="0" smtClean="0"/>
              <a:t> metodunda dizilenecek proteinden N ucundan sırayla aminoasitler kopartılır  ve analiz edilir.  </a:t>
            </a:r>
          </a:p>
          <a:p>
            <a:r>
              <a:rPr lang="tr-TR" dirty="0" err="1" smtClean="0"/>
              <a:t>Fluro</a:t>
            </a:r>
            <a:r>
              <a:rPr lang="tr-TR" dirty="0" smtClean="0"/>
              <a:t> </a:t>
            </a:r>
            <a:r>
              <a:rPr lang="tr-TR" dirty="0" err="1" smtClean="0"/>
              <a:t>dinitro</a:t>
            </a:r>
            <a:r>
              <a:rPr lang="tr-TR" dirty="0" smtClean="0"/>
              <a:t> benzen (</a:t>
            </a:r>
            <a:r>
              <a:rPr lang="tr-TR" dirty="0" err="1" smtClean="0"/>
              <a:t>Sanger</a:t>
            </a:r>
            <a:r>
              <a:rPr lang="tr-TR" dirty="0" smtClean="0"/>
              <a:t> reaktifi de denmektedir) N ucundaki NH2 ile reaksiyona girer ve sonuçta amino </a:t>
            </a:r>
            <a:r>
              <a:rPr lang="tr-TR" dirty="0" err="1" smtClean="0"/>
              <a:t>asitin</a:t>
            </a:r>
            <a:r>
              <a:rPr lang="tr-TR" dirty="0" smtClean="0"/>
              <a:t> sarı renkli </a:t>
            </a:r>
            <a:r>
              <a:rPr lang="tr-TR" dirty="0" err="1" smtClean="0"/>
              <a:t>dinitrofenol</a:t>
            </a:r>
            <a:r>
              <a:rPr lang="tr-TR" dirty="0" smtClean="0"/>
              <a:t> türevi oluşur. </a:t>
            </a:r>
          </a:p>
          <a:p>
            <a:r>
              <a:rPr lang="tr-TR" dirty="0" smtClean="0"/>
              <a:t>Bu oluşan amino </a:t>
            </a:r>
            <a:r>
              <a:rPr lang="tr-TR" dirty="0" err="1" smtClean="0"/>
              <a:t>asitin</a:t>
            </a:r>
            <a:r>
              <a:rPr lang="tr-TR" dirty="0" smtClean="0"/>
              <a:t> </a:t>
            </a:r>
            <a:r>
              <a:rPr lang="tr-TR" dirty="0" err="1" smtClean="0"/>
              <a:t>dinitrofenol</a:t>
            </a:r>
            <a:r>
              <a:rPr lang="tr-TR" dirty="0" smtClean="0"/>
              <a:t> türevi jel </a:t>
            </a:r>
            <a:r>
              <a:rPr lang="tr-TR" dirty="0" err="1" smtClean="0"/>
              <a:t>kromotgrafisinde</a:t>
            </a:r>
            <a:r>
              <a:rPr lang="tr-TR" dirty="0" smtClean="0"/>
              <a:t> koşturulur ve bilinen standart amino </a:t>
            </a:r>
            <a:r>
              <a:rPr lang="tr-TR" dirty="0" err="1" smtClean="0"/>
              <a:t>asitin</a:t>
            </a:r>
            <a:r>
              <a:rPr lang="tr-TR" dirty="0" smtClean="0"/>
              <a:t> </a:t>
            </a:r>
            <a:r>
              <a:rPr lang="tr-TR" dirty="0" err="1" smtClean="0"/>
              <a:t>dinitrofenol</a:t>
            </a:r>
            <a:r>
              <a:rPr lang="tr-TR" dirty="0" smtClean="0"/>
              <a:t> türevleri ile karşılaştırılarak, hangi amino asit olduğu tespit edilir.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 descr="http://image.slidesharecdn.com/enzymology-namrata-130519125740-phpapp01/95/enzymology-namrata-12-1024.jpg?cb=13689864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593360" cy="5695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Edman</a:t>
            </a:r>
            <a:r>
              <a:rPr lang="tr-TR" dirty="0" smtClean="0"/>
              <a:t> Metodu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Peptidlerin</a:t>
            </a:r>
            <a:r>
              <a:rPr lang="tr-TR" dirty="0" smtClean="0"/>
              <a:t> N ucundan  C </a:t>
            </a:r>
            <a:r>
              <a:rPr lang="tr-TR" dirty="0" err="1" smtClean="0"/>
              <a:t>ucna</a:t>
            </a:r>
            <a:r>
              <a:rPr lang="tr-TR" dirty="0" smtClean="0"/>
              <a:t> doğru </a:t>
            </a:r>
            <a:r>
              <a:rPr lang="tr-TR" dirty="0" smtClean="0"/>
              <a:t>dizilenmesi ile gerçekleşir.</a:t>
            </a:r>
          </a:p>
          <a:p>
            <a:r>
              <a:rPr lang="tr-TR" dirty="0" err="1" smtClean="0"/>
              <a:t>Fenil</a:t>
            </a:r>
            <a:r>
              <a:rPr lang="tr-TR" dirty="0" smtClean="0"/>
              <a:t> </a:t>
            </a:r>
            <a:r>
              <a:rPr lang="tr-TR" dirty="0" err="1" smtClean="0"/>
              <a:t>izotiyosiyanat</a:t>
            </a:r>
            <a:r>
              <a:rPr lang="tr-TR" dirty="0" smtClean="0"/>
              <a:t> kullanılarak N ucundaki aminoasit </a:t>
            </a:r>
            <a:r>
              <a:rPr lang="tr-TR" dirty="0" err="1" smtClean="0"/>
              <a:t>le</a:t>
            </a:r>
            <a:r>
              <a:rPr lang="tr-TR" dirty="0" smtClean="0"/>
              <a:t> </a:t>
            </a:r>
            <a:r>
              <a:rPr lang="tr-TR" dirty="0" err="1" smtClean="0"/>
              <a:t>kovalent</a:t>
            </a:r>
            <a:r>
              <a:rPr lang="tr-TR" dirty="0" smtClean="0"/>
              <a:t> bağ yapması sağlanır.</a:t>
            </a:r>
          </a:p>
          <a:p>
            <a:r>
              <a:rPr lang="tr-TR" dirty="0" smtClean="0"/>
              <a:t>Bağlandığı </a:t>
            </a:r>
            <a:r>
              <a:rPr lang="tr-TR" dirty="0" err="1" smtClean="0"/>
              <a:t>aminoasitin</a:t>
            </a:r>
            <a:r>
              <a:rPr lang="tr-TR" dirty="0" smtClean="0"/>
              <a:t> </a:t>
            </a:r>
            <a:r>
              <a:rPr lang="tr-TR" dirty="0" err="1" smtClean="0"/>
              <a:t>tiyokarbonil</a:t>
            </a:r>
            <a:r>
              <a:rPr lang="tr-TR" dirty="0" smtClean="0"/>
              <a:t> türevi oluşur bu amino asit </a:t>
            </a:r>
            <a:r>
              <a:rPr lang="tr-TR" dirty="0" err="1" smtClean="0"/>
              <a:t>kromotografik</a:t>
            </a:r>
            <a:r>
              <a:rPr lang="tr-TR" dirty="0" smtClean="0"/>
              <a:t> olarak belirlenir ve reaksiyon sonunda  bu </a:t>
            </a:r>
            <a:r>
              <a:rPr lang="tr-TR" dirty="0" smtClean="0"/>
              <a:t>uçtaki </a:t>
            </a:r>
            <a:r>
              <a:rPr lang="tr-TR" dirty="0" err="1" smtClean="0"/>
              <a:t>tiyokarbonil</a:t>
            </a:r>
            <a:r>
              <a:rPr lang="tr-TR" dirty="0" smtClean="0"/>
              <a:t> türevi </a:t>
            </a:r>
            <a:r>
              <a:rPr lang="tr-TR" dirty="0" smtClean="0"/>
              <a:t>kopar ve </a:t>
            </a:r>
            <a:r>
              <a:rPr lang="tr-TR" dirty="0" err="1" smtClean="0"/>
              <a:t>peptid</a:t>
            </a:r>
            <a:r>
              <a:rPr lang="tr-TR" dirty="0" smtClean="0"/>
              <a:t> bir amino asit kısalır.</a:t>
            </a:r>
          </a:p>
          <a:p>
            <a:r>
              <a:rPr lang="tr-TR" dirty="0" smtClean="0"/>
              <a:t>İşlem devam ettirilerek dizi belirlenir.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enosphere-biotech.com/IMG/gif/04.-Protein-Sequencing-technical-notes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5715000" cy="3609976"/>
          </a:xfrm>
          <a:prstGeom prst="rect">
            <a:avLst/>
          </a:prstGeom>
          <a:noFill/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Elde edilen amino asit dizileri hizalanır ve paylaşılan ve paylaşılmayan aminoasitler belirlenir ve karakterler kodlanarak </a:t>
            </a:r>
            <a:r>
              <a:rPr lang="tr-TR" dirty="0" err="1" smtClean="0"/>
              <a:t>filogenetik</a:t>
            </a:r>
            <a:r>
              <a:rPr lang="tr-TR" dirty="0" smtClean="0"/>
              <a:t> analizler yapılır.</a:t>
            </a:r>
          </a:p>
          <a:p>
            <a:r>
              <a:rPr lang="tr-TR" dirty="0" smtClean="0"/>
              <a:t>Belli proteinlerinin </a:t>
            </a:r>
            <a:r>
              <a:rPr lang="tr-TR" dirty="0" smtClean="0"/>
              <a:t>dizileri </a:t>
            </a:r>
            <a:r>
              <a:rPr lang="tr-TR" dirty="0" smtClean="0"/>
              <a:t>çalışılmış bazı </a:t>
            </a:r>
            <a:r>
              <a:rPr lang="tr-TR" dirty="0" err="1" smtClean="0"/>
              <a:t>taksonlara</a:t>
            </a:r>
            <a:r>
              <a:rPr lang="tr-TR" dirty="0" smtClean="0"/>
              <a:t> ait diziler dizi bankalarından bulunabilir </a:t>
            </a:r>
          </a:p>
          <a:p>
            <a:r>
              <a:rPr lang="tr-TR" dirty="0" smtClean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</a:t>
            </a:r>
            <a:r>
              <a:rPr lang="tr-TR" dirty="0" smtClean="0">
                <a:hlinkClick r:id="rId2"/>
              </a:rPr>
              <a:t>www.</a:t>
            </a:r>
            <a:r>
              <a:rPr lang="tr-TR" dirty="0" err="1" smtClean="0">
                <a:hlinkClick r:id="rId2"/>
              </a:rPr>
              <a:t>ncbi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nlm</a:t>
            </a:r>
            <a:r>
              <a:rPr lang="tr-TR" dirty="0" smtClean="0">
                <a:hlinkClick r:id="rId2"/>
              </a:rPr>
              <a:t>.</a:t>
            </a:r>
            <a:r>
              <a:rPr lang="tr-TR" dirty="0" err="1" smtClean="0">
                <a:hlinkClick r:id="rId2"/>
              </a:rPr>
              <a:t>nih</a:t>
            </a:r>
            <a:r>
              <a:rPr lang="tr-TR" dirty="0" smtClean="0">
                <a:hlinkClick r:id="rId2"/>
              </a:rPr>
              <a:t>.gov/protein</a:t>
            </a:r>
            <a:r>
              <a:rPr lang="tr-TR" dirty="0" smtClean="0"/>
              <a:t> bu dizi bankalarına iyi bir örnektir.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err="1" smtClean="0"/>
              <a:t>Panax</a:t>
            </a:r>
            <a:r>
              <a:rPr lang="tr-TR" sz="4000" dirty="0" smtClean="0"/>
              <a:t> </a:t>
            </a:r>
            <a:r>
              <a:rPr lang="tr-TR" sz="4000" dirty="0" smtClean="0"/>
              <a:t>ginseng türünde </a:t>
            </a:r>
            <a:r>
              <a:rPr lang="tr-TR" sz="4000" dirty="0" err="1" smtClean="0"/>
              <a:t>Ferredoxin</a:t>
            </a:r>
            <a:r>
              <a:rPr lang="tr-TR" sz="4000" dirty="0" smtClean="0"/>
              <a:t> Amino </a:t>
            </a:r>
            <a:r>
              <a:rPr lang="tr-TR" sz="4000" dirty="0" err="1" smtClean="0"/>
              <a:t>Acid</a:t>
            </a:r>
            <a:r>
              <a:rPr lang="tr-TR" sz="4000" dirty="0" smtClean="0"/>
              <a:t> </a:t>
            </a:r>
            <a:r>
              <a:rPr lang="tr-TR" sz="4000" dirty="0" smtClean="0"/>
              <a:t>Dizilemesi</a:t>
            </a:r>
            <a:endParaRPr lang="tr-TR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144001" cy="502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133"/>
            <a:ext cx="9143999" cy="632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dirty="0" smtClean="0"/>
              <a:t>Diğer bitkilerin </a:t>
            </a:r>
            <a:r>
              <a:rPr lang="tr-TR" sz="4000" dirty="0" err="1" smtClean="0"/>
              <a:t>Panax</a:t>
            </a:r>
            <a:r>
              <a:rPr lang="tr-TR" sz="4000" dirty="0" smtClean="0"/>
              <a:t> </a:t>
            </a:r>
            <a:r>
              <a:rPr lang="tr-TR" sz="4000" dirty="0" smtClean="0"/>
              <a:t>ginseng </a:t>
            </a:r>
            <a:r>
              <a:rPr lang="tr-TR" sz="4000" dirty="0" smtClean="0"/>
              <a:t>türünden </a:t>
            </a:r>
            <a:r>
              <a:rPr lang="tr-TR" sz="4000" dirty="0" err="1" smtClean="0"/>
              <a:t>Ferredoxin</a:t>
            </a:r>
            <a:r>
              <a:rPr lang="tr-TR" sz="4000" dirty="0" smtClean="0"/>
              <a:t> Amino </a:t>
            </a:r>
            <a:r>
              <a:rPr lang="tr-TR" sz="4000" dirty="0" smtClean="0"/>
              <a:t>Asit dizi farklılıkları</a:t>
            </a:r>
            <a:endParaRPr lang="tr-TR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1982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 smtClean="0"/>
              <a:t>Metodoloji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tr-TR" dirty="0" smtClean="0"/>
              <a:t>İstenen tohum proteinleri uygun </a:t>
            </a:r>
            <a:r>
              <a:rPr lang="tr-TR" dirty="0" err="1" smtClean="0"/>
              <a:t>ekstraksiyon</a:t>
            </a:r>
            <a:r>
              <a:rPr lang="tr-TR" dirty="0" smtClean="0"/>
              <a:t> ortamında ve </a:t>
            </a:r>
            <a:r>
              <a:rPr lang="tr-TR" dirty="0" err="1" smtClean="0"/>
              <a:t>pH’da</a:t>
            </a:r>
            <a:r>
              <a:rPr lang="tr-TR" dirty="0" smtClean="0"/>
              <a:t> </a:t>
            </a:r>
            <a:r>
              <a:rPr lang="tr-TR" dirty="0" err="1" smtClean="0"/>
              <a:t>ekstrakte</a:t>
            </a:r>
            <a:r>
              <a:rPr lang="tr-TR" dirty="0" smtClean="0"/>
              <a:t> edilir (alkol/su bazlı; seyreltik asit veya alkali).</a:t>
            </a:r>
          </a:p>
          <a:p>
            <a:pPr lvl="0"/>
            <a:r>
              <a:rPr lang="tr-TR" dirty="0" smtClean="0"/>
              <a:t>Bu proteinler net yüklerine ve büyüklüklerine göre çoğunlukla </a:t>
            </a:r>
            <a:r>
              <a:rPr lang="tr-TR" dirty="0" err="1" smtClean="0"/>
              <a:t>poliakrilamid</a:t>
            </a:r>
            <a:r>
              <a:rPr lang="tr-TR" dirty="0" smtClean="0"/>
              <a:t> jel </a:t>
            </a:r>
            <a:r>
              <a:rPr lang="tr-TR" dirty="0" err="1" smtClean="0"/>
              <a:t>elektroforezinde</a:t>
            </a:r>
            <a:r>
              <a:rPr lang="tr-TR" dirty="0" smtClean="0"/>
              <a:t> (PAGE) ayrılırlar. Yüksek çözünürlük için </a:t>
            </a:r>
            <a:r>
              <a:rPr lang="tr-TR" dirty="0" err="1" smtClean="0"/>
              <a:t>izoelektrik</a:t>
            </a:r>
            <a:r>
              <a:rPr lang="tr-TR" dirty="0" smtClean="0"/>
              <a:t> odaklama kullanılır.</a:t>
            </a:r>
          </a:p>
          <a:p>
            <a:pPr lvl="0"/>
            <a:r>
              <a:rPr lang="tr-TR" dirty="0" smtClean="0"/>
              <a:t>Jeldeki proteinler </a:t>
            </a:r>
            <a:r>
              <a:rPr lang="tr-TR" dirty="0" err="1" smtClean="0"/>
              <a:t>commasie</a:t>
            </a:r>
            <a:r>
              <a:rPr lang="tr-TR" dirty="0" smtClean="0"/>
              <a:t> </a:t>
            </a:r>
            <a:r>
              <a:rPr lang="tr-TR" dirty="0" err="1" smtClean="0"/>
              <a:t>blue</a:t>
            </a:r>
            <a:r>
              <a:rPr lang="tr-TR" dirty="0" smtClean="0"/>
              <a:t> veya </a:t>
            </a:r>
            <a:r>
              <a:rPr lang="tr-TR" dirty="0" err="1" smtClean="0"/>
              <a:t>imido</a:t>
            </a:r>
            <a:r>
              <a:rPr lang="tr-TR" dirty="0" smtClean="0"/>
              <a:t> </a:t>
            </a:r>
            <a:r>
              <a:rPr lang="tr-TR" dirty="0" err="1" smtClean="0"/>
              <a:t>black</a:t>
            </a:r>
            <a:r>
              <a:rPr lang="tr-TR" dirty="0" smtClean="0"/>
              <a:t> boyaları gibi genel protein boyaları ile boyanarak görünür kılınır.</a:t>
            </a:r>
          </a:p>
          <a:p>
            <a:pPr lvl="0"/>
            <a:r>
              <a:rPr lang="tr-TR" dirty="0" smtClean="0"/>
              <a:t>Elde edilen protein bantlarının analizi yapılır (</a:t>
            </a:r>
            <a:r>
              <a:rPr lang="tr-TR" dirty="0" err="1" smtClean="0"/>
              <a:t>Skorlama</a:t>
            </a:r>
            <a:r>
              <a:rPr lang="tr-TR" dirty="0" smtClean="0"/>
              <a:t>).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574" y="1"/>
            <a:ext cx="59257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Protein </a:t>
            </a:r>
            <a:r>
              <a:rPr lang="tr-TR" sz="4000" dirty="0" smtClean="0"/>
              <a:t>Dizilerinin </a:t>
            </a:r>
            <a:r>
              <a:rPr lang="tr-TR" sz="4000" dirty="0" err="1" smtClean="0"/>
              <a:t>Taksonomik</a:t>
            </a:r>
            <a:r>
              <a:rPr lang="tr-TR" sz="4000" dirty="0" smtClean="0"/>
              <a:t> Amaçlı Kullanımı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Özellikle üst </a:t>
            </a:r>
            <a:r>
              <a:rPr lang="tr-TR" dirty="0" err="1" smtClean="0"/>
              <a:t>taksonomik</a:t>
            </a:r>
            <a:r>
              <a:rPr lang="tr-TR" dirty="0" smtClean="0"/>
              <a:t> grupların </a:t>
            </a:r>
            <a:r>
              <a:rPr lang="tr-TR" dirty="0" err="1" smtClean="0"/>
              <a:t>filogenilerinin</a:t>
            </a:r>
            <a:r>
              <a:rPr lang="tr-TR" dirty="0" smtClean="0"/>
              <a:t> incelenmesinde kullanışlı belirteçlerdir.</a:t>
            </a:r>
          </a:p>
          <a:p>
            <a:r>
              <a:rPr lang="tr-TR" dirty="0" smtClean="0"/>
              <a:t>Fakat DNA dizileme </a:t>
            </a:r>
            <a:r>
              <a:rPr lang="tr-TR" dirty="0" err="1" smtClean="0"/>
              <a:t>metodlarının</a:t>
            </a:r>
            <a:r>
              <a:rPr lang="tr-TR" dirty="0" smtClean="0"/>
              <a:t> yaygınlaşması ve ucuzlaması sebebiyle yaygın </a:t>
            </a:r>
            <a:r>
              <a:rPr lang="tr-TR" smtClean="0"/>
              <a:t>kullanımları azalmıştır.</a:t>
            </a:r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b="1" dirty="0" smtClean="0"/>
              <a:t>Analiz İçin İlkeler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Profildeki her bir bant direkt bir gen ürününü gösterir.</a:t>
            </a:r>
          </a:p>
          <a:p>
            <a:pPr lvl="0"/>
            <a:r>
              <a:rPr lang="tr-TR" dirty="0" smtClean="0"/>
              <a:t>Profiller çalışmada kullanılan bitkilerin genetik yakınlık ve farklılıklarının ölçütüdür.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 </a:t>
            </a:r>
            <a:r>
              <a:rPr lang="tr-TR" u="sng" dirty="0" smtClean="0"/>
              <a:t>Birlikte göç:</a:t>
            </a:r>
            <a:r>
              <a:rPr lang="tr-TR" dirty="0" smtClean="0"/>
              <a:t> Aynı hareketliliği gösteren proteinler aynı mıdır?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Profilleri karşılaştırırken bir jelde aynı hareketlilik ve aynı yoğunluğu paylaşan proteinlerin homolog proteinler olması varsayımı genellikle vardır. </a:t>
            </a:r>
          </a:p>
          <a:p>
            <a:r>
              <a:rPr lang="tr-TR" dirty="0" smtClean="0"/>
              <a:t>Özellikle sadece bir grup </a:t>
            </a:r>
            <a:r>
              <a:rPr lang="tr-TR" dirty="0" err="1" smtClean="0"/>
              <a:t>elektroforez</a:t>
            </a:r>
            <a:r>
              <a:rPr lang="tr-TR" dirty="0" smtClean="0"/>
              <a:t> koşulları kullanılmışsa, bu şüpheli bir varsayımdır. Bu varsayımı doğrulamak için tek yol daha fazla teknik kullanmaktır. Bununla birlikte </a:t>
            </a:r>
            <a:r>
              <a:rPr lang="tr-TR" dirty="0" err="1" smtClean="0"/>
              <a:t>elektroforezi</a:t>
            </a:r>
            <a:r>
              <a:rPr lang="tr-TR" dirty="0" smtClean="0"/>
              <a:t> farklı koşullar altında (jel yoğunluğu, </a:t>
            </a:r>
            <a:r>
              <a:rPr lang="tr-TR" dirty="0" err="1" smtClean="0"/>
              <a:t>pH</a:t>
            </a:r>
            <a:r>
              <a:rPr lang="tr-TR" dirty="0" smtClean="0"/>
              <a:t> vs.) tekrarlamak varsayımı daha inanılır bir hale getirebilir.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u="sng" dirty="0" smtClean="0"/>
              <a:t>Bant desenlerinin karışıklığı: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 veya daha fazla özel bant tipik tohum protein profilinde </a:t>
            </a:r>
            <a:r>
              <a:rPr lang="tr-TR" dirty="0" err="1" smtClean="0"/>
              <a:t>skorlanabilir</a:t>
            </a:r>
            <a:r>
              <a:rPr lang="tr-TR" dirty="0" smtClean="0"/>
              <a:t>. Bununla birlikte bant sayısı arttıkça birlikte göçle beraber, oluşan sorunlarda artar.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u="sng" dirty="0" smtClean="0"/>
              <a:t>Türler arası varyasyon: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Yakın ilişkili türlerde bile oldukça yüksek varyasyon olabilir. Türler arası karşılaştırma yapılmadan önce tür içi varyasyonlar belirlenmelidir. Zamanımızdaki çalışmalar bunu yetersiz bulsalar bile, </a:t>
            </a:r>
            <a:r>
              <a:rPr lang="tr-TR" dirty="0" err="1" smtClean="0"/>
              <a:t>populasyonlar</a:t>
            </a:r>
            <a:r>
              <a:rPr lang="tr-TR" dirty="0" smtClean="0"/>
              <a:t> arası varyasyon da bu şekilde ölçülebilir.</a:t>
            </a:r>
          </a:p>
          <a:p>
            <a:r>
              <a:rPr lang="tr-TR" dirty="0" smtClean="0"/>
              <a:t>   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Depo proteinleri </a:t>
            </a:r>
            <a:r>
              <a:rPr lang="tr-TR" dirty="0" err="1" smtClean="0"/>
              <a:t>genotiplerin</a:t>
            </a:r>
            <a:r>
              <a:rPr lang="tr-TR" dirty="0" smtClean="0"/>
              <a:t> ve varyetelerin belirlenmesinde düşük maliyetli uygun bir genetik profil sağlar. </a:t>
            </a:r>
          </a:p>
          <a:p>
            <a:r>
              <a:rPr lang="tr-TR" dirty="0" err="1" smtClean="0"/>
              <a:t>Bunula</a:t>
            </a:r>
            <a:r>
              <a:rPr lang="tr-TR" dirty="0" smtClean="0"/>
              <a:t> birlikte enzim </a:t>
            </a:r>
            <a:r>
              <a:rPr lang="tr-TR" dirty="0" err="1" smtClean="0"/>
              <a:t>elektroforezinin</a:t>
            </a:r>
            <a:r>
              <a:rPr lang="tr-TR" dirty="0" smtClean="0"/>
              <a:t> avantajları sebebiyle tohum proteini </a:t>
            </a:r>
            <a:r>
              <a:rPr lang="tr-TR" dirty="0" err="1" smtClean="0"/>
              <a:t>elektroforezinin</a:t>
            </a:r>
            <a:r>
              <a:rPr lang="tr-TR" dirty="0" smtClean="0"/>
              <a:t> hem popülaritesi hem de uygulaması azalmıştır.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dsjels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7256" y="1935163"/>
            <a:ext cx="7109488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824</Words>
  <Application>Microsoft Office PowerPoint</Application>
  <PresentationFormat>Ekran Gösterisi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Akış</vt:lpstr>
      <vt:lpstr>Protein Kemotaksonomisi</vt:lpstr>
      <vt:lpstr>Tohum Depo Proteinleri</vt:lpstr>
      <vt:lpstr> Metodoloji</vt:lpstr>
      <vt:lpstr> Analiz İçin İlkeler </vt:lpstr>
      <vt:lpstr> Birlikte göç: Aynı hareketliliği gösteren proteinler aynı mıdır?</vt:lpstr>
      <vt:lpstr> Bant desenlerinin karışıklığı: </vt:lpstr>
      <vt:lpstr> Türler arası varyasyon: </vt:lpstr>
      <vt:lpstr>Slayt 8</vt:lpstr>
      <vt:lpstr>Slayt 9</vt:lpstr>
      <vt:lpstr>Slayt 10</vt:lpstr>
      <vt:lpstr>Slayt 11</vt:lpstr>
      <vt:lpstr>İzoenzim Elektroforezi</vt:lpstr>
      <vt:lpstr>Enzimlerin çeşitli formları iki sınıfta toplanır: </vt:lpstr>
      <vt:lpstr>Metodoloji</vt:lpstr>
      <vt:lpstr>Slayt 15</vt:lpstr>
      <vt:lpstr>İlkeler</vt:lpstr>
      <vt:lpstr>Slayt 17</vt:lpstr>
      <vt:lpstr>Slayt 18</vt:lpstr>
      <vt:lpstr>Slayt 19</vt:lpstr>
      <vt:lpstr>Slayt 20</vt:lpstr>
      <vt:lpstr>Protein Dizilenmesi</vt:lpstr>
      <vt:lpstr>Sanger Metodu</vt:lpstr>
      <vt:lpstr>Slayt 23</vt:lpstr>
      <vt:lpstr>Edman Metodu</vt:lpstr>
      <vt:lpstr>Slayt 25</vt:lpstr>
      <vt:lpstr>Slayt 26</vt:lpstr>
      <vt:lpstr>Panax ginseng türünde Ferredoxin Amino Acid Dizilemesi</vt:lpstr>
      <vt:lpstr>Slayt 28</vt:lpstr>
      <vt:lpstr>Diğer bitkilerin Panax ginseng türünden Ferredoxin Amino Asit dizi farklılıkları</vt:lpstr>
      <vt:lpstr>Slayt 30</vt:lpstr>
      <vt:lpstr>Protein Dizilerinin Taksonomik Amaçlı Kullanımı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Sekonder Metabolizmanın Anahtar Enzimlerini Kodlayan Genlerin Oluşumu</dc:title>
  <dc:creator>Emre Yaprak</dc:creator>
  <cp:lastModifiedBy>Emre Yaprak</cp:lastModifiedBy>
  <cp:revision>49</cp:revision>
  <dcterms:created xsi:type="dcterms:W3CDTF">2013-12-18T08:37:44Z</dcterms:created>
  <dcterms:modified xsi:type="dcterms:W3CDTF">2014-12-19T12:11:17Z</dcterms:modified>
</cp:coreProperties>
</file>