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62" autoAdjust="0"/>
    <p:restoredTop sz="94660"/>
  </p:normalViewPr>
  <p:slideViewPr>
    <p:cSldViewPr>
      <p:cViewPr varScale="1">
        <p:scale>
          <a:sx n="68" d="100"/>
          <a:sy n="68" d="100"/>
        </p:scale>
        <p:origin x="-1440"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C204BCA-F7A9-4D2F-BCA8-928BBF428DF4}"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C204BCA-F7A9-4D2F-BCA8-928BBF428DF4}"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C204BCA-F7A9-4D2F-BCA8-928BBF428DF4}"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C204BCA-F7A9-4D2F-BCA8-928BBF428DF4}"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C204BCA-F7A9-4D2F-BCA8-928BBF428DF4}" type="datetimeFigureOut">
              <a:rPr lang="tr-TR" smtClean="0"/>
              <a:t>09.05.2020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C204BCA-F7A9-4D2F-BCA8-928BBF428DF4}"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C204BCA-F7A9-4D2F-BCA8-928BBF428DF4}" type="datetimeFigureOut">
              <a:rPr lang="tr-TR" smtClean="0"/>
              <a:t>09.05.2020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C204BCA-F7A9-4D2F-BCA8-928BBF428DF4}" type="datetimeFigureOut">
              <a:rPr lang="tr-TR" smtClean="0"/>
              <a:t>09.05.2020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204BCA-F7A9-4D2F-BCA8-928BBF428DF4}" type="datetimeFigureOut">
              <a:rPr lang="tr-TR" smtClean="0"/>
              <a:t>09.05.2020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204BCA-F7A9-4D2F-BCA8-928BBF428DF4}"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C204BCA-F7A9-4D2F-BCA8-928BBF428DF4}" type="datetimeFigureOut">
              <a:rPr lang="tr-TR" smtClean="0"/>
              <a:t>09.05.2020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016A9170-AD9D-447F-8F1B-9EB7F8C0B577}"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C204BCA-F7A9-4D2F-BCA8-928BBF428DF4}" type="datetimeFigureOut">
              <a:rPr lang="tr-TR" smtClean="0"/>
              <a:t>09.05.2020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16A9170-AD9D-447F-8F1B-9EB7F8C0B577}"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nn-NO" dirty="0" smtClean="0"/>
              <a:t>Sosyal Güvenlik Kurumu Ve Elektronik Devlet</a:t>
            </a:r>
            <a:br>
              <a:rPr lang="nn-NO" dirty="0" smtClean="0"/>
            </a:br>
            <a:endParaRPr lang="tr-TR" dirty="0"/>
          </a:p>
        </p:txBody>
      </p:sp>
      <p:sp>
        <p:nvSpPr>
          <p:cNvPr id="3" name="Subtitle 2"/>
          <p:cNvSpPr>
            <a:spLocks noGrp="1"/>
          </p:cNvSpPr>
          <p:nvPr>
            <p:ph type="subTitle" idx="1"/>
          </p:nvPr>
        </p:nvSpPr>
        <p:spPr/>
        <p:txBody>
          <a:bodyPr>
            <a:normAutofit fontScale="92500" lnSpcReduction="20000"/>
          </a:bodyPr>
          <a:lstStyle/>
          <a:p>
            <a:r>
              <a:rPr lang="tr-TR" dirty="0" smtClean="0"/>
              <a:t>6. HAFTA</a:t>
            </a:r>
          </a:p>
          <a:p>
            <a:r>
              <a:rPr lang="tr-TR" b="1" dirty="0"/>
              <a:t>E-DEVLET HİZMETLERİNİN YÜRÜTÜLMESİNE İLİŞKİN USUL</a:t>
            </a:r>
          </a:p>
          <a:p>
            <a:r>
              <a:rPr lang="tr-TR" b="1" dirty="0"/>
              <a:t>VE ESASLAR HAKKINDA YÖNETMELİK</a:t>
            </a:r>
          </a:p>
          <a:p>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a:bodyPr>
          <a:lstStyle/>
          <a:p>
            <a:r>
              <a:rPr lang="tr-TR" dirty="0"/>
              <a:t>Güvenli Elektronik İmza: 15/1/2004 tarihli ve 5070 sayılı Elektronik İmza Kanununun 4 üncü </a:t>
            </a:r>
            <a:r>
              <a:rPr lang="tr-TR" dirty="0" smtClean="0"/>
              <a:t>maddesinde </a:t>
            </a:r>
            <a:r>
              <a:rPr lang="tr-TR" dirty="0"/>
              <a:t>tanımlanan elektronik imzayı</a:t>
            </a:r>
            <a:r>
              <a:rPr lang="tr-TR" dirty="0" smtClean="0"/>
              <a:t>,</a:t>
            </a:r>
          </a:p>
          <a:p>
            <a:r>
              <a:rPr lang="tr-TR" dirty="0" smtClean="0"/>
              <a:t>,</a:t>
            </a:r>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smtClean="0"/>
              <a:t>KAYSİS: Devlet teşkilatında yer alan kurum ve kuruluşların organizasyon yapıları, yapı içerisindeki birimlerin sundukları hizmetler, süreç entegrasyonları, kullanılan belgeler ve resmi yazışmalar ile bunlara ilişkin yasal dayanaklar gibi kamu yönetimine ilişkin temel verilerin tespit edilerek sadeleştirme ve standartlaştırma çalışmalarının yapıldığı ve elektronik ortamda tanımlandığı, Başbakanlık tarafından yürütülen Elektronik Kamu Bilgi Yönetim Sistemini</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Kimlik doğrulama işlemi: e-Devlet hizmetleri kullanımı için kullanıcıların e-Devlet Şifresi, Güvenli Elektronik İmza veya Elektronik TC Kimlik Kartı gibi yollarla kimliklerinin doğrulatılmasını,</a:t>
            </a:r>
          </a:p>
          <a:p>
            <a:r>
              <a:rPr lang="tr-TR" dirty="0"/>
              <a:t>h) Kişisel veri: Kimliği belirli veya belirlenebilir gerçek kişiye ilişkin her türlü bilgiyi,</a:t>
            </a:r>
          </a:p>
          <a:p>
            <a:r>
              <a:rPr lang="tr-TR" dirty="0"/>
              <a:t>ı) Kullanıcı: e-Devlet hizmetlerinden yararlanan gerçek veya tüzel kişiyi,</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Olgunluk seviyesi yüksek e-Devlet hizmeti:  Sağladığı toplam maliyet ve zaman tasarrufu ile bürokratik süreçlerde önemli sadeleşme sağlayan, ileri teknoloji gerektiren işlemlerin sunulabildiği, servis bazlı entegrasyonun kurum içinde tamamen sağlandığı ve kurum dışı entegrasyonu mevcut bulunan e-Devlet hizmetini</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Siber güvenlik: Bilgi ve iletişim teknolojileri vasıtasıyla sağlanan hizmet, işlem ve veri ile bunların sunumunda yer alan sistemlerin gizlilik, bütünlük ve erişilebilirlik açısından güvenliğini,</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92500" lnSpcReduction="10000"/>
          </a:bodyPr>
          <a:lstStyle/>
          <a:p>
            <a:r>
              <a:rPr lang="tr-TR" dirty="0"/>
              <a:t>Veri tabanı: Kamu hizmetlerinin sunulmasına esas teşkil eden kamu kurum ve kuruluşlarına ait verilerin bulunduğu elektronik sistemleri,</a:t>
            </a:r>
          </a:p>
          <a:p>
            <a:r>
              <a:rPr lang="tr-TR" dirty="0"/>
              <a:t>l) Veri yetkilisi: Kamu hizmetlerinin sunulmasına esas teşkil eden veri tabanlarının kurulmasından, yönetilmesinden, verilerin bu veri tabanlarına kaydedilmesinden, güvenliğinden, işlenmesinden ve paylaşılmasından sorumlu olan gerçek veya tüzel kişiyi,</a:t>
            </a:r>
          </a:p>
          <a:p>
            <a:r>
              <a:rPr lang="tr-TR" dirty="0"/>
              <a:t>ifade eder. </a:t>
            </a:r>
          </a:p>
          <a:p>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tr-TR" sz="3200" b="1" dirty="0"/>
              <a:t>E-DEVLET HİZMETLERİNİN YÜRÜTÜLMESİNE İLİŞKİN USUL</a:t>
            </a:r>
            <a:br>
              <a:rPr lang="tr-TR" sz="3200" b="1" dirty="0"/>
            </a:br>
            <a:r>
              <a:rPr lang="tr-TR" sz="3200" b="1" dirty="0"/>
              <a:t>VE ESASLAR HAKKINDA YÖNETMELİK</a:t>
            </a:r>
            <a:br>
              <a:rPr lang="tr-TR" sz="3200" b="1" dirty="0"/>
            </a:br>
            <a:endParaRPr lang="tr-TR" sz="3200" dirty="0"/>
          </a:p>
        </p:txBody>
      </p:sp>
      <p:sp>
        <p:nvSpPr>
          <p:cNvPr id="3" name="Content Placeholder 2"/>
          <p:cNvSpPr>
            <a:spLocks noGrp="1"/>
          </p:cNvSpPr>
          <p:nvPr>
            <p:ph idx="1"/>
          </p:nvPr>
        </p:nvSpPr>
        <p:spPr/>
        <p:txBody>
          <a:bodyPr/>
          <a:lstStyle/>
          <a:p>
            <a:r>
              <a:rPr lang="tr-TR" dirty="0" smtClean="0"/>
              <a:t>Bu Yönetmeliğin amacı; bilgi toplumu politika, hedef ve stratejileri çerçevesinde, e-Devlet hizmetlerinin kapsamı ve yürütülmesine ilişkin usul ve esasları belirlemek, bu hizmetlere ilişkin eylem planları yapmak, koordinasyon ve izleme faaliyetlerini yürütmektir.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fontScale="70000" lnSpcReduction="20000"/>
          </a:bodyPr>
          <a:lstStyle/>
          <a:p>
            <a:r>
              <a:rPr lang="tr-TR" dirty="0"/>
              <a:t>Bu Yönetmelik, 10/12/2003 tarihli ve 5018 sayılı Kamu Malî Yönetimi ve Kontrol Kanunu eki (I), (II), (III) ve (IV) sayılı cetvellerde yer alan genel yönetim kapsamındaki Bakanlıklar, Bakanlıklara bağlı, ilgili ve ilişkili kamu idarelerini, üniversiteleri ve sosyal güvenlik kurumları ile mahalli idareler kapsamında görev, yetki ve sorumlulukları 3/7/2005 tarihli ve 5393 sayılı Belediye Kanunu, 10/7/2004 tarihli ve 5216 sayılı Büyükşehir Belediyesi Kanunu ve 22/2/2005 tarihli ve 5302 sayılı İl Özel İdaresi Kanunu ile belirlenmiş kamu tüzel kişiliği olan belediyeler ve il özel idarelerini ve bunların kurdukları kuruluşları, kamu kurumu niteliğindeki meslek kuruluşları ve bunların üst kuruluşlarını, hissesinin yüzde elliden fazlası kamuya ait olan şirketler ve özel kanunlarla kurulan diğer kuruluşları kapsar. </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Bu Yönetmelik, 26/9/2011 tarihli ve 655 sayılı Ulaştırma, Denizcilik ve Haberleşme Bakanlığının Teşkilat ve Görevleri Hakkında Kanun Hükmünde Kararnamenin 2 nci maddesinin birinci fıkrasının (f) bendi ve 13 üncü maddesinin birinci fıkrasının (ç) bendi hükümlerine dayanılarak hazırlanmıştır.</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Bu Yönetmelikte yer alan;</a:t>
            </a:r>
          </a:p>
          <a:p>
            <a:r>
              <a:rPr lang="tr-TR" dirty="0"/>
              <a:t>a) Bakanlık: Ulaştırma, Denizcilik ve Haberleşme Bakanlığını,</a:t>
            </a:r>
          </a:p>
          <a:p>
            <a:r>
              <a:rPr lang="tr-TR" dirty="0"/>
              <a:t>b) Birlikte Çalışabilirlik Esasları Rehberi: 28/2/2009 tarihli ve 27155 sayılı Resmî Gazete’de yayımlanan 2009/4 sayılı Başbakanlık Genelgesinde belirtilen rehberi,</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normAutofit lnSpcReduction="10000"/>
          </a:bodyPr>
          <a:lstStyle/>
          <a:p>
            <a:r>
              <a:rPr lang="tr-TR" dirty="0"/>
              <a:t>c) e-Devlet hizmeti: Hizmet süreçlerinin vatandaş odaklı olarak yeniden yapılandırılmasını da içerecek şekilde, kurumlar arası veri paylaşımı esasına dayalı olarak yürütülmesi için kurumlar tarafından, hızlı, güvenli, etkili, verimli, şeffaf ve hesap verebilir, temel hak ve özgürlüklere riayet edilerek ve mahremiyet gözetilecek şekilde elektronik ortama aktarılan her bir kamu hizmetini,</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e-Devlet Kapısı: e-Devlet hizmetlerinin son kullanıcıya farklı erişim kanallarından tek noktadan bütünleşik olarak sunulduğu ortak elektronik platformu,</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 e-Devlet Kapısı İşletmecisi: 24/3/2006 tarihli ve 2006/10316 sayılı Bakanlar Kurulu Kararı ve 10/8/2006 tarihli ve 2006/22 sayılı Başbakanlık Genelgesi ile e-Devlet Kapısının kurulması ve işletilmesiyle yetkilendirilmiş, 4/2/1924 tarihli ve 406 sayılı Telgraf ve Telefon Kanununun Ek 33 üncü maddesi ile kurulan Türksat Uydu Haberleşme Kablo TV ve İşletme Anonim Şirketini,</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tr-TR"/>
          </a:p>
        </p:txBody>
      </p:sp>
      <p:sp>
        <p:nvSpPr>
          <p:cNvPr id="3" name="Content Placeholder 2"/>
          <p:cNvSpPr>
            <a:spLocks noGrp="1"/>
          </p:cNvSpPr>
          <p:nvPr>
            <p:ph idx="1"/>
          </p:nvPr>
        </p:nvSpPr>
        <p:spPr/>
        <p:txBody>
          <a:bodyPr/>
          <a:lstStyle/>
          <a:p>
            <a:r>
              <a:rPr lang="tr-TR" dirty="0"/>
              <a:t>-Devlet projeleri: Kamu hizmetlerinin bilgi ve iletişim teknolojileri kullanılarak e-Devlet hizmetlerine dönüştürülmesi amacıyla yürütülen projeleri,</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TotalTime>
  <Words>587</Words>
  <Application>Microsoft Office PowerPoint</Application>
  <PresentationFormat>On-screen Show (4:3)</PresentationFormat>
  <Paragraphs>26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Sosyal Güvenlik Kurumu Ve Elektronik Devlet </vt:lpstr>
      <vt:lpstr>E-DEVLET HİZMETLERİNİN YÜRÜTÜLMESİNE İLİŞKİN USUL VE ESASLAR HAKKINDA YÖNETMELİK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Kurumu Ve Elektronik Devlet </dc:title>
  <dc:creator>Tuğba&amp;Cihan</dc:creator>
  <cp:lastModifiedBy>Tuğba&amp;Cihan</cp:lastModifiedBy>
  <cp:revision>1</cp:revision>
  <dcterms:created xsi:type="dcterms:W3CDTF">2020-05-08T21:04:16Z</dcterms:created>
  <dcterms:modified xsi:type="dcterms:W3CDTF">2020-05-08T21:09:09Z</dcterms:modified>
</cp:coreProperties>
</file>