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345" r:id="rId3"/>
    <p:sldId id="346" r:id="rId4"/>
    <p:sldId id="349" r:id="rId5"/>
    <p:sldId id="350" r:id="rId6"/>
    <p:sldId id="351" r:id="rId7"/>
    <p:sldId id="352" r:id="rId8"/>
    <p:sldId id="353" r:id="rId9"/>
    <p:sldId id="355" r:id="rId10"/>
    <p:sldId id="356" r:id="rId11"/>
    <p:sldId id="357" r:id="rId12"/>
    <p:sldId id="358" r:id="rId13"/>
    <p:sldId id="360" r:id="rId14"/>
    <p:sldId id="361" r:id="rId15"/>
    <p:sldId id="362" r:id="rId16"/>
    <p:sldId id="363" r:id="rId17"/>
    <p:sldId id="364" r:id="rId18"/>
    <p:sldId id="365" r:id="rId19"/>
    <p:sldId id="257" r:id="rId20"/>
    <p:sldId id="259" r:id="rId21"/>
    <p:sldId id="260" r:id="rId22"/>
    <p:sldId id="261" r:id="rId23"/>
    <p:sldId id="262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342" r:id="rId35"/>
    <p:sldId id="274" r:id="rId36"/>
    <p:sldId id="343" r:id="rId37"/>
    <p:sldId id="276" r:id="rId38"/>
    <p:sldId id="341" r:id="rId39"/>
    <p:sldId id="277" r:id="rId40"/>
    <p:sldId id="278" r:id="rId41"/>
    <p:sldId id="279" r:id="rId4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B4D88-BEAF-425E-AD3C-CDF562680C94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6B3B4-6EB8-40B5-A7C0-45911537135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97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CD924F-B1C0-4273-A040-CC2B478D88B6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87470-5C86-4E8F-B481-30241DE1ECA5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EB1EE0-D302-430D-8266-9466F892BF1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866B2-BE1E-40BE-BB3E-DB81F12468C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F5BA2A-CDC8-44FE-A71F-0723064A297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07789-6678-41A9-A095-E9372A486183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513165-1B51-47D4-9FD0-1BF3E0E4281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A673F-3380-44C6-8C0F-F7F37D8B4083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F2571-1B5A-4BB2-B5C7-25978BEADFE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1F84F-B862-48BE-8685-CDE081AA7FE7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AAD844-62E8-43D7-93B6-653E6C1E1B3E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832B01-B989-4860-B495-AAD9A117CFD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043608" y="836712"/>
            <a:ext cx="7414592" cy="2763739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Kas ve İskelet Sistemi Hastalıkları Hamilelik, Doğum ve </a:t>
            </a:r>
            <a:r>
              <a:rPr lang="tr-TR" dirty="0" err="1" smtClean="0"/>
              <a:t>Puerperyum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944216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2060"/>
                </a:solidFill>
              </a:rPr>
              <a:t> </a:t>
            </a:r>
            <a:endParaRPr lang="tr-TR" sz="2800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173059" name="Picture 2" descr="ei_027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672" y="548680"/>
            <a:ext cx="6357938" cy="5500688"/>
          </a:xfrm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1F2C2-9165-4EEF-A888-60C84EEFBC38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/>
              <a:t>GENİTOÜRİNER SİSTEM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 </a:t>
            </a:r>
            <a:r>
              <a:rPr lang="tr-TR" sz="3200" b="1" dirty="0" smtClean="0">
                <a:solidFill>
                  <a:srgbClr val="FF0000"/>
                </a:solidFill>
              </a:rPr>
              <a:t>Diyaliz İçin Yatış(1404)</a:t>
            </a:r>
            <a:endParaRPr lang="tr-TR" sz="3200" dirty="0" smtClean="0">
              <a:solidFill>
                <a:srgbClr val="FF0000"/>
              </a:solidFill>
            </a:endParaRPr>
          </a:p>
        </p:txBody>
      </p:sp>
      <p:sp>
        <p:nvSpPr>
          <p:cNvPr id="17408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7030A0"/>
                </a:solidFill>
              </a:rPr>
              <a:t>Birden fazla gün süren bakım epizotları</a:t>
            </a:r>
            <a:r>
              <a:rPr lang="tr-TR" b="1" dirty="0" smtClean="0"/>
              <a:t>: </a:t>
            </a:r>
            <a:r>
              <a:rPr lang="tr-TR" dirty="0" smtClean="0"/>
              <a:t>Bir diyaliz bakım epizodunun birden fazla gün boyunca sürmesi ve yatış amacının günlük yatış </a:t>
            </a:r>
            <a:r>
              <a:rPr lang="tr-TR" b="1" dirty="0" smtClean="0"/>
              <a:t>olmaması halinde, yatışı gerektiren durumu ana tanı olarak kodlayın.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b="1" dirty="0" smtClean="0"/>
              <a:t> Bu tür durumlarda, diyaliz, </a:t>
            </a:r>
            <a:r>
              <a:rPr lang="tr-TR" dirty="0" smtClean="0"/>
              <a:t>prosedür kodu ile belirtilecektir. Bu nedenle, Z49.1 </a:t>
            </a:r>
            <a:r>
              <a:rPr lang="tr-TR" i="1" dirty="0" err="1" smtClean="0"/>
              <a:t>Ekstrakorporeal</a:t>
            </a:r>
            <a:r>
              <a:rPr lang="tr-TR" i="1" dirty="0" smtClean="0"/>
              <a:t> diyaliz ile Z49.2 Diyalizler, diğer kodları </a:t>
            </a:r>
            <a:r>
              <a:rPr lang="tr-TR" b="1" i="1" dirty="0" smtClean="0"/>
              <a:t>gerekli değildir</a:t>
            </a:r>
            <a:r>
              <a:rPr lang="tr-TR" sz="2600" i="1" dirty="0" smtClean="0"/>
              <a:t>.</a:t>
            </a:r>
          </a:p>
          <a:p>
            <a:pPr eaLnBrk="1" hangingPunct="1">
              <a:buNone/>
            </a:pPr>
            <a:endParaRPr lang="tr-TR" sz="26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E5C83E-3863-4747-86BE-7D2407895481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75107" name="2 İçerik Yer Tutucusu"/>
          <p:cNvSpPr>
            <a:spLocks noGrp="1"/>
          </p:cNvSpPr>
          <p:nvPr>
            <p:ph idx="1"/>
          </p:nvPr>
        </p:nvSpPr>
        <p:spPr>
          <a:xfrm>
            <a:off x="971600" y="765174"/>
            <a:ext cx="7715200" cy="6092825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>
                <a:solidFill>
                  <a:srgbClr val="7030A0"/>
                </a:solidFill>
              </a:rPr>
              <a:t>Günübirlik olarak gerçekleştirilen HD tedavileri seans başına bir frekans olarak </a:t>
            </a:r>
            <a:r>
              <a:rPr lang="tr-TR" dirty="0" err="1" smtClean="0">
                <a:solidFill>
                  <a:srgbClr val="7030A0"/>
                </a:solidFill>
              </a:rPr>
              <a:t>İBaG</a:t>
            </a:r>
            <a:r>
              <a:rPr lang="tr-TR" dirty="0" smtClean="0">
                <a:solidFill>
                  <a:srgbClr val="7030A0"/>
                </a:solidFill>
              </a:rPr>
              <a:t> içerisinde değerlendirmeye alınacaktır.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amaçla gelen hastaların verilerinin Veri giriş sistemi içerisine  girişi ve kodlaması yapılmayacaktır. Dolayısıyla ülkemiz için gerçekleştirilen </a:t>
            </a:r>
            <a:r>
              <a:rPr lang="tr-TR" dirty="0" err="1" smtClean="0"/>
              <a:t>İBaG</a:t>
            </a:r>
            <a:r>
              <a:rPr lang="tr-TR" dirty="0" smtClean="0"/>
              <a:t> grubu içerisinde ki işlemlerde ICD 10 AM kriterlerinde belirtilen günübirlik kodlama standartlarının dikkate alınmaması gerektiği unutulmamalıdır.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A4AE7D-919E-4227-96B6-53C37EF16A22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4000" b="1" dirty="0" err="1" smtClean="0">
                <a:solidFill>
                  <a:srgbClr val="FF0000"/>
                </a:solidFill>
              </a:rPr>
              <a:t>Hidrosel</a:t>
            </a:r>
            <a:r>
              <a:rPr lang="tr-TR" sz="4000" b="1" dirty="0" smtClean="0">
                <a:solidFill>
                  <a:srgbClr val="FF0000"/>
                </a:solidFill>
              </a:rPr>
              <a:t> (1427)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sp>
        <p:nvSpPr>
          <p:cNvPr id="177155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Herhangi bir kese benzeri boşluk veya kanalda sıvı birikimi olup, çoğunlukla </a:t>
            </a:r>
            <a:r>
              <a:rPr lang="tr-TR" dirty="0" err="1" smtClean="0"/>
              <a:t>tunica</a:t>
            </a:r>
            <a:r>
              <a:rPr lang="tr-TR" dirty="0" smtClean="0"/>
              <a:t> </a:t>
            </a:r>
            <a:r>
              <a:rPr lang="tr-TR" dirty="0" err="1" smtClean="0"/>
              <a:t>vaginalis</a:t>
            </a:r>
            <a:r>
              <a:rPr lang="tr-TR" dirty="0" smtClean="0"/>
              <a:t> testis veya </a:t>
            </a:r>
            <a:r>
              <a:rPr lang="tr-TR" dirty="0" err="1" smtClean="0"/>
              <a:t>spermatik</a:t>
            </a:r>
            <a:r>
              <a:rPr lang="tr-TR" dirty="0" smtClean="0"/>
              <a:t> </a:t>
            </a:r>
            <a:r>
              <a:rPr lang="tr-TR" dirty="0" err="1" smtClean="0"/>
              <a:t>kordda</a:t>
            </a:r>
            <a:r>
              <a:rPr lang="tr-TR" dirty="0" smtClean="0"/>
              <a:t> meydana gelmektedir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Doğumla birlikte gelen </a:t>
            </a:r>
            <a:r>
              <a:rPr lang="tr-TR" dirty="0" err="1" smtClean="0"/>
              <a:t>hidroseller</a:t>
            </a:r>
            <a:r>
              <a:rPr lang="tr-TR" dirty="0" smtClean="0"/>
              <a:t> </a:t>
            </a:r>
            <a:r>
              <a:rPr lang="tr-TR" dirty="0" err="1" smtClean="0"/>
              <a:t>konjenital</a:t>
            </a:r>
            <a:r>
              <a:rPr lang="tr-TR" dirty="0" smtClean="0"/>
              <a:t> olarak kodlanmalıdır, P83.5 </a:t>
            </a:r>
            <a:r>
              <a:rPr lang="tr-TR" i="1" dirty="0" err="1" smtClean="0"/>
              <a:t>Konjenital</a:t>
            </a:r>
            <a:r>
              <a:rPr lang="tr-TR" i="1" dirty="0" smtClean="0"/>
              <a:t> </a:t>
            </a:r>
            <a:r>
              <a:rPr lang="tr-TR" i="1" dirty="0" err="1" smtClean="0"/>
              <a:t>hidrosel</a:t>
            </a:r>
            <a:r>
              <a:rPr lang="tr-TR" i="1" dirty="0" smtClean="0"/>
              <a:t>. İleriki yaşlarda meydana gelen </a:t>
            </a:r>
            <a:r>
              <a:rPr lang="tr-TR" i="1" dirty="0" err="1" smtClean="0"/>
              <a:t>hidroseller</a:t>
            </a:r>
            <a:r>
              <a:rPr lang="tr-TR" i="1" dirty="0" smtClean="0"/>
              <a:t> için ise </a:t>
            </a:r>
            <a:r>
              <a:rPr lang="tr-TR" i="1" dirty="0" err="1" smtClean="0"/>
              <a:t>hidrosel</a:t>
            </a:r>
            <a:r>
              <a:rPr lang="tr-TR" i="1" dirty="0" smtClean="0"/>
              <a:t> kategorisinden, N43 </a:t>
            </a:r>
            <a:r>
              <a:rPr lang="tr-TR" i="1" dirty="0" err="1" smtClean="0"/>
              <a:t>Hidrosel</a:t>
            </a:r>
            <a:r>
              <a:rPr lang="tr-TR" i="1" dirty="0" smtClean="0"/>
              <a:t> </a:t>
            </a:r>
            <a:r>
              <a:rPr lang="da-DK" i="1" dirty="0" smtClean="0"/>
              <a:t>ve spermatosel, uygun kod atanmalıdır.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847E2-AD0F-4C9D-8BE9-40271C07CC55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1 Başlık"/>
          <p:cNvSpPr>
            <a:spLocks noGrp="1"/>
          </p:cNvSpPr>
          <p:nvPr>
            <p:ph type="title"/>
          </p:nvPr>
        </p:nvSpPr>
        <p:spPr>
          <a:xfrm>
            <a:off x="468313" y="188641"/>
            <a:ext cx="8229600" cy="1152127"/>
          </a:xfrm>
        </p:spPr>
        <p:txBody>
          <a:bodyPr/>
          <a:lstStyle/>
          <a:p>
            <a:pPr algn="ctr" eaLnBrk="1" hangingPunct="1"/>
            <a:r>
              <a:rPr lang="tr-TR" sz="3200" b="1" dirty="0" err="1" smtClean="0">
                <a:solidFill>
                  <a:srgbClr val="FF0000"/>
                </a:solidFill>
              </a:rPr>
              <a:t>Hidroselin</a:t>
            </a:r>
            <a:r>
              <a:rPr lang="tr-TR" sz="3200" b="1" dirty="0" smtClean="0">
                <a:solidFill>
                  <a:srgbClr val="FF0000"/>
                </a:solidFill>
              </a:rPr>
              <a:t> onarımı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dirty="0" smtClean="0"/>
          </a:p>
        </p:txBody>
      </p:sp>
      <p:sp>
        <p:nvSpPr>
          <p:cNvPr id="178179" name="2 İçerik Yer Tutucusu"/>
          <p:cNvSpPr>
            <a:spLocks noGrp="1"/>
          </p:cNvSpPr>
          <p:nvPr>
            <p:ph idx="1"/>
          </p:nvPr>
        </p:nvSpPr>
        <p:spPr>
          <a:xfrm>
            <a:off x="971600" y="1052736"/>
            <a:ext cx="7715200" cy="5805264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tr-TR" sz="2500" b="1" dirty="0" smtClean="0">
                <a:solidFill>
                  <a:srgbClr val="FF0000"/>
                </a:solidFill>
              </a:rPr>
              <a:t>Çocuklarda (12 yaşına kadar):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500" b="1" dirty="0" smtClean="0"/>
              <a:t>    </a:t>
            </a:r>
            <a:r>
              <a:rPr lang="tr-TR" sz="2500" b="1" dirty="0" err="1" smtClean="0"/>
              <a:t>Hidrosellerin</a:t>
            </a:r>
            <a:r>
              <a:rPr lang="tr-TR" sz="2500" b="1" dirty="0" smtClean="0"/>
              <a:t> büyük çoğunluğu </a:t>
            </a:r>
            <a:r>
              <a:rPr lang="tr-TR" sz="2500" b="1" dirty="0" err="1" smtClean="0"/>
              <a:t>komünikan</a:t>
            </a:r>
            <a:r>
              <a:rPr lang="tr-TR" sz="2500" b="1" dirty="0" smtClean="0"/>
              <a:t> olup; yapılan </a:t>
            </a:r>
            <a:r>
              <a:rPr lang="tr-TR" sz="2500" dirty="0" smtClean="0"/>
              <a:t>operasyon, </a:t>
            </a:r>
            <a:r>
              <a:rPr lang="tr-TR" sz="2500" dirty="0" err="1" smtClean="0"/>
              <a:t>prosessusun</a:t>
            </a:r>
            <a:r>
              <a:rPr lang="tr-TR" sz="2500" dirty="0" smtClean="0"/>
              <a:t> kapatılmasıdır (</a:t>
            </a:r>
            <a:r>
              <a:rPr lang="tr-TR" sz="2500" dirty="0" err="1" smtClean="0"/>
              <a:t>indirekt</a:t>
            </a:r>
            <a:r>
              <a:rPr lang="tr-TR" sz="2500" dirty="0" smtClean="0"/>
              <a:t> </a:t>
            </a:r>
            <a:r>
              <a:rPr lang="tr-TR" sz="2500" dirty="0" err="1" smtClean="0"/>
              <a:t>inguinal</a:t>
            </a:r>
            <a:r>
              <a:rPr lang="tr-TR" sz="2500" dirty="0" smtClean="0"/>
              <a:t> </a:t>
            </a:r>
            <a:r>
              <a:rPr lang="tr-TR" sz="2500" dirty="0" err="1" smtClean="0"/>
              <a:t>hernide</a:t>
            </a:r>
            <a:r>
              <a:rPr lang="tr-TR" sz="2500" dirty="0" smtClean="0"/>
              <a:t> olduğu gibi) ve tek taraflı </a:t>
            </a:r>
            <a:r>
              <a:rPr lang="tr-TR" sz="2500" dirty="0" err="1" smtClean="0"/>
              <a:t>inguinal</a:t>
            </a:r>
            <a:r>
              <a:rPr lang="tr-TR" sz="2500" dirty="0" smtClean="0"/>
              <a:t> </a:t>
            </a:r>
            <a:r>
              <a:rPr lang="tr-TR" sz="2500" dirty="0" err="1" smtClean="0"/>
              <a:t>herni</a:t>
            </a:r>
            <a:r>
              <a:rPr lang="tr-TR" sz="2500" dirty="0" smtClean="0"/>
              <a:t> onarımı olarak kodlanmalıdır (bakınız </a:t>
            </a:r>
            <a:r>
              <a:rPr lang="tr-TR" sz="2500" i="1" dirty="0" smtClean="0"/>
              <a:t>Alfabetik Prosedür Dizini). </a:t>
            </a:r>
            <a:r>
              <a:rPr lang="tr-TR" sz="2500" b="1" dirty="0" err="1" smtClean="0">
                <a:solidFill>
                  <a:srgbClr val="7030A0"/>
                </a:solidFill>
              </a:rPr>
              <a:t>Hidrosel</a:t>
            </a:r>
            <a:r>
              <a:rPr lang="tr-TR" sz="2500" b="1" dirty="0" smtClean="0">
                <a:solidFill>
                  <a:srgbClr val="7030A0"/>
                </a:solidFill>
              </a:rPr>
              <a:t> düzeltmesi de tek taraflı </a:t>
            </a:r>
            <a:r>
              <a:rPr lang="tr-TR" sz="2500" b="1" dirty="0" err="1" smtClean="0">
                <a:solidFill>
                  <a:srgbClr val="7030A0"/>
                </a:solidFill>
              </a:rPr>
              <a:t>inguinal</a:t>
            </a:r>
            <a:r>
              <a:rPr lang="tr-TR" sz="2500" b="1" dirty="0" smtClean="0">
                <a:solidFill>
                  <a:srgbClr val="7030A0"/>
                </a:solidFill>
              </a:rPr>
              <a:t> </a:t>
            </a:r>
            <a:r>
              <a:rPr lang="tr-TR" sz="2500" b="1" dirty="0" err="1" smtClean="0">
                <a:solidFill>
                  <a:srgbClr val="7030A0"/>
                </a:solidFill>
              </a:rPr>
              <a:t>herni</a:t>
            </a:r>
            <a:r>
              <a:rPr lang="tr-TR" sz="2500" b="1" dirty="0" smtClean="0">
                <a:solidFill>
                  <a:srgbClr val="7030A0"/>
                </a:solidFill>
              </a:rPr>
              <a:t> onarımı olarak kodlanmalıdır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500" b="1" dirty="0" smtClean="0">
                <a:solidFill>
                  <a:srgbClr val="FF0000"/>
                </a:solidFill>
              </a:rPr>
              <a:t>Yetişkinlerde (12 yaş üstü):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z="2500" b="1" dirty="0" smtClean="0"/>
              <a:t>    </a:t>
            </a:r>
            <a:r>
              <a:rPr lang="tr-TR" sz="2500" b="1" dirty="0" err="1" smtClean="0"/>
              <a:t>Hidroseller</a:t>
            </a:r>
            <a:r>
              <a:rPr lang="tr-TR" sz="2500" b="1" dirty="0" smtClean="0"/>
              <a:t> genellikle </a:t>
            </a:r>
            <a:r>
              <a:rPr lang="tr-TR" sz="2500" b="1" dirty="0" err="1" smtClean="0"/>
              <a:t>komünikan</a:t>
            </a:r>
            <a:r>
              <a:rPr lang="tr-TR" sz="2500" b="1" dirty="0" smtClean="0"/>
              <a:t> olmayan tiptedir ve </a:t>
            </a:r>
            <a:r>
              <a:rPr lang="tr-TR" sz="2500" b="1" dirty="0" err="1" smtClean="0"/>
              <a:t>hidrosel</a:t>
            </a:r>
            <a:r>
              <a:rPr lang="tr-TR" sz="2500" b="1" dirty="0" smtClean="0"/>
              <a:t> onarımı </a:t>
            </a:r>
            <a:r>
              <a:rPr lang="tr-TR" sz="2500" dirty="0" smtClean="0"/>
              <a:t>ya yuvarlak </a:t>
            </a:r>
            <a:r>
              <a:rPr lang="tr-TR" sz="2500" dirty="0" err="1" smtClean="0"/>
              <a:t>ligament</a:t>
            </a:r>
            <a:r>
              <a:rPr lang="tr-TR" sz="2500" dirty="0" smtClean="0"/>
              <a:t> ya </a:t>
            </a:r>
            <a:r>
              <a:rPr lang="tr-TR" sz="2500" dirty="0" err="1" smtClean="0"/>
              <a:t>spermatik</a:t>
            </a:r>
            <a:r>
              <a:rPr lang="tr-TR" sz="2500" dirty="0" smtClean="0"/>
              <a:t> </a:t>
            </a:r>
            <a:r>
              <a:rPr lang="tr-TR" sz="2500" dirty="0" err="1" smtClean="0"/>
              <a:t>kord</a:t>
            </a:r>
            <a:r>
              <a:rPr lang="tr-TR" sz="2500" dirty="0" smtClean="0"/>
              <a:t> ya da </a:t>
            </a:r>
            <a:r>
              <a:rPr lang="tr-TR" sz="2500" dirty="0" err="1" smtClean="0"/>
              <a:t>tunica</a:t>
            </a:r>
            <a:r>
              <a:rPr lang="tr-TR" sz="2500" dirty="0" smtClean="0"/>
              <a:t> </a:t>
            </a:r>
            <a:r>
              <a:rPr lang="tr-TR" sz="2500" dirty="0" err="1" smtClean="0"/>
              <a:t>vaginalis</a:t>
            </a:r>
            <a:r>
              <a:rPr lang="tr-TR" sz="2500" dirty="0" smtClean="0"/>
              <a:t> olabilmektedir. Klinik kayıtta bölge tanımlanmamışsa hekimden daha fazla bilgi isteyin.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1F891-BF80-4366-8D0C-AD27AB7E5B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Kronik Böbrek Bozukluğu (1430)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sp>
        <p:nvSpPr>
          <p:cNvPr id="17920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Kronik böbrek bozukluğu ile kronik böbrek yetmezliğini birbirinden ayırmak için bir kod oluşturulmuştur.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i="1" dirty="0" smtClean="0"/>
              <a:t>Kronik böbrek bozukluğu (N18.91) kodlamasına ilişkin klinik kriterler vardır ancak klinik kodlamacı düzeyinde bilinmesi gerekmez.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i="1" dirty="0" smtClean="0"/>
              <a:t>Kronik böbrek yetmezliği (N18.0, N18.8 veya N18.90)</a:t>
            </a:r>
            <a:endParaRPr lang="tr-TR" sz="2800" b="1" i="1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tr-TR" sz="2800" b="1" i="1" dirty="0" smtClean="0"/>
              <a:t>Klinik kodlamacı: </a:t>
            </a:r>
            <a:r>
              <a:rPr lang="tr-TR" sz="2800" dirty="0" smtClean="0"/>
              <a:t>N18.90 </a:t>
            </a:r>
            <a:r>
              <a:rPr lang="tr-TR" sz="2800" i="1" dirty="0" smtClean="0"/>
              <a:t>Tanımlanmamış kronik böbrek yetmezliği ile N18.91 Kronik böbrek </a:t>
            </a:r>
            <a:r>
              <a:rPr lang="tr-TR" sz="2800" i="1" dirty="0" err="1" smtClean="0"/>
              <a:t>bozukluğu’nu</a:t>
            </a:r>
            <a:r>
              <a:rPr lang="tr-TR" sz="2800" i="1" dirty="0" smtClean="0"/>
              <a:t> yalnızca bu iki durumun klinik dokümantasyonu temelinde atamalıdır.</a:t>
            </a: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51AE9-36E7-48CD-8852-8EC1A1EB037C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 smtClean="0">
                <a:solidFill>
                  <a:srgbClr val="FF0000"/>
                </a:solidFill>
              </a:rPr>
              <a:t>Over</a:t>
            </a:r>
            <a:r>
              <a:rPr lang="tr-TR" sz="4000" dirty="0" smtClean="0">
                <a:solidFill>
                  <a:srgbClr val="FF0000"/>
                </a:solidFill>
              </a:rPr>
              <a:t> kistleri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(ACS 1434)</a:t>
            </a:r>
          </a:p>
        </p:txBody>
      </p:sp>
      <p:sp>
        <p:nvSpPr>
          <p:cNvPr id="180227" name="2 İçerik Yer Tutucusu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4800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b="1" dirty="0" smtClean="0">
                <a:solidFill>
                  <a:srgbClr val="FF0000"/>
                </a:solidFill>
              </a:rPr>
              <a:t>Normal fizyolojik ‘kistler’</a:t>
            </a:r>
          </a:p>
          <a:p>
            <a:pPr eaLnBrk="1" hangingPunct="1">
              <a:buFontTx/>
              <a:buNone/>
            </a:pPr>
            <a:endParaRPr lang="tr-TR" sz="800" dirty="0" smtClean="0"/>
          </a:p>
          <a:p>
            <a:pPr eaLnBrk="1" hangingPunct="1">
              <a:buFontTx/>
              <a:buNone/>
            </a:pPr>
            <a:r>
              <a:rPr lang="tr-TR" dirty="0" smtClean="0"/>
              <a:t>	İlk oluştuğunda 3-4 mm çapında çok küçük bir </a:t>
            </a:r>
            <a:r>
              <a:rPr lang="tr-TR" dirty="0" err="1" smtClean="0"/>
              <a:t>kistik</a:t>
            </a:r>
            <a:r>
              <a:rPr lang="tr-TR" dirty="0" smtClean="0"/>
              <a:t> yapı olan bir gelişen </a:t>
            </a:r>
            <a:r>
              <a:rPr lang="tr-TR" dirty="0" err="1" smtClean="0"/>
              <a:t>folliküldür</a:t>
            </a:r>
            <a:r>
              <a:rPr lang="tr-TR" dirty="0" smtClean="0"/>
              <a:t>. </a:t>
            </a:r>
          </a:p>
          <a:p>
            <a:pPr eaLnBrk="1" hangingPunct="1">
              <a:buFontTx/>
              <a:buNone/>
            </a:pPr>
            <a:endParaRPr lang="tr-TR" sz="800" dirty="0" smtClean="0"/>
          </a:p>
          <a:p>
            <a:pPr eaLnBrk="1" hangingPunct="1">
              <a:buFontTx/>
              <a:buNone/>
            </a:pPr>
            <a:r>
              <a:rPr lang="tr-TR" dirty="0" smtClean="0"/>
              <a:t>	Normal fizyolojik </a:t>
            </a:r>
          </a:p>
          <a:p>
            <a:pPr eaLnBrk="1" hangingPunct="1">
              <a:buFontTx/>
              <a:buNone/>
            </a:pPr>
            <a:r>
              <a:rPr lang="tr-TR" dirty="0" smtClean="0"/>
              <a:t>   kistler </a:t>
            </a:r>
            <a:r>
              <a:rPr lang="tr-TR" b="1" dirty="0" smtClean="0"/>
              <a:t>kodlanması  </a:t>
            </a:r>
          </a:p>
          <a:p>
            <a:pPr eaLnBrk="1" hangingPunct="1">
              <a:buFontTx/>
              <a:buNone/>
            </a:pPr>
            <a:r>
              <a:rPr lang="tr-TR" b="1" dirty="0" smtClean="0"/>
              <a:t>   gerekmeyen </a:t>
            </a:r>
          </a:p>
          <a:p>
            <a:pPr eaLnBrk="1" hangingPunct="1">
              <a:buFontTx/>
              <a:buNone/>
            </a:pPr>
            <a:r>
              <a:rPr lang="tr-TR" b="1" dirty="0" smtClean="0"/>
              <a:t>   </a:t>
            </a:r>
            <a:r>
              <a:rPr lang="tr-TR" dirty="0" smtClean="0"/>
              <a:t>fizyolojik </a:t>
            </a:r>
          </a:p>
          <a:p>
            <a:pPr eaLnBrk="1" hangingPunct="1">
              <a:buFontTx/>
              <a:buNone/>
            </a:pPr>
            <a:r>
              <a:rPr lang="tr-TR" dirty="0" smtClean="0"/>
              <a:t>   yapılardır. </a:t>
            </a:r>
          </a:p>
          <a:p>
            <a:pPr eaLnBrk="1" hangingPunct="1"/>
            <a:endParaRPr lang="tr-TR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412FCC-51AC-41C3-8CED-9F4CC7AC50D4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pic>
        <p:nvPicPr>
          <p:cNvPr id="180228" name="Picture 5" descr="http://www.womenshealthfremont.com/newsdesk/news/wp-content/uploads/2009/02/ovarian-cy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617640"/>
            <a:ext cx="428396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81251" name="2 İçerik Yer Tutucusu"/>
          <p:cNvSpPr>
            <a:spLocks noGrp="1"/>
          </p:cNvSpPr>
          <p:nvPr>
            <p:ph idx="1"/>
          </p:nvPr>
        </p:nvSpPr>
        <p:spPr>
          <a:xfrm>
            <a:off x="971600" y="692697"/>
            <a:ext cx="7715200" cy="5631904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sz="2800" b="1" dirty="0" smtClean="0"/>
              <a:t>Anormal fizyolojik yapıda üç tip kist yapısı vardır </a:t>
            </a:r>
          </a:p>
          <a:p>
            <a:pPr eaLnBrk="1" hangingPunct="1"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800" b="1" dirty="0" err="1" smtClean="0"/>
              <a:t>Follikül</a:t>
            </a:r>
            <a:r>
              <a:rPr lang="tr-TR" sz="2800" b="1" dirty="0" smtClean="0"/>
              <a:t> kistleri</a:t>
            </a:r>
          </a:p>
          <a:p>
            <a:pPr eaLnBrk="1" hangingPunct="1">
              <a:buClr>
                <a:srgbClr val="66FF66"/>
              </a:buClr>
              <a:buFont typeface="Wingdings" pitchFamily="2" charset="2"/>
              <a:buNone/>
            </a:pPr>
            <a:r>
              <a:rPr lang="tr-TR" sz="2800" b="1" dirty="0" smtClean="0"/>
              <a:t>	Şu şekilde kodlanır:  </a:t>
            </a:r>
            <a:r>
              <a:rPr lang="tr-TR" sz="2800" b="1" dirty="0" smtClean="0">
                <a:solidFill>
                  <a:srgbClr val="7030A0"/>
                </a:solidFill>
              </a:rPr>
              <a:t>N83.0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Overin</a:t>
            </a:r>
            <a:r>
              <a:rPr lang="tr-TR" sz="2800" b="1" i="1" dirty="0" smtClean="0">
                <a:solidFill>
                  <a:srgbClr val="7030A0"/>
                </a:solidFill>
              </a:rPr>
              <a:t>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follikül</a:t>
            </a:r>
            <a:r>
              <a:rPr lang="tr-TR" sz="2800" b="1" i="1" dirty="0" smtClean="0">
                <a:solidFill>
                  <a:srgbClr val="7030A0"/>
                </a:solidFill>
              </a:rPr>
              <a:t> kisti</a:t>
            </a:r>
          </a:p>
          <a:p>
            <a:pPr eaLnBrk="1" hangingPunct="1">
              <a:buClr>
                <a:srgbClr val="66FF66"/>
              </a:buClr>
              <a:buFont typeface="Wingdings" pitchFamily="2" charset="2"/>
              <a:buNone/>
            </a:pPr>
            <a:endParaRPr lang="tr-TR" sz="900" dirty="0" smtClean="0"/>
          </a:p>
          <a:p>
            <a:pPr eaLnBrk="1" hangingPunct="1"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800" b="1" dirty="0" err="1" smtClean="0"/>
              <a:t>Korpus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luteum</a:t>
            </a:r>
            <a:r>
              <a:rPr lang="tr-TR" sz="2800" b="1" dirty="0" smtClean="0"/>
              <a:t> kisti</a:t>
            </a:r>
          </a:p>
          <a:p>
            <a:pPr eaLnBrk="1" hangingPunct="1">
              <a:buClr>
                <a:srgbClr val="66FF66"/>
              </a:buClr>
              <a:buFont typeface="Wingdings" pitchFamily="2" charset="2"/>
              <a:buNone/>
            </a:pPr>
            <a:r>
              <a:rPr lang="tr-TR" sz="2800" b="1" dirty="0" smtClean="0"/>
              <a:t>	Şu şekilde kodlanır:  </a:t>
            </a:r>
            <a:r>
              <a:rPr lang="tr-TR" sz="2800" b="1" dirty="0" smtClean="0">
                <a:solidFill>
                  <a:srgbClr val="7030A0"/>
                </a:solidFill>
              </a:rPr>
              <a:t>N83.1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Korpus</a:t>
            </a:r>
            <a:r>
              <a:rPr lang="tr-TR" sz="2800" b="1" i="1" dirty="0" smtClean="0">
                <a:solidFill>
                  <a:srgbClr val="7030A0"/>
                </a:solidFill>
              </a:rPr>
              <a:t>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luteum</a:t>
            </a:r>
            <a:r>
              <a:rPr lang="tr-TR" sz="2800" b="1" i="1" dirty="0" smtClean="0">
                <a:solidFill>
                  <a:srgbClr val="7030A0"/>
                </a:solidFill>
              </a:rPr>
              <a:t> kisti</a:t>
            </a:r>
          </a:p>
          <a:p>
            <a:pPr eaLnBrk="1" hangingPunct="1">
              <a:buClr>
                <a:srgbClr val="66FF66"/>
              </a:buClr>
              <a:buFont typeface="Wingdings" pitchFamily="2" charset="2"/>
              <a:buNone/>
            </a:pPr>
            <a:endParaRPr lang="tr-TR" sz="900" dirty="0" smtClean="0"/>
          </a:p>
          <a:p>
            <a:pPr eaLnBrk="1" hangingPunct="1"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800" b="1" dirty="0" err="1" smtClean="0"/>
              <a:t>Polikistik</a:t>
            </a:r>
            <a:r>
              <a:rPr lang="tr-TR" sz="2800" b="1" dirty="0" smtClean="0"/>
              <a:t> veya </a:t>
            </a:r>
            <a:r>
              <a:rPr lang="tr-TR" sz="2800" b="1" dirty="0" err="1" smtClean="0"/>
              <a:t>multikistik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overler</a:t>
            </a:r>
            <a:endParaRPr lang="tr-TR" sz="2800" dirty="0" smtClean="0"/>
          </a:p>
          <a:p>
            <a:pPr eaLnBrk="1" hangingPunct="1">
              <a:buClr>
                <a:srgbClr val="66FF66"/>
              </a:buClr>
              <a:buFont typeface="Wingdings" pitchFamily="2" charset="2"/>
              <a:buNone/>
            </a:pPr>
            <a:r>
              <a:rPr lang="tr-TR" sz="2800" b="1" dirty="0" smtClean="0"/>
              <a:t>	Şu şekilde kodlanır: </a:t>
            </a:r>
            <a:r>
              <a:rPr lang="de-DE" sz="2800" b="1" dirty="0" smtClean="0"/>
              <a:t> </a:t>
            </a:r>
            <a:r>
              <a:rPr lang="tr-TR" sz="2800" b="1" dirty="0" smtClean="0">
                <a:solidFill>
                  <a:srgbClr val="7030A0"/>
                </a:solidFill>
              </a:rPr>
              <a:t>E28.2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Polikistik</a:t>
            </a:r>
            <a:r>
              <a:rPr lang="tr-TR" sz="2800" b="1" i="1" dirty="0" smtClean="0">
                <a:solidFill>
                  <a:srgbClr val="7030A0"/>
                </a:solidFill>
              </a:rPr>
              <a:t> </a:t>
            </a:r>
            <a:r>
              <a:rPr lang="tr-TR" sz="2800" b="1" i="1" dirty="0" err="1" smtClean="0">
                <a:solidFill>
                  <a:srgbClr val="7030A0"/>
                </a:solidFill>
              </a:rPr>
              <a:t>over</a:t>
            </a:r>
            <a:r>
              <a:rPr lang="tr-TR" sz="2800" b="1" i="1" dirty="0" smtClean="0">
                <a:solidFill>
                  <a:srgbClr val="7030A0"/>
                </a:solidFill>
              </a:rPr>
              <a:t> sendromu</a:t>
            </a:r>
          </a:p>
          <a:p>
            <a:pPr eaLnBrk="1" hangingPunct="1"/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29FB8-96B1-476D-910E-AAD400AD0A2D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182275" name="Picture 2" descr="http://www.pcosnomore.com/wp-content/uploads/2009/10/r7_follicularovar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625" y="642938"/>
            <a:ext cx="3810000" cy="3057525"/>
          </a:xfr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204AE-BCD3-4291-A787-5942E648F53B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pic>
        <p:nvPicPr>
          <p:cNvPr id="182276" name="Picture 4" descr="http://www.riversideonline.com/source/images/image_popup/r7_cluteumova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1500188"/>
            <a:ext cx="38100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2277" name="Picture 6" descr="http://hcd2.bupa.co.uk/images/factsheets/PCOS_427x2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4143375"/>
            <a:ext cx="4067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Hamilelik, Doğum ve </a:t>
            </a:r>
            <a:r>
              <a:rPr lang="tr-TR" dirty="0" err="1" smtClean="0">
                <a:solidFill>
                  <a:srgbClr val="FF0000"/>
                </a:solidFill>
              </a:rPr>
              <a:t>Puerperyum</a:t>
            </a:r>
            <a:r>
              <a:rPr lang="tr-TR" dirty="0" smtClean="0">
                <a:solidFill>
                  <a:srgbClr val="FF0000"/>
                </a:solidFill>
              </a:rPr>
              <a:t> (O00-O99)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997152"/>
          </a:xfrm>
        </p:spPr>
        <p:txBody>
          <a:bodyPr>
            <a:normAutofit fontScale="92500" lnSpcReduction="10000"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Gebelik dönemine ait tüm durumları içerir. </a:t>
            </a:r>
            <a:r>
              <a:rPr lang="tr-TR" dirty="0" smtClean="0">
                <a:solidFill>
                  <a:srgbClr val="FF0000"/>
                </a:solidFill>
              </a:rPr>
              <a:t>Hamile kalınmasından itibaren başlar ve doğumdan sonra 42 günlük dönemi kapsar. 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Bu bölüm kodları hamileliğin seyrine göre düzenlenmiştir. </a:t>
            </a:r>
            <a:r>
              <a:rPr lang="tr-TR" dirty="0" err="1" smtClean="0"/>
              <a:t>Antenatal</a:t>
            </a:r>
            <a:r>
              <a:rPr lang="tr-TR" dirty="0" smtClean="0"/>
              <a:t>, doğum, </a:t>
            </a:r>
            <a:r>
              <a:rPr lang="tr-TR" dirty="0" err="1" smtClean="0"/>
              <a:t>postnatal</a:t>
            </a:r>
            <a:r>
              <a:rPr lang="tr-TR" dirty="0" smtClean="0"/>
              <a:t> (doğum öncesi, doğum ve doğum sonrası dönem) e ait kodlardan oluşur.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Alfabetik dizinde;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ü"/>
            </a:pPr>
            <a:r>
              <a:rPr lang="tr-TR" dirty="0" smtClean="0"/>
              <a:t>düşük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ü"/>
            </a:pPr>
            <a:r>
              <a:rPr lang="tr-TR" dirty="0" smtClean="0"/>
              <a:t>Hamilelik, gebelik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ü"/>
            </a:pPr>
            <a:r>
              <a:rPr lang="tr-TR" dirty="0" smtClean="0"/>
              <a:t>Doğum eylemi 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ü"/>
            </a:pPr>
            <a:r>
              <a:rPr lang="tr-TR" dirty="0" smtClean="0"/>
              <a:t>doğum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ü"/>
            </a:pPr>
            <a:r>
              <a:rPr lang="tr-TR" dirty="0" err="1" smtClean="0"/>
              <a:t>Puerperal</a:t>
            </a:r>
            <a:r>
              <a:rPr lang="tr-TR" dirty="0" smtClean="0"/>
              <a:t>, </a:t>
            </a:r>
            <a:r>
              <a:rPr lang="tr-TR" dirty="0" err="1" smtClean="0"/>
              <a:t>puerperium</a:t>
            </a:r>
            <a:r>
              <a:rPr lang="tr-TR" dirty="0" smtClean="0"/>
              <a:t>  terimleriyle aranır.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1 Başlık"/>
          <p:cNvSpPr>
            <a:spLocks noGrp="1"/>
          </p:cNvSpPr>
          <p:nvPr>
            <p:ph type="title"/>
          </p:nvPr>
        </p:nvSpPr>
        <p:spPr>
          <a:xfrm>
            <a:off x="971600" y="333375"/>
            <a:ext cx="7715200" cy="10795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dirty="0" smtClean="0">
                <a:solidFill>
                  <a:srgbClr val="FF0000"/>
                </a:solidFill>
              </a:rPr>
              <a:t>Kalça Protezinin </a:t>
            </a:r>
            <a:r>
              <a:rPr lang="tr-TR" sz="4000" dirty="0" err="1" smtClean="0">
                <a:solidFill>
                  <a:srgbClr val="FF0000"/>
                </a:solidFill>
              </a:rPr>
              <a:t>Dislokasyonu</a:t>
            </a:r>
            <a:r>
              <a:rPr lang="tr-TR" sz="4000" dirty="0" smtClean="0">
                <a:solidFill>
                  <a:srgbClr val="FF0000"/>
                </a:solidFill>
              </a:rPr>
              <a:t> (1309)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7200" b="1" dirty="0" smtClean="0"/>
              <a:t/>
            </a:r>
            <a:br>
              <a:rPr lang="tr-TR" sz="7200" b="1" dirty="0" smtClean="0"/>
            </a:br>
            <a:endParaRPr lang="tr-TR" dirty="0" smtClean="0"/>
          </a:p>
        </p:txBody>
      </p:sp>
      <p:sp>
        <p:nvSpPr>
          <p:cNvPr id="161795" name="2 İçerik Yer Tutucusu"/>
          <p:cNvSpPr>
            <a:spLocks noGrp="1"/>
          </p:cNvSpPr>
          <p:nvPr>
            <p:ph idx="1"/>
          </p:nvPr>
        </p:nvSpPr>
        <p:spPr>
          <a:xfrm>
            <a:off x="971600" y="1484313"/>
            <a:ext cx="7715200" cy="4840287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Hastada kalça protezinin </a:t>
            </a:r>
            <a:r>
              <a:rPr lang="tr-TR" dirty="0" err="1" smtClean="0"/>
              <a:t>travmatik</a:t>
            </a:r>
            <a:r>
              <a:rPr lang="tr-TR" dirty="0" smtClean="0"/>
              <a:t> </a:t>
            </a:r>
            <a:r>
              <a:rPr lang="tr-TR" dirty="0" err="1" smtClean="0"/>
              <a:t>dislokasyonu</a:t>
            </a:r>
            <a:r>
              <a:rPr lang="tr-TR" dirty="0" smtClean="0"/>
              <a:t> görülen vakalara, S73.0- </a:t>
            </a:r>
            <a:r>
              <a:rPr lang="tr-TR" i="1" dirty="0" smtClean="0"/>
              <a:t>Kalça çıkığı kodu, </a:t>
            </a:r>
            <a:r>
              <a:rPr lang="tr-TR" dirty="0" smtClean="0"/>
              <a:t>Z96.64 </a:t>
            </a:r>
            <a:r>
              <a:rPr lang="tr-TR" i="1" dirty="0" smtClean="0"/>
              <a:t>Kalça </a:t>
            </a:r>
            <a:r>
              <a:rPr lang="tr-TR" i="1" dirty="0" err="1" smtClean="0"/>
              <a:t>implantı</a:t>
            </a:r>
            <a:r>
              <a:rPr lang="tr-TR" i="1" dirty="0" smtClean="0"/>
              <a:t> ek tanı kodu ile birlikte atanmalıdır. </a:t>
            </a:r>
          </a:p>
          <a:p>
            <a:pPr>
              <a:buFont typeface="Wingdings" pitchFamily="2" charset="2"/>
              <a:buChar char="Ø"/>
            </a:pPr>
            <a:r>
              <a:rPr lang="tr-TR" i="1" dirty="0" smtClean="0"/>
              <a:t> </a:t>
            </a:r>
            <a:r>
              <a:rPr lang="tr-TR" dirty="0" smtClean="0"/>
              <a:t>Aşağıdaki durumlarda, T84 </a:t>
            </a:r>
            <a:r>
              <a:rPr lang="tr-TR" i="1" dirty="0" err="1" smtClean="0"/>
              <a:t>İnternal</a:t>
            </a:r>
            <a:r>
              <a:rPr lang="tr-TR" i="1" dirty="0" smtClean="0"/>
              <a:t> ortopedik protez cihazları, </a:t>
            </a:r>
            <a:r>
              <a:rPr lang="tr-TR" i="1" dirty="0" err="1" smtClean="0"/>
              <a:t>implant</a:t>
            </a:r>
            <a:r>
              <a:rPr lang="tr-TR" i="1" dirty="0" smtClean="0"/>
              <a:t> ve </a:t>
            </a:r>
            <a:r>
              <a:rPr lang="tr-TR" i="1" dirty="0" err="1" smtClean="0"/>
              <a:t>greftlerinin</a:t>
            </a:r>
            <a:r>
              <a:rPr lang="tr-TR" i="1" dirty="0" smtClean="0"/>
              <a:t> komplikasyonları kategorisinden bir kod kullanılabilir:</a:t>
            </a:r>
          </a:p>
          <a:p>
            <a:pPr eaLnBrk="1" hangingPunct="1">
              <a:buFont typeface="Wingdings" pitchFamily="2" charset="2"/>
              <a:buChar char="Ø"/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9CAE8-AD9E-4462-9DEC-4912E96A924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Düşük İle Seyreden Hamilelik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3600" dirty="0" smtClean="0">
                <a:solidFill>
                  <a:srgbClr val="FF0000"/>
                </a:solidFill>
              </a:rPr>
              <a:t>(ACS 1510)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5043510"/>
          </a:xfrm>
        </p:spPr>
        <p:txBody>
          <a:bodyPr>
            <a:normAutofit fontScale="92500" lnSpcReduction="10000"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ICD-10-AM için, </a:t>
            </a:r>
            <a:r>
              <a:rPr lang="tr-TR" dirty="0" smtClean="0">
                <a:solidFill>
                  <a:srgbClr val="FF0000"/>
                </a:solidFill>
              </a:rPr>
              <a:t>Düşük: </a:t>
            </a:r>
            <a:r>
              <a:rPr lang="tr-TR" dirty="0" smtClean="0"/>
              <a:t>fetüs canlılığından önce </a:t>
            </a:r>
            <a:r>
              <a:rPr lang="tr-TR" dirty="0" smtClean="0">
                <a:solidFill>
                  <a:srgbClr val="FF0000"/>
                </a:solidFill>
              </a:rPr>
              <a:t>(hamileliğin 20’inci haftasından az ve/veya 400 gramdan az)</a:t>
            </a:r>
            <a:r>
              <a:rPr lang="tr-TR" dirty="0" smtClean="0"/>
              <a:t> hamilelik ürünlerinin dışarı atılması veya dışarı alınması olarak tanımlanmaktadır. </a:t>
            </a:r>
          </a:p>
          <a:p>
            <a:pPr lvl="1"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Şu şekilde sınıflanmaktadır:</a:t>
            </a:r>
            <a:endParaRPr lang="tr-TR" sz="800" dirty="0" smtClean="0"/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spontan</a:t>
            </a:r>
            <a:r>
              <a:rPr lang="tr-TR" dirty="0" smtClean="0"/>
              <a:t> (çocuk düşürme)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tıbbi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diğer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Tanımlanmamış</a:t>
            </a:r>
          </a:p>
          <a:p>
            <a:pPr lvl="2">
              <a:buClr>
                <a:srgbClr val="66FF33"/>
              </a:buClr>
              <a:buNone/>
            </a:pPr>
            <a:endParaRPr lang="tr-TR" sz="1000" dirty="0" smtClean="0"/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Tam, tam olmayan (</a:t>
            </a:r>
            <a:r>
              <a:rPr lang="tr-TR" dirty="0" err="1" smtClean="0"/>
              <a:t>inkomplet</a:t>
            </a:r>
            <a:r>
              <a:rPr lang="tr-TR" dirty="0" smtClean="0"/>
              <a:t>) ve komplikasyonlu olup olmadığını tanımlamak için 4’üncü </a:t>
            </a:r>
            <a:r>
              <a:rPr lang="tr-TR" dirty="0" err="1" smtClean="0"/>
              <a:t>kırılım</a:t>
            </a:r>
            <a:r>
              <a:rPr lang="tr-TR" dirty="0" smtClean="0"/>
              <a:t> kod kullanmayı gerektirir.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Tam ve </a:t>
            </a:r>
            <a:r>
              <a:rPr lang="tr-TR" dirty="0" err="1" smtClean="0">
                <a:solidFill>
                  <a:srgbClr val="FF0000"/>
                </a:solidFill>
              </a:rPr>
              <a:t>İnkomplet</a:t>
            </a:r>
            <a:r>
              <a:rPr lang="tr-TR" dirty="0" smtClean="0">
                <a:solidFill>
                  <a:srgbClr val="FF0000"/>
                </a:solidFill>
              </a:rPr>
              <a:t> Düşük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 ACS 1503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5043510"/>
          </a:xfrm>
        </p:spPr>
        <p:txBody>
          <a:bodyPr>
            <a:normAutofit lnSpcReduction="10000"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>
                <a:solidFill>
                  <a:srgbClr val="7030A0"/>
                </a:solidFill>
              </a:rPr>
              <a:t>İnkomplet</a:t>
            </a:r>
            <a:r>
              <a:rPr lang="tr-TR" dirty="0" smtClean="0">
                <a:solidFill>
                  <a:srgbClr val="7030A0"/>
                </a:solidFill>
              </a:rPr>
              <a:t>: </a:t>
            </a:r>
            <a:r>
              <a:rPr lang="tr-TR" dirty="0" smtClean="0"/>
              <a:t>yalnızca hamilelik ürünlerinin bir kısmı geçer veya yalnızca </a:t>
            </a:r>
            <a:r>
              <a:rPr lang="tr-TR" dirty="0" err="1" smtClean="0"/>
              <a:t>membranlar</a:t>
            </a:r>
            <a:r>
              <a:rPr lang="tr-TR" dirty="0" smtClean="0"/>
              <a:t> yırtılır (</a:t>
            </a:r>
            <a:r>
              <a:rPr lang="tr-TR" dirty="0" err="1" smtClean="0"/>
              <a:t>rüptüre</a:t>
            </a:r>
            <a:r>
              <a:rPr lang="tr-TR" dirty="0" smtClean="0"/>
              <a:t> olur)</a:t>
            </a:r>
          </a:p>
          <a:p>
            <a:pPr lvl="1"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>
                <a:solidFill>
                  <a:srgbClr val="7030A0"/>
                </a:solidFill>
              </a:rPr>
              <a:t>Tam (</a:t>
            </a:r>
            <a:r>
              <a:rPr lang="tr-TR" dirty="0" err="1" smtClean="0">
                <a:solidFill>
                  <a:srgbClr val="7030A0"/>
                </a:solidFill>
              </a:rPr>
              <a:t>Komplet</a:t>
            </a:r>
            <a:r>
              <a:rPr lang="tr-TR" dirty="0" smtClean="0">
                <a:solidFill>
                  <a:srgbClr val="7030A0"/>
                </a:solidFill>
              </a:rPr>
              <a:t>): </a:t>
            </a:r>
            <a:r>
              <a:rPr lang="tr-TR" dirty="0" smtClean="0"/>
              <a:t>tüm hamilelik ürünleri geçer, </a:t>
            </a:r>
            <a:r>
              <a:rPr lang="tr-TR" dirty="0" err="1" smtClean="0"/>
              <a:t>uterus</a:t>
            </a:r>
            <a:r>
              <a:rPr lang="tr-TR" dirty="0" smtClean="0"/>
              <a:t> kasılır ve </a:t>
            </a:r>
            <a:r>
              <a:rPr lang="tr-TR" dirty="0" err="1" smtClean="0"/>
              <a:t>serviks</a:t>
            </a:r>
            <a:r>
              <a:rPr lang="tr-TR" dirty="0" smtClean="0"/>
              <a:t> kapanır</a:t>
            </a:r>
            <a:endParaRPr lang="tr-TR" sz="800" dirty="0" smtClean="0"/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Eğer </a:t>
            </a:r>
            <a:r>
              <a:rPr lang="tr-TR" dirty="0" err="1" smtClean="0"/>
              <a:t>komplet</a:t>
            </a:r>
            <a:r>
              <a:rPr lang="tr-TR" dirty="0" smtClean="0"/>
              <a:t> olarak belgelenmişse veya ultrason raporu herhangi bir hamilelik ürününe ait hiçbir kanıt göstermezse, bu kod kullanılabilir</a:t>
            </a:r>
          </a:p>
          <a:p>
            <a:pPr lvl="2"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İşlem kodları: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Hastanın hamile olup olmadığına bağlı olarak, </a:t>
            </a:r>
            <a:r>
              <a:rPr lang="tr-TR" dirty="0" err="1" smtClean="0"/>
              <a:t>dilatasyon</a:t>
            </a:r>
            <a:r>
              <a:rPr lang="tr-TR" dirty="0" smtClean="0"/>
              <a:t> ve </a:t>
            </a:r>
            <a:r>
              <a:rPr lang="tr-TR" dirty="0" err="1" smtClean="0"/>
              <a:t>küretaj</a:t>
            </a:r>
            <a:r>
              <a:rPr lang="tr-TR" dirty="0" smtClean="0"/>
              <a:t> (D&amp;C) için ayrı ACHI kodları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Gebeliğin Sonlandırılması (1511)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268760"/>
            <a:ext cx="7715200" cy="5400600"/>
          </a:xfrm>
        </p:spPr>
        <p:txBody>
          <a:bodyPr>
            <a:noAutofit/>
          </a:bodyPr>
          <a:lstStyle/>
          <a:p>
            <a:r>
              <a:rPr lang="tr-TR" sz="2800" dirty="0"/>
              <a:t>Gebelik, bilinen veya şüpheli </a:t>
            </a:r>
            <a:r>
              <a:rPr lang="tr-TR" sz="2800" dirty="0" err="1"/>
              <a:t>fetal</a:t>
            </a:r>
            <a:r>
              <a:rPr lang="tr-TR" sz="2800" dirty="0"/>
              <a:t> anormallik ya da diğer </a:t>
            </a:r>
            <a:r>
              <a:rPr lang="tr-TR" sz="2800" dirty="0" err="1"/>
              <a:t>fetal</a:t>
            </a:r>
            <a:r>
              <a:rPr lang="tr-TR" sz="2800" dirty="0"/>
              <a:t> ve </a:t>
            </a:r>
            <a:r>
              <a:rPr lang="tr-TR" sz="2800" dirty="0" err="1"/>
              <a:t>plasental</a:t>
            </a:r>
            <a:r>
              <a:rPr lang="tr-TR" sz="2800" dirty="0"/>
              <a:t> problemler </a:t>
            </a:r>
            <a:r>
              <a:rPr lang="tr-TR" sz="2800" dirty="0" smtClean="0"/>
              <a:t>nedeniyle sonlandırılmışsa yönlendirici ilkeler </a:t>
            </a:r>
            <a:r>
              <a:rPr lang="tr-TR" sz="2800" dirty="0"/>
              <a:t>takip </a:t>
            </a:r>
            <a:r>
              <a:rPr lang="tr-TR" sz="2800" dirty="0" smtClean="0"/>
              <a:t>edilmelidir:</a:t>
            </a:r>
            <a:endParaRPr lang="tr-TR" sz="2800" dirty="0"/>
          </a:p>
          <a:p>
            <a:r>
              <a:rPr lang="tr-TR" sz="2800" dirty="0">
                <a:solidFill>
                  <a:srgbClr val="7030A0"/>
                </a:solidFill>
              </a:rPr>
              <a:t>1. </a:t>
            </a:r>
            <a:r>
              <a:rPr lang="tr-TR" sz="2800" b="1" dirty="0">
                <a:solidFill>
                  <a:srgbClr val="7030A0"/>
                </a:solidFill>
              </a:rPr>
              <a:t>Gebelik, </a:t>
            </a:r>
            <a:r>
              <a:rPr lang="tr-TR" sz="2800" b="1" dirty="0" err="1">
                <a:solidFill>
                  <a:srgbClr val="7030A0"/>
                </a:solidFill>
              </a:rPr>
              <a:t>fetal</a:t>
            </a:r>
            <a:r>
              <a:rPr lang="tr-TR" sz="2800" b="1" dirty="0">
                <a:solidFill>
                  <a:srgbClr val="7030A0"/>
                </a:solidFill>
              </a:rPr>
              <a:t> </a:t>
            </a:r>
            <a:r>
              <a:rPr lang="tr-TR" sz="2800" b="1" dirty="0" err="1">
                <a:solidFill>
                  <a:srgbClr val="7030A0"/>
                </a:solidFill>
              </a:rPr>
              <a:t>viyabiliteden</a:t>
            </a:r>
            <a:r>
              <a:rPr lang="tr-TR" sz="2800" b="1" dirty="0">
                <a:solidFill>
                  <a:srgbClr val="7030A0"/>
                </a:solidFill>
              </a:rPr>
              <a:t> </a:t>
            </a:r>
            <a:r>
              <a:rPr lang="tr-TR" sz="2800" dirty="0" smtClean="0"/>
              <a:t>(hamileliğin </a:t>
            </a:r>
            <a:r>
              <a:rPr lang="tr-TR" sz="2800" dirty="0"/>
              <a:t>20. haftasından önce ve/veya </a:t>
            </a:r>
            <a:r>
              <a:rPr lang="tr-TR" sz="2800" dirty="0" smtClean="0"/>
              <a:t>400g’lık </a:t>
            </a:r>
            <a:r>
              <a:rPr lang="tr-TR" sz="2800" dirty="0" err="1"/>
              <a:t>fetal</a:t>
            </a:r>
            <a:r>
              <a:rPr lang="tr-TR" sz="2800" dirty="0"/>
              <a:t> ağırlıktan daha düşük bir ağırlıkta) </a:t>
            </a:r>
            <a:r>
              <a:rPr lang="tr-TR" sz="2800" b="1" dirty="0">
                <a:solidFill>
                  <a:srgbClr val="7030A0"/>
                </a:solidFill>
              </a:rPr>
              <a:t>önce</a:t>
            </a:r>
            <a:r>
              <a:rPr lang="tr-TR" sz="2800" dirty="0">
                <a:solidFill>
                  <a:srgbClr val="7030A0"/>
                </a:solidFill>
              </a:rPr>
              <a:t> sonlandırılması </a:t>
            </a:r>
            <a:r>
              <a:rPr lang="tr-TR" sz="2800" dirty="0" smtClean="0">
                <a:solidFill>
                  <a:srgbClr val="7030A0"/>
                </a:solidFill>
              </a:rPr>
              <a:t>halinde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 </a:t>
            </a:r>
            <a:r>
              <a:rPr lang="tr-TR" sz="2800" dirty="0"/>
              <a:t>O04.- </a:t>
            </a:r>
            <a:r>
              <a:rPr lang="tr-TR" sz="2800" i="1" dirty="0"/>
              <a:t>Tıbbi </a:t>
            </a:r>
            <a:r>
              <a:rPr lang="tr-TR" sz="2800" i="1" dirty="0" smtClean="0"/>
              <a:t>düşük </a:t>
            </a:r>
            <a:r>
              <a:rPr lang="tr-TR" sz="2800" dirty="0" smtClean="0"/>
              <a:t>kodunu </a:t>
            </a:r>
            <a:r>
              <a:rPr lang="tr-TR" sz="2800" dirty="0"/>
              <a:t>ana tanı olarak, sonlandırmanın nedenini göstermek amacıyla O35.0 </a:t>
            </a:r>
            <a:r>
              <a:rPr lang="tr-TR" sz="2800" i="1" dirty="0"/>
              <a:t>Anne </a:t>
            </a:r>
            <a:r>
              <a:rPr lang="tr-TR" sz="2800" i="1" dirty="0" smtClean="0"/>
              <a:t>bakımı, fetüste </a:t>
            </a:r>
            <a:r>
              <a:rPr lang="tr-TR" sz="2800" i="1" dirty="0"/>
              <a:t>(şüpheli) merkezi sinir sistemi </a:t>
            </a:r>
            <a:r>
              <a:rPr lang="tr-TR" sz="2800" i="1" dirty="0" err="1"/>
              <a:t>malformasyonunda</a:t>
            </a:r>
            <a:r>
              <a:rPr lang="tr-TR" sz="2800" i="1" dirty="0"/>
              <a:t> gibi bir kodla birlikte atayın</a:t>
            </a:r>
            <a:r>
              <a:rPr lang="tr-TR" sz="2800" i="1" dirty="0" smtClean="0"/>
              <a:t>.</a:t>
            </a:r>
            <a:endParaRPr lang="tr-TR" sz="2800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7030A0"/>
                </a:solidFill>
              </a:rPr>
              <a:t>2. </a:t>
            </a:r>
            <a:r>
              <a:rPr lang="tr-TR" b="1" dirty="0" smtClean="0">
                <a:solidFill>
                  <a:srgbClr val="7030A0"/>
                </a:solidFill>
              </a:rPr>
              <a:t>Gebeliğin </a:t>
            </a:r>
            <a:r>
              <a:rPr lang="tr-TR" b="1" dirty="0" err="1" smtClean="0">
                <a:solidFill>
                  <a:srgbClr val="7030A0"/>
                </a:solidFill>
              </a:rPr>
              <a:t>fetal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</a:rPr>
              <a:t>viyabiliteden</a:t>
            </a:r>
            <a:r>
              <a:rPr lang="tr-TR" b="1" dirty="0" smtClean="0">
                <a:solidFill>
                  <a:srgbClr val="7030A0"/>
                </a:solidFill>
              </a:rPr>
              <a:t> sonra </a:t>
            </a:r>
            <a:r>
              <a:rPr lang="tr-TR" dirty="0" smtClean="0">
                <a:solidFill>
                  <a:srgbClr val="7030A0"/>
                </a:solidFill>
              </a:rPr>
              <a:t>sonlandırılması halinde</a:t>
            </a:r>
            <a:r>
              <a:rPr lang="tr-TR" dirty="0" smtClean="0"/>
              <a:t>, sonlandırma sebebine ilişkin kodu, </a:t>
            </a:r>
            <a:r>
              <a:rPr lang="tr-TR" dirty="0" err="1" smtClean="0"/>
              <a:t>uterusta</a:t>
            </a:r>
            <a:r>
              <a:rPr lang="tr-TR" dirty="0" smtClean="0"/>
              <a:t> </a:t>
            </a:r>
            <a:r>
              <a:rPr lang="tr-TR" dirty="0" err="1" smtClean="0"/>
              <a:t>fetal</a:t>
            </a:r>
            <a:r>
              <a:rPr lang="tr-TR" dirty="0" smtClean="0"/>
              <a:t> ölüm gibi (O36.4 </a:t>
            </a:r>
            <a:r>
              <a:rPr lang="tr-TR" i="1" dirty="0" smtClean="0"/>
              <a:t>Anne bakımı, </a:t>
            </a:r>
            <a:r>
              <a:rPr lang="tr-TR" i="1" dirty="0" err="1" smtClean="0"/>
              <a:t>intrauterin</a:t>
            </a:r>
            <a:r>
              <a:rPr lang="tr-TR" i="1" dirty="0" smtClean="0"/>
              <a:t> ölümde), ana tanı olarak atayın.</a:t>
            </a:r>
          </a:p>
          <a:p>
            <a:r>
              <a:rPr lang="tr-TR" dirty="0" smtClean="0"/>
              <a:t>Gebeliğin sonlandırılması bir canlı bebek doğumu ile sonuçlanırsa, O60 </a:t>
            </a:r>
            <a:r>
              <a:rPr lang="tr-TR" i="1" dirty="0" smtClean="0"/>
              <a:t>Miadından önce doğum,</a:t>
            </a:r>
          </a:p>
          <a:p>
            <a:r>
              <a:rPr lang="tr-TR" dirty="0" smtClean="0"/>
              <a:t>O09.- </a:t>
            </a:r>
            <a:r>
              <a:rPr lang="tr-TR" i="1" dirty="0" smtClean="0"/>
              <a:t>Hamilelik süresi ek tanı kodları ile uygun Z37 Doğumun sonucu kodunu atayın.</a:t>
            </a:r>
            <a:endParaRPr lang="tr-TR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Düşük ve </a:t>
            </a:r>
            <a:r>
              <a:rPr lang="tr-TR" dirty="0" err="1" smtClean="0">
                <a:solidFill>
                  <a:srgbClr val="FF0000"/>
                </a:solidFill>
              </a:rPr>
              <a:t>Ektopik</a:t>
            </a:r>
            <a:r>
              <a:rPr lang="tr-TR" dirty="0" smtClean="0">
                <a:solidFill>
                  <a:srgbClr val="FF0000"/>
                </a:solidFill>
              </a:rPr>
              <a:t> ve </a:t>
            </a:r>
            <a:r>
              <a:rPr lang="tr-TR" dirty="0" err="1" smtClean="0">
                <a:solidFill>
                  <a:srgbClr val="FF0000"/>
                </a:solidFill>
              </a:rPr>
              <a:t>Molar</a:t>
            </a:r>
            <a:r>
              <a:rPr lang="tr-TR" dirty="0" smtClean="0">
                <a:solidFill>
                  <a:srgbClr val="FF0000"/>
                </a:solidFill>
              </a:rPr>
              <a:t> Gebelik Sonrası Komplikasyonlar </a:t>
            </a:r>
            <a:r>
              <a:rPr lang="tr-TR" sz="3600" dirty="0" smtClean="0">
                <a:solidFill>
                  <a:srgbClr val="FF0000"/>
                </a:solidFill>
              </a:rPr>
              <a:t>(ACS 1544)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Hastanın, bir önceki bakım epizodunda tedavi edilmiş olan bir düşüğün gecikmiş </a:t>
            </a:r>
            <a:r>
              <a:rPr lang="tr-TR" dirty="0" smtClean="0"/>
              <a:t>komplikasyonu sebebiyle </a:t>
            </a:r>
            <a:r>
              <a:rPr lang="tr-TR" dirty="0"/>
              <a:t>tekrar hastaneye yatırılması halinde kodlamayı O08 </a:t>
            </a:r>
            <a:r>
              <a:rPr lang="tr-TR" i="1" dirty="0"/>
              <a:t>Düşük ve </a:t>
            </a:r>
            <a:r>
              <a:rPr lang="tr-TR" i="1" dirty="0" err="1"/>
              <a:t>ektopik</a:t>
            </a:r>
            <a:r>
              <a:rPr lang="tr-TR" i="1" dirty="0"/>
              <a:t> ve </a:t>
            </a:r>
            <a:r>
              <a:rPr lang="tr-TR" i="1" dirty="0" err="1"/>
              <a:t>molar</a:t>
            </a:r>
            <a:r>
              <a:rPr lang="tr-TR" i="1" dirty="0"/>
              <a:t> </a:t>
            </a:r>
            <a:r>
              <a:rPr lang="tr-TR" i="1" dirty="0" smtClean="0"/>
              <a:t>gebelik sonrası </a:t>
            </a:r>
            <a:r>
              <a:rPr lang="tr-TR" i="1" dirty="0"/>
              <a:t>komplikasyonlar kategorisi kapsamında yapın</a:t>
            </a:r>
            <a:r>
              <a:rPr lang="tr-TR" i="1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O00-O02 (</a:t>
            </a:r>
            <a:r>
              <a:rPr lang="tr-TR" i="1" dirty="0" err="1"/>
              <a:t>Ektopik</a:t>
            </a:r>
            <a:r>
              <a:rPr lang="tr-TR" i="1" dirty="0"/>
              <a:t> gebelik, </a:t>
            </a:r>
            <a:r>
              <a:rPr lang="tr-TR" i="1" dirty="0" err="1"/>
              <a:t>Hidatiform</a:t>
            </a:r>
            <a:r>
              <a:rPr lang="tr-TR" i="1" dirty="0"/>
              <a:t> </a:t>
            </a:r>
            <a:r>
              <a:rPr lang="tr-TR" i="1" dirty="0" err="1"/>
              <a:t>mol</a:t>
            </a:r>
            <a:r>
              <a:rPr lang="tr-TR" i="1" dirty="0"/>
              <a:t>, </a:t>
            </a:r>
            <a:r>
              <a:rPr lang="tr-TR" i="1" dirty="0" err="1"/>
              <a:t>Konsepsiyonun</a:t>
            </a:r>
            <a:r>
              <a:rPr lang="tr-TR" i="1" dirty="0"/>
              <a:t> diğer anormal </a:t>
            </a:r>
            <a:r>
              <a:rPr lang="tr-TR" i="1" dirty="0" smtClean="0"/>
              <a:t>ürünleri) kodlarından bir kod kullanılacağı zaman: </a:t>
            </a:r>
            <a:r>
              <a:rPr lang="tr-TR" dirty="0" smtClean="0"/>
              <a:t>komplikasyonu </a:t>
            </a:r>
            <a:r>
              <a:rPr lang="tr-TR" dirty="0"/>
              <a:t>tanımlamak için bir O08 </a:t>
            </a:r>
            <a:r>
              <a:rPr lang="tr-TR" dirty="0" smtClean="0"/>
              <a:t>den uygun kodu, </a:t>
            </a:r>
            <a:r>
              <a:rPr lang="tr-TR" dirty="0"/>
              <a:t>ek kod olarak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149552"/>
          </a:xfrm>
        </p:spPr>
        <p:txBody>
          <a:bodyPr/>
          <a:lstStyle/>
          <a:p>
            <a:r>
              <a:rPr lang="tr-TR" dirty="0"/>
              <a:t>Hasta, bir önceki bakım epizodunda tedavi edilmiş olan düşükten geriye kalan </a:t>
            </a:r>
            <a:r>
              <a:rPr lang="tr-TR" dirty="0" err="1"/>
              <a:t>konsepsiyon</a:t>
            </a:r>
            <a:r>
              <a:rPr lang="tr-TR" dirty="0"/>
              <a:t> </a:t>
            </a:r>
            <a:r>
              <a:rPr lang="tr-TR" dirty="0" smtClean="0"/>
              <a:t>ürünleri nedeniyle </a:t>
            </a:r>
            <a:r>
              <a:rPr lang="tr-TR" dirty="0"/>
              <a:t>hastaneye yatırılmışsa, düşük, </a:t>
            </a:r>
            <a:r>
              <a:rPr lang="tr-TR" dirty="0">
                <a:solidFill>
                  <a:srgbClr val="7030A0"/>
                </a:solidFill>
              </a:rPr>
              <a:t>mevcut </a:t>
            </a:r>
            <a:r>
              <a:rPr lang="tr-TR" b="1" dirty="0" err="1">
                <a:solidFill>
                  <a:srgbClr val="7030A0"/>
                </a:solidFill>
              </a:rPr>
              <a:t>inkomplet</a:t>
            </a:r>
            <a:r>
              <a:rPr lang="tr-TR" b="1" dirty="0">
                <a:solidFill>
                  <a:srgbClr val="7030A0"/>
                </a:solidFill>
              </a:rPr>
              <a:t> düşüğün bir komplikasyonu </a:t>
            </a:r>
            <a:r>
              <a:rPr lang="tr-TR" b="1" dirty="0" smtClean="0">
                <a:solidFill>
                  <a:srgbClr val="7030A0"/>
                </a:solidFill>
              </a:rPr>
              <a:t>olarak </a:t>
            </a:r>
            <a:r>
              <a:rPr lang="tr-TR" dirty="0" smtClean="0">
                <a:solidFill>
                  <a:srgbClr val="7030A0"/>
                </a:solidFill>
              </a:rPr>
              <a:t>kodlanmalıdır</a:t>
            </a:r>
            <a:r>
              <a:rPr lang="tr-TR" dirty="0" smtClean="0"/>
              <a:t> </a:t>
            </a:r>
            <a:r>
              <a:rPr lang="tr-TR" dirty="0"/>
              <a:t>(O03-O06, .0-.4 dördüncü karakteri ile birlikte).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1" cy="6858000"/>
          </a:xfr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Ancak, hasta, bir önceki bakım epizodunda bir </a:t>
            </a:r>
            <a:r>
              <a:rPr lang="tr-TR" b="1" dirty="0"/>
              <a:t>gecikmiş düşük sonrasında </a:t>
            </a:r>
            <a:r>
              <a:rPr lang="tr-TR" b="1" dirty="0" err="1"/>
              <a:t>konsepsiyon</a:t>
            </a:r>
            <a:r>
              <a:rPr lang="tr-TR" b="1" dirty="0"/>
              <a:t> </a:t>
            </a:r>
            <a:r>
              <a:rPr lang="tr-TR" b="1" dirty="0" smtClean="0"/>
              <a:t>ürünlerinin </a:t>
            </a:r>
            <a:r>
              <a:rPr lang="tr-TR" dirty="0" smtClean="0"/>
              <a:t>içeride </a:t>
            </a:r>
            <a:r>
              <a:rPr lang="tr-TR" dirty="0"/>
              <a:t>kalması nedeniyle hastaneye yatırılmışsa, ilk epizottaki tanıyı göstermek amacıyla </a:t>
            </a:r>
            <a:r>
              <a:rPr lang="tr-TR" dirty="0" smtClean="0"/>
              <a:t>gecikmiş düşüğü </a:t>
            </a:r>
            <a:r>
              <a:rPr lang="tr-TR" dirty="0"/>
              <a:t>ana tanı olarak kodlayın. Bu örnekte, hastada bir düşük komplikasyonu değil, bir ‘</a:t>
            </a:r>
            <a:r>
              <a:rPr lang="tr-TR" dirty="0" smtClean="0"/>
              <a:t>gecikmiş düşük</a:t>
            </a:r>
            <a:r>
              <a:rPr lang="tr-TR" dirty="0"/>
              <a:t>’ problemi vardır.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Düşüğün (bu bakım epizodundan önce olabilir) gerçekleştiği sıradaki hamilelik süresini gösteren</a:t>
            </a:r>
          </a:p>
          <a:p>
            <a:r>
              <a:rPr lang="tr-TR" dirty="0"/>
              <a:t>O09 </a:t>
            </a:r>
            <a:r>
              <a:rPr lang="tr-TR" i="1" dirty="0"/>
              <a:t>Hamilelik </a:t>
            </a:r>
            <a:r>
              <a:rPr lang="tr-TR" i="1" dirty="0" err="1"/>
              <a:t>süresi’nden</a:t>
            </a:r>
            <a:r>
              <a:rPr lang="tr-TR" i="1" dirty="0"/>
              <a:t> bir ek kod atayın. Hamilelik süresi bilinmiyorsa, O09.9 </a:t>
            </a:r>
            <a:r>
              <a:rPr lang="tr-TR" i="1" dirty="0" smtClean="0"/>
              <a:t>Tanımlanmamış hamilelik </a:t>
            </a:r>
            <a:r>
              <a:rPr lang="tr-TR" i="1" dirty="0"/>
              <a:t>süresi kodunu atayın. </a:t>
            </a:r>
            <a:endParaRPr lang="tr-TR" i="1" dirty="0" smtClean="0"/>
          </a:p>
          <a:p>
            <a:r>
              <a:rPr lang="tr-TR" i="1" dirty="0" smtClean="0"/>
              <a:t>O08 </a:t>
            </a:r>
            <a:r>
              <a:rPr lang="tr-TR" i="1" dirty="0"/>
              <a:t>Düşük ve </a:t>
            </a:r>
            <a:r>
              <a:rPr lang="tr-TR" i="1" dirty="0" err="1"/>
              <a:t>ektopik</a:t>
            </a:r>
            <a:r>
              <a:rPr lang="tr-TR" i="1" dirty="0"/>
              <a:t> ve </a:t>
            </a:r>
            <a:r>
              <a:rPr lang="tr-TR" i="1" dirty="0" err="1"/>
              <a:t>molar</a:t>
            </a:r>
            <a:r>
              <a:rPr lang="tr-TR" i="1" dirty="0"/>
              <a:t> gebelik </a:t>
            </a:r>
            <a:r>
              <a:rPr lang="tr-TR" i="1" dirty="0" smtClean="0"/>
              <a:t>sonrası </a:t>
            </a:r>
            <a:r>
              <a:rPr lang="tr-TR" i="1" dirty="0" err="1" smtClean="0"/>
              <a:t>komplikasyonlar’dan</a:t>
            </a:r>
            <a:r>
              <a:rPr lang="tr-TR" i="1" dirty="0" smtClean="0"/>
              <a:t> </a:t>
            </a:r>
            <a:r>
              <a:rPr lang="tr-TR" i="1" dirty="0"/>
              <a:t>bir kod atanmaz.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285728"/>
            <a:ext cx="8172400" cy="63836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    </a:t>
            </a:r>
            <a:r>
              <a:rPr lang="tr-TR" b="1" dirty="0" smtClean="0">
                <a:solidFill>
                  <a:srgbClr val="7030A0"/>
                </a:solidFill>
              </a:rPr>
              <a:t>Örnek :</a:t>
            </a:r>
          </a:p>
          <a:p>
            <a:pPr>
              <a:buNone/>
            </a:pPr>
            <a:r>
              <a:rPr lang="tr-TR" b="1" dirty="0"/>
              <a:t> </a:t>
            </a:r>
            <a:r>
              <a:rPr lang="tr-TR" b="1" dirty="0" smtClean="0"/>
              <a:t>   </a:t>
            </a:r>
            <a:r>
              <a:rPr lang="tr-TR" b="1" dirty="0"/>
              <a:t>Şok ile birlikte </a:t>
            </a:r>
            <a:r>
              <a:rPr lang="tr-TR" b="1" dirty="0" err="1"/>
              <a:t>rüptüre</a:t>
            </a:r>
            <a:r>
              <a:rPr lang="tr-TR" b="1" dirty="0"/>
              <a:t> </a:t>
            </a:r>
            <a:r>
              <a:rPr lang="tr-TR" b="1" dirty="0" err="1"/>
              <a:t>tubal</a:t>
            </a:r>
            <a:r>
              <a:rPr lang="tr-TR" b="1" dirty="0"/>
              <a:t> gebelik</a:t>
            </a:r>
          </a:p>
          <a:p>
            <a:r>
              <a:rPr lang="pt-BR" dirty="0"/>
              <a:t>Ana tanı: O00.1 </a:t>
            </a:r>
            <a:r>
              <a:rPr lang="pt-BR" i="1" dirty="0"/>
              <a:t>Tubal gebelik</a:t>
            </a:r>
          </a:p>
          <a:p>
            <a:r>
              <a:rPr lang="tr-TR" dirty="0"/>
              <a:t>Ek tanılar: O08.3 </a:t>
            </a:r>
            <a:r>
              <a:rPr lang="tr-TR" i="1" dirty="0"/>
              <a:t>Şok, düşük ve </a:t>
            </a:r>
            <a:r>
              <a:rPr lang="tr-TR" i="1" dirty="0" err="1"/>
              <a:t>ektopik</a:t>
            </a:r>
            <a:r>
              <a:rPr lang="tr-TR" i="1" dirty="0"/>
              <a:t> ve </a:t>
            </a:r>
            <a:r>
              <a:rPr lang="tr-TR" i="1" dirty="0" err="1"/>
              <a:t>molar</a:t>
            </a:r>
            <a:r>
              <a:rPr lang="tr-TR" i="1" dirty="0"/>
              <a:t> gebelik sonrası</a:t>
            </a:r>
          </a:p>
          <a:p>
            <a:r>
              <a:rPr lang="tr-TR" dirty="0"/>
              <a:t>O09.- </a:t>
            </a:r>
            <a:r>
              <a:rPr lang="tr-TR" i="1" dirty="0"/>
              <a:t>Hamilelik </a:t>
            </a:r>
            <a:r>
              <a:rPr lang="tr-TR" i="1" dirty="0" smtClean="0"/>
              <a:t>süresi</a:t>
            </a:r>
          </a:p>
          <a:p>
            <a:pPr>
              <a:buNone/>
            </a:pPr>
            <a:r>
              <a:rPr lang="tr-TR" b="1" dirty="0" smtClean="0"/>
              <a:t>    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Örnek </a:t>
            </a:r>
            <a:r>
              <a:rPr lang="tr-TR" b="1" dirty="0" smtClean="0"/>
              <a:t>:</a:t>
            </a:r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b="1" dirty="0" err="1"/>
              <a:t>Uterusun</a:t>
            </a:r>
            <a:r>
              <a:rPr lang="tr-TR" b="1" dirty="0"/>
              <a:t> </a:t>
            </a:r>
            <a:r>
              <a:rPr lang="tr-TR" b="1" dirty="0" err="1"/>
              <a:t>perforasyonu</a:t>
            </a:r>
            <a:r>
              <a:rPr lang="tr-TR" b="1" dirty="0"/>
              <a:t> ile birlikte </a:t>
            </a:r>
            <a:r>
              <a:rPr lang="tr-TR" b="1" dirty="0" err="1"/>
              <a:t>inkomplet</a:t>
            </a:r>
            <a:r>
              <a:rPr lang="tr-TR" b="1" dirty="0"/>
              <a:t> düşük</a:t>
            </a:r>
          </a:p>
          <a:p>
            <a:r>
              <a:rPr lang="tr-TR" dirty="0"/>
              <a:t>Ana tanı: O06.3 </a:t>
            </a:r>
            <a:r>
              <a:rPr lang="tr-TR" i="1" dirty="0"/>
              <a:t>Düşük, tanımlanmamış, </a:t>
            </a:r>
            <a:r>
              <a:rPr lang="tr-TR" i="1" dirty="0" err="1"/>
              <a:t>inkomplet</a:t>
            </a:r>
            <a:r>
              <a:rPr lang="tr-TR" i="1" dirty="0"/>
              <a:t>, diğer ve </a:t>
            </a:r>
            <a:r>
              <a:rPr lang="tr-TR" i="1" dirty="0" smtClean="0"/>
              <a:t>tanımlanmamış komplikasyonlarla </a:t>
            </a:r>
            <a:r>
              <a:rPr lang="tr-TR" i="1" dirty="0"/>
              <a:t>birlikte</a:t>
            </a:r>
          </a:p>
          <a:p>
            <a:r>
              <a:rPr lang="tr-TR" dirty="0"/>
              <a:t>Ek tanılar: O08.6 </a:t>
            </a:r>
            <a:r>
              <a:rPr lang="tr-TR" i="1" dirty="0" err="1"/>
              <a:t>Pelvik</a:t>
            </a:r>
            <a:r>
              <a:rPr lang="tr-TR" i="1" dirty="0"/>
              <a:t> organ ve doku yaralanması, düşük ve </a:t>
            </a:r>
            <a:r>
              <a:rPr lang="tr-TR" i="1" dirty="0" err="1"/>
              <a:t>ektopik</a:t>
            </a:r>
            <a:r>
              <a:rPr lang="tr-TR" i="1" dirty="0"/>
              <a:t> ve </a:t>
            </a:r>
            <a:r>
              <a:rPr lang="tr-TR" i="1" dirty="0" err="1"/>
              <a:t>molar</a:t>
            </a:r>
            <a:r>
              <a:rPr lang="tr-TR" i="1" dirty="0"/>
              <a:t> </a:t>
            </a:r>
            <a:r>
              <a:rPr lang="tr-TR" i="1" dirty="0" smtClean="0"/>
              <a:t>gebelik sonrası</a:t>
            </a:r>
            <a:endParaRPr lang="tr-TR" i="1" dirty="0"/>
          </a:p>
          <a:p>
            <a:pPr>
              <a:buNone/>
            </a:pPr>
            <a:r>
              <a:rPr lang="tr-TR" dirty="0" smtClean="0"/>
              <a:t>                        O09</a:t>
            </a:r>
            <a:r>
              <a:rPr lang="tr-TR" dirty="0"/>
              <a:t>.- </a:t>
            </a:r>
            <a:r>
              <a:rPr lang="tr-TR" i="1" dirty="0"/>
              <a:t>Hamilelik süresi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62819" name="2 İçerik Yer Tutucusu"/>
          <p:cNvSpPr>
            <a:spLocks noGrp="1"/>
          </p:cNvSpPr>
          <p:nvPr>
            <p:ph idx="1"/>
          </p:nvPr>
        </p:nvSpPr>
        <p:spPr>
          <a:xfrm>
            <a:off x="1043608" y="980728"/>
            <a:ext cx="7643192" cy="587727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Dokümantasyonda, hatalı protez parçaları veya sıkı ya da gevşek </a:t>
            </a:r>
            <a:r>
              <a:rPr lang="tr-TR" dirty="0" err="1" smtClean="0"/>
              <a:t>ligamentlere</a:t>
            </a:r>
            <a:r>
              <a:rPr lang="tr-TR" dirty="0" smtClean="0"/>
              <a:t> bağlı olarak bir mekanik arıza meydana geldiği belirtiliyorsa.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Yatış sebebi, kalça </a:t>
            </a:r>
            <a:r>
              <a:rPr lang="tr-TR" dirty="0" err="1" smtClean="0"/>
              <a:t>replasmanı</a:t>
            </a:r>
            <a:r>
              <a:rPr lang="tr-TR" dirty="0" smtClean="0"/>
              <a:t> revizyonu ise.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Ana tanı olarak ‘</a:t>
            </a:r>
            <a:r>
              <a:rPr lang="tr-TR" dirty="0" err="1" smtClean="0"/>
              <a:t>osteroartrit</a:t>
            </a:r>
            <a:r>
              <a:rPr lang="tr-TR" dirty="0" smtClean="0"/>
              <a:t>’ gösteriliyor ve hastada ikinci veya üçüncü kez bir kalça </a:t>
            </a:r>
            <a:r>
              <a:rPr lang="tr-TR" dirty="0" err="1" smtClean="0"/>
              <a:t>replasmanının</a:t>
            </a:r>
            <a:r>
              <a:rPr lang="tr-TR" dirty="0" smtClean="0"/>
              <a:t> gerçekleştirileceği belirtiliyorsa.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/>
              <a:t>   Çıkan kalça protezinin kapalı redüksiyonu, 47048-00 [1487] </a:t>
            </a:r>
            <a:r>
              <a:rPr lang="tr-TR" i="1" dirty="0" smtClean="0"/>
              <a:t>Kalça çıkığının kapalı redüksiyonu </a:t>
            </a:r>
            <a:r>
              <a:rPr lang="tr-TR" dirty="0" smtClean="0"/>
              <a:t>olarak kodlanmalıdır.</a:t>
            </a:r>
          </a:p>
          <a:p>
            <a:pPr eaLnBrk="1" hangingPunct="1"/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BAD517-DFE0-429F-87BE-A3789EE4C5D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Hamileliğin Süresi </a:t>
            </a:r>
            <a:r>
              <a:rPr lang="tr-TR" sz="3600" dirty="0" smtClean="0">
                <a:solidFill>
                  <a:srgbClr val="FF0000"/>
                </a:solidFill>
              </a:rPr>
              <a:t>(ACS 1518)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5257800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Hamilelik süresinin tamamı </a:t>
            </a:r>
            <a:r>
              <a:rPr lang="tr-TR" dirty="0" smtClean="0">
                <a:solidFill>
                  <a:srgbClr val="FF0000"/>
                </a:solidFill>
              </a:rPr>
              <a:t>en az 38 hafta  en fazla 42 haftadır.</a:t>
            </a:r>
            <a:endParaRPr lang="tr-TR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Hamileliğin süresi için O09 kategorisindeki kodlara ek bir kod kullanarak atanır.</a:t>
            </a:r>
          </a:p>
          <a:p>
            <a:pPr lvl="1">
              <a:lnSpc>
                <a:spcPct val="90000"/>
              </a:lnSpc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u="sng" dirty="0" smtClean="0"/>
              <a:t>Belirli</a:t>
            </a:r>
            <a:r>
              <a:rPr lang="tr-TR" dirty="0" smtClean="0"/>
              <a:t> doğum olgularında kullanılacaktır</a:t>
            </a:r>
          </a:p>
          <a:p>
            <a:pPr lvl="2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r>
              <a:rPr lang="tr-TR" dirty="0" smtClean="0"/>
              <a:t>Düşük</a:t>
            </a:r>
          </a:p>
          <a:p>
            <a:pPr lvl="2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r>
              <a:rPr lang="tr-TR" dirty="0" smtClean="0"/>
              <a:t>Düşük tehdidi</a:t>
            </a:r>
          </a:p>
          <a:p>
            <a:pPr lvl="2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r>
              <a:rPr lang="tr-TR" dirty="0" err="1" smtClean="0"/>
              <a:t>Membranların</a:t>
            </a:r>
            <a:r>
              <a:rPr lang="tr-TR" dirty="0" smtClean="0"/>
              <a:t> erken </a:t>
            </a:r>
            <a:r>
              <a:rPr lang="tr-TR" dirty="0" err="1" smtClean="0"/>
              <a:t>rüptürü</a:t>
            </a:r>
            <a:endParaRPr lang="tr-TR" dirty="0" smtClean="0"/>
          </a:p>
          <a:p>
            <a:pPr lvl="2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r>
              <a:rPr lang="tr-TR" dirty="0" smtClean="0"/>
              <a:t>Tehdit altındaki </a:t>
            </a:r>
            <a:r>
              <a:rPr lang="tr-TR" dirty="0" err="1" smtClean="0"/>
              <a:t>prematür</a:t>
            </a:r>
            <a:r>
              <a:rPr lang="tr-TR" dirty="0" smtClean="0"/>
              <a:t> doğum eylemi veya yalancı doğum eylemi &lt; 37 hafta</a:t>
            </a:r>
          </a:p>
          <a:p>
            <a:pPr lvl="2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r>
              <a:rPr lang="tr-TR" dirty="0" smtClean="0"/>
              <a:t>Doğum eyleminin erken başlaması &lt; 37 hafta</a:t>
            </a:r>
          </a:p>
          <a:p>
            <a:pPr lvl="1">
              <a:lnSpc>
                <a:spcPct val="90000"/>
              </a:lnSpc>
              <a:buClr>
                <a:srgbClr val="99FF99"/>
              </a:buClr>
              <a:buFont typeface="Wingdings" pitchFamily="2" charset="2"/>
              <a:buChar char="Ø"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flipV="1">
            <a:off x="1435608" y="0"/>
            <a:ext cx="7498080" cy="274638"/>
          </a:xfrm>
        </p:spPr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0"/>
            <a:ext cx="7715200" cy="6858000"/>
          </a:xfrm>
        </p:spPr>
        <p:txBody>
          <a:bodyPr>
            <a:noAutofit/>
          </a:bodyPr>
          <a:lstStyle/>
          <a:p>
            <a:pPr>
              <a:buNone/>
            </a:pPr>
            <a:endParaRPr lang="tr-TR" sz="2400" dirty="0"/>
          </a:p>
          <a:p>
            <a:r>
              <a:rPr lang="tr-TR" sz="2000" dirty="0"/>
              <a:t>O09.0 </a:t>
            </a:r>
            <a:r>
              <a:rPr lang="tr-TR" sz="2000" dirty="0" smtClean="0"/>
              <a:t>            &lt; </a:t>
            </a:r>
            <a:r>
              <a:rPr lang="tr-TR" sz="2000" dirty="0"/>
              <a:t>5 tamamlanmış hafta</a:t>
            </a:r>
          </a:p>
          <a:p>
            <a:r>
              <a:rPr lang="tr-TR" sz="2000" dirty="0" smtClean="0"/>
              <a:t>O09.1             </a:t>
            </a:r>
            <a:r>
              <a:rPr lang="tr-TR" sz="2000" dirty="0"/>
              <a:t>5–13 tamamlanmış hafta</a:t>
            </a:r>
          </a:p>
          <a:p>
            <a:r>
              <a:rPr lang="tr-TR" sz="2000" dirty="0"/>
              <a:t>O09.2 </a:t>
            </a:r>
            <a:r>
              <a:rPr lang="tr-TR" sz="2000" dirty="0" smtClean="0"/>
              <a:t>            14–19 </a:t>
            </a:r>
            <a:r>
              <a:rPr lang="tr-TR" sz="2000" dirty="0"/>
              <a:t>tamamlanmış hafta</a:t>
            </a:r>
          </a:p>
          <a:p>
            <a:r>
              <a:rPr lang="tr-TR" sz="2000" dirty="0"/>
              <a:t>O09.3 </a:t>
            </a:r>
            <a:r>
              <a:rPr lang="tr-TR" sz="2000" dirty="0" smtClean="0"/>
              <a:t>            20–25 </a:t>
            </a:r>
            <a:r>
              <a:rPr lang="tr-TR" sz="2000" dirty="0"/>
              <a:t>tamamlanmış hafta</a:t>
            </a:r>
          </a:p>
          <a:p>
            <a:r>
              <a:rPr lang="tr-TR" sz="2000" dirty="0"/>
              <a:t>O09.4 </a:t>
            </a:r>
            <a:r>
              <a:rPr lang="tr-TR" sz="2000" dirty="0" smtClean="0"/>
              <a:t>            26–33 </a:t>
            </a:r>
            <a:r>
              <a:rPr lang="tr-TR" sz="2000" dirty="0"/>
              <a:t>tamamlanmış hafta</a:t>
            </a:r>
          </a:p>
          <a:p>
            <a:r>
              <a:rPr lang="tr-TR" sz="2000" dirty="0"/>
              <a:t>O09.5 </a:t>
            </a:r>
            <a:r>
              <a:rPr lang="tr-TR" sz="2000" dirty="0" smtClean="0"/>
              <a:t>            34–36 </a:t>
            </a:r>
            <a:r>
              <a:rPr lang="tr-TR" sz="2000" dirty="0"/>
              <a:t>tamamlanmış hafta</a:t>
            </a:r>
          </a:p>
          <a:p>
            <a:r>
              <a:rPr lang="tr-TR" sz="2000" dirty="0"/>
              <a:t>O09.9 Tanımlanmamış hamilelik süresi</a:t>
            </a:r>
          </a:p>
          <a:p>
            <a:r>
              <a:rPr lang="tr-TR" sz="2400" dirty="0">
                <a:solidFill>
                  <a:srgbClr val="FF0000"/>
                </a:solidFill>
              </a:rPr>
              <a:t>Aşağıdaki hallerin tamamında O09’dan bir </a:t>
            </a:r>
            <a:r>
              <a:rPr lang="tr-TR" sz="2400" dirty="0" smtClean="0">
                <a:solidFill>
                  <a:srgbClr val="FF0000"/>
                </a:solidFill>
              </a:rPr>
              <a:t>kod atanmalıdır</a:t>
            </a:r>
            <a:r>
              <a:rPr lang="tr-TR" sz="2400" dirty="0">
                <a:solidFill>
                  <a:srgbClr val="FF0000"/>
                </a:solidFill>
              </a:rPr>
              <a:t>:</a:t>
            </a:r>
          </a:p>
          <a:p>
            <a:r>
              <a:rPr lang="tr-TR" sz="2400" dirty="0"/>
              <a:t>Düşük (O00–O07 </a:t>
            </a:r>
            <a:r>
              <a:rPr lang="tr-TR" sz="2400" i="1" dirty="0"/>
              <a:t>Düşükle sonuçlanan gebelik)</a:t>
            </a:r>
          </a:p>
          <a:p>
            <a:r>
              <a:rPr lang="tr-TR" sz="2400" dirty="0"/>
              <a:t>Düşük tehdidi (O20.0)</a:t>
            </a:r>
          </a:p>
          <a:p>
            <a:r>
              <a:rPr lang="tr-TR" sz="2400" dirty="0"/>
              <a:t>Erken </a:t>
            </a:r>
            <a:r>
              <a:rPr lang="tr-TR" sz="2400" dirty="0" err="1"/>
              <a:t>membran</a:t>
            </a:r>
            <a:r>
              <a:rPr lang="tr-TR" sz="2400" dirty="0"/>
              <a:t> </a:t>
            </a:r>
            <a:r>
              <a:rPr lang="tr-TR" sz="2400" dirty="0" err="1"/>
              <a:t>rüptürü</a:t>
            </a:r>
            <a:r>
              <a:rPr lang="tr-TR" sz="2400" dirty="0"/>
              <a:t> (O42) (hamileliğin 37. tamamlanmış haftasından önce)</a:t>
            </a:r>
          </a:p>
          <a:p>
            <a:r>
              <a:rPr lang="tr-TR" sz="2400" dirty="0" err="1"/>
              <a:t>Prematür</a:t>
            </a:r>
            <a:r>
              <a:rPr lang="tr-TR" sz="2400" dirty="0"/>
              <a:t> doğum tehdidi (O47.0 </a:t>
            </a:r>
            <a:r>
              <a:rPr lang="tr-TR" sz="2400" i="1" dirty="0"/>
              <a:t>Yalancı doğum, hamileliğin 37. tamamlanmış haftasından önce)</a:t>
            </a:r>
          </a:p>
          <a:p>
            <a:r>
              <a:rPr lang="tr-TR" sz="2400" dirty="0"/>
              <a:t>Erken doğum başlangıcı (</a:t>
            </a:r>
            <a:r>
              <a:rPr lang="tr-TR" sz="2400" b="1" dirty="0"/>
              <a:t>O60 </a:t>
            </a:r>
            <a:r>
              <a:rPr lang="tr-TR" sz="2400" b="1" i="1" dirty="0"/>
              <a:t>Miadından önce doğum</a:t>
            </a:r>
            <a:r>
              <a:rPr lang="tr-TR" sz="2400" b="1" i="1" dirty="0" smtClean="0"/>
              <a:t>)</a:t>
            </a:r>
            <a:endParaRPr lang="tr-TR" sz="2400" b="1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149552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Hamilelik süresi, klinik kayda girilmiş olan hamilelik süresinden alınmalıdır.</a:t>
            </a:r>
          </a:p>
          <a:p>
            <a:r>
              <a:rPr lang="tr-TR" dirty="0" smtClean="0"/>
              <a:t>O09.9 </a:t>
            </a:r>
            <a:r>
              <a:rPr lang="tr-TR" i="1" dirty="0" smtClean="0"/>
              <a:t>Tanımlanmamış hamilelik süresi yalnızca vaka yukarıda verilen kriterleri karşılıyorsa ve </a:t>
            </a:r>
            <a:r>
              <a:rPr lang="tr-TR" dirty="0" smtClean="0"/>
              <a:t>hamilelik süresi kaydedilmemişse kullanılmalıdır.</a:t>
            </a:r>
          </a:p>
          <a:p>
            <a:r>
              <a:rPr lang="tr-TR" i="1" dirty="0" smtClean="0"/>
              <a:t>Hamilelik </a:t>
            </a:r>
            <a:r>
              <a:rPr lang="tr-TR" i="1" dirty="0" err="1" smtClean="0"/>
              <a:t>süresi’ne</a:t>
            </a:r>
            <a:r>
              <a:rPr lang="tr-TR" i="1" dirty="0" smtClean="0"/>
              <a:t> ilişkin kodlar özellikle, </a:t>
            </a:r>
            <a:r>
              <a:rPr lang="tr-TR" b="1" i="1" dirty="0" smtClean="0"/>
              <a:t>spesifik bir </a:t>
            </a:r>
            <a:r>
              <a:rPr lang="tr-TR" dirty="0" smtClean="0"/>
              <a:t>yüksek riskli gebelik grubu (yukarıda tanımlanmaktadır) için hamilelik süresini belirtmek amacıyla oluşturulmuştur ve yalnızca bu tür durumlar O09.- kodu ile kodlanmalıdır.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n-NO" b="1" dirty="0" smtClean="0">
                <a:solidFill>
                  <a:srgbClr val="FF0000"/>
                </a:solidFill>
              </a:rPr>
              <a:t>Tek Spontan Vajinal Doğum</a:t>
            </a:r>
            <a:r>
              <a:rPr lang="tr-TR" b="1" dirty="0" smtClean="0">
                <a:solidFill>
                  <a:srgbClr val="FF0000"/>
                </a:solidFill>
              </a:rPr>
              <a:t> (</a:t>
            </a:r>
            <a:r>
              <a:rPr lang="nn-NO" b="1" dirty="0" smtClean="0">
                <a:solidFill>
                  <a:srgbClr val="FF0000"/>
                </a:solidFill>
              </a:rPr>
              <a:t>1505</a:t>
            </a:r>
            <a:r>
              <a:rPr lang="tr-TR" b="1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268760"/>
            <a:ext cx="7859216" cy="5589240"/>
          </a:xfrm>
        </p:spPr>
        <p:txBody>
          <a:bodyPr>
            <a:normAutofit fontScale="92500" lnSpcReduction="20000"/>
          </a:bodyPr>
          <a:lstStyle/>
          <a:p>
            <a:r>
              <a:rPr lang="tr-TR" sz="2800" b="1" dirty="0">
                <a:solidFill>
                  <a:srgbClr val="7030A0"/>
                </a:solidFill>
              </a:rPr>
              <a:t>O80 </a:t>
            </a:r>
            <a:r>
              <a:rPr lang="tr-TR" sz="2800" b="1" i="1" dirty="0">
                <a:solidFill>
                  <a:srgbClr val="7030A0"/>
                </a:solidFill>
              </a:rPr>
              <a:t>Tek </a:t>
            </a:r>
            <a:r>
              <a:rPr lang="tr-TR" sz="2800" b="1" i="1" dirty="0" err="1">
                <a:solidFill>
                  <a:srgbClr val="7030A0"/>
                </a:solidFill>
              </a:rPr>
              <a:t>spontan</a:t>
            </a:r>
            <a:r>
              <a:rPr lang="tr-TR" sz="2800" b="1" i="1" dirty="0">
                <a:solidFill>
                  <a:srgbClr val="7030A0"/>
                </a:solidFill>
              </a:rPr>
              <a:t> doğum kodu, aşağıdaki şekilde gerçekleşen tek </a:t>
            </a:r>
            <a:r>
              <a:rPr lang="tr-TR" sz="2800" b="1" i="1" dirty="0" err="1">
                <a:solidFill>
                  <a:srgbClr val="7030A0"/>
                </a:solidFill>
              </a:rPr>
              <a:t>spontan</a:t>
            </a:r>
            <a:r>
              <a:rPr lang="tr-TR" sz="2800" b="1" i="1" dirty="0">
                <a:solidFill>
                  <a:srgbClr val="7030A0"/>
                </a:solidFill>
              </a:rPr>
              <a:t> </a:t>
            </a:r>
            <a:r>
              <a:rPr lang="tr-TR" sz="2800" b="1" i="1" dirty="0" err="1">
                <a:solidFill>
                  <a:srgbClr val="7030A0"/>
                </a:solidFill>
              </a:rPr>
              <a:t>vajinal</a:t>
            </a:r>
            <a:r>
              <a:rPr lang="tr-TR" sz="2800" b="1" i="1" dirty="0">
                <a:solidFill>
                  <a:srgbClr val="7030A0"/>
                </a:solidFill>
              </a:rPr>
              <a:t> </a:t>
            </a:r>
            <a:r>
              <a:rPr lang="tr-TR" sz="2800" b="1" i="1" dirty="0" smtClean="0">
                <a:solidFill>
                  <a:srgbClr val="7030A0"/>
                </a:solidFill>
              </a:rPr>
              <a:t>doğumlara </a:t>
            </a:r>
            <a:r>
              <a:rPr lang="tr-TR" sz="2800" b="1" dirty="0" smtClean="0">
                <a:solidFill>
                  <a:srgbClr val="7030A0"/>
                </a:solidFill>
              </a:rPr>
              <a:t>ilişkindir</a:t>
            </a:r>
            <a:r>
              <a:rPr lang="tr-TR" sz="2800" b="1" dirty="0">
                <a:solidFill>
                  <a:srgbClr val="7030A0"/>
                </a:solidFill>
              </a:rPr>
              <a:t>:</a:t>
            </a:r>
          </a:p>
          <a:p>
            <a:r>
              <a:rPr lang="tr-TR" sz="2800" dirty="0"/>
              <a:t>Bölüm XV </a:t>
            </a:r>
            <a:r>
              <a:rPr lang="tr-TR" sz="2800" i="1" dirty="0"/>
              <a:t>Gebelik, doğum ve lohusalık kapsamında herhangi bir yerde sınıflandırılabilir</a:t>
            </a:r>
          </a:p>
          <a:p>
            <a:r>
              <a:rPr lang="tr-TR" sz="2800" dirty="0"/>
              <a:t>anormallik/ komplikasyon </a:t>
            </a:r>
            <a:r>
              <a:rPr lang="tr-TR" sz="2800" b="1" dirty="0"/>
              <a:t>olmaksızın ve</a:t>
            </a:r>
          </a:p>
          <a:p>
            <a:r>
              <a:rPr lang="tr-TR" sz="2800" dirty="0"/>
              <a:t>manipülasyon ve </a:t>
            </a:r>
            <a:r>
              <a:rPr lang="tr-TR" sz="2800" dirty="0" err="1"/>
              <a:t>enstrümantasyon</a:t>
            </a:r>
            <a:r>
              <a:rPr lang="tr-TR" sz="2800" dirty="0"/>
              <a:t> </a:t>
            </a:r>
            <a:r>
              <a:rPr lang="tr-TR" sz="2800" b="1" dirty="0" smtClean="0"/>
              <a:t>olmaksızın</a:t>
            </a:r>
          </a:p>
          <a:p>
            <a:r>
              <a:rPr lang="tr-TR" sz="2800" dirty="0" smtClean="0"/>
              <a:t>O80 kodu daima Ana tanı olarak kullanılır ve Z37.0 Canlı tek doğum kodu ek tanı olarak kodlanır.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Bu kodun atanmasına izin veren bazı </a:t>
            </a:r>
            <a:r>
              <a:rPr lang="tr-TR" dirty="0" err="1" smtClean="0"/>
              <a:t>obstetrik</a:t>
            </a:r>
            <a:r>
              <a:rPr lang="tr-TR" dirty="0" smtClean="0"/>
              <a:t> (doğum) işlemler şunlardır: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Doğum eylemi sırasında </a:t>
            </a:r>
            <a:r>
              <a:rPr lang="tr-TR" sz="2800" dirty="0" err="1" smtClean="0"/>
              <a:t>nöroaksiyel</a:t>
            </a:r>
            <a:r>
              <a:rPr lang="tr-TR" sz="2800" dirty="0" smtClean="0"/>
              <a:t> blok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İndüksiyon ve ilerletme için yöntemler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Onarım ile </a:t>
            </a:r>
            <a:r>
              <a:rPr lang="tr-TR" sz="2800" dirty="0" err="1" smtClean="0"/>
              <a:t>epizyotomi</a:t>
            </a:r>
            <a:r>
              <a:rPr lang="tr-TR" sz="2800" dirty="0" smtClean="0"/>
              <a:t> </a:t>
            </a:r>
          </a:p>
          <a:p>
            <a:pPr lvl="2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err="1" smtClean="0"/>
              <a:t>Obstetrik</a:t>
            </a:r>
            <a:r>
              <a:rPr lang="tr-TR" sz="2800" dirty="0" smtClean="0"/>
              <a:t> olmayan işlemler (sterilizasyon - kısırlık)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Diabetes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Mellitus</a:t>
            </a:r>
            <a:r>
              <a:rPr lang="tr-TR" dirty="0" smtClean="0">
                <a:solidFill>
                  <a:srgbClr val="FF0000"/>
                </a:solidFill>
              </a:rPr>
              <a:t> (DM) ve Hamilelik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196752"/>
            <a:ext cx="7797552" cy="5661248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Hamilelik sırasında DM bulunduğu zaman, O24 </a:t>
            </a:r>
            <a:r>
              <a:rPr lang="tr-TR" sz="2700" i="1" dirty="0" smtClean="0"/>
              <a:t>Hamilelikte </a:t>
            </a:r>
            <a:r>
              <a:rPr lang="tr-TR" sz="2700" i="1" dirty="0" err="1" smtClean="0"/>
              <a:t>diabetes</a:t>
            </a:r>
            <a:r>
              <a:rPr lang="tr-TR" sz="2700" i="1" dirty="0" smtClean="0"/>
              <a:t> </a:t>
            </a:r>
            <a:r>
              <a:rPr lang="tr-TR" sz="2700" i="1" dirty="0" err="1" smtClean="0"/>
              <a:t>mellitus</a:t>
            </a:r>
            <a:r>
              <a:rPr lang="tr-TR" sz="2700" dirty="0" err="1" smtClean="0"/>
              <a:t>’tan</a:t>
            </a:r>
            <a:r>
              <a:rPr lang="tr-TR" sz="2700" dirty="0" smtClean="0"/>
              <a:t> bir kod kullanılır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024.0 –O24.3 Önceden var olan </a:t>
            </a:r>
            <a:r>
              <a:rPr lang="tr-TR" sz="2700" dirty="0" err="1" smtClean="0"/>
              <a:t>diabetes</a:t>
            </a:r>
            <a:r>
              <a:rPr lang="tr-TR" sz="2700" dirty="0" smtClean="0"/>
              <a:t> </a:t>
            </a:r>
            <a:r>
              <a:rPr lang="tr-TR" sz="2700" dirty="0" err="1" smtClean="0"/>
              <a:t>mellitus</a:t>
            </a:r>
            <a:endParaRPr lang="tr-TR" sz="2700" dirty="0" smtClean="0"/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O24.5  Önceden var olan bozulmuş glikoz regülasyonu (IGR)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024.4 </a:t>
            </a:r>
            <a:r>
              <a:rPr lang="tr-TR" sz="2700" dirty="0" err="1" smtClean="0"/>
              <a:t>Gestasyonel</a:t>
            </a:r>
            <a:r>
              <a:rPr lang="tr-TR" sz="2700" dirty="0" smtClean="0"/>
              <a:t> diyabet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024.9 Gebelikte </a:t>
            </a:r>
            <a:r>
              <a:rPr lang="tr-TR" sz="2700" dirty="0" err="1" smtClean="0"/>
              <a:t>diabet</a:t>
            </a:r>
            <a:r>
              <a:rPr lang="tr-TR" sz="2700" dirty="0" smtClean="0"/>
              <a:t>, tanımlanmamış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None/>
            </a:pPr>
            <a:endParaRPr lang="tr-TR" sz="2700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Eğer diyabet komplikasyonları varsa, E09-E14’ten uygun ek kodlar atayınız</a:t>
            </a:r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smtClean="0"/>
              <a:t>Hastanın </a:t>
            </a:r>
            <a:r>
              <a:rPr lang="tr-TR" sz="2700" dirty="0" err="1" smtClean="0"/>
              <a:t>gestasyonel</a:t>
            </a:r>
            <a:r>
              <a:rPr lang="tr-TR" sz="2700" dirty="0" smtClean="0"/>
              <a:t> diyabeti varsa ve gebelik döneminde tekrarlarsa Z87.5 Gebeliği, doğum ve lohusalık dönemini komplike eden kişisel hikaye kodu kullanılır.</a:t>
            </a:r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700" dirty="0" err="1" smtClean="0"/>
              <a:t>İnsülin</a:t>
            </a:r>
            <a:r>
              <a:rPr lang="tr-TR" sz="2700" dirty="0" smtClean="0"/>
              <a:t> ile tedavi edilip edilmediğini belirtmek için beşinci </a:t>
            </a:r>
            <a:r>
              <a:rPr lang="tr-TR" sz="2700" dirty="0" err="1" smtClean="0"/>
              <a:t>kırılım</a:t>
            </a:r>
            <a:r>
              <a:rPr lang="tr-TR" sz="2700" dirty="0" smtClean="0"/>
              <a:t> kullanılır…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</a:rPr>
              <a:t>Yanlış Geliş, Oransızlık Ve </a:t>
            </a:r>
            <a:r>
              <a:rPr lang="tr-TR" sz="3600" b="1" dirty="0" err="1" smtClean="0">
                <a:solidFill>
                  <a:srgbClr val="FF0000"/>
                </a:solidFill>
              </a:rPr>
              <a:t>Maternal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Pelvik</a:t>
            </a:r>
            <a:r>
              <a:rPr lang="tr-TR" sz="3600" b="1" dirty="0" smtClean="0">
                <a:solidFill>
                  <a:srgbClr val="FF0000"/>
                </a:solidFill>
              </a:rPr>
              <a:t> Organların Anormalliği (1506)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8172400" cy="54292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tr-TR" sz="3700" dirty="0" smtClean="0"/>
              <a:t>     </a:t>
            </a:r>
            <a:r>
              <a:rPr lang="tr-TR" sz="7400" dirty="0" smtClean="0"/>
              <a:t>Doğum eyleminin </a:t>
            </a:r>
            <a:r>
              <a:rPr lang="tr-TR" sz="7400" dirty="0"/>
              <a:t>başlangıcından </a:t>
            </a:r>
            <a:r>
              <a:rPr lang="tr-TR" sz="7400" b="1" dirty="0"/>
              <a:t>önce bakım veya müdahalenin gerekli olması halinde, uygun </a:t>
            </a:r>
            <a:r>
              <a:rPr lang="tr-TR" sz="7400" b="1" dirty="0" smtClean="0"/>
              <a:t>şekilde </a:t>
            </a:r>
            <a:r>
              <a:rPr lang="tr-TR" sz="7400" dirty="0" smtClean="0"/>
              <a:t>aşağıdaki </a:t>
            </a:r>
            <a:r>
              <a:rPr lang="tr-TR" sz="7400" dirty="0"/>
              <a:t>bloklardan bir kod atayın:</a:t>
            </a:r>
          </a:p>
          <a:p>
            <a:r>
              <a:rPr lang="tr-TR" sz="7400" dirty="0"/>
              <a:t>O32 </a:t>
            </a:r>
            <a:r>
              <a:rPr lang="tr-TR" sz="7400" i="1" dirty="0"/>
              <a:t>Anne bakımı, fetüsün bilinen veya şüpheli </a:t>
            </a:r>
            <a:r>
              <a:rPr lang="tr-TR" sz="7400" i="1" dirty="0" err="1"/>
              <a:t>malprezentasyonu</a:t>
            </a:r>
            <a:r>
              <a:rPr lang="tr-TR" sz="7400" i="1" dirty="0"/>
              <a:t> için</a:t>
            </a:r>
          </a:p>
          <a:p>
            <a:r>
              <a:rPr lang="tr-TR" sz="7400" dirty="0"/>
              <a:t>O33 </a:t>
            </a:r>
            <a:r>
              <a:rPr lang="tr-TR" sz="7400" i="1" dirty="0"/>
              <a:t>Anne bakımı, bilinen veya şüpheli oransızlıklarda </a:t>
            </a:r>
            <a:r>
              <a:rPr lang="tr-TR" sz="7400" b="1" i="1" dirty="0"/>
              <a:t>veya</a:t>
            </a:r>
          </a:p>
          <a:p>
            <a:r>
              <a:rPr lang="tr-TR" sz="7400" dirty="0"/>
              <a:t>O34 </a:t>
            </a:r>
            <a:r>
              <a:rPr lang="tr-TR" sz="7400" i="1" dirty="0"/>
              <a:t>Anne bakımı, </a:t>
            </a:r>
            <a:r>
              <a:rPr lang="tr-TR" sz="7400" i="1" dirty="0" err="1"/>
              <a:t>pelvik</a:t>
            </a:r>
            <a:r>
              <a:rPr lang="tr-TR" sz="7400" i="1" dirty="0"/>
              <a:t> organların bilinen veya şüpheli anormalliğinde</a:t>
            </a:r>
            <a:r>
              <a:rPr lang="tr-TR" sz="7400" i="1" dirty="0" smtClean="0"/>
              <a:t>.</a:t>
            </a:r>
            <a:r>
              <a:rPr lang="tr-TR" sz="7400" dirty="0" smtClean="0"/>
              <a:t> </a:t>
            </a:r>
          </a:p>
          <a:p>
            <a:pPr>
              <a:buNone/>
            </a:pPr>
            <a:r>
              <a:rPr lang="tr-TR" sz="7400" dirty="0" smtClean="0"/>
              <a:t>      Anormallik ilk kez </a:t>
            </a:r>
            <a:r>
              <a:rPr lang="tr-TR" sz="7400" b="1" dirty="0" smtClean="0"/>
              <a:t>doğumda teşhis </a:t>
            </a:r>
            <a:r>
              <a:rPr lang="tr-TR" sz="7400" dirty="0" smtClean="0"/>
              <a:t>edilmişse veya </a:t>
            </a:r>
            <a:r>
              <a:rPr lang="tr-TR" sz="7400" b="1" dirty="0" smtClean="0"/>
              <a:t>doğumda bakım ve/veya müdahale gerektiriyorsa, aşağıdaki bloklardan bir kod </a:t>
            </a:r>
            <a:r>
              <a:rPr lang="tr-TR" sz="7400" dirty="0" smtClean="0"/>
              <a:t>atanmalıdır:</a:t>
            </a:r>
          </a:p>
          <a:p>
            <a:r>
              <a:rPr lang="tr-TR" sz="7400" dirty="0" smtClean="0"/>
              <a:t>O64 </a:t>
            </a:r>
            <a:r>
              <a:rPr lang="tr-TR" sz="7400" i="1" dirty="0" smtClean="0"/>
              <a:t>İlerlemeyen doğum, fetüsün yanlış pozisyon ve yanlış gelişinden dolayı</a:t>
            </a:r>
          </a:p>
          <a:p>
            <a:r>
              <a:rPr lang="tr-TR" sz="7400" dirty="0" smtClean="0"/>
              <a:t>O65 </a:t>
            </a:r>
            <a:r>
              <a:rPr lang="tr-TR" sz="7400" i="1" dirty="0" smtClean="0"/>
              <a:t>İlerlemeyen doğum, </a:t>
            </a:r>
            <a:r>
              <a:rPr lang="tr-TR" sz="7400" i="1" dirty="0" err="1" smtClean="0"/>
              <a:t>maternal</a:t>
            </a:r>
            <a:r>
              <a:rPr lang="tr-TR" sz="7400" i="1" dirty="0" smtClean="0"/>
              <a:t> </a:t>
            </a:r>
            <a:r>
              <a:rPr lang="tr-TR" sz="7400" i="1" dirty="0" err="1" smtClean="0"/>
              <a:t>pelvik</a:t>
            </a:r>
            <a:r>
              <a:rPr lang="tr-TR" sz="7400" i="1" dirty="0" smtClean="0"/>
              <a:t> anormallikten dolayı </a:t>
            </a:r>
            <a:r>
              <a:rPr lang="tr-TR" sz="7400" b="1" i="1" dirty="0" smtClean="0"/>
              <a:t>veya</a:t>
            </a:r>
          </a:p>
          <a:p>
            <a:r>
              <a:rPr lang="tr-TR" sz="7400" dirty="0" smtClean="0"/>
              <a:t>O66 </a:t>
            </a:r>
            <a:r>
              <a:rPr lang="tr-TR" sz="7400" i="1" dirty="0" smtClean="0"/>
              <a:t>İlerlemeyen doğumlar, diğer</a:t>
            </a:r>
            <a:r>
              <a:rPr lang="tr-TR" sz="4800" i="1" dirty="0" smtClean="0"/>
              <a:t>.</a:t>
            </a:r>
            <a:endParaRPr lang="tr-TR" sz="4800" dirty="0" smtClean="0"/>
          </a:p>
          <a:p>
            <a:endParaRPr lang="tr-TR" i="1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400" dirty="0" err="1" smtClean="0">
                <a:solidFill>
                  <a:srgbClr val="FF0000"/>
                </a:solidFill>
              </a:rPr>
              <a:t>Maternal</a:t>
            </a:r>
            <a:r>
              <a:rPr lang="tr-TR" sz="3400" dirty="0" smtClean="0">
                <a:solidFill>
                  <a:srgbClr val="FF0000"/>
                </a:solidFill>
              </a:rPr>
              <a:t> Döneme Ait </a:t>
            </a:r>
            <a:r>
              <a:rPr lang="tr-TR" sz="3400" dirty="0" err="1" smtClean="0">
                <a:solidFill>
                  <a:srgbClr val="FF0000"/>
                </a:solidFill>
              </a:rPr>
              <a:t>Fetus</a:t>
            </a:r>
            <a:r>
              <a:rPr lang="tr-TR" sz="3400" dirty="0" smtClean="0">
                <a:solidFill>
                  <a:srgbClr val="FF0000"/>
                </a:solidFill>
              </a:rPr>
              <a:t> ve </a:t>
            </a:r>
            <a:r>
              <a:rPr lang="tr-TR" sz="3400" dirty="0" err="1" smtClean="0">
                <a:solidFill>
                  <a:srgbClr val="FF0000"/>
                </a:solidFill>
              </a:rPr>
              <a:t>Amniotik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  <a:r>
              <a:rPr lang="tr-TR" sz="3400" dirty="0" err="1" smtClean="0">
                <a:solidFill>
                  <a:srgbClr val="FF0000"/>
                </a:solidFill>
              </a:rPr>
              <a:t>Kavite</a:t>
            </a:r>
            <a:r>
              <a:rPr lang="tr-TR" sz="3400" dirty="0" smtClean="0">
                <a:solidFill>
                  <a:srgbClr val="FF0000"/>
                </a:solidFill>
              </a:rPr>
              <a:t> ve Olası Doğum Problemleri</a:t>
            </a:r>
            <a:br>
              <a:rPr lang="tr-TR" sz="3400" dirty="0" smtClean="0">
                <a:solidFill>
                  <a:srgbClr val="FF0000"/>
                </a:solidFill>
              </a:rPr>
            </a:br>
            <a:r>
              <a:rPr lang="tr-TR" sz="3400" dirty="0" smtClean="0">
                <a:solidFill>
                  <a:srgbClr val="FF0000"/>
                </a:solidFill>
              </a:rPr>
              <a:t> (O30 -O48)</a:t>
            </a:r>
            <a:endParaRPr lang="tr-TR" sz="34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28800"/>
            <a:ext cx="7869560" cy="49971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tr-TR" dirty="0" smtClean="0"/>
              <a:t>Bu bölümde annenin tedavi nedenine ilişkin kodları içerir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Birden çok gebelik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Fetusun</a:t>
            </a:r>
            <a:r>
              <a:rPr lang="tr-TR" dirty="0" smtClean="0"/>
              <a:t> </a:t>
            </a:r>
            <a:r>
              <a:rPr lang="tr-TR" dirty="0" err="1" smtClean="0"/>
              <a:t>malprezentasyonu</a:t>
            </a:r>
            <a:endParaRPr lang="tr-TR" dirty="0" smtClean="0"/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Oransız (</a:t>
            </a:r>
            <a:r>
              <a:rPr lang="tr-TR" dirty="0" err="1" smtClean="0"/>
              <a:t>disproportion</a:t>
            </a:r>
            <a:r>
              <a:rPr lang="tr-TR" dirty="0" smtClean="0"/>
              <a:t>)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Pelvic</a:t>
            </a:r>
            <a:r>
              <a:rPr lang="tr-TR" dirty="0" smtClean="0"/>
              <a:t> organların anormalliği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Fetal</a:t>
            </a:r>
            <a:r>
              <a:rPr lang="tr-TR" dirty="0" smtClean="0"/>
              <a:t> anomaliler ve problemler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Amniotik</a:t>
            </a:r>
            <a:r>
              <a:rPr lang="tr-TR" dirty="0" smtClean="0"/>
              <a:t> sıvı ve </a:t>
            </a:r>
            <a:r>
              <a:rPr lang="tr-TR" dirty="0" err="1" smtClean="0"/>
              <a:t>membrane</a:t>
            </a:r>
            <a:r>
              <a:rPr lang="tr-TR" dirty="0" smtClean="0"/>
              <a:t> bozuklukları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Plasental</a:t>
            </a:r>
            <a:r>
              <a:rPr lang="tr-TR" dirty="0" smtClean="0"/>
              <a:t> bozukluklar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False</a:t>
            </a:r>
            <a:r>
              <a:rPr lang="tr-TR" dirty="0" smtClean="0"/>
              <a:t> </a:t>
            </a:r>
            <a:r>
              <a:rPr lang="tr-TR" dirty="0" err="1" smtClean="0"/>
              <a:t>labour</a:t>
            </a:r>
            <a:r>
              <a:rPr lang="tr-TR" dirty="0" smtClean="0"/>
              <a:t>(uygunsuz eylem)</a:t>
            </a:r>
          </a:p>
          <a:p>
            <a:pPr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Gecikmiş gebelik (42 haftadan fazla)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	Bu kodlar;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Gebeliğin sonlandırılması</a:t>
            </a:r>
          </a:p>
          <a:p>
            <a:pPr>
              <a:lnSpc>
                <a:spcPct val="80000"/>
              </a:lnSpc>
              <a:buNone/>
            </a:pPr>
            <a:r>
              <a:rPr lang="tr-TR" dirty="0" err="1" smtClean="0"/>
              <a:t>Antenatal</a:t>
            </a:r>
            <a:r>
              <a:rPr lang="tr-TR" dirty="0" smtClean="0"/>
              <a:t> bakım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Doğum indüksiyonu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Doğum sürecinde </a:t>
            </a:r>
            <a:r>
              <a:rPr lang="tr-TR" dirty="0" err="1" smtClean="0"/>
              <a:t>prosedürel</a:t>
            </a:r>
            <a:r>
              <a:rPr lang="tr-TR" dirty="0" smtClean="0"/>
              <a:t> yaklaşım açıklamasında kullanılır.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FF0000"/>
                </a:solidFill>
              </a:rPr>
              <a:t>Uterus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skarı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544695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tr-TR" b="1" dirty="0"/>
          </a:p>
          <a:p>
            <a:r>
              <a:rPr lang="tr-TR" sz="4800" dirty="0"/>
              <a:t>Aşağıdaki hallerin söz konusu olduğu bütün vakalarda </a:t>
            </a:r>
            <a:r>
              <a:rPr lang="tr-TR" sz="4800" b="1" dirty="0"/>
              <a:t>O34.2 </a:t>
            </a:r>
            <a:r>
              <a:rPr lang="tr-TR" sz="4800" b="1" i="1" dirty="0"/>
              <a:t>Anne bakımı, geçirilmiş </a:t>
            </a:r>
            <a:r>
              <a:rPr lang="tr-TR" sz="4800" b="1" i="1" dirty="0" smtClean="0"/>
              <a:t>cerrahiye bağlı </a:t>
            </a:r>
            <a:r>
              <a:rPr lang="tr-TR" sz="4800" b="1" i="1" dirty="0" err="1"/>
              <a:t>uterus</a:t>
            </a:r>
            <a:r>
              <a:rPr lang="tr-TR" sz="4800" b="1" i="1" dirty="0"/>
              <a:t> </a:t>
            </a:r>
            <a:r>
              <a:rPr lang="tr-TR" sz="4800" b="1" i="1" dirty="0" err="1"/>
              <a:t>skarında</a:t>
            </a:r>
            <a:r>
              <a:rPr lang="tr-TR" sz="4800" b="1" i="1" dirty="0"/>
              <a:t> </a:t>
            </a:r>
            <a:r>
              <a:rPr lang="tr-TR" sz="4800" i="1" dirty="0"/>
              <a:t>kodu atanmalıdır (doğum sürecinde veya öncesinde </a:t>
            </a:r>
            <a:r>
              <a:rPr lang="tr-TR" sz="4800" i="1" dirty="0" smtClean="0"/>
              <a:t>müdahalenin </a:t>
            </a:r>
            <a:r>
              <a:rPr lang="tr-TR" sz="4800" dirty="0" smtClean="0"/>
              <a:t>gerçekleştirilmiş </a:t>
            </a:r>
            <a:r>
              <a:rPr lang="tr-TR" sz="4800" dirty="0"/>
              <a:t>olup olmamasına bakılmaksızın):</a:t>
            </a:r>
          </a:p>
          <a:p>
            <a:pPr>
              <a:buNone/>
            </a:pPr>
            <a:r>
              <a:rPr lang="tr-TR" sz="4800" dirty="0" smtClean="0"/>
              <a:t>      • </a:t>
            </a:r>
            <a:r>
              <a:rPr lang="tr-TR" sz="4800" dirty="0"/>
              <a:t>Hasta, geçirilmiş </a:t>
            </a:r>
            <a:r>
              <a:rPr lang="tr-TR" sz="4800" dirty="0" err="1"/>
              <a:t>sezeryan</a:t>
            </a:r>
            <a:r>
              <a:rPr lang="tr-TR" sz="4800" dirty="0"/>
              <a:t> </a:t>
            </a:r>
            <a:r>
              <a:rPr lang="tr-TR" sz="4800" dirty="0" err="1"/>
              <a:t>kesisine</a:t>
            </a:r>
            <a:r>
              <a:rPr lang="tr-TR" sz="4800" dirty="0"/>
              <a:t> bağlı bir </a:t>
            </a:r>
            <a:r>
              <a:rPr lang="tr-TR" sz="4800" dirty="0" err="1"/>
              <a:t>elektif</a:t>
            </a:r>
            <a:r>
              <a:rPr lang="tr-TR" sz="4800" dirty="0"/>
              <a:t> </a:t>
            </a:r>
            <a:r>
              <a:rPr lang="tr-TR" sz="4800" dirty="0" err="1"/>
              <a:t>sezeryan</a:t>
            </a:r>
            <a:r>
              <a:rPr lang="tr-TR" sz="4800" dirty="0"/>
              <a:t> </a:t>
            </a:r>
            <a:r>
              <a:rPr lang="tr-TR" sz="4800" dirty="0" err="1"/>
              <a:t>kesisi</a:t>
            </a:r>
            <a:r>
              <a:rPr lang="tr-TR" sz="4800" dirty="0"/>
              <a:t> için hastaneye yatırılmışsa,</a:t>
            </a:r>
          </a:p>
          <a:p>
            <a:pPr>
              <a:buNone/>
            </a:pPr>
            <a:r>
              <a:rPr lang="tr-TR" sz="4800" dirty="0" smtClean="0"/>
              <a:t>      • </a:t>
            </a:r>
            <a:r>
              <a:rPr lang="tr-TR" sz="4800" dirty="0" err="1"/>
              <a:t>Skar</a:t>
            </a:r>
            <a:r>
              <a:rPr lang="tr-TR" sz="4800" dirty="0"/>
              <a:t> denemesi (örneğin, </a:t>
            </a:r>
            <a:r>
              <a:rPr lang="tr-TR" sz="4800" dirty="0" err="1"/>
              <a:t>sezeryan</a:t>
            </a:r>
            <a:r>
              <a:rPr lang="tr-TR" sz="4800" dirty="0"/>
              <a:t> veya diğer </a:t>
            </a:r>
            <a:r>
              <a:rPr lang="tr-TR" sz="4800" dirty="0" err="1"/>
              <a:t>operatif</a:t>
            </a:r>
            <a:r>
              <a:rPr lang="tr-TR" sz="4800" dirty="0"/>
              <a:t> </a:t>
            </a:r>
            <a:r>
              <a:rPr lang="tr-TR" sz="4800" dirty="0" err="1"/>
              <a:t>uterus</a:t>
            </a:r>
            <a:r>
              <a:rPr lang="tr-TR" sz="4800" dirty="0"/>
              <a:t> </a:t>
            </a:r>
            <a:r>
              <a:rPr lang="tr-TR" sz="4800" dirty="0" err="1"/>
              <a:t>skarı</a:t>
            </a:r>
            <a:r>
              <a:rPr lang="tr-TR" sz="4800" dirty="0"/>
              <a:t>), </a:t>
            </a:r>
            <a:r>
              <a:rPr lang="tr-TR" sz="4800" dirty="0" err="1"/>
              <a:t>sezeryan</a:t>
            </a:r>
            <a:r>
              <a:rPr lang="tr-TR" sz="4800" dirty="0"/>
              <a:t> </a:t>
            </a:r>
            <a:r>
              <a:rPr lang="tr-TR" sz="4800" dirty="0" smtClean="0"/>
              <a:t>doğumla sonuçlanıyorsa </a:t>
            </a:r>
            <a:r>
              <a:rPr lang="tr-TR" sz="4800" b="1" dirty="0"/>
              <a:t>veya</a:t>
            </a:r>
          </a:p>
          <a:p>
            <a:pPr>
              <a:buNone/>
            </a:pPr>
            <a:r>
              <a:rPr lang="tr-TR" sz="4800" dirty="0" smtClean="0"/>
              <a:t>      • </a:t>
            </a:r>
            <a:r>
              <a:rPr lang="tr-TR" sz="4800" dirty="0"/>
              <a:t>Daha önceki </a:t>
            </a:r>
            <a:r>
              <a:rPr lang="tr-TR" sz="4800" dirty="0" err="1"/>
              <a:t>uterus</a:t>
            </a:r>
            <a:r>
              <a:rPr lang="tr-TR" sz="4800" dirty="0"/>
              <a:t> </a:t>
            </a:r>
            <a:r>
              <a:rPr lang="tr-TR" sz="4800" dirty="0" err="1"/>
              <a:t>skarı</a:t>
            </a:r>
            <a:r>
              <a:rPr lang="tr-TR" sz="4800" dirty="0"/>
              <a:t> bakım gerektiriyor ancak, bakım epizodunda doğum gerçekleşmiyorsa;</a:t>
            </a:r>
          </a:p>
          <a:p>
            <a:pPr>
              <a:buNone/>
            </a:pPr>
            <a:r>
              <a:rPr lang="tr-TR" sz="4800" dirty="0" smtClean="0"/>
              <a:t>      </a:t>
            </a:r>
            <a:r>
              <a:rPr lang="tr-TR" sz="4800" b="1" dirty="0"/>
              <a:t>Ö</a:t>
            </a:r>
            <a:r>
              <a:rPr lang="tr-TR" sz="4800" b="1" dirty="0" smtClean="0"/>
              <a:t>rneğin</a:t>
            </a:r>
            <a:r>
              <a:rPr lang="tr-TR" sz="4800" dirty="0"/>
              <a:t>, daha önceki </a:t>
            </a:r>
            <a:r>
              <a:rPr lang="tr-TR" sz="4800" dirty="0" err="1"/>
              <a:t>skara</a:t>
            </a:r>
            <a:r>
              <a:rPr lang="tr-TR" sz="4800" dirty="0"/>
              <a:t> bağlı </a:t>
            </a:r>
            <a:r>
              <a:rPr lang="tr-TR" sz="4800" dirty="0" err="1"/>
              <a:t>uterus</a:t>
            </a:r>
            <a:r>
              <a:rPr lang="tr-TR" sz="4800" dirty="0"/>
              <a:t> ağrısı sebebiyle </a:t>
            </a:r>
            <a:r>
              <a:rPr lang="tr-TR" sz="4800" dirty="0" err="1"/>
              <a:t>antepartum</a:t>
            </a:r>
            <a:r>
              <a:rPr lang="tr-TR" sz="4800" dirty="0"/>
              <a:t> </a:t>
            </a:r>
            <a:r>
              <a:rPr lang="tr-TR" sz="4800" dirty="0" smtClean="0"/>
              <a:t>bakım.</a:t>
            </a:r>
          </a:p>
          <a:p>
            <a:r>
              <a:rPr lang="tr-TR" sz="4800" dirty="0" smtClean="0"/>
              <a:t>Bir </a:t>
            </a:r>
            <a:r>
              <a:rPr lang="tr-TR" sz="4800" dirty="0" err="1"/>
              <a:t>sezeryan</a:t>
            </a:r>
            <a:r>
              <a:rPr lang="tr-TR" sz="4800" dirty="0"/>
              <a:t> </a:t>
            </a:r>
            <a:r>
              <a:rPr lang="tr-TR" sz="4800" dirty="0" err="1"/>
              <a:t>skarın</a:t>
            </a:r>
            <a:r>
              <a:rPr lang="tr-TR" sz="4800" dirty="0"/>
              <a:t> </a:t>
            </a:r>
            <a:r>
              <a:rPr lang="tr-TR" sz="4800" dirty="0" err="1"/>
              <a:t>vajinal</a:t>
            </a:r>
            <a:r>
              <a:rPr lang="tr-TR" sz="4800" dirty="0"/>
              <a:t> doğumla sonuçlandığı vakalar için O75.7 </a:t>
            </a:r>
            <a:r>
              <a:rPr lang="tr-TR" sz="4800" i="1" dirty="0" err="1"/>
              <a:t>Vajinal</a:t>
            </a:r>
            <a:r>
              <a:rPr lang="tr-TR" sz="4800" i="1" dirty="0"/>
              <a:t> doğum, </a:t>
            </a:r>
            <a:r>
              <a:rPr lang="tr-TR" sz="4800" i="1" dirty="0" smtClean="0"/>
              <a:t>önceki </a:t>
            </a:r>
            <a:r>
              <a:rPr lang="tr-TR" sz="4800" i="1" dirty="0" err="1" smtClean="0"/>
              <a:t>sezeryan</a:t>
            </a:r>
            <a:r>
              <a:rPr lang="tr-TR" sz="4800" i="1" dirty="0" smtClean="0"/>
              <a:t> </a:t>
            </a:r>
            <a:r>
              <a:rPr lang="tr-TR" sz="4800" i="1" dirty="0"/>
              <a:t>sonrası kodu atanmalıdır.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Doğum Eylemi ve Doğum Sırasında Analjezi ve Anestezi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997152"/>
          </a:xfrm>
        </p:spPr>
        <p:txBody>
          <a:bodyPr>
            <a:normAutofit/>
          </a:bodyPr>
          <a:lstStyle/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Hasta şunları alabilir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analjezik – ağrıyı azaltmak için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 smtClean="0"/>
              <a:t>anestezik</a:t>
            </a:r>
            <a:r>
              <a:rPr lang="tr-TR" dirty="0" smtClean="0"/>
              <a:t> – kısmi veya tam his kaybı için</a:t>
            </a:r>
          </a:p>
          <a:p>
            <a:pPr lvl="2">
              <a:lnSpc>
                <a:spcPct val="90000"/>
              </a:lnSpc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Ağrıyı azaltmak için </a:t>
            </a:r>
            <a:r>
              <a:rPr lang="tr-TR" dirty="0" err="1" smtClean="0"/>
              <a:t>nöroaksiyel</a:t>
            </a:r>
            <a:r>
              <a:rPr lang="tr-TR" dirty="0" smtClean="0"/>
              <a:t> blok (</a:t>
            </a:r>
            <a:r>
              <a:rPr lang="tr-TR" dirty="0" err="1" smtClean="0"/>
              <a:t>epidural</a:t>
            </a:r>
            <a:r>
              <a:rPr lang="tr-TR" dirty="0" smtClean="0"/>
              <a:t>) anestezi süresince sürdürülebilir (</a:t>
            </a:r>
            <a:r>
              <a:rPr lang="tr-TR" dirty="0" err="1" smtClean="0"/>
              <a:t>sezeryan</a:t>
            </a:r>
            <a:r>
              <a:rPr lang="tr-TR" dirty="0" smtClean="0"/>
              <a:t> için)</a:t>
            </a:r>
          </a:p>
          <a:p>
            <a:pPr lvl="1">
              <a:lnSpc>
                <a:spcPct val="90000"/>
              </a:lnSpc>
              <a:buClr>
                <a:srgbClr val="66FF33"/>
              </a:buClr>
              <a:buNone/>
            </a:pPr>
            <a:endParaRPr lang="tr-TR" sz="800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Yukarıdaki durum için blok [1333]’teki kodlar kullanılabilir</a:t>
            </a:r>
          </a:p>
          <a:p>
            <a:pPr lvl="1">
              <a:lnSpc>
                <a:spcPct val="90000"/>
              </a:lnSpc>
              <a:buClr>
                <a:srgbClr val="66FF33"/>
              </a:buClr>
              <a:buNone/>
            </a:pPr>
            <a:endParaRPr lang="tr-TR" sz="900" dirty="0" smtClean="0"/>
          </a:p>
          <a:p>
            <a:pPr lvl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Eğer </a:t>
            </a:r>
            <a:r>
              <a:rPr lang="tr-TR" dirty="0" err="1" smtClean="0"/>
              <a:t>sezeryan</a:t>
            </a:r>
            <a:r>
              <a:rPr lang="tr-TR" dirty="0" smtClean="0"/>
              <a:t> için (önceden ağrı azaltma olmadan) yalnızca </a:t>
            </a:r>
            <a:r>
              <a:rPr lang="tr-TR" dirty="0" err="1" smtClean="0"/>
              <a:t>nöroaksiyel</a:t>
            </a:r>
            <a:r>
              <a:rPr lang="tr-TR" dirty="0" smtClean="0"/>
              <a:t> blok yapılırsa, o zaman blok [1909]’dan bir kod atanır.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İndüksiyon </a:t>
            </a:r>
            <a:r>
              <a:rPr lang="tr-TR" sz="3200" dirty="0" smtClean="0">
                <a:solidFill>
                  <a:srgbClr val="FF0000"/>
                </a:solidFill>
              </a:rPr>
              <a:t>(ACS 1513)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5043510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buClr>
                <a:srgbClr val="66FF33"/>
              </a:buClr>
              <a:buNone/>
            </a:pPr>
            <a:r>
              <a:rPr lang="tr-TR" sz="2400" dirty="0" err="1" smtClean="0"/>
              <a:t>Indüksiyon</a:t>
            </a:r>
            <a:r>
              <a:rPr lang="tr-TR" sz="2400" dirty="0" smtClean="0"/>
              <a:t> işlemi doğum eyleminin cerrahi (</a:t>
            </a:r>
            <a:r>
              <a:rPr lang="tr-TR" sz="2400" dirty="0" err="1" smtClean="0"/>
              <a:t>membranın</a:t>
            </a:r>
            <a:r>
              <a:rPr lang="tr-TR" sz="2400" dirty="0" smtClean="0"/>
              <a:t> </a:t>
            </a:r>
            <a:r>
              <a:rPr lang="tr-TR" sz="2400" dirty="0" err="1" smtClean="0"/>
              <a:t>rüptürü</a:t>
            </a:r>
            <a:r>
              <a:rPr lang="tr-TR" sz="2400" dirty="0" smtClean="0"/>
              <a:t>) veya medikal (</a:t>
            </a:r>
            <a:r>
              <a:rPr lang="tr-TR" sz="2400" dirty="0" err="1" smtClean="0"/>
              <a:t>intravenöz</a:t>
            </a:r>
            <a:r>
              <a:rPr lang="tr-TR" sz="2400" dirty="0" smtClean="0"/>
              <a:t> </a:t>
            </a:r>
            <a:r>
              <a:rPr lang="tr-TR" sz="2400" dirty="0" err="1" smtClean="0"/>
              <a:t>oksitosin</a:t>
            </a:r>
            <a:r>
              <a:rPr lang="tr-TR" sz="2400" dirty="0" smtClean="0"/>
              <a:t>  </a:t>
            </a:r>
            <a:r>
              <a:rPr lang="tr-TR" sz="2400" dirty="0" err="1" smtClean="0"/>
              <a:t>infüzyonu</a:t>
            </a:r>
            <a:r>
              <a:rPr lang="tr-TR" sz="2400" dirty="0" smtClean="0"/>
              <a:t>) işlemlerle başlatılmasıdır. </a:t>
            </a:r>
          </a:p>
          <a:p>
            <a:pPr lvl="2"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cerrahi – </a:t>
            </a:r>
            <a:r>
              <a:rPr lang="tr-TR" dirty="0" err="1"/>
              <a:t>membranların</a:t>
            </a:r>
            <a:r>
              <a:rPr lang="tr-TR" dirty="0"/>
              <a:t> yapay </a:t>
            </a:r>
            <a:r>
              <a:rPr lang="tr-TR" dirty="0" err="1"/>
              <a:t>rüptürü</a:t>
            </a:r>
            <a:r>
              <a:rPr lang="tr-TR" dirty="0"/>
              <a:t> (MYR)</a:t>
            </a:r>
          </a:p>
          <a:p>
            <a:pPr lvl="2">
              <a:lnSpc>
                <a:spcPct val="8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tıbbi – ilaç </a:t>
            </a:r>
            <a:r>
              <a:rPr lang="tr-TR" dirty="0" err="1"/>
              <a:t>infüzyonu</a:t>
            </a:r>
            <a:r>
              <a:rPr lang="tr-TR" dirty="0"/>
              <a:t> (</a:t>
            </a:r>
            <a:r>
              <a:rPr lang="tr-TR" dirty="0" err="1"/>
              <a:t>oksitosin</a:t>
            </a:r>
            <a:r>
              <a:rPr lang="tr-TR" dirty="0" smtClean="0"/>
              <a:t>)</a:t>
            </a:r>
            <a:endParaRPr lang="tr-TR" sz="2400" dirty="0" smtClean="0"/>
          </a:p>
          <a:p>
            <a:r>
              <a:rPr lang="tr-TR" sz="2400" dirty="0" smtClean="0"/>
              <a:t>Doğum </a:t>
            </a:r>
            <a:r>
              <a:rPr lang="tr-TR" sz="2400" dirty="0"/>
              <a:t>indüksiyonu birçok sebebe bağlı olarak gerçekleştirilir (örneğin; </a:t>
            </a:r>
            <a:r>
              <a:rPr lang="tr-TR" sz="2400" dirty="0" err="1"/>
              <a:t>pre</a:t>
            </a:r>
            <a:r>
              <a:rPr lang="tr-TR" sz="2400" dirty="0"/>
              <a:t>-</a:t>
            </a:r>
            <a:r>
              <a:rPr lang="tr-TR" sz="2400" dirty="0" err="1"/>
              <a:t>eklampsi</a:t>
            </a:r>
            <a:r>
              <a:rPr lang="tr-TR" sz="2400" dirty="0"/>
              <a:t>, </a:t>
            </a:r>
            <a:r>
              <a:rPr lang="tr-TR" sz="2400" dirty="0" smtClean="0"/>
              <a:t>anormal </a:t>
            </a:r>
            <a:r>
              <a:rPr lang="tr-TR" sz="2400" dirty="0" err="1" smtClean="0"/>
              <a:t>antenatal</a:t>
            </a:r>
            <a:r>
              <a:rPr lang="tr-TR" sz="2400" dirty="0" smtClean="0"/>
              <a:t> </a:t>
            </a:r>
            <a:r>
              <a:rPr lang="tr-TR" sz="2400" dirty="0" err="1"/>
              <a:t>kardiyotokografi</a:t>
            </a:r>
            <a:r>
              <a:rPr lang="tr-TR" sz="2400" dirty="0"/>
              <a:t> (CTG), geçirilmiş </a:t>
            </a:r>
            <a:r>
              <a:rPr lang="tr-TR" sz="2400" dirty="0" err="1"/>
              <a:t>antepartum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, diyabet, </a:t>
            </a:r>
            <a:r>
              <a:rPr lang="tr-TR" sz="2400" dirty="0" err="1"/>
              <a:t>intraüterin</a:t>
            </a:r>
            <a:r>
              <a:rPr lang="tr-TR" sz="2400" dirty="0"/>
              <a:t> </a:t>
            </a:r>
            <a:r>
              <a:rPr lang="tr-TR" sz="2400" dirty="0" smtClean="0"/>
              <a:t>büyüme geriliği </a:t>
            </a:r>
            <a:r>
              <a:rPr lang="tr-TR" sz="2400" dirty="0"/>
              <a:t>(IUGR)). Herhangi bir sebep kaydedilmemiş veya sebep ‘sosyal’ ya da ‘</a:t>
            </a:r>
            <a:r>
              <a:rPr lang="tr-TR" sz="2400" dirty="0" err="1"/>
              <a:t>elektif</a:t>
            </a:r>
            <a:r>
              <a:rPr lang="tr-TR" sz="2400" dirty="0"/>
              <a:t>’ </a:t>
            </a:r>
            <a:r>
              <a:rPr lang="tr-TR" sz="2400" dirty="0" smtClean="0"/>
              <a:t>olarak belirtilmiş </a:t>
            </a:r>
            <a:r>
              <a:rPr lang="tr-TR" sz="2400" dirty="0"/>
              <a:t>(bir başka deyişle, O00-O99’dan herhangi bir başka kod atanmamışsa) ve </a:t>
            </a:r>
            <a:r>
              <a:rPr lang="tr-TR" sz="2400" dirty="0" smtClean="0"/>
              <a:t>indüksiyon sonrasında </a:t>
            </a:r>
            <a:r>
              <a:rPr lang="tr-TR" sz="2400" dirty="0"/>
              <a:t>normal bir </a:t>
            </a:r>
            <a:r>
              <a:rPr lang="tr-TR" sz="2400" dirty="0" err="1"/>
              <a:t>vajinal</a:t>
            </a:r>
            <a:r>
              <a:rPr lang="tr-TR" sz="2400" dirty="0"/>
              <a:t> doğum gerçekleşmişse, O80 </a:t>
            </a:r>
            <a:r>
              <a:rPr lang="tr-TR" sz="2400" i="1" dirty="0"/>
              <a:t>Tek </a:t>
            </a:r>
            <a:r>
              <a:rPr lang="tr-TR" sz="2400" i="1" dirty="0" err="1"/>
              <a:t>spontan</a:t>
            </a:r>
            <a:r>
              <a:rPr lang="tr-TR" sz="2400" i="1" dirty="0"/>
              <a:t> doğum’u ana tanı </a:t>
            </a:r>
            <a:r>
              <a:rPr lang="tr-TR" sz="2400" i="1" dirty="0" smtClean="0"/>
              <a:t>olarak </a:t>
            </a:r>
            <a:r>
              <a:rPr lang="tr-TR" sz="2400" dirty="0" smtClean="0"/>
              <a:t>atayın</a:t>
            </a:r>
            <a:r>
              <a:rPr lang="tr-TR" sz="2400" dirty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Diz </a:t>
            </a:r>
            <a:r>
              <a:rPr lang="tr-TR" sz="4000" b="1" dirty="0" err="1" smtClean="0">
                <a:solidFill>
                  <a:srgbClr val="FF0000"/>
                </a:solidFill>
              </a:rPr>
              <a:t>Menisküsü</a:t>
            </a:r>
            <a:r>
              <a:rPr lang="tr-TR" sz="4000" b="1" dirty="0" smtClean="0">
                <a:solidFill>
                  <a:srgbClr val="FF0000"/>
                </a:solidFill>
              </a:rPr>
              <a:t>/ </a:t>
            </a:r>
            <a:r>
              <a:rPr lang="tr-TR" sz="4000" b="1" dirty="0" err="1" smtClean="0">
                <a:solidFill>
                  <a:srgbClr val="FF0000"/>
                </a:solidFill>
              </a:rPr>
              <a:t>Ligament</a:t>
            </a:r>
            <a:r>
              <a:rPr lang="tr-TR" sz="4000" b="1" dirty="0" smtClean="0">
                <a:solidFill>
                  <a:srgbClr val="FF0000"/>
                </a:solidFill>
              </a:rPr>
              <a:t> Yırtılması, </a:t>
            </a:r>
            <a:r>
              <a:rPr lang="tr-TR" sz="4000" b="1" dirty="0" err="1" smtClean="0">
                <a:solidFill>
                  <a:srgbClr val="FF0000"/>
                </a:solidFill>
              </a:rPr>
              <a:t>Bşt</a:t>
            </a:r>
            <a:r>
              <a:rPr lang="tr-TR" sz="4000" b="1" dirty="0" smtClean="0">
                <a:solidFill>
                  <a:srgbClr val="FF0000"/>
                </a:solidFill>
              </a:rPr>
              <a:t>-(1319)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sp>
        <p:nvSpPr>
          <p:cNvPr id="165891" name="2 İçerik Yer Tutucusu"/>
          <p:cNvSpPr>
            <a:spLocks noGrp="1"/>
          </p:cNvSpPr>
          <p:nvPr>
            <p:ph idx="1"/>
          </p:nvPr>
        </p:nvSpPr>
        <p:spPr>
          <a:xfrm>
            <a:off x="1043608" y="1600200"/>
            <a:ext cx="7643192" cy="48529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Mevcut veya eski olarak tanımlanmamış yırtık </a:t>
            </a:r>
            <a:r>
              <a:rPr lang="tr-TR" dirty="0" err="1" smtClean="0"/>
              <a:t>menisküs</a:t>
            </a:r>
            <a:r>
              <a:rPr lang="tr-TR" dirty="0" smtClean="0"/>
              <a:t> veya </a:t>
            </a:r>
            <a:r>
              <a:rPr lang="tr-TR" dirty="0" err="1" smtClean="0"/>
              <a:t>ligament</a:t>
            </a:r>
            <a:r>
              <a:rPr lang="tr-TR" dirty="0" smtClean="0"/>
              <a:t> tanısını kodlarken, hekimden bu tanı hakkında bilgi isteyin.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Akut olarak tanımlanmadığı sürece yaralanmayı eski bir yaralanma olarak varsayın. 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17F452-A177-4700-AB81-67626ABA2965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857232"/>
            <a:ext cx="7886110" cy="5857916"/>
          </a:xfrm>
        </p:spPr>
        <p:txBody>
          <a:bodyPr>
            <a:normAutofit fontScale="77500" lnSpcReduction="20000"/>
          </a:bodyPr>
          <a:lstStyle/>
          <a:p>
            <a:r>
              <a:rPr lang="tr-TR" sz="3400" dirty="0"/>
              <a:t>Doğumun, gebeliği sonlandırmak amacıyla tıbbi araçlarla indüksiyonu halinde</a:t>
            </a:r>
            <a:r>
              <a:rPr lang="tr-TR" sz="3400" dirty="0">
                <a:solidFill>
                  <a:srgbClr val="7030A0"/>
                </a:solidFill>
              </a:rPr>
              <a:t>, </a:t>
            </a:r>
            <a:r>
              <a:rPr lang="tr-TR" sz="3400" b="1" dirty="0">
                <a:solidFill>
                  <a:srgbClr val="7030A0"/>
                </a:solidFill>
              </a:rPr>
              <a:t>hamilelik süresi </a:t>
            </a:r>
            <a:r>
              <a:rPr lang="tr-TR" sz="3400" b="1" dirty="0" smtClean="0">
                <a:solidFill>
                  <a:srgbClr val="7030A0"/>
                </a:solidFill>
              </a:rPr>
              <a:t>ve sonuca </a:t>
            </a:r>
            <a:r>
              <a:rPr lang="tr-TR" sz="3400" b="1" dirty="0">
                <a:solidFill>
                  <a:srgbClr val="7030A0"/>
                </a:solidFill>
              </a:rPr>
              <a:t>bakılmaksızın, prosedür kodları şöyle olacaktır</a:t>
            </a:r>
            <a:r>
              <a:rPr lang="tr-TR" sz="3400" b="1" dirty="0"/>
              <a:t>:</a:t>
            </a:r>
          </a:p>
          <a:p>
            <a:r>
              <a:rPr lang="tr-TR" dirty="0"/>
              <a:t>90465-00 [1334] </a:t>
            </a:r>
            <a:r>
              <a:rPr lang="tr-TR" i="1" dirty="0"/>
              <a:t>Tıbbi doğum indüksiyonu, </a:t>
            </a:r>
            <a:r>
              <a:rPr lang="tr-TR" i="1" dirty="0" err="1"/>
              <a:t>oksitosin</a:t>
            </a:r>
            <a:r>
              <a:rPr lang="tr-TR" i="1" dirty="0"/>
              <a:t> </a:t>
            </a:r>
            <a:r>
              <a:rPr lang="tr-TR" b="1" i="1" dirty="0"/>
              <a:t>veya</a:t>
            </a:r>
          </a:p>
          <a:p>
            <a:r>
              <a:rPr lang="tr-TR" dirty="0"/>
              <a:t>90465-01 [1334] </a:t>
            </a:r>
            <a:r>
              <a:rPr lang="tr-TR" i="1" dirty="0"/>
              <a:t>Tıbbi doğum indüksiyonu, </a:t>
            </a:r>
            <a:r>
              <a:rPr lang="tr-TR" i="1" dirty="0" err="1"/>
              <a:t>prostaglandin</a:t>
            </a:r>
            <a:r>
              <a:rPr lang="tr-TR" i="1" dirty="0"/>
              <a:t> </a:t>
            </a:r>
            <a:r>
              <a:rPr lang="tr-TR" b="1" i="1" dirty="0"/>
              <a:t>veya</a:t>
            </a:r>
          </a:p>
          <a:p>
            <a:r>
              <a:rPr lang="tr-TR" dirty="0"/>
              <a:t>90465-02 [1334] </a:t>
            </a:r>
            <a:r>
              <a:rPr lang="tr-TR" i="1" dirty="0"/>
              <a:t>Diğer tıbbi doğum indüksiyonu </a:t>
            </a:r>
            <a:r>
              <a:rPr lang="tr-TR" b="1" i="1" dirty="0"/>
              <a:t>veya</a:t>
            </a:r>
          </a:p>
          <a:p>
            <a:r>
              <a:rPr lang="tr-TR" dirty="0"/>
              <a:t>90465-05 [1334] </a:t>
            </a:r>
            <a:r>
              <a:rPr lang="tr-TR" i="1" dirty="0"/>
              <a:t>Tıbbi ve cerrahi doğum </a:t>
            </a:r>
            <a:r>
              <a:rPr lang="tr-TR" i="1" dirty="0" smtClean="0"/>
              <a:t>indüksiyonu</a:t>
            </a:r>
          </a:p>
          <a:p>
            <a:r>
              <a:rPr lang="tr-TR" sz="3400" dirty="0"/>
              <a:t>Genellikle, gebeliğin 14. haftanın tamamlanmasından sonra sonlandırılması doğum </a:t>
            </a:r>
            <a:r>
              <a:rPr lang="tr-TR" sz="3400" dirty="0" smtClean="0"/>
              <a:t>eylemini içereceğinden </a:t>
            </a:r>
            <a:r>
              <a:rPr lang="tr-TR" sz="3400" dirty="0"/>
              <a:t>[1334] </a:t>
            </a:r>
            <a:r>
              <a:rPr lang="tr-TR" sz="3400" i="1" dirty="0"/>
              <a:t>Tıbbi veya cerrahi doğum indüksiyonu bloğu kapsamında kodlanacaktır.</a:t>
            </a:r>
          </a:p>
          <a:p>
            <a:r>
              <a:rPr lang="tr-TR" sz="3400" dirty="0"/>
              <a:t>Gebeliğin, 14 haftanın tamamlanmasından önce sonlandırılması D&amp;C veya emici </a:t>
            </a:r>
            <a:r>
              <a:rPr lang="tr-TR" sz="3400" dirty="0" err="1"/>
              <a:t>küretaj</a:t>
            </a:r>
            <a:r>
              <a:rPr lang="tr-TR" sz="3400" dirty="0"/>
              <a:t> </a:t>
            </a:r>
            <a:r>
              <a:rPr lang="tr-TR" sz="3400" dirty="0" smtClean="0"/>
              <a:t>ile gerçekleştirilir </a:t>
            </a:r>
            <a:r>
              <a:rPr lang="tr-TR" sz="3400" dirty="0"/>
              <a:t>ve doğum eylemini içermez.</a:t>
            </a:r>
            <a:endParaRPr lang="tr-TR" sz="3400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188640"/>
            <a:ext cx="7992888" cy="65265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smtClean="0"/>
              <a:t>   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</a:p>
          <a:p>
            <a:r>
              <a:rPr lang="tr-TR" sz="2400" dirty="0" smtClean="0"/>
              <a:t>Hasta</a:t>
            </a:r>
            <a:r>
              <a:rPr lang="tr-TR" sz="2400" dirty="0"/>
              <a:t>, hamileliğin 21. haftasında, </a:t>
            </a:r>
            <a:r>
              <a:rPr lang="tr-TR" sz="2400" dirty="0" err="1"/>
              <a:t>uterusta</a:t>
            </a:r>
            <a:r>
              <a:rPr lang="tr-TR" sz="2400" dirty="0"/>
              <a:t> </a:t>
            </a:r>
            <a:r>
              <a:rPr lang="tr-TR" sz="2400" dirty="0" err="1"/>
              <a:t>fetal</a:t>
            </a:r>
            <a:r>
              <a:rPr lang="tr-TR" sz="2400" dirty="0"/>
              <a:t> ölüm </a:t>
            </a:r>
            <a:r>
              <a:rPr lang="tr-TR" sz="2400" dirty="0" smtClean="0"/>
              <a:t>tanısı </a:t>
            </a:r>
            <a:r>
              <a:rPr lang="tr-TR" sz="2400" dirty="0"/>
              <a:t>ile hastaneye </a:t>
            </a:r>
            <a:r>
              <a:rPr lang="tr-TR" sz="2400" dirty="0" smtClean="0"/>
              <a:t>yatırılmıştır. Gebelik</a:t>
            </a:r>
            <a:r>
              <a:rPr lang="tr-TR" sz="2400" dirty="0"/>
              <a:t>, tıbbi ve cerrahi doğum indüksiyonu ile sonlandırılmıştır.</a:t>
            </a:r>
          </a:p>
          <a:p>
            <a:r>
              <a:rPr lang="tr-TR" sz="2400" dirty="0"/>
              <a:t>Kod: 90465-05 [1334] </a:t>
            </a:r>
            <a:r>
              <a:rPr lang="tr-TR" sz="2400" i="1" dirty="0"/>
              <a:t>Tıbbi ve cerrahi doğum indüksiyonu</a:t>
            </a:r>
          </a:p>
          <a:p>
            <a:r>
              <a:rPr lang="tr-TR" sz="2400" dirty="0"/>
              <a:t>Hastanın gebeliğinin sonlandırılması doğum eylemini içerdiğinden bu vakada 90462-00 [</a:t>
            </a:r>
            <a:r>
              <a:rPr lang="tr-TR" sz="2400" dirty="0" smtClean="0"/>
              <a:t>1330]</a:t>
            </a:r>
          </a:p>
          <a:p>
            <a:r>
              <a:rPr lang="tr-TR" sz="2400" dirty="0" smtClean="0"/>
              <a:t> Düşüğün </a:t>
            </a:r>
            <a:r>
              <a:rPr lang="tr-TR" sz="2400" dirty="0"/>
              <a:t>indüksiyonu için </a:t>
            </a:r>
            <a:r>
              <a:rPr lang="tr-TR" sz="2400" dirty="0" err="1"/>
              <a:t>prostaglandin</a:t>
            </a:r>
            <a:r>
              <a:rPr lang="tr-TR" sz="2400" dirty="0"/>
              <a:t> </a:t>
            </a:r>
            <a:r>
              <a:rPr lang="tr-TR" sz="2400" dirty="0" err="1"/>
              <a:t>süpozituvar</a:t>
            </a:r>
            <a:r>
              <a:rPr lang="tr-TR" sz="2400" dirty="0"/>
              <a:t> uygulaması kodu geçerli değildir.</a:t>
            </a:r>
          </a:p>
          <a:p>
            <a:pPr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   Örnek :</a:t>
            </a:r>
            <a:endParaRPr lang="tr-TR" sz="2400" b="1" dirty="0"/>
          </a:p>
          <a:p>
            <a:pPr>
              <a:buNone/>
            </a:pPr>
            <a:r>
              <a:rPr lang="tr-TR" sz="2400" dirty="0" smtClean="0"/>
              <a:t>      Hasta</a:t>
            </a:r>
            <a:r>
              <a:rPr lang="tr-TR" sz="2400" dirty="0"/>
              <a:t>, hamileliğin 12. haftasında, </a:t>
            </a:r>
            <a:r>
              <a:rPr lang="tr-TR" sz="2400" dirty="0" err="1"/>
              <a:t>rubella</a:t>
            </a:r>
            <a:r>
              <a:rPr lang="tr-TR" sz="2400" dirty="0"/>
              <a:t> virüsüne maruz kalma tanısı ile hastaneye </a:t>
            </a:r>
            <a:r>
              <a:rPr lang="tr-TR" sz="2400" dirty="0" smtClean="0"/>
              <a:t>yatırılmıştır. Gebelik</a:t>
            </a:r>
            <a:r>
              <a:rPr lang="tr-TR" sz="2400" dirty="0"/>
              <a:t>, emici </a:t>
            </a:r>
            <a:r>
              <a:rPr lang="tr-TR" sz="2400" dirty="0" err="1"/>
              <a:t>küretaj</a:t>
            </a:r>
            <a:r>
              <a:rPr lang="tr-TR" sz="2400" dirty="0"/>
              <a:t> ile sonlandırılmıştır.</a:t>
            </a:r>
          </a:p>
          <a:p>
            <a:r>
              <a:rPr lang="tr-TR" sz="2400" dirty="0"/>
              <a:t>Kod: 35643-01 [1267] </a:t>
            </a:r>
            <a:r>
              <a:rPr lang="tr-TR" sz="2400" i="1" dirty="0" err="1"/>
              <a:t>Uterusun</a:t>
            </a:r>
            <a:r>
              <a:rPr lang="tr-TR" sz="2400" i="1" dirty="0"/>
              <a:t> emici </a:t>
            </a:r>
            <a:r>
              <a:rPr lang="tr-TR" sz="2400" i="1" dirty="0" err="1"/>
              <a:t>küretajı</a:t>
            </a:r>
            <a:r>
              <a:rPr lang="tr-TR" sz="2400" i="1" dirty="0"/>
              <a:t>, düşük sonrası veya </a:t>
            </a:r>
            <a:r>
              <a:rPr lang="tr-TR" sz="2400" i="1" dirty="0" smtClean="0"/>
              <a:t>gebeliğin sonlandırılması </a:t>
            </a:r>
            <a:r>
              <a:rPr lang="tr-TR" sz="2400" i="1" dirty="0"/>
              <a:t>için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Disk Kayması (</a:t>
            </a:r>
            <a:r>
              <a:rPr lang="tr-TR" sz="4000" b="1" dirty="0" err="1" smtClean="0">
                <a:solidFill>
                  <a:srgbClr val="FF0000"/>
                </a:solidFill>
              </a:rPr>
              <a:t>Herniasyon</a:t>
            </a:r>
            <a:r>
              <a:rPr lang="tr-TR" sz="4000" b="1" dirty="0" smtClean="0">
                <a:solidFill>
                  <a:srgbClr val="FF0000"/>
                </a:solidFill>
              </a:rPr>
              <a:t>-</a:t>
            </a:r>
            <a:r>
              <a:rPr lang="tr-TR" sz="4000" b="1" dirty="0" err="1" smtClean="0">
                <a:solidFill>
                  <a:srgbClr val="FF0000"/>
                </a:solidFill>
              </a:rPr>
              <a:t>Prolapsus</a:t>
            </a:r>
            <a:r>
              <a:rPr lang="tr-TR" sz="4000" b="1" dirty="0" smtClean="0">
                <a:solidFill>
                  <a:srgbClr val="FF0000"/>
                </a:solidFill>
              </a:rPr>
              <a:t>)(1330 )</a:t>
            </a:r>
            <a:endParaRPr lang="tr-TR" sz="4000" dirty="0" smtClean="0">
              <a:solidFill>
                <a:srgbClr val="FF0000"/>
              </a:solidFill>
            </a:endParaRPr>
          </a:p>
        </p:txBody>
      </p:sp>
      <p:sp>
        <p:nvSpPr>
          <p:cNvPr id="166915" name="2 İçerik Yer Tutucusu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7030A0"/>
                </a:solidFill>
              </a:rPr>
              <a:t>Mevcut bir yaralanmaya bağlı bir ‘disk kayması’ tanısı konulması halinde, kodlamayı eklem ve </a:t>
            </a:r>
            <a:r>
              <a:rPr lang="tr-TR" sz="2800" dirty="0" err="1" smtClean="0">
                <a:solidFill>
                  <a:srgbClr val="7030A0"/>
                </a:solidFill>
              </a:rPr>
              <a:t>ligamentlerin</a:t>
            </a:r>
            <a:r>
              <a:rPr lang="tr-TR" sz="2800" dirty="0" smtClean="0">
                <a:solidFill>
                  <a:srgbClr val="7030A0"/>
                </a:solidFill>
              </a:rPr>
              <a:t> çıkığı, burkulması ve gerilmesi ile ilgili kategorilerden birinde yapın: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S13 </a:t>
            </a:r>
            <a:r>
              <a:rPr lang="tr-TR" sz="2800" i="1" dirty="0" smtClean="0"/>
              <a:t>Boyun seviyesinde eklem ve </a:t>
            </a:r>
            <a:r>
              <a:rPr lang="tr-TR" sz="2800" i="1" dirty="0" err="1" smtClean="0"/>
              <a:t>ligamentlerin</a:t>
            </a:r>
            <a:r>
              <a:rPr lang="tr-TR" sz="2800" i="1" dirty="0" smtClean="0"/>
              <a:t> çıkık, gerilme ve burkulması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S23 </a:t>
            </a:r>
            <a:r>
              <a:rPr lang="tr-TR" sz="2800" i="1" dirty="0" err="1" smtClean="0"/>
              <a:t>Toraks</a:t>
            </a:r>
            <a:r>
              <a:rPr lang="tr-TR" sz="2800" i="1" dirty="0" smtClean="0"/>
              <a:t> eklem ve </a:t>
            </a:r>
            <a:r>
              <a:rPr lang="tr-TR" sz="2800" i="1" dirty="0" err="1" smtClean="0"/>
              <a:t>ligamentlerinin</a:t>
            </a:r>
            <a:r>
              <a:rPr lang="tr-TR" sz="2800" i="1" dirty="0" smtClean="0"/>
              <a:t> çıkığı, gerilmesi, burkulması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S33 </a:t>
            </a:r>
            <a:r>
              <a:rPr lang="tr-TR" sz="2800" i="1" dirty="0" err="1" smtClean="0"/>
              <a:t>Lomber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vertebra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pelvis</a:t>
            </a:r>
            <a:r>
              <a:rPr lang="tr-TR" sz="2800" i="1" dirty="0" smtClean="0"/>
              <a:t> eklem ve </a:t>
            </a:r>
            <a:r>
              <a:rPr lang="tr-TR" sz="2800" i="1" dirty="0" err="1" smtClean="0"/>
              <a:t>ligamentlerinin</a:t>
            </a:r>
            <a:r>
              <a:rPr lang="tr-TR" sz="2800" i="1" dirty="0" smtClean="0"/>
              <a:t> çıkık, burkulma ve gerilmesi </a:t>
            </a:r>
            <a:r>
              <a:rPr lang="tr-TR" sz="2800" dirty="0" smtClean="0"/>
              <a:t>ve uygun dış neden kodunu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CD73A-D1A6-4659-B0A1-91E0CE79F68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67939" name="2 İçerik Yer Tutucusu"/>
          <p:cNvSpPr>
            <a:spLocks noGrp="1"/>
          </p:cNvSpPr>
          <p:nvPr>
            <p:ph idx="1"/>
          </p:nvPr>
        </p:nvSpPr>
        <p:spPr>
          <a:xfrm>
            <a:off x="1043608" y="908050"/>
            <a:ext cx="7643192" cy="576131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>
                <a:solidFill>
                  <a:srgbClr val="7030A0"/>
                </a:solidFill>
              </a:rPr>
              <a:t>Söz konusu tanı, mevcut yaralanmaya bağlı bir tanı değilse, ya M50.2 </a:t>
            </a:r>
            <a:r>
              <a:rPr lang="tr-TR" i="1" dirty="0" err="1" smtClean="0">
                <a:solidFill>
                  <a:srgbClr val="7030A0"/>
                </a:solidFill>
              </a:rPr>
              <a:t>Servikal</a:t>
            </a:r>
            <a:r>
              <a:rPr lang="tr-TR" i="1" dirty="0" smtClean="0">
                <a:solidFill>
                  <a:srgbClr val="7030A0"/>
                </a:solidFill>
              </a:rPr>
              <a:t> disk yer değişimi, diğer ya da M51.2 </a:t>
            </a:r>
            <a:r>
              <a:rPr lang="tr-TR" i="1" dirty="0" err="1" smtClean="0">
                <a:solidFill>
                  <a:srgbClr val="7030A0"/>
                </a:solidFill>
              </a:rPr>
              <a:t>İntervertebral</a:t>
            </a:r>
            <a:r>
              <a:rPr lang="tr-TR" i="1" dirty="0" smtClean="0">
                <a:solidFill>
                  <a:srgbClr val="7030A0"/>
                </a:solidFill>
              </a:rPr>
              <a:t> disk yer değişimi, diğer, </a:t>
            </a:r>
            <a:r>
              <a:rPr lang="tr-TR" i="1" dirty="0" err="1" smtClean="0">
                <a:solidFill>
                  <a:srgbClr val="7030A0"/>
                </a:solidFill>
              </a:rPr>
              <a:t>tanımlanmış’ı</a:t>
            </a:r>
            <a:r>
              <a:rPr lang="tr-TR" i="1" dirty="0" smtClean="0">
                <a:solidFill>
                  <a:srgbClr val="7030A0"/>
                </a:solidFill>
              </a:rPr>
              <a:t> atayın.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i="1" dirty="0" smtClean="0"/>
              <a:t>Varsa geç etki ve </a:t>
            </a:r>
            <a:r>
              <a:rPr lang="tr-TR" dirty="0" smtClean="0"/>
              <a:t>dış neden kodlarını da atayın.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Çoğu vakanın M50.2 veya M51.2 olarak kodlanması gerektiği ve genellikle bu durumu belirli bir yaralanmaya bağlamanın zor olduğu akıldan çıkarılmamalıdır</a:t>
            </a:r>
          </a:p>
          <a:p>
            <a:pPr eaLnBrk="1" hangingPunct="1"/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6326A-4D61-4FAC-B856-9CDD2FE8A68C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3600" dirty="0" err="1" smtClean="0">
                <a:solidFill>
                  <a:srgbClr val="FF0000"/>
                </a:solidFill>
              </a:rPr>
              <a:t>Laminektomi</a:t>
            </a:r>
            <a:r>
              <a:rPr lang="tr-TR" sz="3600" dirty="0" smtClean="0">
                <a:solidFill>
                  <a:srgbClr val="FF0000"/>
                </a:solidFill>
              </a:rPr>
              <a:t> ve </a:t>
            </a:r>
            <a:r>
              <a:rPr lang="tr-TR" sz="3600" dirty="0" err="1" smtClean="0">
                <a:solidFill>
                  <a:srgbClr val="FF0000"/>
                </a:solidFill>
              </a:rPr>
              <a:t>Diskektomi</a:t>
            </a:r>
            <a:endParaRPr lang="tr-TR" sz="3600" dirty="0" smtClean="0">
              <a:solidFill>
                <a:srgbClr val="FF0000"/>
              </a:solidFill>
            </a:endParaRPr>
          </a:p>
        </p:txBody>
      </p:sp>
      <p:sp>
        <p:nvSpPr>
          <p:cNvPr id="168963" name="2 İçerik Yer Tutucusu"/>
          <p:cNvSpPr>
            <a:spLocks noGrp="1"/>
          </p:cNvSpPr>
          <p:nvPr>
            <p:ph idx="1"/>
          </p:nvPr>
        </p:nvSpPr>
        <p:spPr>
          <a:xfrm>
            <a:off x="971600" y="1600200"/>
            <a:ext cx="7992888" cy="4997152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smtClean="0"/>
              <a:t>Balonlaşmış disklerin semptomlarını azaltmak için yapılan işlemler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None/>
            </a:pPr>
            <a:endParaRPr lang="tr-TR" sz="3200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 smtClean="0"/>
              <a:t>Laminektomi</a:t>
            </a:r>
            <a:r>
              <a:rPr lang="tr-TR" sz="3200" dirty="0" smtClean="0"/>
              <a:t> üzerinden </a:t>
            </a:r>
            <a:r>
              <a:rPr lang="tr-TR" sz="3200" dirty="0" err="1" smtClean="0"/>
              <a:t>diskektomi</a:t>
            </a:r>
            <a:r>
              <a:rPr lang="tr-TR" sz="3200" dirty="0" smtClean="0"/>
              <a:t> gerçekleştirildiği zaman, </a:t>
            </a:r>
            <a:r>
              <a:rPr lang="tr-TR" sz="3200" dirty="0" err="1" smtClean="0"/>
              <a:t>laminektomiyi</a:t>
            </a:r>
            <a:r>
              <a:rPr lang="tr-TR" sz="3200" dirty="0" smtClean="0"/>
              <a:t> ayrı olarak kodlamaya gerek yoktur sadece </a:t>
            </a:r>
            <a:r>
              <a:rPr lang="tr-TR" sz="3200" dirty="0" err="1" smtClean="0"/>
              <a:t>diskektomi</a:t>
            </a:r>
            <a:r>
              <a:rPr lang="tr-TR" sz="3200" dirty="0" smtClean="0"/>
              <a:t> kodlaması yeterlidir.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None/>
            </a:pPr>
            <a:endParaRPr lang="tr-TR" sz="3200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 smtClean="0"/>
              <a:t>Laminektominin</a:t>
            </a:r>
            <a:r>
              <a:rPr lang="tr-TR" sz="3200" dirty="0" smtClean="0"/>
              <a:t> sık olan tipi, sinir kökleri üzerine baskının azaltıldığı tip olan ‘</a:t>
            </a:r>
            <a:r>
              <a:rPr lang="tr-TR" sz="3200" dirty="0" err="1" smtClean="0"/>
              <a:t>dekompresif’tir</a:t>
            </a:r>
            <a:endParaRPr lang="tr-TR" sz="3200" dirty="0" smtClean="0"/>
          </a:p>
          <a:p>
            <a:pPr eaLnBrk="1" hangingPunct="1"/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3B8432-176A-4054-8EAD-5BCB315D56B5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3600" dirty="0" err="1" smtClean="0">
                <a:solidFill>
                  <a:srgbClr val="FF0000"/>
                </a:solidFill>
              </a:rPr>
              <a:t>Diskektomideki</a:t>
            </a:r>
            <a:r>
              <a:rPr lang="tr-TR" sz="3600" dirty="0" smtClean="0">
                <a:solidFill>
                  <a:srgbClr val="FF0000"/>
                </a:solidFill>
              </a:rPr>
              <a:t> Seviyeler</a:t>
            </a:r>
          </a:p>
        </p:txBody>
      </p:sp>
      <p:pic>
        <p:nvPicPr>
          <p:cNvPr id="169987" name="Picture 5" descr="spinef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62675" y="3717032"/>
            <a:ext cx="2981325" cy="2619375"/>
          </a:xfr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1800F-D22F-46DC-99DB-A2D30926A306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169988" name="4 Dikdörtgen"/>
          <p:cNvSpPr>
            <a:spLocks noChangeArrowheads="1"/>
          </p:cNvSpPr>
          <p:nvPr/>
        </p:nvSpPr>
        <p:spPr bwMode="auto">
          <a:xfrm>
            <a:off x="1043607" y="2028825"/>
            <a:ext cx="481426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err="1"/>
              <a:t>Diskektomi</a:t>
            </a:r>
            <a:r>
              <a:rPr lang="tr-TR" sz="2800" dirty="0"/>
              <a:t> kodları, ameliyat yapılan seviyelerin sayısına göre alt dallara ayrılır</a:t>
            </a:r>
          </a:p>
          <a:p>
            <a:pPr lvl="1">
              <a:buClr>
                <a:srgbClr val="66FF33"/>
              </a:buClr>
              <a:buFont typeface="Wingdings" pitchFamily="2" charset="2"/>
              <a:buNone/>
            </a:pPr>
            <a:r>
              <a:rPr lang="tr-TR" sz="2800" dirty="0"/>
              <a:t>     </a:t>
            </a:r>
            <a:r>
              <a:rPr lang="tr-TR" sz="2800" b="1" dirty="0"/>
              <a:t>Her iki </a:t>
            </a:r>
            <a:r>
              <a:rPr lang="tr-TR" sz="2800" b="1" dirty="0" err="1"/>
              <a:t>vertebra</a:t>
            </a:r>
            <a:r>
              <a:rPr lang="tr-TR" sz="2800" b="1" dirty="0"/>
              <a:t> </a:t>
            </a:r>
          </a:p>
          <a:p>
            <a:pPr lvl="1">
              <a:buClr>
                <a:srgbClr val="66FF33"/>
              </a:buClr>
              <a:buFont typeface="Wingdings" pitchFamily="2" charset="2"/>
              <a:buNone/>
            </a:pPr>
            <a:r>
              <a:rPr lang="tr-TR" sz="2800" b="1" dirty="0"/>
              <a:t>    arasındaki bir</a:t>
            </a:r>
            <a:r>
              <a:rPr lang="tr-TR" sz="2800" dirty="0"/>
              <a:t> </a:t>
            </a:r>
          </a:p>
          <a:p>
            <a:pPr lvl="1">
              <a:buClr>
                <a:srgbClr val="66FF33"/>
              </a:buClr>
              <a:buFont typeface="Wingdings" pitchFamily="2" charset="2"/>
              <a:buNone/>
            </a:pPr>
            <a:r>
              <a:rPr lang="tr-TR" sz="2800" dirty="0"/>
              <a:t>    </a:t>
            </a:r>
            <a:r>
              <a:rPr lang="tr-TR" sz="2800" dirty="0" err="1"/>
              <a:t>intervertebral</a:t>
            </a:r>
            <a:r>
              <a:rPr lang="tr-TR" sz="2800" dirty="0"/>
              <a:t> disktir.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endParaRPr lang="tr-TR" sz="2800" dirty="0"/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>
                <a:solidFill>
                  <a:srgbClr val="66FF33"/>
                </a:solidFill>
              </a:rPr>
              <a:t>Örnek:</a:t>
            </a:r>
            <a:r>
              <a:rPr lang="tr-TR" sz="2800" dirty="0"/>
              <a:t> S1/S2’deki  </a:t>
            </a:r>
          </a:p>
          <a:p>
            <a:pPr lvl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err="1"/>
              <a:t>diskektomi</a:t>
            </a:r>
            <a:r>
              <a:rPr lang="tr-TR" sz="2800" dirty="0"/>
              <a:t> bir seviyelidir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000" smtClean="0">
                <a:solidFill>
                  <a:srgbClr val="FF0000"/>
                </a:solidFill>
              </a:rPr>
              <a:t>Genitoüriner Sistem Hastalıkları</a:t>
            </a:r>
            <a:br>
              <a:rPr lang="tr-TR" sz="4000" smtClean="0">
                <a:solidFill>
                  <a:srgbClr val="FF0000"/>
                </a:solidFill>
              </a:rPr>
            </a:br>
            <a:r>
              <a:rPr lang="tr-TR" sz="4000" smtClean="0">
                <a:solidFill>
                  <a:srgbClr val="FF0000"/>
                </a:solidFill>
              </a:rPr>
              <a:t> (N00-N99</a:t>
            </a:r>
            <a:r>
              <a:rPr lang="tr-TR" sz="3200" smtClean="0">
                <a:solidFill>
                  <a:srgbClr val="FF0000"/>
                </a:solidFill>
              </a:rPr>
              <a:t>)</a:t>
            </a:r>
          </a:p>
        </p:txBody>
      </p:sp>
      <p:pic>
        <p:nvPicPr>
          <p:cNvPr id="172035" name="Picture 4" descr="MCHM00246_0000[1]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72200" y="2708920"/>
            <a:ext cx="2544024" cy="3429754"/>
          </a:xfr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E88547-4DB0-4762-B263-6BCC3B0B9E83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172036" name="4 Dikdörtgen"/>
          <p:cNvSpPr>
            <a:spLocks noChangeArrowheads="1"/>
          </p:cNvSpPr>
          <p:nvPr/>
        </p:nvSpPr>
        <p:spPr bwMode="auto">
          <a:xfrm>
            <a:off x="1043608" y="1700808"/>
            <a:ext cx="554461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buClr>
                <a:srgbClr val="99FF99"/>
              </a:buClr>
              <a:buFont typeface="Wingdings" pitchFamily="2" charset="2"/>
              <a:buChar char="Ø"/>
            </a:pPr>
            <a:r>
              <a:rPr lang="tr-TR" sz="3200" dirty="0"/>
              <a:t>Aşağıdaki kısımların hastalıkları ve bozuklukları için kodları içerir:</a:t>
            </a:r>
          </a:p>
          <a:p>
            <a:pPr lvl="1">
              <a:buClr>
                <a:srgbClr val="99FF99"/>
              </a:buClr>
              <a:buFont typeface="Wingdings" pitchFamily="2" charset="2"/>
              <a:buNone/>
            </a:pPr>
            <a:endParaRPr lang="tr-TR" sz="3200" dirty="0"/>
          </a:p>
          <a:p>
            <a:pPr lvl="2">
              <a:buClr>
                <a:srgbClr val="99FF99"/>
              </a:buClr>
              <a:buFont typeface="Wingdings" pitchFamily="2" charset="2"/>
              <a:buChar char="Ø"/>
            </a:pPr>
            <a:r>
              <a:rPr lang="tr-TR" sz="3200" dirty="0"/>
              <a:t>Böbrek ve </a:t>
            </a:r>
            <a:r>
              <a:rPr lang="tr-TR" sz="3200" dirty="0" err="1"/>
              <a:t>üreter</a:t>
            </a:r>
            <a:endParaRPr lang="tr-TR" sz="3200" dirty="0"/>
          </a:p>
          <a:p>
            <a:pPr lvl="2">
              <a:buClr>
                <a:srgbClr val="99FF99"/>
              </a:buClr>
              <a:buFont typeface="Wingdings" pitchFamily="2" charset="2"/>
              <a:buChar char="Ø"/>
            </a:pPr>
            <a:r>
              <a:rPr lang="tr-TR" sz="3200" dirty="0"/>
              <a:t>Mesane ve </a:t>
            </a:r>
            <a:r>
              <a:rPr lang="tr-TR" sz="3200" dirty="0" err="1"/>
              <a:t>üretra</a:t>
            </a:r>
            <a:endParaRPr lang="tr-TR" sz="3200" dirty="0"/>
          </a:p>
          <a:p>
            <a:pPr lvl="2">
              <a:buClr>
                <a:srgbClr val="99FF99"/>
              </a:buClr>
              <a:buFont typeface="Wingdings" pitchFamily="2" charset="2"/>
              <a:buChar char="Ø"/>
            </a:pPr>
            <a:r>
              <a:rPr lang="tr-TR" sz="3200" dirty="0"/>
              <a:t>Erkek </a:t>
            </a:r>
            <a:r>
              <a:rPr lang="tr-TR" sz="3200" dirty="0" err="1"/>
              <a:t>genital</a:t>
            </a:r>
            <a:r>
              <a:rPr lang="tr-TR" sz="3200" dirty="0"/>
              <a:t> organları</a:t>
            </a:r>
          </a:p>
          <a:p>
            <a:pPr lvl="2">
              <a:buClr>
                <a:srgbClr val="99FF99"/>
              </a:buClr>
              <a:buFont typeface="Wingdings" pitchFamily="2" charset="2"/>
              <a:buChar char="Ø"/>
            </a:pPr>
            <a:r>
              <a:rPr lang="tr-TR" sz="3200" dirty="0"/>
              <a:t>Kadın </a:t>
            </a:r>
            <a:r>
              <a:rPr lang="tr-TR" sz="3200" dirty="0" err="1"/>
              <a:t>genital</a:t>
            </a:r>
            <a:r>
              <a:rPr lang="tr-TR" sz="3200" dirty="0"/>
              <a:t> organları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569</TotalTime>
  <Words>2465</Words>
  <Application>Microsoft Office PowerPoint</Application>
  <PresentationFormat>Ekran Gösterisi (4:3)</PresentationFormat>
  <Paragraphs>283</Paragraphs>
  <Slides>41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8" baseType="lpstr">
      <vt:lpstr>Arial</vt:lpstr>
      <vt:lpstr>Calibri</vt:lpstr>
      <vt:lpstr>Gill Sans MT</vt:lpstr>
      <vt:lpstr>Verdana</vt:lpstr>
      <vt:lpstr>Wingdings</vt:lpstr>
      <vt:lpstr>Wingdings 2</vt:lpstr>
      <vt:lpstr>Gündönümü</vt:lpstr>
      <vt:lpstr>  Kas ve İskelet Sistemi Hastalıkları Hamilelik, Doğum ve Puerperyum </vt:lpstr>
      <vt:lpstr>   Kalça Protezinin Dislokasyonu (1309)  </vt:lpstr>
      <vt:lpstr>PowerPoint Sunusu</vt:lpstr>
      <vt:lpstr>Diz Menisküsü/ Ligament Yırtılması, Bşt-(1319)</vt:lpstr>
      <vt:lpstr>Disk Kayması (Herniasyon-Prolapsus)(1330 )</vt:lpstr>
      <vt:lpstr>PowerPoint Sunusu</vt:lpstr>
      <vt:lpstr>Laminektomi ve Diskektomi</vt:lpstr>
      <vt:lpstr>Diskektomideki Seviyeler</vt:lpstr>
      <vt:lpstr>Genitoüriner Sistem Hastalıkları  (N00-N99)</vt:lpstr>
      <vt:lpstr>PowerPoint Sunusu</vt:lpstr>
      <vt:lpstr>GENİTOÜRİNER SİSTEM  Diyaliz İçin Yatış(1404)</vt:lpstr>
      <vt:lpstr>PowerPoint Sunusu</vt:lpstr>
      <vt:lpstr>Hidrosel (1427)</vt:lpstr>
      <vt:lpstr>Hidroselin onarımı </vt:lpstr>
      <vt:lpstr>Kronik Böbrek Bozukluğu (1430)</vt:lpstr>
      <vt:lpstr>Over kistleri  (ACS 1434)</vt:lpstr>
      <vt:lpstr>PowerPoint Sunusu</vt:lpstr>
      <vt:lpstr>PowerPoint Sunusu</vt:lpstr>
      <vt:lpstr>Hamilelik, Doğum ve Puerperyum (O00-O99)</vt:lpstr>
      <vt:lpstr>Düşük İle Seyreden Hamilelik  (ACS 1510)</vt:lpstr>
      <vt:lpstr>Tam ve İnkomplet Düşük   ACS 1503</vt:lpstr>
      <vt:lpstr>Gebeliğin Sonlandırılması (1511)</vt:lpstr>
      <vt:lpstr>PowerPoint Sunusu</vt:lpstr>
      <vt:lpstr>Düşük ve Ektopik ve Molar Gebelik Sonrası Komplikasyonlar (ACS 1544)</vt:lpstr>
      <vt:lpstr>PowerPoint Sunusu</vt:lpstr>
      <vt:lpstr>PowerPoint Sunusu</vt:lpstr>
      <vt:lpstr>PowerPoint Sunusu</vt:lpstr>
      <vt:lpstr>PowerPoint Sunusu</vt:lpstr>
      <vt:lpstr>PowerPoint Sunusu</vt:lpstr>
      <vt:lpstr>Hamileliğin Süresi (ACS 1518)</vt:lpstr>
      <vt:lpstr>PowerPoint Sunusu</vt:lpstr>
      <vt:lpstr>PowerPoint Sunusu</vt:lpstr>
      <vt:lpstr>Tek Spontan Vajinal Doğum (1505)</vt:lpstr>
      <vt:lpstr>Diabetes Mellitus (DM) ve Hamilelik</vt:lpstr>
      <vt:lpstr>Yanlış Geliş, Oransızlık Ve Maternal Pelvik Organların Anormalliği (1506)</vt:lpstr>
      <vt:lpstr>Maternal Döneme Ait Fetus ve Amniotik Kavite ve Olası Doğum Problemleri  (O30 -O48)</vt:lpstr>
      <vt:lpstr>Uterus skarı</vt:lpstr>
      <vt:lpstr>Doğum Eylemi ve Doğum Sırasında Analjezi ve Anestezi</vt:lpstr>
      <vt:lpstr>İndüksiyon (ACS 1513)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4.Gün:  Hamilelik, Doğum ve Puerperyum (O00-O99)</dc:title>
  <dc:creator>Dr.Cevhar Cesur</dc:creator>
  <cp:lastModifiedBy>Zeynep Köksal</cp:lastModifiedBy>
  <cp:revision>78</cp:revision>
  <dcterms:created xsi:type="dcterms:W3CDTF">2011-03-09T15:24:26Z</dcterms:created>
  <dcterms:modified xsi:type="dcterms:W3CDTF">2018-03-08T20:02:53Z</dcterms:modified>
</cp:coreProperties>
</file>