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66EB4-74A9-48C6-ACDA-E8F56EB96983}" type="datetimeFigureOut">
              <a:rPr lang="tr-TR" smtClean="0"/>
              <a:pPr/>
              <a:t>08.03.2018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9AB47-5322-45FB-B771-54720EFA0D0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197BFC-00FE-4FCB-A5FB-1D249FC84469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 b="1" smtClean="0"/>
              <a:t>MAYOZ  HÜCRE  BÖLÜNMESİ</a:t>
            </a:r>
            <a:endParaRPr lang="tr-TR" smtClean="0"/>
          </a:p>
          <a:p>
            <a:r>
              <a:rPr lang="tr-TR" b="1" smtClean="0"/>
              <a:t> (İndirgenme-Olgunlaşma Bölünmesi)</a:t>
            </a:r>
            <a:endParaRPr lang="tr-TR" smtClean="0"/>
          </a:p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749488-BD5F-4A46-ABCA-97667DE048CB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198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6F09E3-628A-45E7-95B7-9F67EE5777BF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D79E-0F4E-4A59-978A-B66F362FEB74}" type="datetimeFigureOut">
              <a:rPr lang="tr-TR" smtClean="0"/>
              <a:pPr/>
              <a:t>08.03.2018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DCB9-D2A5-4F2E-B211-8F6DE7985BE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D79E-0F4E-4A59-978A-B66F362FEB74}" type="datetimeFigureOut">
              <a:rPr lang="tr-TR" smtClean="0"/>
              <a:pPr/>
              <a:t>08.03.2018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DCB9-D2A5-4F2E-B211-8F6DE7985BE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D79E-0F4E-4A59-978A-B66F362FEB74}" type="datetimeFigureOut">
              <a:rPr lang="tr-TR" smtClean="0"/>
              <a:pPr/>
              <a:t>08.03.2018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DCB9-D2A5-4F2E-B211-8F6DE7985BE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D79E-0F4E-4A59-978A-B66F362FEB74}" type="datetimeFigureOut">
              <a:rPr lang="tr-TR" smtClean="0"/>
              <a:pPr/>
              <a:t>08.03.2018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DCB9-D2A5-4F2E-B211-8F6DE7985BE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D79E-0F4E-4A59-978A-B66F362FEB74}" type="datetimeFigureOut">
              <a:rPr lang="tr-TR" smtClean="0"/>
              <a:pPr/>
              <a:t>08.03.2018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DCB9-D2A5-4F2E-B211-8F6DE7985BE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D79E-0F4E-4A59-978A-B66F362FEB74}" type="datetimeFigureOut">
              <a:rPr lang="tr-TR" smtClean="0"/>
              <a:pPr/>
              <a:t>08.03.2018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DCB9-D2A5-4F2E-B211-8F6DE7985BE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D79E-0F4E-4A59-978A-B66F362FEB74}" type="datetimeFigureOut">
              <a:rPr lang="tr-TR" smtClean="0"/>
              <a:pPr/>
              <a:t>08.03.2018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DCB9-D2A5-4F2E-B211-8F6DE7985BE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D79E-0F4E-4A59-978A-B66F362FEB74}" type="datetimeFigureOut">
              <a:rPr lang="tr-TR" smtClean="0"/>
              <a:pPr/>
              <a:t>08.03.2018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DCB9-D2A5-4F2E-B211-8F6DE7985BE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D79E-0F4E-4A59-978A-B66F362FEB74}" type="datetimeFigureOut">
              <a:rPr lang="tr-TR" smtClean="0"/>
              <a:pPr/>
              <a:t>08.03.2018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DCB9-D2A5-4F2E-B211-8F6DE7985BE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D79E-0F4E-4A59-978A-B66F362FEB74}" type="datetimeFigureOut">
              <a:rPr lang="tr-TR" smtClean="0"/>
              <a:pPr/>
              <a:t>08.03.2018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DCB9-D2A5-4F2E-B211-8F6DE7985BE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D79E-0F4E-4A59-978A-B66F362FEB74}" type="datetimeFigureOut">
              <a:rPr lang="tr-TR" smtClean="0"/>
              <a:pPr/>
              <a:t>08.03.2018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FDCB9-D2A5-4F2E-B211-8F6DE7985BE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ED79E-0F4E-4A59-978A-B66F362FEB74}" type="datetimeFigureOut">
              <a:rPr lang="tr-TR" smtClean="0"/>
              <a:pPr/>
              <a:t>08.03.2018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FDCB9-D2A5-4F2E-B211-8F6DE7985BE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upload.wikimedia.org/wikipedia/commons/e/e0/Major_events_in_mitosis.sv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Doku nedir, tipleri nelerdir?</a:t>
            </a:r>
          </a:p>
          <a:p>
            <a:r>
              <a:rPr lang="tr-TR" smtClean="0"/>
              <a:t>Hücre bölünmesi</a:t>
            </a:r>
          </a:p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71438" y="519113"/>
            <a:ext cx="85328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defRPr/>
            </a:pPr>
            <a:r>
              <a:rPr lang="tr-TR" sz="2400" dirty="0">
                <a:latin typeface="+mj-lt"/>
              </a:rPr>
              <a:t>- </a:t>
            </a:r>
            <a:r>
              <a:rPr lang="tr-TR" sz="2400" u="sng" dirty="0">
                <a:solidFill>
                  <a:schemeClr val="tx2"/>
                </a:solidFill>
                <a:latin typeface="+mj-lt"/>
              </a:rPr>
              <a:t>Çok katlı kolumnar epitel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: Vücudda çok nadir. </a:t>
            </a:r>
            <a:r>
              <a:rPr lang="tr-TR" sz="2400" dirty="0">
                <a:solidFill>
                  <a:schemeClr val="tx2"/>
                </a:solidFill>
              </a:rPr>
              <a:t>Prostat, bazı büyük boşaltım kanalları, </a:t>
            </a:r>
            <a:r>
              <a:rPr lang="en-US" sz="2400" dirty="0">
                <a:solidFill>
                  <a:schemeClr val="tx2"/>
                </a:solidFill>
              </a:rPr>
              <a:t>ü</a:t>
            </a:r>
            <a:r>
              <a:rPr lang="tr-TR" sz="2400" dirty="0">
                <a:solidFill>
                  <a:schemeClr val="tx2"/>
                </a:solidFill>
              </a:rPr>
              <a:t>retra</a:t>
            </a:r>
            <a:r>
              <a:rPr lang="en-US" sz="2400" dirty="0">
                <a:solidFill>
                  <a:schemeClr val="tx2"/>
                </a:solidFill>
              </a:rPr>
              <a:t> </a:t>
            </a:r>
            <a:r>
              <a:rPr lang="en-US" sz="2400" dirty="0" err="1">
                <a:solidFill>
                  <a:schemeClr val="tx2"/>
                </a:solidFill>
              </a:rPr>
              <a:t>bir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bölümü</a:t>
            </a:r>
            <a:endParaRPr lang="tr-TR" sz="2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7651" name="Picture 5" descr="strcol2"/>
          <p:cNvPicPr>
            <a:picLocks noChangeAspect="1" noChangeArrowheads="1"/>
          </p:cNvPicPr>
          <p:nvPr/>
        </p:nvPicPr>
        <p:blipFill>
          <a:blip r:embed="rId2" cstate="print"/>
          <a:srcRect l="2180" r="1868"/>
          <a:stretch>
            <a:fillRect/>
          </a:stretch>
        </p:blipFill>
        <p:spPr bwMode="auto">
          <a:xfrm>
            <a:off x="1619250" y="1989138"/>
            <a:ext cx="5473700" cy="42767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brown.edu/Courses/Digital_Path/systemic_path/pulmonary/L53.jpg"/>
          <p:cNvPicPr>
            <a:picLocks noChangeAspect="1" noChangeArrowheads="1"/>
          </p:cNvPicPr>
          <p:nvPr/>
        </p:nvPicPr>
        <p:blipFill>
          <a:blip r:embed="rId2" cstate="print"/>
          <a:srcRect t="7455"/>
          <a:stretch>
            <a:fillRect/>
          </a:stretch>
        </p:blipFill>
        <p:spPr bwMode="auto">
          <a:xfrm>
            <a:off x="2268538" y="1844675"/>
            <a:ext cx="44767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0825" y="476250"/>
            <a:ext cx="85328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tr-TR" sz="2400" u="sng" dirty="0"/>
              <a:t>Psödostratifiye kolumnar epitel</a:t>
            </a:r>
            <a:r>
              <a:rPr lang="tr-TR" sz="2400" dirty="0"/>
              <a:t>: Vücudda çok yaygın. Genellikle silyalı. 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Solunum yolları (Trakea, Büyük bronşlar)</a:t>
            </a:r>
            <a:endParaRPr lang="tr-T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96300" cy="1584325"/>
          </a:xfrm>
        </p:spPr>
        <p:txBody>
          <a:bodyPr/>
          <a:lstStyle/>
          <a:p>
            <a:pPr algn="l"/>
            <a:r>
              <a:rPr lang="tr-TR" sz="2400" smtClean="0">
                <a:cs typeface="Arial" charset="0"/>
              </a:rPr>
              <a:t>- </a:t>
            </a:r>
            <a:r>
              <a:rPr lang="tr-TR" sz="2400" u="sng" smtClean="0">
                <a:cs typeface="Arial" charset="0"/>
              </a:rPr>
              <a:t>Değişici (Transizyonel) Epitel</a:t>
            </a:r>
            <a:r>
              <a:rPr lang="tr-TR" sz="2400" smtClean="0">
                <a:cs typeface="Arial" charset="0"/>
              </a:rPr>
              <a:t>: Bu hücreler organın işleyişine göre yassı ve kübik epitel arasında şekil değiştirebilir. </a:t>
            </a:r>
            <a:r>
              <a:rPr lang="en-US" sz="2400" smtClean="0">
                <a:cs typeface="Arial" charset="0"/>
              </a:rPr>
              <a:t>Uriner sistemi</a:t>
            </a:r>
            <a:r>
              <a:rPr lang="tr-TR" sz="2400" smtClean="0">
                <a:cs typeface="Arial" charset="0"/>
              </a:rPr>
              <a:t> döşer.</a:t>
            </a:r>
          </a:p>
        </p:txBody>
      </p:sp>
      <p:pic>
        <p:nvPicPr>
          <p:cNvPr id="29699" name="Picture 8" descr="transitiona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060575"/>
            <a:ext cx="5184775" cy="39417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14684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400" b="1" smtClean="0">
                <a:solidFill>
                  <a:srgbClr val="FF0066"/>
                </a:solidFill>
              </a:rPr>
              <a:t>Destek doku (Bağ Dokusu)</a:t>
            </a:r>
          </a:p>
          <a:p>
            <a:pPr eaLnBrk="1" hangingPunct="1"/>
            <a:r>
              <a:rPr lang="tr-TR" sz="2400" smtClean="0"/>
              <a:t>Vücudun şeklinin sağlanması ve korunması</a:t>
            </a:r>
          </a:p>
          <a:p>
            <a:pPr eaLnBrk="1" hangingPunct="1"/>
            <a:r>
              <a:rPr lang="tr-TR" sz="2400" smtClean="0"/>
              <a:t>Hücre ve organların birbirine bağlanması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611188" y="2708275"/>
            <a:ext cx="7345362" cy="267811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tr-TR" sz="2400"/>
              <a:t> </a:t>
            </a:r>
            <a:r>
              <a:rPr lang="tr-TR" sz="2400" b="1">
                <a:solidFill>
                  <a:srgbClr val="008000"/>
                </a:solidFill>
              </a:rPr>
              <a:t>Bağ dokusu</a:t>
            </a:r>
            <a:r>
              <a:rPr lang="tr-TR" sz="2400"/>
              <a:t>: </a:t>
            </a:r>
          </a:p>
          <a:p>
            <a:r>
              <a:rPr lang="tr-TR" sz="2400"/>
              <a:t>  Fibroblastlar, Fibriller (Kollajen, Elastik, Retiküler)</a:t>
            </a:r>
          </a:p>
          <a:p>
            <a:pPr>
              <a:buFontTx/>
              <a:buChar char="•"/>
            </a:pPr>
            <a:r>
              <a:rPr lang="tr-TR" sz="2400"/>
              <a:t> </a:t>
            </a:r>
            <a:r>
              <a:rPr lang="tr-TR" sz="2400" b="1">
                <a:solidFill>
                  <a:srgbClr val="008000"/>
                </a:solidFill>
              </a:rPr>
              <a:t>Kıkırdak dokusu: </a:t>
            </a:r>
          </a:p>
          <a:p>
            <a:r>
              <a:rPr lang="tr-TR" sz="2400" b="1">
                <a:solidFill>
                  <a:srgbClr val="008000"/>
                </a:solidFill>
              </a:rPr>
              <a:t>  </a:t>
            </a:r>
            <a:r>
              <a:rPr lang="tr-TR" sz="2400"/>
              <a:t>Kondrositler, matriks (asit mukopolisakkarit)</a:t>
            </a:r>
          </a:p>
          <a:p>
            <a:pPr>
              <a:buFontTx/>
              <a:buChar char="•"/>
            </a:pPr>
            <a:r>
              <a:rPr lang="tr-TR" sz="2400"/>
              <a:t> </a:t>
            </a:r>
            <a:r>
              <a:rPr lang="tr-TR" sz="2400" b="1">
                <a:solidFill>
                  <a:srgbClr val="008000"/>
                </a:solidFill>
              </a:rPr>
              <a:t>Kemik dokusu:</a:t>
            </a:r>
          </a:p>
          <a:p>
            <a:r>
              <a:rPr lang="tr-TR" sz="2400" b="1">
                <a:solidFill>
                  <a:srgbClr val="008000"/>
                </a:solidFill>
              </a:rPr>
              <a:t>  </a:t>
            </a:r>
            <a:r>
              <a:rPr lang="tr-TR" sz="2400"/>
              <a:t>Osteosit, Osteoblast, Osteoklast ve Kalsifiye ara</a:t>
            </a:r>
          </a:p>
          <a:p>
            <a:r>
              <a:rPr lang="tr-TR" sz="2400"/>
              <a:t>  matriks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12900"/>
          </a:xfrm>
        </p:spPr>
        <p:txBody>
          <a:bodyPr/>
          <a:lstStyle/>
          <a:p>
            <a:pPr eaLnBrk="1" hangingPunct="1"/>
            <a:r>
              <a:rPr lang="tr-TR" sz="2400" b="1" smtClean="0">
                <a:solidFill>
                  <a:srgbClr val="FF0066"/>
                </a:solidFill>
              </a:rPr>
              <a:t>Kas Dokusu:</a:t>
            </a:r>
          </a:p>
          <a:p>
            <a:pPr lvl="1" eaLnBrk="1" hangingPunct="1"/>
            <a:r>
              <a:rPr lang="tr-TR" sz="2400" smtClean="0"/>
              <a:t>Myositler</a:t>
            </a:r>
          </a:p>
          <a:p>
            <a:pPr lvl="1" eaLnBrk="1" hangingPunct="1"/>
            <a:r>
              <a:rPr lang="tr-TR" sz="2400" smtClean="0"/>
              <a:t>Myositler içinde kasılmayı sağlayan myofilamanlar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84213" y="3644900"/>
            <a:ext cx="7345362" cy="157003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</a:pPr>
            <a:r>
              <a:rPr lang="tr-TR" sz="2400"/>
              <a:t> </a:t>
            </a:r>
            <a:r>
              <a:rPr lang="tr-TR" sz="2400" b="1">
                <a:solidFill>
                  <a:srgbClr val="008000"/>
                </a:solidFill>
              </a:rPr>
              <a:t>Düz kas</a:t>
            </a:r>
            <a:r>
              <a:rPr lang="tr-TR" sz="2400"/>
              <a:t> (istemsiz hareketler)(sindirim sistemi organları, kan damarları)</a:t>
            </a:r>
          </a:p>
          <a:p>
            <a:pPr marL="800100" lvl="1" indent="-342900">
              <a:buFontTx/>
              <a:buAutoNum type="arabicPeriod"/>
            </a:pPr>
            <a:r>
              <a:rPr lang="tr-TR" sz="2400"/>
              <a:t> </a:t>
            </a:r>
            <a:r>
              <a:rPr lang="tr-TR" sz="2400" b="1">
                <a:solidFill>
                  <a:srgbClr val="008000"/>
                </a:solidFill>
              </a:rPr>
              <a:t>Çizgili kas (</a:t>
            </a:r>
            <a:r>
              <a:rPr lang="tr-TR" sz="2400"/>
              <a:t>istemli hareketler)</a:t>
            </a:r>
          </a:p>
          <a:p>
            <a:pPr marL="800100" lvl="1" indent="-342900">
              <a:buFontTx/>
              <a:buAutoNum type="arabicPeriod"/>
            </a:pPr>
            <a:r>
              <a:rPr lang="tr-TR" sz="2400"/>
              <a:t> </a:t>
            </a:r>
            <a:r>
              <a:rPr lang="tr-TR" sz="2400" b="1">
                <a:solidFill>
                  <a:srgbClr val="008000"/>
                </a:solidFill>
              </a:rPr>
              <a:t>Kalp kası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400" smtClean="0"/>
              <a:t>Dokular çoğalma kapasitesine göre 3 tip: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2400" b="1" smtClean="0">
                <a:solidFill>
                  <a:srgbClr val="FF0066"/>
                </a:solidFill>
              </a:rPr>
              <a:t>Sürekli bölünen hücreler (Labil hücreler)</a:t>
            </a:r>
            <a:r>
              <a:rPr lang="tr-TR" sz="2400" b="1" smtClean="0"/>
              <a:t>:</a:t>
            </a:r>
            <a:r>
              <a:rPr lang="tr-TR" sz="2400" smtClean="0"/>
              <a:t> Devamlı kaybedilen ve prolifere olan hücreler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tr-TR" sz="2400" smtClean="0"/>
              <a:t>   (Ör: Kİ hematopoetik hücreler, deri, ağız boşluğu, vajen, serviks yüzey epiteli vs)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2400" b="1" smtClean="0">
                <a:solidFill>
                  <a:srgbClr val="FF0066"/>
                </a:solidFill>
              </a:rPr>
              <a:t>Stabil hücreler:</a:t>
            </a:r>
            <a:r>
              <a:rPr lang="tr-TR" sz="2400" smtClean="0"/>
              <a:t> Mitotik hızları düşük olan, ancak zedelenme veya doku kaybı durumunda bölünerek prolifere olan hücreler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tr-TR" sz="2400" smtClean="0"/>
              <a:t>   (Ör: Karaciğer, Böbrek, Pankreas)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2400" b="1" smtClean="0">
                <a:solidFill>
                  <a:srgbClr val="FF0066"/>
                </a:solidFill>
              </a:rPr>
              <a:t>Statik hücreler:</a:t>
            </a:r>
            <a:r>
              <a:rPr lang="tr-TR" sz="2400" smtClean="0"/>
              <a:t>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tr-TR" sz="2400" smtClean="0"/>
              <a:t>   Artık bölünmeyen (nöronlar ve iskelet kas hücreleri) veya çok nadiren bölünen (düz-kalp kası ) hücrelerdir.  Sadece embriyoner dönemde bölünürler.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smtClean="0"/>
              <a:t>HÜCRE BÖLÜNMESİ:</a:t>
            </a:r>
            <a:endParaRPr lang="en-US" sz="3600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068887"/>
          </a:xfrm>
        </p:spPr>
        <p:txBody>
          <a:bodyPr/>
          <a:lstStyle/>
          <a:p>
            <a:pPr>
              <a:defRPr/>
            </a:pPr>
            <a:r>
              <a:rPr lang="tr-TR" sz="2400" dirty="0" smtClean="0"/>
              <a:t>Bir hücreden yeni hücrelerin oluşmasına hücre bölünmesi denir. </a:t>
            </a:r>
          </a:p>
          <a:p>
            <a:pPr>
              <a:defRPr/>
            </a:pPr>
            <a:r>
              <a:rPr lang="tr-TR" sz="2400" dirty="0" smtClean="0"/>
              <a:t>Hücre bölünmesinin amacı;</a:t>
            </a:r>
          </a:p>
          <a:p>
            <a:pPr lvl="1">
              <a:defRPr/>
            </a:pPr>
            <a:r>
              <a:rPr lang="tr-TR" sz="2400" dirty="0" smtClean="0">
                <a:ea typeface="+mn-ea"/>
                <a:cs typeface="+mn-cs"/>
              </a:rPr>
              <a:t>Üreme </a:t>
            </a:r>
          </a:p>
          <a:p>
            <a:pPr lvl="1">
              <a:defRPr/>
            </a:pPr>
            <a:r>
              <a:rPr lang="tr-TR" sz="2400" dirty="0" smtClean="0">
                <a:ea typeface="+mn-ea"/>
                <a:cs typeface="+mn-cs"/>
              </a:rPr>
              <a:t>Doku, organ ve sistemlerin büyüyüp gelişmesini, yıpranan dokuların onarılmasını, ölen hücrelerin yerine yenilerinin yapılmasını sağlamaktır. </a:t>
            </a:r>
          </a:p>
          <a:p>
            <a:pPr>
              <a:defRPr/>
            </a:pPr>
            <a:r>
              <a:rPr lang="tr-TR" sz="2400" dirty="0" smtClean="0"/>
              <a:t>Bölünme emri, çekirdekte yer alan DNA molekülü tarafından verilir.</a:t>
            </a:r>
          </a:p>
          <a:p>
            <a:pPr>
              <a:defRPr/>
            </a:pPr>
            <a:r>
              <a:rPr lang="tr-TR" sz="2400" u="sng" dirty="0" smtClean="0"/>
              <a:t>Mitoz</a:t>
            </a:r>
            <a:r>
              <a:rPr lang="tr-TR" sz="2400" dirty="0" smtClean="0"/>
              <a:t>  ve </a:t>
            </a:r>
            <a:r>
              <a:rPr lang="tr-TR" sz="2400" u="sng" dirty="0" smtClean="0"/>
              <a:t>mayoz</a:t>
            </a:r>
            <a:r>
              <a:rPr lang="tr-TR" sz="2400" dirty="0" smtClean="0"/>
              <a:t>  bölünme olarak iki çeşittir.</a:t>
            </a:r>
            <a:br>
              <a:rPr lang="tr-TR" sz="2400" dirty="0" smtClean="0"/>
            </a:b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ell division by mitosis and meio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836613"/>
            <a:ext cx="7632700" cy="52355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484438" y="188913"/>
            <a:ext cx="3221037" cy="4953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b="1"/>
              <a:t>HÜCRE BÖLÜNMESİ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200650" y="6113463"/>
            <a:ext cx="3467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Testis ve overler</a:t>
            </a:r>
          </a:p>
          <a:p>
            <a:r>
              <a:rPr lang="tr-TR"/>
              <a:t>46 kr.→23 kr. (haploid gametler)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755650" y="6165850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Somatik hücreler</a:t>
            </a:r>
          </a:p>
          <a:p>
            <a:r>
              <a:rPr lang="tr-TR"/>
              <a:t>2 eşit hücre (46 kr)</a:t>
            </a:r>
          </a:p>
        </p:txBody>
      </p:sp>
      <p:sp>
        <p:nvSpPr>
          <p:cNvPr id="6" name="Rectangle 5"/>
          <p:cNvSpPr/>
          <p:nvPr/>
        </p:nvSpPr>
        <p:spPr>
          <a:xfrm>
            <a:off x="2484438" y="1341438"/>
            <a:ext cx="481012" cy="481012"/>
          </a:xfrm>
          <a:prstGeom prst="rect">
            <a:avLst/>
          </a:prstGeom>
          <a:solidFill>
            <a:srgbClr val="FEC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dirty="0">
                <a:solidFill>
                  <a:schemeClr val="tx1"/>
                </a:solidFill>
              </a:rPr>
              <a:t>2n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9563" y="2708275"/>
            <a:ext cx="482600" cy="482600"/>
          </a:xfrm>
          <a:prstGeom prst="rect">
            <a:avLst/>
          </a:prstGeom>
          <a:solidFill>
            <a:srgbClr val="FEC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dirty="0">
                <a:solidFill>
                  <a:schemeClr val="tx1"/>
                </a:solidFill>
              </a:rPr>
              <a:t>4n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875" y="3284538"/>
            <a:ext cx="482600" cy="482600"/>
          </a:xfrm>
          <a:prstGeom prst="rect">
            <a:avLst/>
          </a:prstGeom>
          <a:solidFill>
            <a:srgbClr val="FEC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dirty="0">
                <a:solidFill>
                  <a:schemeClr val="tx1"/>
                </a:solidFill>
              </a:rPr>
              <a:t>4n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8125" y="1341438"/>
            <a:ext cx="482600" cy="481012"/>
          </a:xfrm>
          <a:prstGeom prst="rect">
            <a:avLst/>
          </a:prstGeom>
          <a:solidFill>
            <a:srgbClr val="FEC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dirty="0">
                <a:solidFill>
                  <a:schemeClr val="tx1"/>
                </a:solidFill>
              </a:rPr>
              <a:t>2n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51275" y="5589588"/>
            <a:ext cx="482600" cy="482600"/>
          </a:xfrm>
          <a:prstGeom prst="rect">
            <a:avLst/>
          </a:prstGeom>
          <a:solidFill>
            <a:srgbClr val="FEC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dirty="0">
                <a:solidFill>
                  <a:schemeClr val="tx1"/>
                </a:solidFill>
              </a:rPr>
              <a:t>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08850" y="4149725"/>
            <a:ext cx="481013" cy="481013"/>
          </a:xfrm>
          <a:prstGeom prst="rect">
            <a:avLst/>
          </a:prstGeom>
          <a:solidFill>
            <a:srgbClr val="FEC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dirty="0">
                <a:solidFill>
                  <a:schemeClr val="tx1"/>
                </a:solidFill>
              </a:rPr>
              <a:t>2n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11638" y="4076700"/>
            <a:ext cx="482600" cy="482600"/>
          </a:xfrm>
          <a:prstGeom prst="rect">
            <a:avLst/>
          </a:prstGeom>
          <a:solidFill>
            <a:srgbClr val="FEC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dirty="0">
                <a:solidFill>
                  <a:schemeClr val="tx1"/>
                </a:solidFill>
              </a:rPr>
              <a:t>2n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3575" y="4941888"/>
            <a:ext cx="482600" cy="481012"/>
          </a:xfrm>
          <a:prstGeom prst="rect">
            <a:avLst/>
          </a:prstGeom>
          <a:solidFill>
            <a:srgbClr val="FEC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dirty="0">
                <a:solidFill>
                  <a:schemeClr val="tx1"/>
                </a:solidFill>
              </a:rPr>
              <a:t>2n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0825" y="4941888"/>
            <a:ext cx="482600" cy="481012"/>
          </a:xfrm>
          <a:prstGeom prst="rect">
            <a:avLst/>
          </a:prstGeom>
          <a:solidFill>
            <a:srgbClr val="FEC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dirty="0">
                <a:solidFill>
                  <a:schemeClr val="tx1"/>
                </a:solidFill>
              </a:rPr>
              <a:t>2n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96188" y="5589588"/>
            <a:ext cx="482600" cy="482600"/>
          </a:xfrm>
          <a:prstGeom prst="rect">
            <a:avLst/>
          </a:prstGeom>
          <a:solidFill>
            <a:srgbClr val="FEC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dirty="0">
                <a:solidFill>
                  <a:schemeClr val="tx1"/>
                </a:solidFill>
              </a:rPr>
              <a:t>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1863" y="4797425"/>
            <a:ext cx="482600" cy="482600"/>
          </a:xfrm>
          <a:prstGeom prst="rect">
            <a:avLst/>
          </a:prstGeom>
          <a:solidFill>
            <a:srgbClr val="FEC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dirty="0">
                <a:solidFill>
                  <a:schemeClr val="tx1"/>
                </a:solidFill>
              </a:rPr>
              <a:t>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64163" y="4797425"/>
            <a:ext cx="482600" cy="482600"/>
          </a:xfrm>
          <a:prstGeom prst="rect">
            <a:avLst/>
          </a:prstGeom>
          <a:solidFill>
            <a:srgbClr val="FEC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dirty="0">
                <a:solidFill>
                  <a:schemeClr val="tx1"/>
                </a:solidFill>
              </a:rPr>
              <a:t>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80288" y="188913"/>
            <a:ext cx="936625" cy="625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dirty="0">
                <a:solidFill>
                  <a:schemeClr val="tx1"/>
                </a:solidFill>
              </a:rPr>
              <a:t>(n=23)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5554663" cy="4967287"/>
          </a:xfrm>
        </p:spPr>
        <p:txBody>
          <a:bodyPr/>
          <a:lstStyle/>
          <a:p>
            <a:r>
              <a:rPr lang="tr-TR" sz="1600" smtClean="0"/>
              <a:t>İki bölümden oluşur.</a:t>
            </a:r>
            <a:endParaRPr lang="en-US" sz="1600" smtClean="0"/>
          </a:p>
          <a:p>
            <a:pPr>
              <a:buFontTx/>
              <a:buNone/>
            </a:pPr>
            <a:r>
              <a:rPr lang="tr-TR" sz="1600" b="1" smtClean="0">
                <a:solidFill>
                  <a:srgbClr val="FF0000"/>
                </a:solidFill>
              </a:rPr>
              <a:t>- İnterfaz dönemi:</a:t>
            </a:r>
            <a:r>
              <a:rPr lang="tr-TR" sz="1600" smtClean="0">
                <a:solidFill>
                  <a:srgbClr val="FF0000"/>
                </a:solidFill>
              </a:rPr>
              <a:t>  </a:t>
            </a:r>
            <a:r>
              <a:rPr lang="tr-TR" sz="1600" smtClean="0"/>
              <a:t>İnterfaz süresi hücrelere göre birkaç günden yıllara kadar değişebilir.</a:t>
            </a:r>
          </a:p>
          <a:p>
            <a:pPr>
              <a:buFontTx/>
              <a:buAutoNum type="arabicPeriod"/>
            </a:pPr>
            <a:r>
              <a:rPr lang="tr-TR" sz="1600" b="1" smtClean="0"/>
              <a:t>G1</a:t>
            </a:r>
            <a:r>
              <a:rPr lang="tr-TR" sz="1600" b="1" baseline="-25000" smtClean="0"/>
              <a:t> </a:t>
            </a:r>
            <a:r>
              <a:rPr lang="tr-TR" sz="1600" b="1" smtClean="0"/>
              <a:t>(Pre-duplikasyon)evresi: </a:t>
            </a:r>
            <a:r>
              <a:rPr lang="tr-TR" sz="1600" smtClean="0"/>
              <a:t>Bir önceki mitozdan çıkan hücrelerin genetik karakteri anneyle aynı ancak hacmi annenin yarısı kadardır. Bu hücrelerin anne hücre hacmine ulaşabilmesi için hızlı bir RNA + protein sentezi olur.</a:t>
            </a:r>
          </a:p>
          <a:p>
            <a:r>
              <a:rPr lang="tr-TR" sz="1600" smtClean="0"/>
              <a:t>Hücrelerin çoğu G</a:t>
            </a:r>
            <a:r>
              <a:rPr lang="tr-TR" sz="1600" baseline="-25000" smtClean="0"/>
              <a:t>1  </a:t>
            </a:r>
            <a:r>
              <a:rPr lang="tr-TR" sz="1600" smtClean="0"/>
              <a:t>evresinin sonunda siklusu terkederler </a:t>
            </a:r>
            <a:r>
              <a:rPr lang="tr-TR" sz="1600" b="1" smtClean="0"/>
              <a:t>(G</a:t>
            </a:r>
            <a:r>
              <a:rPr lang="tr-TR" sz="1600" b="1" baseline="-25000" smtClean="0"/>
              <a:t>0</a:t>
            </a:r>
            <a:r>
              <a:rPr lang="tr-TR" sz="1600" b="1" smtClean="0"/>
              <a:t> hücreler).  </a:t>
            </a:r>
            <a:r>
              <a:rPr lang="tr-TR" sz="1600" smtClean="0"/>
              <a:t>Uygun bir uyarı gelince (incinme gibi) mitoza kaldıkları yerden devam ederler.</a:t>
            </a:r>
            <a:endParaRPr lang="en-US" sz="1600" smtClean="0"/>
          </a:p>
          <a:p>
            <a:pPr>
              <a:buFontTx/>
              <a:buNone/>
            </a:pPr>
            <a:r>
              <a:rPr lang="tr-TR" sz="1600" b="1" smtClean="0"/>
              <a:t>2. S (Sentez) evresi (DNA Replikasyonu): </a:t>
            </a:r>
            <a:r>
              <a:rPr lang="tr-TR" sz="1600" smtClean="0"/>
              <a:t>DNA’nın (4-8 saat sürer) duplike olduğu evre.  </a:t>
            </a:r>
            <a:endParaRPr lang="en-US" sz="1600" smtClean="0"/>
          </a:p>
          <a:p>
            <a:pPr>
              <a:buFontTx/>
              <a:buNone/>
            </a:pPr>
            <a:r>
              <a:rPr lang="tr-TR" sz="1600" b="1" smtClean="0"/>
              <a:t>3. G2</a:t>
            </a:r>
            <a:r>
              <a:rPr lang="tr-TR" sz="1600" b="1" baseline="-25000" smtClean="0"/>
              <a:t> </a:t>
            </a:r>
            <a:r>
              <a:rPr lang="tr-TR" sz="1600" b="1" smtClean="0"/>
              <a:t>(Post-duplikasyon) evresi: </a:t>
            </a:r>
            <a:r>
              <a:rPr lang="tr-TR" sz="1600" smtClean="0"/>
              <a:t>Mitozda kullanılacak enerji üretilir ve depolanır. İğ iplikcikleri oluşturulması için hazırlık yapılır.</a:t>
            </a:r>
          </a:p>
          <a:p>
            <a:pPr>
              <a:buFontTx/>
              <a:buNone/>
            </a:pPr>
            <a:r>
              <a:rPr lang="tr-TR" sz="1600" b="1" smtClean="0">
                <a:solidFill>
                  <a:srgbClr val="FF0000"/>
                </a:solidFill>
              </a:rPr>
              <a:t>-  Mitoz dönemi:</a:t>
            </a:r>
            <a:r>
              <a:rPr lang="tr-TR" sz="1600" smtClean="0"/>
              <a:t>1.5-2 saat kadar sürer</a:t>
            </a:r>
            <a:r>
              <a:rPr lang="tr-TR" sz="2000" smtClean="0"/>
              <a:t>.</a:t>
            </a:r>
            <a:endParaRPr lang="en-US" sz="2000" smtClean="0"/>
          </a:p>
          <a:p>
            <a:pPr>
              <a:buFontTx/>
              <a:buAutoNum type="arabicPeriod"/>
            </a:pPr>
            <a:endParaRPr lang="tr-TR" sz="2000" smtClean="0"/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HÜCRE SİKLUSU:</a:t>
            </a:r>
          </a:p>
        </p:txBody>
      </p:sp>
      <p:pic>
        <p:nvPicPr>
          <p:cNvPr id="35844" name="Picture 10" descr="cell_cy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1214438"/>
            <a:ext cx="3214687" cy="30718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5845" name="Picture 11" descr="File:Major events in mitosis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61842"/>
          <a:stretch>
            <a:fillRect/>
          </a:stretch>
        </p:blipFill>
        <p:spPr bwMode="auto">
          <a:xfrm>
            <a:off x="6700838" y="4643438"/>
            <a:ext cx="1728787" cy="16478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5846" name="Text Box 12"/>
          <p:cNvSpPr txBox="1">
            <a:spLocks noChangeArrowheads="1"/>
          </p:cNvSpPr>
          <p:nvPr/>
        </p:nvSpPr>
        <p:spPr bwMode="auto">
          <a:xfrm>
            <a:off x="6838950" y="5786438"/>
            <a:ext cx="447675" cy="376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2n</a:t>
            </a:r>
          </a:p>
        </p:txBody>
      </p:sp>
      <p:sp>
        <p:nvSpPr>
          <p:cNvPr id="35847" name="Text Box 12"/>
          <p:cNvSpPr txBox="1">
            <a:spLocks noChangeArrowheads="1"/>
          </p:cNvSpPr>
          <p:nvPr/>
        </p:nvSpPr>
        <p:spPr bwMode="auto">
          <a:xfrm>
            <a:off x="7845425" y="5786438"/>
            <a:ext cx="441325" cy="3698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4n</a:t>
            </a:r>
          </a:p>
        </p:txBody>
      </p:sp>
      <p:sp>
        <p:nvSpPr>
          <p:cNvPr id="35848" name="5 Metin kutusu"/>
          <p:cNvSpPr txBox="1">
            <a:spLocks noChangeArrowheads="1"/>
          </p:cNvSpPr>
          <p:nvPr/>
        </p:nvSpPr>
        <p:spPr bwMode="auto">
          <a:xfrm>
            <a:off x="4859338" y="6453188"/>
            <a:ext cx="4321175" cy="288925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and Cotran, Pathologic Basis of Disease, 7th ed.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hucre%20bolunmeleri%20bitki_mito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38113"/>
            <a:ext cx="6408737" cy="602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5 Metin kutusu"/>
          <p:cNvSpPr txBox="1">
            <a:spLocks noChangeArrowheads="1"/>
          </p:cNvSpPr>
          <p:nvPr/>
        </p:nvSpPr>
        <p:spPr bwMode="auto">
          <a:xfrm>
            <a:off x="2411413" y="6308725"/>
            <a:ext cx="3960812" cy="277813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ve Cotran, Hastalığın Patolojik Temeli, 7 baskı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4681537" cy="1143000"/>
          </a:xfrm>
        </p:spPr>
        <p:txBody>
          <a:bodyPr/>
          <a:lstStyle/>
          <a:p>
            <a:pPr eaLnBrk="1" hangingPunct="1"/>
            <a:r>
              <a:rPr lang="tr-TR" smtClean="0"/>
              <a:t>DOKU: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0825" y="2133600"/>
            <a:ext cx="8229600" cy="2159000"/>
          </a:xfrm>
        </p:spPr>
        <p:txBody>
          <a:bodyPr/>
          <a:lstStyle/>
          <a:p>
            <a:pPr eaLnBrk="1" hangingPunct="1"/>
            <a:r>
              <a:rPr lang="tr-TR" sz="2800" smtClean="0"/>
              <a:t>Doku; aynı yapıya sahip ve aynı işi görmek üzere biraraya gelen hücreler ve onları çevreleyen hücrelerarası maddeden (matriks) oluşur. </a:t>
            </a:r>
            <a:endParaRPr lang="tr-T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5263"/>
            <a:ext cx="8229600" cy="1143000"/>
          </a:xfrm>
        </p:spPr>
        <p:txBody>
          <a:bodyPr/>
          <a:lstStyle/>
          <a:p>
            <a:r>
              <a:rPr lang="tr-TR" smtClean="0">
                <a:latin typeface="Garamond" pitchFamily="18" charset="0"/>
              </a:rPr>
              <a:t>Dokular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539750" y="2909888"/>
            <a:ext cx="1897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>
                <a:solidFill>
                  <a:schemeClr val="tx2"/>
                </a:solidFill>
                <a:latin typeface="Garamond" pitchFamily="18" charset="0"/>
              </a:rPr>
              <a:t>Epitel Doku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2124075" y="3990975"/>
            <a:ext cx="1592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>
                <a:solidFill>
                  <a:schemeClr val="tx2"/>
                </a:solidFill>
                <a:latin typeface="Garamond" pitchFamily="18" charset="0"/>
              </a:rPr>
              <a:t>Bağ Doku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5003800" y="4422775"/>
            <a:ext cx="1631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>
                <a:solidFill>
                  <a:schemeClr val="tx2"/>
                </a:solidFill>
                <a:latin typeface="Garamond" pitchFamily="18" charset="0"/>
              </a:rPr>
              <a:t>Kas Doku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6948488" y="3270250"/>
            <a:ext cx="170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>
                <a:solidFill>
                  <a:schemeClr val="tx2"/>
                </a:solidFill>
                <a:latin typeface="Garamond" pitchFamily="18" charset="0"/>
              </a:rPr>
              <a:t>Sinir Doku</a:t>
            </a:r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 flipH="1">
            <a:off x="2484438" y="2387600"/>
            <a:ext cx="12954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 flipH="1">
            <a:off x="3348038" y="2459038"/>
            <a:ext cx="86360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>
            <a:off x="4787900" y="2459038"/>
            <a:ext cx="1008063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0490" name="Line 11"/>
          <p:cNvSpPr>
            <a:spLocks noChangeShapeType="1"/>
          </p:cNvSpPr>
          <p:nvPr/>
        </p:nvSpPr>
        <p:spPr bwMode="auto">
          <a:xfrm>
            <a:off x="5364163" y="2387600"/>
            <a:ext cx="16557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60350"/>
            <a:ext cx="4546600" cy="647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800" b="1" smtClean="0">
                <a:solidFill>
                  <a:srgbClr val="FF0066"/>
                </a:solidFill>
              </a:rPr>
              <a:t>   Epitel dokusu: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95288" y="908050"/>
            <a:ext cx="84232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000"/>
              <a:t>Vücudun tüm dış ve iç yüzeyini çevreler.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000"/>
              <a:t>Emme, salgılama, taşıma, boşaltım, koruma, kasılma (myoepitelyal hücreler) ve duyu alımı (Retina ve kulaktaki özelleşmiş tüylü hücreler) gibi görevleri vardır.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000"/>
              <a:t>Yassı / Kübik/ Prizmatik (=silindirik, =kolumnar)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000"/>
              <a:t>Tek katlı / Çok katlı / Psödostratifiye</a:t>
            </a:r>
          </a:p>
          <a:p>
            <a:pPr marL="342900" indent="-342900">
              <a:spcBef>
                <a:spcPct val="20000"/>
              </a:spcBef>
            </a:pPr>
            <a:endParaRPr lang="tr-TR" sz="2000"/>
          </a:p>
        </p:txBody>
      </p:sp>
      <p:pic>
        <p:nvPicPr>
          <p:cNvPr id="21508" name="Picture 2" descr="Dosya:Illu epithelium.jpg"/>
          <p:cNvPicPr>
            <a:picLocks noChangeAspect="1" noChangeArrowheads="1"/>
          </p:cNvPicPr>
          <p:nvPr/>
        </p:nvPicPr>
        <p:blipFill>
          <a:blip r:embed="rId2" cstate="print"/>
          <a:srcRect t="10638"/>
          <a:stretch>
            <a:fillRect/>
          </a:stretch>
        </p:blipFill>
        <p:spPr bwMode="auto">
          <a:xfrm>
            <a:off x="250825" y="3141663"/>
            <a:ext cx="8461375" cy="30241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1509" name="5 Metin kutusu"/>
          <p:cNvSpPr txBox="1">
            <a:spLocks noChangeArrowheads="1"/>
          </p:cNvSpPr>
          <p:nvPr/>
        </p:nvSpPr>
        <p:spPr bwMode="auto">
          <a:xfrm>
            <a:off x="2195513" y="6308725"/>
            <a:ext cx="4321175" cy="288925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and Cotran, Pathologic Basis of Disease, 7th ed.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4525962"/>
          </a:xfrm>
        </p:spPr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tr-TR" sz="2400" u="sng" dirty="0" smtClean="0">
                <a:latin typeface="+mj-lt"/>
              </a:rPr>
              <a:t>Tek katlı yassı epitel</a:t>
            </a:r>
            <a:r>
              <a:rPr lang="tr-TR" sz="2400" dirty="0" smtClean="0">
                <a:latin typeface="+mj-lt"/>
              </a:rPr>
              <a:t>: Difüzyon ve filtrasyon yüzeylerinde bulunur. (Endotel, Mezotel, Akciğer-alveoller....)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  <p:pic>
        <p:nvPicPr>
          <p:cNvPr id="22531" name="Picture 5" descr="simple squamo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276475"/>
            <a:ext cx="4608513" cy="3455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107950" y="520700"/>
            <a:ext cx="8424863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tr-TR" sz="2400"/>
              <a:t>- </a:t>
            </a:r>
            <a:r>
              <a:rPr lang="tr-TR" sz="2400" u="sng"/>
              <a:t>Çok katlı yassı epitel</a:t>
            </a:r>
            <a:r>
              <a:rPr lang="tr-TR" sz="2400"/>
              <a:t>:  Keratinize / Non- keratinize (Epidermis, ağız boşluğu, özofagus, farenks, vajen, kornea, …)</a:t>
            </a:r>
          </a:p>
        </p:txBody>
      </p:sp>
      <p:pic>
        <p:nvPicPr>
          <p:cNvPr id="23555" name="Picture 5" descr="stratified squamo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484313"/>
            <a:ext cx="6953250" cy="50069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07950" y="908050"/>
            <a:ext cx="8424863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tr-TR" sz="2400" u="sng"/>
              <a:t>Tek katlı kübik epitel</a:t>
            </a:r>
            <a:r>
              <a:rPr lang="tr-TR" sz="2400"/>
              <a:t>: Salgılama ve emme işlevleri yapılır. (Tiroid folikülleri, böbrek tubulleri, pankreas asinüsleri)</a:t>
            </a:r>
          </a:p>
        </p:txBody>
      </p:sp>
      <p:pic>
        <p:nvPicPr>
          <p:cNvPr id="24579" name="Picture 6" descr="Simple Cuboidal Epithelium 400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763" y="2055813"/>
            <a:ext cx="5564187" cy="44211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4580" name="4 Metin kutusu"/>
          <p:cNvSpPr txBox="1">
            <a:spLocks noChangeArrowheads="1"/>
          </p:cNvSpPr>
          <p:nvPr/>
        </p:nvSpPr>
        <p:spPr bwMode="auto">
          <a:xfrm>
            <a:off x="5003800" y="3716338"/>
            <a:ext cx="1584325" cy="6492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Tek katlı kübik epitel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323850" y="519113"/>
            <a:ext cx="81359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>
                <a:solidFill>
                  <a:schemeClr val="tx2"/>
                </a:solidFill>
              </a:rPr>
              <a:t>- </a:t>
            </a:r>
            <a:r>
              <a:rPr lang="tr-TR" sz="2400" u="sng">
                <a:solidFill>
                  <a:schemeClr val="tx2"/>
                </a:solidFill>
              </a:rPr>
              <a:t>Çok katlı kübik epitel</a:t>
            </a:r>
            <a:r>
              <a:rPr lang="tr-TR" sz="2400">
                <a:solidFill>
                  <a:schemeClr val="tx2"/>
                </a:solidFill>
              </a:rPr>
              <a:t>: Ter ve tükrük bezlerinin boşaltım kanalları, süt bezleri kanalları</a:t>
            </a:r>
          </a:p>
        </p:txBody>
      </p:sp>
      <p:pic>
        <p:nvPicPr>
          <p:cNvPr id="25603" name="Picture 5" descr="str cuboid"/>
          <p:cNvPicPr>
            <a:picLocks noChangeAspect="1" noChangeArrowheads="1"/>
          </p:cNvPicPr>
          <p:nvPr/>
        </p:nvPicPr>
        <p:blipFill>
          <a:blip r:embed="rId2" cstate="print"/>
          <a:srcRect t="14371"/>
          <a:stretch>
            <a:fillRect/>
          </a:stretch>
        </p:blipFill>
        <p:spPr bwMode="auto">
          <a:xfrm>
            <a:off x="1042988" y="1989138"/>
            <a:ext cx="6697662" cy="37623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95288" y="801688"/>
            <a:ext cx="84978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sz="2400" dirty="0">
                <a:solidFill>
                  <a:schemeClr val="tx2"/>
                </a:solidFill>
                <a:latin typeface="+mn-lt"/>
              </a:rPr>
              <a:t>-</a:t>
            </a:r>
            <a:r>
              <a:rPr lang="tr-TR" sz="2400" u="sng" dirty="0">
                <a:solidFill>
                  <a:schemeClr val="tx2"/>
                </a:solidFill>
                <a:latin typeface="+mn-lt"/>
              </a:rPr>
              <a:t>Tek katlı kolumnar epitel</a:t>
            </a:r>
            <a:r>
              <a:rPr lang="tr-TR" sz="2400" dirty="0">
                <a:solidFill>
                  <a:schemeClr val="tx2"/>
                </a:solidFill>
                <a:latin typeface="+mn-lt"/>
              </a:rPr>
              <a:t>: Salgı ve emilimden sorumludurlar. Mideden, sindirim kanalı sonuna kadar bulunurlar. </a:t>
            </a:r>
          </a:p>
        </p:txBody>
      </p:sp>
      <p:pic>
        <p:nvPicPr>
          <p:cNvPr id="26627" name="Picture 5" descr="simple columnar epithel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7988" y="1989138"/>
            <a:ext cx="5503862" cy="44037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726</Words>
  <Application>Microsoft Office PowerPoint</Application>
  <PresentationFormat>Ekran Gösterisi (4:3)</PresentationFormat>
  <Paragraphs>89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Ofis Teması</vt:lpstr>
      <vt:lpstr>Slayt 1</vt:lpstr>
      <vt:lpstr>DOKU:</vt:lpstr>
      <vt:lpstr>Dokular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- Değişici (Transizyonel) Epitel: Bu hücreler organın işleyişine göre yassı ve kübik epitel arasında şekil değiştirebilir. Uriner sistemi döşer.</vt:lpstr>
      <vt:lpstr>Slayt 13</vt:lpstr>
      <vt:lpstr>Slayt 14</vt:lpstr>
      <vt:lpstr>Slayt 15</vt:lpstr>
      <vt:lpstr>HÜCRE BÖLÜNMESİ:</vt:lpstr>
      <vt:lpstr>Slayt 17</vt:lpstr>
      <vt:lpstr>HÜCRE SİKLUSU:</vt:lpstr>
      <vt:lpstr>Slayt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DOKU:</dc:title>
  <dc:creator>user</dc:creator>
  <cp:lastModifiedBy>user</cp:lastModifiedBy>
  <cp:revision>2</cp:revision>
  <dcterms:created xsi:type="dcterms:W3CDTF">2018-03-08T11:36:31Z</dcterms:created>
  <dcterms:modified xsi:type="dcterms:W3CDTF">2018-03-08T11:42:26Z</dcterms:modified>
</cp:coreProperties>
</file>