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70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5C9A-A772-49AC-9F51-DBC5CAF49841}" type="datetimeFigureOut">
              <a:rPr lang="tr-TR" smtClean="0"/>
              <a:t>11.3.2021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4981-4A56-4557-8A52-994115287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51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5C9A-A772-49AC-9F51-DBC5CAF49841}" type="datetimeFigureOut">
              <a:rPr lang="tr-TR" smtClean="0"/>
              <a:t>11.3.2021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4981-4A56-4557-8A52-994115287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13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5C9A-A772-49AC-9F51-DBC5CAF49841}" type="datetimeFigureOut">
              <a:rPr lang="tr-TR" smtClean="0"/>
              <a:t>11.3.2021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4981-4A56-4557-8A52-994115287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39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5C9A-A772-49AC-9F51-DBC5CAF49841}" type="datetimeFigureOut">
              <a:rPr lang="tr-TR" smtClean="0"/>
              <a:t>11.3.2021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4981-4A56-4557-8A52-994115287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0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5C9A-A772-49AC-9F51-DBC5CAF49841}" type="datetimeFigureOut">
              <a:rPr lang="tr-TR" smtClean="0"/>
              <a:t>11.3.2021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4981-4A56-4557-8A52-994115287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056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5C9A-A772-49AC-9F51-DBC5CAF49841}" type="datetimeFigureOut">
              <a:rPr lang="tr-TR" smtClean="0"/>
              <a:t>11.3.2021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4981-4A56-4557-8A52-994115287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028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5C9A-A772-49AC-9F51-DBC5CAF49841}" type="datetimeFigureOut">
              <a:rPr lang="tr-TR" smtClean="0"/>
              <a:t>11.3.2021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4981-4A56-4557-8A52-994115287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763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5C9A-A772-49AC-9F51-DBC5CAF49841}" type="datetimeFigureOut">
              <a:rPr lang="tr-TR" smtClean="0"/>
              <a:t>11.3.2021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4981-4A56-4557-8A52-994115287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79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5C9A-A772-49AC-9F51-DBC5CAF49841}" type="datetimeFigureOut">
              <a:rPr lang="tr-TR" smtClean="0"/>
              <a:t>11.3.2021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4981-4A56-4557-8A52-994115287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13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5C9A-A772-49AC-9F51-DBC5CAF49841}" type="datetimeFigureOut">
              <a:rPr lang="tr-TR" smtClean="0"/>
              <a:t>11.3.2021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4981-4A56-4557-8A52-994115287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5C9A-A772-49AC-9F51-DBC5CAF49841}" type="datetimeFigureOut">
              <a:rPr lang="tr-TR" smtClean="0"/>
              <a:t>11.3.2021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4981-4A56-4557-8A52-994115287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65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05C9A-A772-49AC-9F51-DBC5CAF49841}" type="datetimeFigureOut">
              <a:rPr lang="tr-TR" smtClean="0"/>
              <a:t>11.3.2021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94981-4A56-4557-8A52-9941152870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19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Süt ve Ürünleri </a:t>
            </a:r>
            <a:r>
              <a:rPr lang="tr-TR" b="1" dirty="0" err="1" smtClean="0">
                <a:solidFill>
                  <a:srgbClr val="C00000"/>
                </a:solidFill>
              </a:rPr>
              <a:t>Reolojisi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5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Tipik stres oluşumu</a:t>
            </a:r>
            <a:endParaRPr lang="tr-TR" dirty="0">
              <a:solidFill>
                <a:srgbClr val="C00000"/>
              </a:solidFill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 flipV="1">
            <a:off x="3071664" y="2204864"/>
            <a:ext cx="0" cy="15121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2124543" y="3717032"/>
            <a:ext cx="936104" cy="10081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>
            <a:off x="3071664" y="3717032"/>
            <a:ext cx="172819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etin kutusu"/>
          <p:cNvSpPr txBox="1"/>
          <p:nvPr/>
        </p:nvSpPr>
        <p:spPr>
          <a:xfrm>
            <a:off x="2783632" y="17728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X2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4799856" y="3501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X1</a:t>
            </a:r>
          </a:p>
        </p:txBody>
      </p:sp>
      <p:sp>
        <p:nvSpPr>
          <p:cNvPr id="13" name="12 Metin kutusu"/>
          <p:cNvSpPr txBox="1"/>
          <p:nvPr/>
        </p:nvSpPr>
        <p:spPr>
          <a:xfrm>
            <a:off x="1703512" y="46531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X3</a:t>
            </a:r>
          </a:p>
        </p:txBody>
      </p:sp>
      <p:sp>
        <p:nvSpPr>
          <p:cNvPr id="14" name="13 Küp"/>
          <p:cNvSpPr/>
          <p:nvPr/>
        </p:nvSpPr>
        <p:spPr>
          <a:xfrm>
            <a:off x="7320136" y="2924944"/>
            <a:ext cx="1872208" cy="1800200"/>
          </a:xfrm>
          <a:prstGeom prst="cub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" name="14 Düz Ok Bağlayıcısı"/>
          <p:cNvCxnSpPr/>
          <p:nvPr/>
        </p:nvCxnSpPr>
        <p:spPr>
          <a:xfrm flipH="1">
            <a:off x="6888088" y="4077072"/>
            <a:ext cx="1008112" cy="7920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Ok Bağlayıcısı"/>
          <p:cNvCxnSpPr/>
          <p:nvPr/>
        </p:nvCxnSpPr>
        <p:spPr>
          <a:xfrm>
            <a:off x="8904312" y="3933057"/>
            <a:ext cx="998084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/>
          <p:nvPr/>
        </p:nvCxnSpPr>
        <p:spPr>
          <a:xfrm>
            <a:off x="8256240" y="3068961"/>
            <a:ext cx="1574148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Ok Bağlayıcısı"/>
          <p:cNvCxnSpPr/>
          <p:nvPr/>
        </p:nvCxnSpPr>
        <p:spPr>
          <a:xfrm flipV="1">
            <a:off x="8256240" y="2420888"/>
            <a:ext cx="8384" cy="6480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Düz Ok Bağlayıcısı"/>
          <p:cNvCxnSpPr/>
          <p:nvPr/>
        </p:nvCxnSpPr>
        <p:spPr>
          <a:xfrm flipV="1">
            <a:off x="8256240" y="2564904"/>
            <a:ext cx="792088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Metin kutusu"/>
          <p:cNvSpPr txBox="1"/>
          <p:nvPr/>
        </p:nvSpPr>
        <p:spPr>
          <a:xfrm>
            <a:off x="9840416" y="29249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21</a:t>
            </a:r>
            <a:endParaRPr lang="tr-TR" baseline="-25000" dirty="0"/>
          </a:p>
        </p:txBody>
      </p:sp>
      <p:sp>
        <p:nvSpPr>
          <p:cNvPr id="34" name="33 Metin kutusu"/>
          <p:cNvSpPr txBox="1"/>
          <p:nvPr/>
        </p:nvSpPr>
        <p:spPr>
          <a:xfrm>
            <a:off x="8976320" y="22048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23</a:t>
            </a:r>
            <a:endParaRPr lang="tr-TR" baseline="-25000" dirty="0"/>
          </a:p>
        </p:txBody>
      </p:sp>
      <p:sp>
        <p:nvSpPr>
          <p:cNvPr id="35" name="34 Metin kutusu"/>
          <p:cNvSpPr txBox="1"/>
          <p:nvPr/>
        </p:nvSpPr>
        <p:spPr>
          <a:xfrm>
            <a:off x="8040216" y="19888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22</a:t>
            </a:r>
            <a:endParaRPr lang="tr-TR" baseline="-25000" dirty="0"/>
          </a:p>
        </p:txBody>
      </p:sp>
      <p:sp>
        <p:nvSpPr>
          <p:cNvPr id="36" name="35 Metin kutusu"/>
          <p:cNvSpPr txBox="1"/>
          <p:nvPr/>
        </p:nvSpPr>
        <p:spPr>
          <a:xfrm>
            <a:off x="9840416" y="37170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11</a:t>
            </a:r>
            <a:endParaRPr lang="tr-TR" baseline="-25000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6528048" y="47158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33</a:t>
            </a:r>
            <a:endParaRPr lang="tr-TR" baseline="-25000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2639616" y="55172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 err="1">
                <a:latin typeface="Times New Roman"/>
                <a:cs typeface="Times New Roman"/>
              </a:rPr>
              <a:t>ij</a:t>
            </a:r>
            <a:r>
              <a:rPr lang="tr-TR" baseline="-25000" dirty="0">
                <a:latin typeface="Times New Roman"/>
                <a:cs typeface="Times New Roman"/>
              </a:rPr>
              <a:t>  </a:t>
            </a:r>
            <a:r>
              <a:rPr lang="tr-TR" dirty="0">
                <a:latin typeface="Times New Roman"/>
                <a:cs typeface="Times New Roman"/>
              </a:rPr>
              <a:t>=</a:t>
            </a:r>
            <a:endParaRPr lang="tr-TR" dirty="0"/>
          </a:p>
        </p:txBody>
      </p:sp>
      <p:cxnSp>
        <p:nvCxnSpPr>
          <p:cNvPr id="41" name="40 Düz Bağlayıcı"/>
          <p:cNvCxnSpPr/>
          <p:nvPr/>
        </p:nvCxnSpPr>
        <p:spPr>
          <a:xfrm>
            <a:off x="3503712" y="5013176"/>
            <a:ext cx="0" cy="12961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Metin kutusu"/>
          <p:cNvSpPr txBox="1"/>
          <p:nvPr/>
        </p:nvSpPr>
        <p:spPr>
          <a:xfrm>
            <a:off x="3575720" y="5013177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11   </a:t>
            </a:r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12   </a:t>
            </a:r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13</a:t>
            </a:r>
          </a:p>
          <a:p>
            <a:endParaRPr lang="tr-TR" dirty="0">
              <a:latin typeface="Times New Roman"/>
              <a:cs typeface="Times New Roman"/>
            </a:endParaRPr>
          </a:p>
          <a:p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21   </a:t>
            </a:r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22   </a:t>
            </a:r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23</a:t>
            </a:r>
          </a:p>
          <a:p>
            <a:endParaRPr lang="tr-TR" baseline="-25000" dirty="0">
              <a:latin typeface="Times New Roman"/>
              <a:cs typeface="Times New Roman"/>
            </a:endParaRPr>
          </a:p>
          <a:p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31   </a:t>
            </a:r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32   </a:t>
            </a:r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33</a:t>
            </a:r>
            <a:endParaRPr lang="tr-TR" baseline="-25000" dirty="0"/>
          </a:p>
        </p:txBody>
      </p:sp>
      <p:cxnSp>
        <p:nvCxnSpPr>
          <p:cNvPr id="43" name="42 Düz Bağlayıcı"/>
          <p:cNvCxnSpPr/>
          <p:nvPr/>
        </p:nvCxnSpPr>
        <p:spPr>
          <a:xfrm>
            <a:off x="4871864" y="5013176"/>
            <a:ext cx="0" cy="12961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Dikdörtgen"/>
          <p:cNvSpPr/>
          <p:nvPr/>
        </p:nvSpPr>
        <p:spPr>
          <a:xfrm>
            <a:off x="5159897" y="5013177"/>
            <a:ext cx="987771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12  </a:t>
            </a:r>
            <a:r>
              <a:rPr lang="tr-TR" dirty="0">
                <a:latin typeface="Times New Roman"/>
                <a:cs typeface="Times New Roman"/>
              </a:rPr>
              <a:t>=</a:t>
            </a:r>
            <a:r>
              <a:rPr lang="tr-TR" baseline="-25000" dirty="0">
                <a:latin typeface="Times New Roman"/>
                <a:cs typeface="Times New Roman"/>
              </a:rPr>
              <a:t> </a:t>
            </a:r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21</a:t>
            </a:r>
          </a:p>
          <a:p>
            <a:endParaRPr lang="tr-TR" dirty="0">
              <a:latin typeface="Times New Roman"/>
              <a:cs typeface="Times New Roman"/>
            </a:endParaRPr>
          </a:p>
          <a:p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31  </a:t>
            </a:r>
            <a:r>
              <a:rPr lang="tr-TR" dirty="0">
                <a:latin typeface="Times New Roman"/>
                <a:cs typeface="Times New Roman"/>
              </a:rPr>
              <a:t>=</a:t>
            </a:r>
            <a:r>
              <a:rPr lang="tr-TR" baseline="-25000" dirty="0">
                <a:latin typeface="Times New Roman"/>
                <a:cs typeface="Times New Roman"/>
              </a:rPr>
              <a:t> </a:t>
            </a:r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13</a:t>
            </a:r>
          </a:p>
          <a:p>
            <a:endParaRPr lang="tr-TR" baseline="-25000" dirty="0">
              <a:latin typeface="Times New Roman"/>
              <a:cs typeface="Times New Roman"/>
            </a:endParaRPr>
          </a:p>
          <a:p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32  </a:t>
            </a:r>
            <a:r>
              <a:rPr lang="tr-TR" dirty="0">
                <a:latin typeface="Times New Roman"/>
                <a:cs typeface="Times New Roman"/>
              </a:rPr>
              <a:t>=</a:t>
            </a:r>
            <a:r>
              <a:rPr lang="tr-TR" baseline="-25000" dirty="0">
                <a:latin typeface="Times New Roman"/>
                <a:cs typeface="Times New Roman"/>
              </a:rPr>
              <a:t> </a:t>
            </a:r>
            <a:r>
              <a:rPr lang="el-GR" dirty="0">
                <a:latin typeface="Times New Roman"/>
                <a:cs typeface="Times New Roman"/>
              </a:rPr>
              <a:t>σ</a:t>
            </a:r>
            <a:r>
              <a:rPr lang="tr-TR" baseline="-25000" dirty="0">
                <a:latin typeface="Times New Roman"/>
                <a:cs typeface="Times New Roman"/>
              </a:rPr>
              <a:t>23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434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Kayma </a:t>
            </a:r>
            <a:r>
              <a:rPr lang="tr-TR" dirty="0" err="1" smtClean="0">
                <a:solidFill>
                  <a:srgbClr val="C00000"/>
                </a:solidFill>
              </a:rPr>
              <a:t>gerinimi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071664" y="2204864"/>
            <a:ext cx="1512168" cy="17281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6960096" y="2204864"/>
            <a:ext cx="1512168" cy="17281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6960096" y="5157192"/>
            <a:ext cx="1512168" cy="1152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9" name="8 Düz Ok Bağlayıcısı"/>
          <p:cNvCxnSpPr/>
          <p:nvPr/>
        </p:nvCxnSpPr>
        <p:spPr>
          <a:xfrm>
            <a:off x="1847528" y="2276872"/>
            <a:ext cx="12241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>
            <a:off x="7680176" y="1628800"/>
            <a:ext cx="8384" cy="5844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Metin kutusu"/>
          <p:cNvSpPr txBox="1"/>
          <p:nvPr/>
        </p:nvSpPr>
        <p:spPr>
          <a:xfrm>
            <a:off x="1847528" y="17008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kuvvet</a:t>
            </a:r>
          </a:p>
        </p:txBody>
      </p:sp>
      <p:sp>
        <p:nvSpPr>
          <p:cNvPr id="13" name="12 Metin kutusu"/>
          <p:cNvSpPr txBox="1"/>
          <p:nvPr/>
        </p:nvSpPr>
        <p:spPr>
          <a:xfrm>
            <a:off x="7176120" y="13407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kuvvet</a:t>
            </a:r>
          </a:p>
        </p:txBody>
      </p:sp>
      <p:cxnSp>
        <p:nvCxnSpPr>
          <p:cNvPr id="16" name="15 Düz Bağlayıcı"/>
          <p:cNvCxnSpPr/>
          <p:nvPr/>
        </p:nvCxnSpPr>
        <p:spPr>
          <a:xfrm>
            <a:off x="3647728" y="4869160"/>
            <a:ext cx="158417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Bağlayıcı"/>
          <p:cNvCxnSpPr/>
          <p:nvPr/>
        </p:nvCxnSpPr>
        <p:spPr>
          <a:xfrm>
            <a:off x="2855640" y="6093296"/>
            <a:ext cx="158417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 flipH="1">
            <a:off x="2855640" y="4869160"/>
            <a:ext cx="792088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20 Düz Bağlayıcı"/>
          <p:cNvCxnSpPr/>
          <p:nvPr/>
        </p:nvCxnSpPr>
        <p:spPr>
          <a:xfrm flipH="1">
            <a:off x="4439816" y="4869160"/>
            <a:ext cx="792088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22 Düz Bağlayıcı"/>
          <p:cNvCxnSpPr/>
          <p:nvPr/>
        </p:nvCxnSpPr>
        <p:spPr>
          <a:xfrm flipV="1">
            <a:off x="2855640" y="4869160"/>
            <a:ext cx="72008" cy="12241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Bağlayıcı"/>
          <p:cNvCxnSpPr/>
          <p:nvPr/>
        </p:nvCxnSpPr>
        <p:spPr>
          <a:xfrm>
            <a:off x="2927648" y="4869160"/>
            <a:ext cx="72008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/>
          <p:nvPr/>
        </p:nvCxnSpPr>
        <p:spPr>
          <a:xfrm>
            <a:off x="2783632" y="472514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Düz Ok Bağlayıcısı"/>
          <p:cNvCxnSpPr/>
          <p:nvPr/>
        </p:nvCxnSpPr>
        <p:spPr>
          <a:xfrm flipH="1">
            <a:off x="3431704" y="472514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Metin kutusu"/>
          <p:cNvSpPr txBox="1"/>
          <p:nvPr/>
        </p:nvSpPr>
        <p:spPr>
          <a:xfrm>
            <a:off x="2999656" y="45091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Times New Roman"/>
                <a:cs typeface="Times New Roman"/>
              </a:rPr>
              <a:t> </a:t>
            </a:r>
            <a:r>
              <a:rPr lang="el-GR" i="1" dirty="0">
                <a:latin typeface="Times New Roman"/>
                <a:cs typeface="Times New Roman"/>
              </a:rPr>
              <a:t>δ</a:t>
            </a:r>
            <a:r>
              <a:rPr lang="tr-TR" i="1" dirty="0">
                <a:latin typeface="Times New Roman"/>
                <a:cs typeface="Times New Roman"/>
              </a:rPr>
              <a:t>L</a:t>
            </a:r>
            <a:endParaRPr lang="tr-TR" i="1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2783632" y="54452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Times New Roman"/>
                <a:cs typeface="Times New Roman"/>
              </a:rPr>
              <a:t> </a:t>
            </a:r>
            <a:r>
              <a:rPr lang="el-GR" i="1" dirty="0">
                <a:latin typeface="Times New Roman"/>
                <a:cs typeface="Times New Roman"/>
              </a:rPr>
              <a:t>γ</a:t>
            </a:r>
            <a:endParaRPr lang="tr-TR" i="1" dirty="0"/>
          </a:p>
        </p:txBody>
      </p:sp>
      <p:cxnSp>
        <p:nvCxnSpPr>
          <p:cNvPr id="39" name="38 Düz Ok Bağlayıcısı"/>
          <p:cNvCxnSpPr/>
          <p:nvPr/>
        </p:nvCxnSpPr>
        <p:spPr>
          <a:xfrm>
            <a:off x="5447928" y="5661248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Düz Ok Bağlayıcısı"/>
          <p:cNvCxnSpPr/>
          <p:nvPr/>
        </p:nvCxnSpPr>
        <p:spPr>
          <a:xfrm flipV="1">
            <a:off x="5447928" y="4941168"/>
            <a:ext cx="8384" cy="4236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Düz Bağlayıcı"/>
          <p:cNvCxnSpPr/>
          <p:nvPr/>
        </p:nvCxnSpPr>
        <p:spPr>
          <a:xfrm>
            <a:off x="5342869" y="4869160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Düz Bağlayıcı"/>
          <p:cNvCxnSpPr/>
          <p:nvPr/>
        </p:nvCxnSpPr>
        <p:spPr>
          <a:xfrm>
            <a:off x="5331852" y="6093296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Metin kutusu"/>
          <p:cNvSpPr txBox="1"/>
          <p:nvPr/>
        </p:nvSpPr>
        <p:spPr>
          <a:xfrm>
            <a:off x="5159896" y="53732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Times New Roman"/>
                <a:cs typeface="Times New Roman"/>
              </a:rPr>
              <a:t>  </a:t>
            </a:r>
            <a:r>
              <a:rPr lang="tr-TR" i="1" dirty="0">
                <a:latin typeface="Times New Roman"/>
                <a:cs typeface="Times New Roman"/>
              </a:rPr>
              <a:t>h</a:t>
            </a:r>
            <a:endParaRPr lang="tr-TR" i="1" dirty="0"/>
          </a:p>
        </p:txBody>
      </p:sp>
      <p:sp>
        <p:nvSpPr>
          <p:cNvPr id="56" name="55 Metin kutusu"/>
          <p:cNvSpPr txBox="1"/>
          <p:nvPr/>
        </p:nvSpPr>
        <p:spPr>
          <a:xfrm>
            <a:off x="3359696" y="4941168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Times New Roman"/>
                <a:cs typeface="Times New Roman"/>
              </a:rPr>
              <a:t>               </a:t>
            </a:r>
            <a:r>
              <a:rPr lang="el-GR" i="1" dirty="0">
                <a:latin typeface="Times New Roman"/>
                <a:cs typeface="Times New Roman"/>
              </a:rPr>
              <a:t>δ</a:t>
            </a:r>
            <a:r>
              <a:rPr lang="tr-TR" i="1" dirty="0">
                <a:latin typeface="Times New Roman"/>
                <a:cs typeface="Times New Roman"/>
              </a:rPr>
              <a:t>L</a:t>
            </a:r>
            <a:endParaRPr lang="tr-TR" i="1" dirty="0"/>
          </a:p>
          <a:p>
            <a:r>
              <a:rPr lang="tr-TR" dirty="0"/>
              <a:t>tan(</a:t>
            </a:r>
            <a:r>
              <a:rPr lang="el-GR" dirty="0">
                <a:latin typeface="Times New Roman"/>
                <a:cs typeface="Times New Roman"/>
              </a:rPr>
              <a:t>γ</a:t>
            </a:r>
            <a:r>
              <a:rPr lang="tr-TR" dirty="0">
                <a:latin typeface="Times New Roman"/>
                <a:cs typeface="Times New Roman"/>
              </a:rPr>
              <a:t>)=</a:t>
            </a:r>
          </a:p>
          <a:p>
            <a:r>
              <a:rPr lang="tr-TR" dirty="0">
                <a:latin typeface="Times New Roman"/>
                <a:cs typeface="Times New Roman"/>
              </a:rPr>
              <a:t>                </a:t>
            </a:r>
            <a:r>
              <a:rPr lang="tr-TR" i="1" dirty="0">
                <a:latin typeface="Times New Roman"/>
                <a:cs typeface="Times New Roman"/>
              </a:rPr>
              <a:t>h</a:t>
            </a:r>
          </a:p>
          <a:p>
            <a:endParaRPr lang="tr-TR" dirty="0">
              <a:latin typeface="Times New Roman"/>
              <a:cs typeface="Times New Roman"/>
            </a:endParaRPr>
          </a:p>
          <a:p>
            <a:endParaRPr lang="tr-TR" dirty="0"/>
          </a:p>
        </p:txBody>
      </p:sp>
      <p:cxnSp>
        <p:nvCxnSpPr>
          <p:cNvPr id="58" name="57 Düz Bağlayıcı"/>
          <p:cNvCxnSpPr/>
          <p:nvPr/>
        </p:nvCxnSpPr>
        <p:spPr>
          <a:xfrm>
            <a:off x="4223792" y="5417284"/>
            <a:ext cx="5040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9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Deborah</a:t>
            </a:r>
            <a:r>
              <a:rPr lang="tr-TR" dirty="0" smtClean="0">
                <a:solidFill>
                  <a:srgbClr val="C00000"/>
                </a:solidFill>
              </a:rPr>
              <a:t> sayısı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Malzemenin karakteristik zamanının (gevşeme süresi vb.) bu malzeme üzerine uygulanan etkinin süresine oranı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	zaman (gevşeme süresi)</a:t>
            </a:r>
          </a:p>
          <a:p>
            <a:pPr>
              <a:buNone/>
            </a:pPr>
            <a:r>
              <a:rPr lang="tr-TR" dirty="0" smtClean="0"/>
              <a:t>De = </a:t>
            </a:r>
          </a:p>
          <a:p>
            <a:pPr>
              <a:buNone/>
            </a:pPr>
            <a:r>
              <a:rPr lang="tr-TR" dirty="0" smtClean="0"/>
              <a:t>		etki süresi (deney süresi)</a:t>
            </a: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>
            <a:off x="1721492" y="3974361"/>
            <a:ext cx="44644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560" y="5085184"/>
            <a:ext cx="2088232" cy="158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3791" y="5085184"/>
            <a:ext cx="2160240" cy="159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4031" y="5085185"/>
            <a:ext cx="1872208" cy="162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Beşgen"/>
          <p:cNvSpPr/>
          <p:nvPr/>
        </p:nvSpPr>
        <p:spPr>
          <a:xfrm rot="10800000">
            <a:off x="8328248" y="5229200"/>
            <a:ext cx="1907704" cy="129614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Metin kutusu"/>
          <p:cNvSpPr txBox="1"/>
          <p:nvPr/>
        </p:nvSpPr>
        <p:spPr>
          <a:xfrm>
            <a:off x="8760296" y="56612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Silly</a:t>
            </a:r>
            <a:r>
              <a:rPr lang="tr-TR" dirty="0"/>
              <a:t> </a:t>
            </a:r>
            <a:r>
              <a:rPr lang="tr-TR" dirty="0" err="1"/>
              <a:t>putty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64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Deborah</a:t>
            </a:r>
            <a:r>
              <a:rPr lang="tr-TR" dirty="0" smtClean="0">
                <a:solidFill>
                  <a:srgbClr val="C00000"/>
                </a:solidFill>
              </a:rPr>
              <a:t> sayısı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i="1" dirty="0" smtClean="0"/>
              <a:t>De</a:t>
            </a:r>
            <a:r>
              <a:rPr lang="tr-TR" dirty="0" smtClean="0"/>
              <a:t> &lt;&lt; 1 sıvı davranış</a:t>
            </a:r>
          </a:p>
          <a:p>
            <a:endParaRPr lang="tr-TR" dirty="0" smtClean="0"/>
          </a:p>
          <a:p>
            <a:r>
              <a:rPr lang="tr-TR" i="1" dirty="0" smtClean="0"/>
              <a:t>De</a:t>
            </a:r>
            <a:r>
              <a:rPr lang="tr-TR" dirty="0" smtClean="0"/>
              <a:t> &gt;&gt; 1 çok elastik katı</a:t>
            </a:r>
          </a:p>
          <a:p>
            <a:endParaRPr lang="tr-TR" dirty="0" smtClean="0"/>
          </a:p>
          <a:p>
            <a:r>
              <a:rPr lang="tr-TR" i="1" dirty="0" smtClean="0"/>
              <a:t>De</a:t>
            </a:r>
            <a:r>
              <a:rPr lang="tr-TR" dirty="0" smtClean="0"/>
              <a:t> </a:t>
            </a:r>
            <a:r>
              <a:rPr lang="tr-TR" dirty="0" smtClean="0">
                <a:latin typeface="Times New Roman"/>
                <a:cs typeface="Times New Roman"/>
              </a:rPr>
              <a:t>~ 1 </a:t>
            </a:r>
            <a:r>
              <a:rPr lang="tr-TR" dirty="0" err="1" smtClean="0">
                <a:latin typeface="Times New Roman"/>
                <a:cs typeface="Times New Roman"/>
              </a:rPr>
              <a:t>viskoelastik</a:t>
            </a:r>
            <a:r>
              <a:rPr lang="tr-TR" dirty="0" smtClean="0">
                <a:latin typeface="Times New Roman"/>
                <a:cs typeface="Times New Roman"/>
              </a:rPr>
              <a:t> karakter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233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03512" y="228600"/>
            <a:ext cx="8784976" cy="758952"/>
          </a:xfrm>
        </p:spPr>
        <p:txBody>
          <a:bodyPr>
            <a:no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Basit deformasyon temelinde materyal sınıflandırması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2000" dirty="0"/>
              <a:t>Mutlak katı madde (</a:t>
            </a:r>
            <a:r>
              <a:rPr lang="tr-TR" sz="2000" dirty="0" err="1"/>
              <a:t>Öklidyen</a:t>
            </a:r>
            <a:r>
              <a:rPr lang="tr-TR" sz="2000" dirty="0"/>
              <a:t> katı)                          </a:t>
            </a:r>
            <a:r>
              <a:rPr lang="el-GR" sz="2000" dirty="0">
                <a:latin typeface="Times New Roman"/>
                <a:cs typeface="Times New Roman"/>
              </a:rPr>
              <a:t>γ</a:t>
            </a:r>
            <a:r>
              <a:rPr lang="tr-TR" sz="2000" dirty="0">
                <a:latin typeface="Times New Roman"/>
                <a:cs typeface="Times New Roman"/>
              </a:rPr>
              <a:t>=0</a:t>
            </a:r>
            <a:r>
              <a:rPr lang="tr-TR" sz="2000" dirty="0"/>
              <a:t>      </a:t>
            </a:r>
          </a:p>
          <a:p>
            <a:pPr>
              <a:buNone/>
            </a:pPr>
            <a:endParaRPr lang="tr-TR" sz="2000" dirty="0"/>
          </a:p>
          <a:p>
            <a:pPr>
              <a:buNone/>
            </a:pPr>
            <a:r>
              <a:rPr lang="tr-TR" sz="2000" dirty="0"/>
              <a:t>Lineer elastik katı madde (</a:t>
            </a:r>
            <a:r>
              <a:rPr lang="tr-TR" sz="2000" dirty="0" err="1"/>
              <a:t>Hookean</a:t>
            </a:r>
            <a:r>
              <a:rPr lang="tr-TR" sz="2000" dirty="0"/>
              <a:t> elastik)          </a:t>
            </a:r>
            <a:r>
              <a:rPr lang="el-GR" sz="2000" dirty="0">
                <a:latin typeface="Times New Roman"/>
                <a:cs typeface="Times New Roman"/>
              </a:rPr>
              <a:t>τ</a:t>
            </a:r>
            <a:r>
              <a:rPr lang="tr-TR" sz="2000" dirty="0">
                <a:latin typeface="Times New Roman"/>
                <a:cs typeface="Times New Roman"/>
              </a:rPr>
              <a:t>=G</a:t>
            </a:r>
            <a:r>
              <a:rPr lang="el-GR" sz="2000" dirty="0">
                <a:latin typeface="Times New Roman"/>
                <a:cs typeface="Times New Roman"/>
              </a:rPr>
              <a:t>γ</a:t>
            </a:r>
            <a:r>
              <a:rPr lang="tr-TR" sz="2000" dirty="0">
                <a:latin typeface="Times New Roman"/>
                <a:cs typeface="Times New Roman"/>
              </a:rPr>
              <a:t> (G= sabit)</a:t>
            </a:r>
          </a:p>
          <a:p>
            <a:pPr>
              <a:buNone/>
            </a:pPr>
            <a:endParaRPr lang="tr-TR" sz="2000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tr-TR" sz="2000" dirty="0">
                <a:latin typeface="Times New Roman"/>
                <a:cs typeface="Times New Roman"/>
              </a:rPr>
              <a:t>Lineer olmayan elastik katı madde                                </a:t>
            </a:r>
            <a:r>
              <a:rPr lang="el-GR" sz="2000" dirty="0">
                <a:latin typeface="Times New Roman"/>
                <a:cs typeface="Times New Roman"/>
              </a:rPr>
              <a:t>τ</a:t>
            </a:r>
            <a:r>
              <a:rPr lang="tr-TR" sz="2000" dirty="0">
                <a:latin typeface="Times New Roman"/>
                <a:cs typeface="Times New Roman"/>
              </a:rPr>
              <a:t>=G(</a:t>
            </a:r>
            <a:r>
              <a:rPr lang="el-GR" sz="2000" dirty="0">
                <a:latin typeface="Times New Roman"/>
                <a:cs typeface="Times New Roman"/>
              </a:rPr>
              <a:t>γ</a:t>
            </a:r>
            <a:r>
              <a:rPr lang="tr-TR" sz="2000" dirty="0">
                <a:latin typeface="Times New Roman"/>
                <a:cs typeface="Times New Roman"/>
              </a:rPr>
              <a:t>)</a:t>
            </a:r>
            <a:r>
              <a:rPr lang="el-GR" sz="2000" dirty="0">
                <a:latin typeface="Times New Roman"/>
                <a:cs typeface="Times New Roman"/>
              </a:rPr>
              <a:t> γ</a:t>
            </a:r>
            <a:endParaRPr lang="tr-TR" sz="2000" dirty="0">
              <a:latin typeface="Times New Roman"/>
              <a:cs typeface="Times New Roman"/>
            </a:endParaRPr>
          </a:p>
          <a:p>
            <a:pPr>
              <a:buNone/>
            </a:pPr>
            <a:endParaRPr lang="tr-TR" sz="2000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tr-TR" sz="2000" dirty="0" err="1">
                <a:latin typeface="Times New Roman"/>
                <a:cs typeface="Times New Roman"/>
              </a:rPr>
              <a:t>Viskoelastik</a:t>
            </a:r>
            <a:r>
              <a:rPr lang="tr-TR" sz="2000" dirty="0">
                <a:latin typeface="Times New Roman"/>
                <a:cs typeface="Times New Roman"/>
              </a:rPr>
              <a:t> madde				</a:t>
            </a:r>
            <a:r>
              <a:rPr lang="el-GR" sz="2000" dirty="0">
                <a:latin typeface="Times New Roman"/>
                <a:cs typeface="Times New Roman"/>
              </a:rPr>
              <a:t>τ</a:t>
            </a:r>
            <a:r>
              <a:rPr lang="tr-TR" sz="2000" dirty="0">
                <a:latin typeface="Times New Roman"/>
                <a:cs typeface="Times New Roman"/>
              </a:rPr>
              <a:t>=f(</a:t>
            </a:r>
            <a:r>
              <a:rPr lang="el-GR" sz="2000" dirty="0">
                <a:latin typeface="Times New Roman"/>
                <a:cs typeface="Times New Roman"/>
              </a:rPr>
              <a:t>γ</a:t>
            </a:r>
            <a:r>
              <a:rPr lang="tr-TR" sz="2000" dirty="0">
                <a:latin typeface="Times New Roman"/>
                <a:cs typeface="Times New Roman"/>
              </a:rPr>
              <a:t>,</a:t>
            </a:r>
            <a:r>
              <a:rPr lang="el-GR" sz="2000" dirty="0">
                <a:latin typeface="Times New Roman"/>
                <a:cs typeface="Times New Roman"/>
              </a:rPr>
              <a:t> γ</a:t>
            </a:r>
            <a:r>
              <a:rPr lang="tr-TR" sz="2000" dirty="0">
                <a:latin typeface="Times New Roman"/>
                <a:cs typeface="Times New Roman"/>
              </a:rPr>
              <a:t>, t…)</a:t>
            </a:r>
          </a:p>
          <a:p>
            <a:pPr>
              <a:buNone/>
            </a:pPr>
            <a:endParaRPr lang="tr-TR" sz="2000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tr-TR" sz="2000" dirty="0">
                <a:latin typeface="Times New Roman"/>
                <a:cs typeface="Times New Roman"/>
              </a:rPr>
              <a:t>Lineer olmayan </a:t>
            </a:r>
            <a:r>
              <a:rPr lang="tr-TR" sz="2000" dirty="0" err="1">
                <a:latin typeface="Times New Roman"/>
                <a:cs typeface="Times New Roman"/>
              </a:rPr>
              <a:t>viskoelastik</a:t>
            </a:r>
            <a:r>
              <a:rPr lang="tr-TR" sz="2000" dirty="0">
                <a:latin typeface="Times New Roman"/>
                <a:cs typeface="Times New Roman"/>
              </a:rPr>
              <a:t> madde (</a:t>
            </a:r>
            <a:r>
              <a:rPr lang="tr-TR" sz="2000" dirty="0" err="1">
                <a:latin typeface="Times New Roman"/>
                <a:cs typeface="Times New Roman"/>
              </a:rPr>
              <a:t>non</a:t>
            </a:r>
            <a:r>
              <a:rPr lang="tr-TR" sz="2000" dirty="0">
                <a:latin typeface="Times New Roman"/>
                <a:cs typeface="Times New Roman"/>
              </a:rPr>
              <a:t>-</a:t>
            </a:r>
            <a:r>
              <a:rPr lang="tr-TR" sz="2000" dirty="0" err="1">
                <a:latin typeface="Times New Roman"/>
                <a:cs typeface="Times New Roman"/>
              </a:rPr>
              <a:t>Newtonian</a:t>
            </a:r>
            <a:r>
              <a:rPr lang="tr-TR" sz="2000" dirty="0">
                <a:latin typeface="Times New Roman"/>
                <a:cs typeface="Times New Roman"/>
              </a:rPr>
              <a:t>) </a:t>
            </a:r>
            <a:r>
              <a:rPr lang="el-GR" sz="2000" dirty="0">
                <a:latin typeface="Times New Roman"/>
                <a:cs typeface="Times New Roman"/>
              </a:rPr>
              <a:t>τ</a:t>
            </a:r>
            <a:r>
              <a:rPr lang="tr-TR" sz="2000" dirty="0">
                <a:latin typeface="Times New Roman"/>
                <a:cs typeface="Times New Roman"/>
              </a:rPr>
              <a:t>=n(</a:t>
            </a:r>
            <a:r>
              <a:rPr lang="el-GR" sz="2000" dirty="0">
                <a:latin typeface="Times New Roman"/>
                <a:cs typeface="Times New Roman"/>
              </a:rPr>
              <a:t>γ</a:t>
            </a:r>
            <a:r>
              <a:rPr lang="tr-TR" sz="2000" dirty="0">
                <a:latin typeface="Times New Roman"/>
                <a:cs typeface="Times New Roman"/>
              </a:rPr>
              <a:t>)</a:t>
            </a:r>
            <a:r>
              <a:rPr lang="el-GR" sz="2000" dirty="0">
                <a:latin typeface="Times New Roman"/>
                <a:cs typeface="Times New Roman"/>
              </a:rPr>
              <a:t> γ</a:t>
            </a:r>
            <a:endParaRPr lang="tr-TR" sz="2000" dirty="0">
              <a:latin typeface="Times New Roman"/>
              <a:cs typeface="Times New Roman"/>
            </a:endParaRPr>
          </a:p>
          <a:p>
            <a:pPr>
              <a:buNone/>
            </a:pPr>
            <a:endParaRPr lang="tr-TR" sz="2000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tr-TR" sz="2000" dirty="0">
                <a:latin typeface="Times New Roman"/>
                <a:cs typeface="Times New Roman"/>
              </a:rPr>
              <a:t>Lineer viskoz madde (</a:t>
            </a:r>
            <a:r>
              <a:rPr lang="tr-TR" sz="2000" dirty="0" err="1">
                <a:latin typeface="Times New Roman"/>
                <a:cs typeface="Times New Roman"/>
              </a:rPr>
              <a:t>Newtonian</a:t>
            </a:r>
            <a:r>
              <a:rPr lang="tr-TR" sz="2000" dirty="0">
                <a:latin typeface="Times New Roman"/>
                <a:cs typeface="Times New Roman"/>
              </a:rPr>
              <a:t>) 			</a:t>
            </a:r>
            <a:r>
              <a:rPr lang="el-GR" sz="2000" dirty="0">
                <a:latin typeface="Times New Roman"/>
                <a:cs typeface="Times New Roman"/>
              </a:rPr>
              <a:t>τ</a:t>
            </a:r>
            <a:r>
              <a:rPr lang="tr-TR" sz="2000" dirty="0">
                <a:latin typeface="Times New Roman"/>
                <a:cs typeface="Times New Roman"/>
              </a:rPr>
              <a:t>= </a:t>
            </a:r>
            <a:r>
              <a:rPr lang="el-GR" sz="2000" dirty="0">
                <a:latin typeface="Times New Roman"/>
                <a:cs typeface="Times New Roman"/>
              </a:rPr>
              <a:t>μ γ</a:t>
            </a:r>
            <a:endParaRPr lang="tr-TR" sz="2000" dirty="0">
              <a:latin typeface="Times New Roman"/>
              <a:cs typeface="Times New Roman"/>
            </a:endParaRPr>
          </a:p>
          <a:p>
            <a:pPr>
              <a:buNone/>
            </a:pPr>
            <a:endParaRPr lang="tr-TR" sz="2000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tr-TR" sz="2000" dirty="0">
                <a:latin typeface="Times New Roman"/>
                <a:cs typeface="Times New Roman"/>
              </a:rPr>
              <a:t>Mutlak sıvı madde (</a:t>
            </a:r>
            <a:r>
              <a:rPr lang="tr-TR" sz="2000" dirty="0" err="1">
                <a:latin typeface="Times New Roman"/>
                <a:cs typeface="Times New Roman"/>
              </a:rPr>
              <a:t>Pascalian</a:t>
            </a:r>
            <a:r>
              <a:rPr lang="tr-TR" sz="2000" dirty="0">
                <a:latin typeface="Times New Roman"/>
                <a:cs typeface="Times New Roman"/>
              </a:rPr>
              <a:t>)			</a:t>
            </a:r>
            <a:r>
              <a:rPr lang="el-GR" sz="2000" dirty="0">
                <a:latin typeface="Times New Roman"/>
                <a:cs typeface="Times New Roman"/>
              </a:rPr>
              <a:t> τ</a:t>
            </a:r>
            <a:r>
              <a:rPr lang="tr-TR" sz="2000" dirty="0">
                <a:latin typeface="Times New Roman"/>
                <a:cs typeface="Times New Roman"/>
              </a:rPr>
              <a:t>=0</a:t>
            </a:r>
          </a:p>
          <a:p>
            <a:pPr>
              <a:buNone/>
            </a:pPr>
            <a:endParaRPr lang="tr-TR" sz="2000" dirty="0">
              <a:latin typeface="Times New Roman"/>
              <a:cs typeface="Times New Roman"/>
            </a:endParaRPr>
          </a:p>
          <a:p>
            <a:pPr>
              <a:buNone/>
            </a:pPr>
            <a:endParaRPr lang="tr-TR" sz="2000" dirty="0">
              <a:latin typeface="Times New Roman"/>
              <a:cs typeface="Times New Roman"/>
            </a:endParaRPr>
          </a:p>
          <a:p>
            <a:pPr>
              <a:buNone/>
            </a:pPr>
            <a:endParaRPr lang="tr-TR" sz="20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7968208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.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841115" y="468618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.</a:t>
            </a:r>
          </a:p>
        </p:txBody>
      </p:sp>
      <p:sp>
        <p:nvSpPr>
          <p:cNvPr id="6" name="5 Sağ Köşeli Ayraç"/>
          <p:cNvSpPr/>
          <p:nvPr/>
        </p:nvSpPr>
        <p:spPr>
          <a:xfrm>
            <a:off x="9336360" y="1628800"/>
            <a:ext cx="72008" cy="1584176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Köşeli Ayraç"/>
          <p:cNvSpPr/>
          <p:nvPr/>
        </p:nvSpPr>
        <p:spPr>
          <a:xfrm>
            <a:off x="9336360" y="4221088"/>
            <a:ext cx="72006" cy="1728192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0" name="9 Düz Ok Bağlayıcısı"/>
          <p:cNvCxnSpPr/>
          <p:nvPr/>
        </p:nvCxnSpPr>
        <p:spPr>
          <a:xfrm>
            <a:off x="9336360" y="3356992"/>
            <a:ext cx="0" cy="64807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etin kutusu"/>
          <p:cNvSpPr txBox="1"/>
          <p:nvPr/>
        </p:nvSpPr>
        <p:spPr>
          <a:xfrm>
            <a:off x="9552384" y="21328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Katı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9552384" y="48691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Akışkan</a:t>
            </a:r>
          </a:p>
        </p:txBody>
      </p:sp>
    </p:spTree>
    <p:extLst>
      <p:ext uri="{BB962C8B-B14F-4D97-AF65-F5344CB8AC3E}">
        <p14:creationId xmlns:p14="http://schemas.microsoft.com/office/powerpoint/2010/main" val="3058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561" y="1638212"/>
            <a:ext cx="11385727" cy="336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9654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Reolojinin</a:t>
            </a:r>
            <a:r>
              <a:rPr lang="tr-TR" dirty="0" smtClean="0">
                <a:solidFill>
                  <a:srgbClr val="C00000"/>
                </a:solidFill>
              </a:rPr>
              <a:t> temel kavramları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503920" cy="4926288"/>
          </a:xfrm>
        </p:spPr>
        <p:txBody>
          <a:bodyPr>
            <a:normAutofit/>
          </a:bodyPr>
          <a:lstStyle/>
          <a:p>
            <a:r>
              <a:rPr lang="tr-TR" sz="2400" dirty="0"/>
              <a:t>Gerilme, gerinim, stres</a:t>
            </a:r>
          </a:p>
          <a:p>
            <a:endParaRPr lang="tr-TR" sz="2400" dirty="0"/>
          </a:p>
          <a:p>
            <a:r>
              <a:rPr lang="tr-TR" sz="2400" dirty="0"/>
              <a:t>Kuvvet </a:t>
            </a:r>
            <a:r>
              <a:rPr lang="tr-TR" sz="2400" dirty="0" err="1"/>
              <a:t>vektörel</a:t>
            </a:r>
            <a:r>
              <a:rPr lang="tr-TR" sz="2400" dirty="0"/>
              <a:t> bir niteliktir</a:t>
            </a:r>
          </a:p>
          <a:p>
            <a:endParaRPr lang="tr-TR" sz="2400" dirty="0"/>
          </a:p>
          <a:p>
            <a:r>
              <a:rPr lang="tr-TR" sz="2400" dirty="0"/>
              <a:t>Yönü ve boyutu vardır</a:t>
            </a:r>
          </a:p>
          <a:p>
            <a:endParaRPr lang="tr-TR" sz="2400" dirty="0"/>
          </a:p>
          <a:p>
            <a:r>
              <a:rPr lang="tr-TR" sz="2400" dirty="0"/>
              <a:t>Uygulanan kuvvet yüzeye dik </a:t>
            </a:r>
          </a:p>
          <a:p>
            <a:pPr>
              <a:buNone/>
            </a:pPr>
            <a:r>
              <a:rPr lang="tr-TR" sz="2400" dirty="0"/>
              <a:t>    ve pozitif yönde ise çekme (germe),</a:t>
            </a:r>
          </a:p>
          <a:p>
            <a:pPr>
              <a:buNone/>
            </a:pPr>
            <a:r>
              <a:rPr lang="tr-TR" sz="2400" dirty="0"/>
              <a:t>    negatif yönde ise basma (sıkıştırma)</a:t>
            </a:r>
          </a:p>
          <a:p>
            <a:pPr>
              <a:buNone/>
            </a:pPr>
            <a:r>
              <a:rPr lang="tr-TR" sz="2400" dirty="0"/>
              <a:t>    olarak tanımlanır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8128" y="1268760"/>
            <a:ext cx="3357294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25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Gerilme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tr-TR" dirty="0" smtClean="0">
                <a:latin typeface="Times New Roman"/>
                <a:cs typeface="Times New Roman"/>
              </a:rPr>
              <a:t>					Kuvvet               </a:t>
            </a:r>
            <a:r>
              <a:rPr lang="tr-TR" i="1" dirty="0" smtClean="0">
                <a:latin typeface="Times New Roman"/>
                <a:cs typeface="Times New Roman"/>
              </a:rPr>
              <a:t>F</a:t>
            </a:r>
          </a:p>
          <a:p>
            <a:pPr>
              <a:buNone/>
            </a:pPr>
            <a:r>
              <a:rPr lang="tr-TR" dirty="0" smtClean="0">
                <a:latin typeface="Times New Roman"/>
                <a:cs typeface="Times New Roman"/>
              </a:rPr>
              <a:t>Gerilme (</a:t>
            </a:r>
            <a:r>
              <a:rPr lang="el-GR" dirty="0" smtClean="0">
                <a:latin typeface="Times New Roman"/>
                <a:cs typeface="Times New Roman"/>
              </a:rPr>
              <a:t>τ</a:t>
            </a:r>
            <a:r>
              <a:rPr lang="tr-TR" dirty="0" smtClean="0">
                <a:latin typeface="Times New Roman"/>
                <a:cs typeface="Times New Roman"/>
              </a:rPr>
              <a:t> ya da 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tr-TR" dirty="0" smtClean="0">
                <a:latin typeface="Times New Roman"/>
                <a:cs typeface="Times New Roman"/>
              </a:rPr>
              <a:t>) =                           = </a:t>
            </a:r>
          </a:p>
          <a:p>
            <a:pPr>
              <a:buNone/>
            </a:pPr>
            <a:r>
              <a:rPr lang="tr-TR" dirty="0" smtClean="0">
                <a:latin typeface="Times New Roman"/>
                <a:cs typeface="Times New Roman"/>
              </a:rPr>
              <a:t>					 Alan                  </a:t>
            </a:r>
            <a:r>
              <a:rPr lang="tr-TR" i="1" dirty="0" smtClean="0">
                <a:latin typeface="Times New Roman"/>
                <a:cs typeface="Times New Roman"/>
              </a:rPr>
              <a:t>A</a:t>
            </a:r>
          </a:p>
          <a:p>
            <a:pPr>
              <a:buNone/>
            </a:pPr>
            <a:endParaRPr lang="tr-TR" i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tr-TR" dirty="0" smtClean="0">
                <a:latin typeface="Times New Roman"/>
                <a:cs typeface="Times New Roman"/>
              </a:rPr>
              <a:t>                             N / m</a:t>
            </a:r>
            <a:r>
              <a:rPr lang="tr-TR" baseline="30000" dirty="0" smtClean="0">
                <a:latin typeface="Times New Roman"/>
                <a:cs typeface="Times New Roman"/>
              </a:rPr>
              <a:t>2</a:t>
            </a:r>
            <a:r>
              <a:rPr lang="tr-TR" dirty="0" smtClean="0">
                <a:latin typeface="Times New Roman"/>
                <a:cs typeface="Times New Roman"/>
              </a:rPr>
              <a:t> = </a:t>
            </a:r>
            <a:r>
              <a:rPr lang="tr-TR" dirty="0" err="1" smtClean="0">
                <a:latin typeface="Times New Roman"/>
                <a:cs typeface="Times New Roman"/>
              </a:rPr>
              <a:t>Pa</a:t>
            </a:r>
            <a:r>
              <a:rPr lang="tr-TR" dirty="0" smtClean="0">
                <a:latin typeface="Times New Roman"/>
                <a:cs typeface="Times New Roman"/>
              </a:rPr>
              <a:t> ya da </a:t>
            </a:r>
            <a:r>
              <a:rPr lang="tr-TR" dirty="0" err="1" smtClean="0">
                <a:latin typeface="Times New Roman"/>
                <a:cs typeface="Times New Roman"/>
              </a:rPr>
              <a:t>kPa</a:t>
            </a:r>
            <a:endParaRPr lang="tr-TR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tr-TR" dirty="0" smtClean="0"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ü"/>
            </a:pPr>
            <a:endParaRPr lang="tr-TR" dirty="0"/>
          </a:p>
        </p:txBody>
      </p:sp>
      <p:cxnSp>
        <p:nvCxnSpPr>
          <p:cNvPr id="7" name="6 Düz Bağlayıcı"/>
          <p:cNvCxnSpPr/>
          <p:nvPr/>
        </p:nvCxnSpPr>
        <p:spPr>
          <a:xfrm>
            <a:off x="4016593" y="3038505"/>
            <a:ext cx="21602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>
            <a:off x="6711912" y="3038505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5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Gerinim ya da bağıl deformasyon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847528" y="1527048"/>
            <a:ext cx="8503920" cy="51423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tr-TR" dirty="0" smtClean="0"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latin typeface="Times New Roman"/>
                <a:cs typeface="Times New Roman"/>
              </a:rPr>
              <a:t>Mühendislik </a:t>
            </a:r>
            <a:r>
              <a:rPr lang="tr-TR" dirty="0" err="1" smtClean="0">
                <a:latin typeface="Times New Roman"/>
                <a:cs typeface="Times New Roman"/>
              </a:rPr>
              <a:t>gerinimi</a:t>
            </a:r>
            <a:r>
              <a:rPr lang="tr-TR" dirty="0" smtClean="0">
                <a:latin typeface="Times New Roman"/>
                <a:cs typeface="Times New Roman"/>
              </a:rPr>
              <a:t> (</a:t>
            </a:r>
            <a:r>
              <a:rPr lang="tr-TR" dirty="0" err="1" smtClean="0">
                <a:latin typeface="Times New Roman"/>
                <a:cs typeface="Times New Roman"/>
              </a:rPr>
              <a:t>Cauchy</a:t>
            </a:r>
            <a:r>
              <a:rPr lang="tr-TR" dirty="0" smtClean="0">
                <a:latin typeface="Times New Roman"/>
                <a:cs typeface="Times New Roman"/>
              </a:rPr>
              <a:t> </a:t>
            </a:r>
            <a:r>
              <a:rPr lang="tr-TR" dirty="0" err="1" smtClean="0">
                <a:latin typeface="Times New Roman"/>
                <a:cs typeface="Times New Roman"/>
              </a:rPr>
              <a:t>gerinimi</a:t>
            </a:r>
            <a:r>
              <a:rPr lang="tr-TR" dirty="0" smtClean="0">
                <a:latin typeface="Times New Roman"/>
                <a:cs typeface="Times New Roman"/>
              </a:rPr>
              <a:t>)</a:t>
            </a:r>
          </a:p>
          <a:p>
            <a:pPr>
              <a:buFont typeface="Wingdings" pitchFamily="2" charset="2"/>
              <a:buChar char="ü"/>
            </a:pPr>
            <a:endParaRPr lang="tr-TR" dirty="0" smtClean="0">
              <a:latin typeface="Times New Roman"/>
              <a:cs typeface="Times New Roman"/>
            </a:endParaRPr>
          </a:p>
          <a:p>
            <a:pPr>
              <a:spcBef>
                <a:spcPts val="100"/>
              </a:spcBef>
              <a:buNone/>
            </a:pPr>
            <a:r>
              <a:rPr lang="tr-TR" i="1" dirty="0" smtClean="0">
                <a:latin typeface="Times New Roman"/>
                <a:cs typeface="Times New Roman"/>
              </a:rPr>
              <a:t>        </a:t>
            </a:r>
            <a:r>
              <a:rPr lang="el-GR" i="1" dirty="0" smtClean="0">
                <a:latin typeface="Times New Roman"/>
                <a:cs typeface="Times New Roman"/>
              </a:rPr>
              <a:t>δ</a:t>
            </a:r>
            <a:r>
              <a:rPr lang="tr-TR" i="1" dirty="0" smtClean="0">
                <a:latin typeface="Times New Roman"/>
                <a:cs typeface="Times New Roman"/>
              </a:rPr>
              <a:t>L          L - L</a:t>
            </a:r>
            <a:r>
              <a:rPr lang="tr-TR" i="1" baseline="-25000" dirty="0" smtClean="0">
                <a:latin typeface="Times New Roman"/>
                <a:cs typeface="Times New Roman"/>
              </a:rPr>
              <a:t>0</a:t>
            </a:r>
            <a:r>
              <a:rPr lang="tr-TR" i="1" dirty="0" smtClean="0">
                <a:latin typeface="Times New Roman"/>
                <a:cs typeface="Times New Roman"/>
              </a:rPr>
              <a:t>      L</a:t>
            </a:r>
          </a:p>
          <a:p>
            <a:pPr>
              <a:spcBef>
                <a:spcPts val="100"/>
              </a:spcBef>
              <a:buNone/>
            </a:pPr>
            <a:r>
              <a:rPr lang="el-GR" i="1" dirty="0" smtClean="0">
                <a:latin typeface="Times New Roman"/>
                <a:cs typeface="Times New Roman"/>
              </a:rPr>
              <a:t>ε</a:t>
            </a:r>
            <a:r>
              <a:rPr lang="tr-TR" i="1" baseline="-25000" dirty="0" smtClean="0">
                <a:latin typeface="Times New Roman"/>
                <a:cs typeface="Times New Roman"/>
              </a:rPr>
              <a:t>c</a:t>
            </a:r>
            <a:r>
              <a:rPr lang="tr-TR" i="1" dirty="0" smtClean="0">
                <a:latin typeface="Times New Roman"/>
                <a:cs typeface="Times New Roman"/>
              </a:rPr>
              <a:t> </a:t>
            </a:r>
            <a:r>
              <a:rPr lang="tr-TR" dirty="0" smtClean="0">
                <a:latin typeface="Times New Roman"/>
                <a:cs typeface="Times New Roman"/>
              </a:rPr>
              <a:t>=            =            =         -1</a:t>
            </a:r>
          </a:p>
          <a:p>
            <a:pPr>
              <a:buNone/>
            </a:pPr>
            <a:r>
              <a:rPr lang="tr-TR" i="1" dirty="0" smtClean="0">
                <a:latin typeface="Times New Roman"/>
                <a:cs typeface="Times New Roman"/>
              </a:rPr>
              <a:t>         L</a:t>
            </a:r>
            <a:r>
              <a:rPr lang="tr-TR" i="1" baseline="-25000" dirty="0" smtClean="0">
                <a:latin typeface="Times New Roman"/>
                <a:cs typeface="Times New Roman"/>
              </a:rPr>
              <a:t>0                  </a:t>
            </a:r>
            <a:r>
              <a:rPr lang="tr-TR" i="1" dirty="0" smtClean="0">
                <a:latin typeface="Times New Roman"/>
                <a:cs typeface="Times New Roman"/>
              </a:rPr>
              <a:t>L</a:t>
            </a:r>
            <a:r>
              <a:rPr lang="tr-TR" i="1" baseline="-25000" dirty="0" smtClean="0">
                <a:latin typeface="Times New Roman"/>
                <a:cs typeface="Times New Roman"/>
              </a:rPr>
              <a:t>0              </a:t>
            </a:r>
            <a:r>
              <a:rPr lang="tr-TR" i="1" dirty="0" smtClean="0">
                <a:latin typeface="Times New Roman"/>
                <a:cs typeface="Times New Roman"/>
              </a:rPr>
              <a:t>L</a:t>
            </a:r>
            <a:r>
              <a:rPr lang="tr-TR" i="1" baseline="-25000" dirty="0" smtClean="0">
                <a:latin typeface="Times New Roman"/>
                <a:cs typeface="Times New Roman"/>
              </a:rPr>
              <a:t>0</a:t>
            </a:r>
          </a:p>
          <a:p>
            <a:pPr>
              <a:buNone/>
            </a:pPr>
            <a:endParaRPr lang="tr-TR" i="1" baseline="-25000" dirty="0" smtClean="0"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latin typeface="Times New Roman"/>
                <a:cs typeface="Times New Roman"/>
              </a:rPr>
              <a:t>Gerçek gerinim (</a:t>
            </a:r>
            <a:r>
              <a:rPr lang="tr-TR" dirty="0" err="1" smtClean="0">
                <a:latin typeface="Times New Roman"/>
                <a:cs typeface="Times New Roman"/>
              </a:rPr>
              <a:t>Hencky</a:t>
            </a:r>
            <a:r>
              <a:rPr lang="tr-TR" dirty="0" smtClean="0">
                <a:latin typeface="Times New Roman"/>
                <a:cs typeface="Times New Roman"/>
              </a:rPr>
              <a:t> </a:t>
            </a:r>
            <a:r>
              <a:rPr lang="tr-TR" dirty="0" err="1" smtClean="0">
                <a:latin typeface="Times New Roman"/>
                <a:cs typeface="Times New Roman"/>
              </a:rPr>
              <a:t>gerinimi</a:t>
            </a:r>
            <a:r>
              <a:rPr lang="tr-TR" dirty="0" smtClean="0">
                <a:latin typeface="Times New Roman"/>
                <a:cs typeface="Times New Roman"/>
              </a:rPr>
              <a:t>)</a:t>
            </a:r>
            <a:endParaRPr lang="tr-TR" dirty="0" smtClean="0"/>
          </a:p>
          <a:p>
            <a:pPr>
              <a:buNone/>
            </a:pPr>
            <a:r>
              <a:rPr lang="el-GR" i="1" dirty="0" smtClean="0">
                <a:latin typeface="Times New Roman"/>
                <a:cs typeface="Times New Roman"/>
              </a:rPr>
              <a:t>ε</a:t>
            </a:r>
            <a:r>
              <a:rPr lang="tr-TR" i="1" baseline="-25000" dirty="0" smtClean="0">
                <a:latin typeface="Times New Roman"/>
                <a:cs typeface="Times New Roman"/>
              </a:rPr>
              <a:t>h</a:t>
            </a:r>
            <a:r>
              <a:rPr lang="tr-TR" i="1" dirty="0" smtClean="0">
                <a:latin typeface="Times New Roman"/>
                <a:cs typeface="Times New Roman"/>
              </a:rPr>
              <a:t> </a:t>
            </a:r>
            <a:r>
              <a:rPr lang="tr-TR" dirty="0" smtClean="0">
                <a:latin typeface="Times New Roman"/>
                <a:cs typeface="Times New Roman"/>
              </a:rPr>
              <a:t>= </a:t>
            </a:r>
            <a:r>
              <a:rPr lang="tr-TR" dirty="0" err="1" smtClean="0">
                <a:latin typeface="Times New Roman"/>
                <a:cs typeface="Times New Roman"/>
              </a:rPr>
              <a:t>ln</a:t>
            </a:r>
            <a:r>
              <a:rPr lang="tr-TR" dirty="0" smtClean="0">
                <a:latin typeface="Times New Roman"/>
                <a:cs typeface="Times New Roman"/>
              </a:rPr>
              <a:t>(</a:t>
            </a:r>
            <a:r>
              <a:rPr lang="tr-TR" i="1" dirty="0" smtClean="0">
                <a:latin typeface="Times New Roman"/>
                <a:cs typeface="Times New Roman"/>
              </a:rPr>
              <a:t>L/L</a:t>
            </a:r>
            <a:r>
              <a:rPr lang="tr-TR" i="1" baseline="-25000" dirty="0" smtClean="0">
                <a:latin typeface="Times New Roman"/>
                <a:cs typeface="Times New Roman"/>
              </a:rPr>
              <a:t>0</a:t>
            </a:r>
            <a:r>
              <a:rPr lang="tr-TR" dirty="0" smtClean="0">
                <a:latin typeface="Times New Roman"/>
                <a:cs typeface="Times New Roman"/>
              </a:rPr>
              <a:t>)</a:t>
            </a:r>
            <a:endParaRPr lang="tr-TR" i="1" baseline="-250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tr-TR" dirty="0" smtClean="0"/>
              <a:t>Madde deforme olmamışsa </a:t>
            </a:r>
            <a:r>
              <a:rPr lang="el-GR" i="1" dirty="0" smtClean="0">
                <a:latin typeface="Times New Roman"/>
                <a:cs typeface="Times New Roman"/>
              </a:rPr>
              <a:t>ε</a:t>
            </a:r>
            <a:r>
              <a:rPr lang="tr-TR" i="1" baseline="-25000" dirty="0" smtClean="0">
                <a:latin typeface="Times New Roman"/>
                <a:cs typeface="Times New Roman"/>
              </a:rPr>
              <a:t>c</a:t>
            </a:r>
            <a:r>
              <a:rPr lang="tr-TR" i="1" dirty="0" smtClean="0">
                <a:latin typeface="Times New Roman"/>
                <a:cs typeface="Times New Roman"/>
              </a:rPr>
              <a:t> = </a:t>
            </a:r>
            <a:r>
              <a:rPr lang="el-GR" i="1" dirty="0" smtClean="0">
                <a:latin typeface="Times New Roman"/>
                <a:cs typeface="Times New Roman"/>
              </a:rPr>
              <a:t>ε</a:t>
            </a:r>
            <a:r>
              <a:rPr lang="tr-TR" i="1" baseline="-25000" dirty="0" smtClean="0">
                <a:latin typeface="Times New Roman"/>
                <a:cs typeface="Times New Roman"/>
              </a:rPr>
              <a:t>h </a:t>
            </a:r>
            <a:r>
              <a:rPr lang="tr-TR" i="1" dirty="0" smtClean="0">
                <a:latin typeface="Times New Roman"/>
                <a:cs typeface="Times New Roman"/>
              </a:rPr>
              <a:t>‘</a:t>
            </a:r>
            <a:r>
              <a:rPr lang="tr-TR" i="1" dirty="0" err="1" smtClean="0">
                <a:latin typeface="Times New Roman"/>
                <a:cs typeface="Times New Roman"/>
              </a:rPr>
              <a:t>dir</a:t>
            </a:r>
            <a:endParaRPr lang="tr-TR" dirty="0"/>
          </a:p>
        </p:txBody>
      </p:sp>
      <p:sp>
        <p:nvSpPr>
          <p:cNvPr id="5" name="4 Bulut Belirtme Çizgisi"/>
          <p:cNvSpPr/>
          <p:nvPr/>
        </p:nvSpPr>
        <p:spPr>
          <a:xfrm rot="2142577">
            <a:off x="8004211" y="1355122"/>
            <a:ext cx="2088232" cy="122413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 rot="154494">
            <a:off x="8150988" y="164734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Düşük deformasyon  (metal vb..)</a:t>
            </a:r>
          </a:p>
        </p:txBody>
      </p:sp>
      <p:sp>
        <p:nvSpPr>
          <p:cNvPr id="7" name="6 Bulut Belirtme Çizgisi"/>
          <p:cNvSpPr/>
          <p:nvPr/>
        </p:nvSpPr>
        <p:spPr>
          <a:xfrm rot="1932706">
            <a:off x="6985396" y="3921597"/>
            <a:ext cx="2304256" cy="115212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7215696" y="402780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Büyük deformasyon  (gıda vb..)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2445626" y="3628896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Bağlayıcı"/>
          <p:cNvCxnSpPr/>
          <p:nvPr/>
        </p:nvCxnSpPr>
        <p:spPr>
          <a:xfrm>
            <a:off x="3719736" y="3628896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Bağlayıcı"/>
          <p:cNvCxnSpPr/>
          <p:nvPr/>
        </p:nvCxnSpPr>
        <p:spPr>
          <a:xfrm>
            <a:off x="4893898" y="3645024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4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solidFill>
                  <a:srgbClr val="C00000"/>
                </a:solidFill>
              </a:rPr>
              <a:t>Kuvvet-deformasyon ya da gerilme-gerinim ilişkisi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7648" y="1340768"/>
            <a:ext cx="6525022" cy="279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7649" y="4077072"/>
            <a:ext cx="323202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105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266</Words>
  <Application>Microsoft Office PowerPoint</Application>
  <PresentationFormat>Geniş ekran</PresentationFormat>
  <Paragraphs>95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Teması</vt:lpstr>
      <vt:lpstr>Süt ve Ürünleri Reolojisi</vt:lpstr>
      <vt:lpstr>Deborah sayısı</vt:lpstr>
      <vt:lpstr>Deborah sayısı</vt:lpstr>
      <vt:lpstr>Basit deformasyon temelinde materyal sınıflandırması</vt:lpstr>
      <vt:lpstr>PowerPoint Sunusu</vt:lpstr>
      <vt:lpstr>Reolojinin temel kavramları</vt:lpstr>
      <vt:lpstr>Gerilme</vt:lpstr>
      <vt:lpstr>Gerinim ya da bağıl deformasyon</vt:lpstr>
      <vt:lpstr>Kuvvet-deformasyon ya da gerilme-gerinim ilişkisi</vt:lpstr>
      <vt:lpstr>Tipik stres oluşumu</vt:lpstr>
      <vt:lpstr>Kayma gerinimi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süt</dc:creator>
  <cp:lastModifiedBy>süt</cp:lastModifiedBy>
  <cp:revision>6</cp:revision>
  <dcterms:created xsi:type="dcterms:W3CDTF">2021-03-04T07:59:36Z</dcterms:created>
  <dcterms:modified xsi:type="dcterms:W3CDTF">2021-03-11T05:46:47Z</dcterms:modified>
</cp:coreProperties>
</file>