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2" r:id="rId4"/>
    <p:sldId id="263" r:id="rId5"/>
    <p:sldId id="270" r:id="rId6"/>
    <p:sldId id="264" r:id="rId7"/>
    <p:sldId id="265" r:id="rId8"/>
    <p:sldId id="266" r:id="rId9"/>
    <p:sldId id="267" r:id="rId10"/>
    <p:sldId id="268" r:id="rId11"/>
    <p:sldId id="269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05C9A-A772-49AC-9F51-DBC5CAF49841}" type="datetimeFigureOut">
              <a:rPr lang="tr-TR" smtClean="0"/>
              <a:t>11.3.2021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94981-4A56-4557-8A52-9941152870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5518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05C9A-A772-49AC-9F51-DBC5CAF49841}" type="datetimeFigureOut">
              <a:rPr lang="tr-TR" smtClean="0"/>
              <a:t>11.3.2021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94981-4A56-4557-8A52-9941152870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7132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05C9A-A772-49AC-9F51-DBC5CAF49841}" type="datetimeFigureOut">
              <a:rPr lang="tr-TR" smtClean="0"/>
              <a:t>11.3.2021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94981-4A56-4557-8A52-9941152870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6393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05C9A-A772-49AC-9F51-DBC5CAF49841}" type="datetimeFigureOut">
              <a:rPr lang="tr-TR" smtClean="0"/>
              <a:t>11.3.2021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94981-4A56-4557-8A52-9941152870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400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05C9A-A772-49AC-9F51-DBC5CAF49841}" type="datetimeFigureOut">
              <a:rPr lang="tr-TR" smtClean="0"/>
              <a:t>11.3.2021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94981-4A56-4557-8A52-9941152870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0560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05C9A-A772-49AC-9F51-DBC5CAF49841}" type="datetimeFigureOut">
              <a:rPr lang="tr-TR" smtClean="0"/>
              <a:t>11.3.2021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94981-4A56-4557-8A52-9941152870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0288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05C9A-A772-49AC-9F51-DBC5CAF49841}" type="datetimeFigureOut">
              <a:rPr lang="tr-TR" smtClean="0"/>
              <a:t>11.3.2021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94981-4A56-4557-8A52-9941152870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7637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05C9A-A772-49AC-9F51-DBC5CAF49841}" type="datetimeFigureOut">
              <a:rPr lang="tr-TR" smtClean="0"/>
              <a:t>11.3.2021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94981-4A56-4557-8A52-9941152870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1794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05C9A-A772-49AC-9F51-DBC5CAF49841}" type="datetimeFigureOut">
              <a:rPr lang="tr-TR" smtClean="0"/>
              <a:t>11.3.2021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94981-4A56-4557-8A52-9941152870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1134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05C9A-A772-49AC-9F51-DBC5CAF49841}" type="datetimeFigureOut">
              <a:rPr lang="tr-TR" smtClean="0"/>
              <a:t>11.3.2021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94981-4A56-4557-8A52-9941152870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12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05C9A-A772-49AC-9F51-DBC5CAF49841}" type="datetimeFigureOut">
              <a:rPr lang="tr-TR" smtClean="0"/>
              <a:t>11.3.2021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94981-4A56-4557-8A52-9941152870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2650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05C9A-A772-49AC-9F51-DBC5CAF49841}" type="datetimeFigureOut">
              <a:rPr lang="tr-TR" smtClean="0"/>
              <a:t>11.3.2021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94981-4A56-4557-8A52-9941152870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5196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C00000"/>
                </a:solidFill>
              </a:rPr>
              <a:t>Süt ve Ürünleri </a:t>
            </a:r>
            <a:r>
              <a:rPr lang="tr-TR" b="1" dirty="0" err="1" smtClean="0">
                <a:solidFill>
                  <a:srgbClr val="C00000"/>
                </a:solidFill>
              </a:rPr>
              <a:t>Reolojisi</a:t>
            </a:r>
            <a:endParaRPr lang="tr-TR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359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</a:rPr>
              <a:t>Tipik stres oluşumu</a:t>
            </a:r>
            <a:endParaRPr lang="tr-TR" dirty="0">
              <a:solidFill>
                <a:srgbClr val="C00000"/>
              </a:solidFill>
            </a:endParaRPr>
          </a:p>
        </p:txBody>
      </p:sp>
      <p:cxnSp>
        <p:nvCxnSpPr>
          <p:cNvPr id="5" name="4 Düz Ok Bağlayıcısı"/>
          <p:cNvCxnSpPr/>
          <p:nvPr/>
        </p:nvCxnSpPr>
        <p:spPr>
          <a:xfrm flipV="1">
            <a:off x="3071664" y="2204864"/>
            <a:ext cx="0" cy="151216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5 Düz Ok Bağlayıcısı"/>
          <p:cNvCxnSpPr/>
          <p:nvPr/>
        </p:nvCxnSpPr>
        <p:spPr>
          <a:xfrm flipH="1">
            <a:off x="2124543" y="3717032"/>
            <a:ext cx="936104" cy="100811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Düz Ok Bağlayıcısı"/>
          <p:cNvCxnSpPr/>
          <p:nvPr/>
        </p:nvCxnSpPr>
        <p:spPr>
          <a:xfrm>
            <a:off x="3071664" y="3717032"/>
            <a:ext cx="1728192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Metin kutusu"/>
          <p:cNvSpPr txBox="1"/>
          <p:nvPr/>
        </p:nvSpPr>
        <p:spPr>
          <a:xfrm>
            <a:off x="2783632" y="1772816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X2</a:t>
            </a:r>
          </a:p>
        </p:txBody>
      </p:sp>
      <p:sp>
        <p:nvSpPr>
          <p:cNvPr id="12" name="11 Metin kutusu"/>
          <p:cNvSpPr txBox="1"/>
          <p:nvPr/>
        </p:nvSpPr>
        <p:spPr>
          <a:xfrm>
            <a:off x="4799856" y="350100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X1</a:t>
            </a:r>
          </a:p>
        </p:txBody>
      </p:sp>
      <p:sp>
        <p:nvSpPr>
          <p:cNvPr id="13" name="12 Metin kutusu"/>
          <p:cNvSpPr txBox="1"/>
          <p:nvPr/>
        </p:nvSpPr>
        <p:spPr>
          <a:xfrm>
            <a:off x="1703512" y="4653136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X3</a:t>
            </a:r>
          </a:p>
        </p:txBody>
      </p:sp>
      <p:sp>
        <p:nvSpPr>
          <p:cNvPr id="14" name="13 Küp"/>
          <p:cNvSpPr/>
          <p:nvPr/>
        </p:nvSpPr>
        <p:spPr>
          <a:xfrm>
            <a:off x="7320136" y="2924944"/>
            <a:ext cx="1872208" cy="1800200"/>
          </a:xfrm>
          <a:prstGeom prst="cub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5" name="14 Düz Ok Bağlayıcısı"/>
          <p:cNvCxnSpPr/>
          <p:nvPr/>
        </p:nvCxnSpPr>
        <p:spPr>
          <a:xfrm flipH="1">
            <a:off x="6888088" y="4077072"/>
            <a:ext cx="1008112" cy="7920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Düz Ok Bağlayıcısı"/>
          <p:cNvCxnSpPr/>
          <p:nvPr/>
        </p:nvCxnSpPr>
        <p:spPr>
          <a:xfrm>
            <a:off x="8904312" y="3933057"/>
            <a:ext cx="998084" cy="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Düz Ok Bağlayıcısı"/>
          <p:cNvCxnSpPr/>
          <p:nvPr/>
        </p:nvCxnSpPr>
        <p:spPr>
          <a:xfrm>
            <a:off x="8256240" y="3068961"/>
            <a:ext cx="1574148" cy="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Düz Ok Bağlayıcısı"/>
          <p:cNvCxnSpPr/>
          <p:nvPr/>
        </p:nvCxnSpPr>
        <p:spPr>
          <a:xfrm flipV="1">
            <a:off x="8256240" y="2420888"/>
            <a:ext cx="8384" cy="64807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Düz Ok Bağlayıcısı"/>
          <p:cNvCxnSpPr/>
          <p:nvPr/>
        </p:nvCxnSpPr>
        <p:spPr>
          <a:xfrm flipV="1">
            <a:off x="8256240" y="2564904"/>
            <a:ext cx="792088" cy="50405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32 Metin kutusu"/>
          <p:cNvSpPr txBox="1"/>
          <p:nvPr/>
        </p:nvSpPr>
        <p:spPr>
          <a:xfrm>
            <a:off x="9840416" y="292494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>
                <a:latin typeface="Times New Roman"/>
                <a:cs typeface="Times New Roman"/>
              </a:rPr>
              <a:t>σ</a:t>
            </a:r>
            <a:r>
              <a:rPr lang="tr-TR" baseline="-25000" dirty="0">
                <a:latin typeface="Times New Roman"/>
                <a:cs typeface="Times New Roman"/>
              </a:rPr>
              <a:t>21</a:t>
            </a:r>
            <a:endParaRPr lang="tr-TR" baseline="-25000" dirty="0"/>
          </a:p>
        </p:txBody>
      </p:sp>
      <p:sp>
        <p:nvSpPr>
          <p:cNvPr id="34" name="33 Metin kutusu"/>
          <p:cNvSpPr txBox="1"/>
          <p:nvPr/>
        </p:nvSpPr>
        <p:spPr>
          <a:xfrm>
            <a:off x="8976320" y="220486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>
                <a:latin typeface="Times New Roman"/>
                <a:cs typeface="Times New Roman"/>
              </a:rPr>
              <a:t>σ</a:t>
            </a:r>
            <a:r>
              <a:rPr lang="tr-TR" baseline="-25000" dirty="0">
                <a:latin typeface="Times New Roman"/>
                <a:cs typeface="Times New Roman"/>
              </a:rPr>
              <a:t>23</a:t>
            </a:r>
            <a:endParaRPr lang="tr-TR" baseline="-25000" dirty="0"/>
          </a:p>
        </p:txBody>
      </p:sp>
      <p:sp>
        <p:nvSpPr>
          <p:cNvPr id="35" name="34 Metin kutusu"/>
          <p:cNvSpPr txBox="1"/>
          <p:nvPr/>
        </p:nvSpPr>
        <p:spPr>
          <a:xfrm>
            <a:off x="8040216" y="198884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>
                <a:latin typeface="Times New Roman"/>
                <a:cs typeface="Times New Roman"/>
              </a:rPr>
              <a:t>σ</a:t>
            </a:r>
            <a:r>
              <a:rPr lang="tr-TR" baseline="-25000" dirty="0">
                <a:latin typeface="Times New Roman"/>
                <a:cs typeface="Times New Roman"/>
              </a:rPr>
              <a:t>22</a:t>
            </a:r>
            <a:endParaRPr lang="tr-TR" baseline="-25000" dirty="0"/>
          </a:p>
        </p:txBody>
      </p:sp>
      <p:sp>
        <p:nvSpPr>
          <p:cNvPr id="36" name="35 Metin kutusu"/>
          <p:cNvSpPr txBox="1"/>
          <p:nvPr/>
        </p:nvSpPr>
        <p:spPr>
          <a:xfrm>
            <a:off x="9840416" y="371703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>
                <a:latin typeface="Times New Roman"/>
                <a:cs typeface="Times New Roman"/>
              </a:rPr>
              <a:t>σ</a:t>
            </a:r>
            <a:r>
              <a:rPr lang="tr-TR" baseline="-25000" dirty="0">
                <a:latin typeface="Times New Roman"/>
                <a:cs typeface="Times New Roman"/>
              </a:rPr>
              <a:t>11</a:t>
            </a:r>
            <a:endParaRPr lang="tr-TR" baseline="-25000" dirty="0"/>
          </a:p>
        </p:txBody>
      </p:sp>
      <p:sp>
        <p:nvSpPr>
          <p:cNvPr id="37" name="36 Metin kutusu"/>
          <p:cNvSpPr txBox="1"/>
          <p:nvPr/>
        </p:nvSpPr>
        <p:spPr>
          <a:xfrm>
            <a:off x="6528048" y="471585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>
                <a:latin typeface="Times New Roman"/>
                <a:cs typeface="Times New Roman"/>
              </a:rPr>
              <a:t>σ</a:t>
            </a:r>
            <a:r>
              <a:rPr lang="tr-TR" baseline="-25000" dirty="0">
                <a:latin typeface="Times New Roman"/>
                <a:cs typeface="Times New Roman"/>
              </a:rPr>
              <a:t>33</a:t>
            </a:r>
            <a:endParaRPr lang="tr-TR" baseline="-25000" dirty="0"/>
          </a:p>
        </p:txBody>
      </p:sp>
      <p:sp>
        <p:nvSpPr>
          <p:cNvPr id="38" name="37 Metin kutusu"/>
          <p:cNvSpPr txBox="1"/>
          <p:nvPr/>
        </p:nvSpPr>
        <p:spPr>
          <a:xfrm>
            <a:off x="2639616" y="551723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>
                <a:latin typeface="Times New Roman"/>
                <a:cs typeface="Times New Roman"/>
              </a:rPr>
              <a:t>σ</a:t>
            </a:r>
            <a:r>
              <a:rPr lang="tr-TR" baseline="-25000" dirty="0" err="1">
                <a:latin typeface="Times New Roman"/>
                <a:cs typeface="Times New Roman"/>
              </a:rPr>
              <a:t>ij</a:t>
            </a:r>
            <a:r>
              <a:rPr lang="tr-TR" baseline="-25000" dirty="0">
                <a:latin typeface="Times New Roman"/>
                <a:cs typeface="Times New Roman"/>
              </a:rPr>
              <a:t>  </a:t>
            </a:r>
            <a:r>
              <a:rPr lang="tr-TR" dirty="0">
                <a:latin typeface="Times New Roman"/>
                <a:cs typeface="Times New Roman"/>
              </a:rPr>
              <a:t>=</a:t>
            </a:r>
            <a:endParaRPr lang="tr-TR" dirty="0"/>
          </a:p>
        </p:txBody>
      </p:sp>
      <p:cxnSp>
        <p:nvCxnSpPr>
          <p:cNvPr id="41" name="40 Düz Bağlayıcı"/>
          <p:cNvCxnSpPr/>
          <p:nvPr/>
        </p:nvCxnSpPr>
        <p:spPr>
          <a:xfrm>
            <a:off x="3503712" y="5013176"/>
            <a:ext cx="0" cy="129614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41 Metin kutusu"/>
          <p:cNvSpPr txBox="1"/>
          <p:nvPr/>
        </p:nvSpPr>
        <p:spPr>
          <a:xfrm>
            <a:off x="3575720" y="5013177"/>
            <a:ext cx="187220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>
                <a:latin typeface="Times New Roman"/>
                <a:cs typeface="Times New Roman"/>
              </a:rPr>
              <a:t>σ</a:t>
            </a:r>
            <a:r>
              <a:rPr lang="tr-TR" baseline="-25000" dirty="0">
                <a:latin typeface="Times New Roman"/>
                <a:cs typeface="Times New Roman"/>
              </a:rPr>
              <a:t>11   </a:t>
            </a:r>
            <a:r>
              <a:rPr lang="el-GR" dirty="0">
                <a:latin typeface="Times New Roman"/>
                <a:cs typeface="Times New Roman"/>
              </a:rPr>
              <a:t>σ</a:t>
            </a:r>
            <a:r>
              <a:rPr lang="tr-TR" baseline="-25000" dirty="0">
                <a:latin typeface="Times New Roman"/>
                <a:cs typeface="Times New Roman"/>
              </a:rPr>
              <a:t>12   </a:t>
            </a:r>
            <a:r>
              <a:rPr lang="el-GR" dirty="0">
                <a:latin typeface="Times New Roman"/>
                <a:cs typeface="Times New Roman"/>
              </a:rPr>
              <a:t>σ</a:t>
            </a:r>
            <a:r>
              <a:rPr lang="tr-TR" baseline="-25000" dirty="0">
                <a:latin typeface="Times New Roman"/>
                <a:cs typeface="Times New Roman"/>
              </a:rPr>
              <a:t>13</a:t>
            </a:r>
          </a:p>
          <a:p>
            <a:endParaRPr lang="tr-TR" dirty="0">
              <a:latin typeface="Times New Roman"/>
              <a:cs typeface="Times New Roman"/>
            </a:endParaRPr>
          </a:p>
          <a:p>
            <a:r>
              <a:rPr lang="el-GR" dirty="0">
                <a:latin typeface="Times New Roman"/>
                <a:cs typeface="Times New Roman"/>
              </a:rPr>
              <a:t>σ</a:t>
            </a:r>
            <a:r>
              <a:rPr lang="tr-TR" baseline="-25000" dirty="0">
                <a:latin typeface="Times New Roman"/>
                <a:cs typeface="Times New Roman"/>
              </a:rPr>
              <a:t>21   </a:t>
            </a:r>
            <a:r>
              <a:rPr lang="el-GR" dirty="0">
                <a:latin typeface="Times New Roman"/>
                <a:cs typeface="Times New Roman"/>
              </a:rPr>
              <a:t>σ</a:t>
            </a:r>
            <a:r>
              <a:rPr lang="tr-TR" baseline="-25000" dirty="0">
                <a:latin typeface="Times New Roman"/>
                <a:cs typeface="Times New Roman"/>
              </a:rPr>
              <a:t>22   </a:t>
            </a:r>
            <a:r>
              <a:rPr lang="el-GR" dirty="0">
                <a:latin typeface="Times New Roman"/>
                <a:cs typeface="Times New Roman"/>
              </a:rPr>
              <a:t>σ</a:t>
            </a:r>
            <a:r>
              <a:rPr lang="tr-TR" baseline="-25000" dirty="0">
                <a:latin typeface="Times New Roman"/>
                <a:cs typeface="Times New Roman"/>
              </a:rPr>
              <a:t>23</a:t>
            </a:r>
          </a:p>
          <a:p>
            <a:endParaRPr lang="tr-TR" baseline="-25000" dirty="0">
              <a:latin typeface="Times New Roman"/>
              <a:cs typeface="Times New Roman"/>
            </a:endParaRPr>
          </a:p>
          <a:p>
            <a:r>
              <a:rPr lang="el-GR" dirty="0">
                <a:latin typeface="Times New Roman"/>
                <a:cs typeface="Times New Roman"/>
              </a:rPr>
              <a:t>σ</a:t>
            </a:r>
            <a:r>
              <a:rPr lang="tr-TR" baseline="-25000" dirty="0">
                <a:latin typeface="Times New Roman"/>
                <a:cs typeface="Times New Roman"/>
              </a:rPr>
              <a:t>31   </a:t>
            </a:r>
            <a:r>
              <a:rPr lang="el-GR" dirty="0">
                <a:latin typeface="Times New Roman"/>
                <a:cs typeface="Times New Roman"/>
              </a:rPr>
              <a:t>σ</a:t>
            </a:r>
            <a:r>
              <a:rPr lang="tr-TR" baseline="-25000" dirty="0">
                <a:latin typeface="Times New Roman"/>
                <a:cs typeface="Times New Roman"/>
              </a:rPr>
              <a:t>32   </a:t>
            </a:r>
            <a:r>
              <a:rPr lang="el-GR" dirty="0">
                <a:latin typeface="Times New Roman"/>
                <a:cs typeface="Times New Roman"/>
              </a:rPr>
              <a:t>σ</a:t>
            </a:r>
            <a:r>
              <a:rPr lang="tr-TR" baseline="-25000" dirty="0">
                <a:latin typeface="Times New Roman"/>
                <a:cs typeface="Times New Roman"/>
              </a:rPr>
              <a:t>33</a:t>
            </a:r>
            <a:endParaRPr lang="tr-TR" baseline="-25000" dirty="0"/>
          </a:p>
        </p:txBody>
      </p:sp>
      <p:cxnSp>
        <p:nvCxnSpPr>
          <p:cNvPr id="43" name="42 Düz Bağlayıcı"/>
          <p:cNvCxnSpPr/>
          <p:nvPr/>
        </p:nvCxnSpPr>
        <p:spPr>
          <a:xfrm>
            <a:off x="4871864" y="5013176"/>
            <a:ext cx="0" cy="129614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43 Dikdörtgen"/>
          <p:cNvSpPr/>
          <p:nvPr/>
        </p:nvSpPr>
        <p:spPr>
          <a:xfrm>
            <a:off x="5159897" y="5013177"/>
            <a:ext cx="987771" cy="16619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latin typeface="Times New Roman"/>
                <a:cs typeface="Times New Roman"/>
              </a:rPr>
              <a:t>σ</a:t>
            </a:r>
            <a:r>
              <a:rPr lang="tr-TR" baseline="-25000" dirty="0">
                <a:latin typeface="Times New Roman"/>
                <a:cs typeface="Times New Roman"/>
              </a:rPr>
              <a:t>12  </a:t>
            </a:r>
            <a:r>
              <a:rPr lang="tr-TR" dirty="0">
                <a:latin typeface="Times New Roman"/>
                <a:cs typeface="Times New Roman"/>
              </a:rPr>
              <a:t>=</a:t>
            </a:r>
            <a:r>
              <a:rPr lang="tr-TR" baseline="-25000" dirty="0">
                <a:latin typeface="Times New Roman"/>
                <a:cs typeface="Times New Roman"/>
              </a:rPr>
              <a:t> </a:t>
            </a:r>
            <a:r>
              <a:rPr lang="el-GR" dirty="0">
                <a:latin typeface="Times New Roman"/>
                <a:cs typeface="Times New Roman"/>
              </a:rPr>
              <a:t>σ</a:t>
            </a:r>
            <a:r>
              <a:rPr lang="tr-TR" baseline="-25000" dirty="0">
                <a:latin typeface="Times New Roman"/>
                <a:cs typeface="Times New Roman"/>
              </a:rPr>
              <a:t>21</a:t>
            </a:r>
          </a:p>
          <a:p>
            <a:endParaRPr lang="tr-TR" dirty="0">
              <a:latin typeface="Times New Roman"/>
              <a:cs typeface="Times New Roman"/>
            </a:endParaRPr>
          </a:p>
          <a:p>
            <a:r>
              <a:rPr lang="el-GR" dirty="0">
                <a:latin typeface="Times New Roman"/>
                <a:cs typeface="Times New Roman"/>
              </a:rPr>
              <a:t>σ</a:t>
            </a:r>
            <a:r>
              <a:rPr lang="tr-TR" baseline="-25000" dirty="0">
                <a:latin typeface="Times New Roman"/>
                <a:cs typeface="Times New Roman"/>
              </a:rPr>
              <a:t>31  </a:t>
            </a:r>
            <a:r>
              <a:rPr lang="tr-TR" dirty="0">
                <a:latin typeface="Times New Roman"/>
                <a:cs typeface="Times New Roman"/>
              </a:rPr>
              <a:t>=</a:t>
            </a:r>
            <a:r>
              <a:rPr lang="tr-TR" baseline="-25000" dirty="0">
                <a:latin typeface="Times New Roman"/>
                <a:cs typeface="Times New Roman"/>
              </a:rPr>
              <a:t> </a:t>
            </a:r>
            <a:r>
              <a:rPr lang="el-GR" dirty="0">
                <a:latin typeface="Times New Roman"/>
                <a:cs typeface="Times New Roman"/>
              </a:rPr>
              <a:t>σ</a:t>
            </a:r>
            <a:r>
              <a:rPr lang="tr-TR" baseline="-25000" dirty="0">
                <a:latin typeface="Times New Roman"/>
                <a:cs typeface="Times New Roman"/>
              </a:rPr>
              <a:t>13</a:t>
            </a:r>
          </a:p>
          <a:p>
            <a:endParaRPr lang="tr-TR" baseline="-25000" dirty="0">
              <a:latin typeface="Times New Roman"/>
              <a:cs typeface="Times New Roman"/>
            </a:endParaRPr>
          </a:p>
          <a:p>
            <a:r>
              <a:rPr lang="el-GR" dirty="0">
                <a:latin typeface="Times New Roman"/>
                <a:cs typeface="Times New Roman"/>
              </a:rPr>
              <a:t>σ</a:t>
            </a:r>
            <a:r>
              <a:rPr lang="tr-TR" baseline="-25000" dirty="0">
                <a:latin typeface="Times New Roman"/>
                <a:cs typeface="Times New Roman"/>
              </a:rPr>
              <a:t>32  </a:t>
            </a:r>
            <a:r>
              <a:rPr lang="tr-TR" dirty="0">
                <a:latin typeface="Times New Roman"/>
                <a:cs typeface="Times New Roman"/>
              </a:rPr>
              <a:t>=</a:t>
            </a:r>
            <a:r>
              <a:rPr lang="tr-TR" baseline="-25000" dirty="0">
                <a:latin typeface="Times New Roman"/>
                <a:cs typeface="Times New Roman"/>
              </a:rPr>
              <a:t> </a:t>
            </a:r>
            <a:r>
              <a:rPr lang="el-GR" dirty="0">
                <a:latin typeface="Times New Roman"/>
                <a:cs typeface="Times New Roman"/>
              </a:rPr>
              <a:t>σ</a:t>
            </a:r>
            <a:r>
              <a:rPr lang="tr-TR" baseline="-25000" dirty="0">
                <a:latin typeface="Times New Roman"/>
                <a:cs typeface="Times New Roman"/>
              </a:rPr>
              <a:t>23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4342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</a:rPr>
              <a:t>Kayma </a:t>
            </a:r>
            <a:r>
              <a:rPr lang="tr-TR" dirty="0" err="1" smtClean="0">
                <a:solidFill>
                  <a:srgbClr val="C00000"/>
                </a:solidFill>
              </a:rPr>
              <a:t>gerinimi</a:t>
            </a: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4" name="3 Dikdörtgen"/>
          <p:cNvSpPr/>
          <p:nvPr/>
        </p:nvSpPr>
        <p:spPr>
          <a:xfrm>
            <a:off x="3071664" y="2204864"/>
            <a:ext cx="1512168" cy="172819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5" name="4 Dikdörtgen"/>
          <p:cNvSpPr/>
          <p:nvPr/>
        </p:nvSpPr>
        <p:spPr>
          <a:xfrm>
            <a:off x="6960096" y="2204864"/>
            <a:ext cx="1512168" cy="172819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7" name="6 Dikdörtgen"/>
          <p:cNvSpPr/>
          <p:nvPr/>
        </p:nvSpPr>
        <p:spPr>
          <a:xfrm>
            <a:off x="6960096" y="5157192"/>
            <a:ext cx="1512168" cy="115212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cxnSp>
        <p:nvCxnSpPr>
          <p:cNvPr id="9" name="8 Düz Ok Bağlayıcısı"/>
          <p:cNvCxnSpPr/>
          <p:nvPr/>
        </p:nvCxnSpPr>
        <p:spPr>
          <a:xfrm>
            <a:off x="1847528" y="2276872"/>
            <a:ext cx="1224136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Düz Ok Bağlayıcısı"/>
          <p:cNvCxnSpPr/>
          <p:nvPr/>
        </p:nvCxnSpPr>
        <p:spPr>
          <a:xfrm>
            <a:off x="7680176" y="1628800"/>
            <a:ext cx="8384" cy="58444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Metin kutusu"/>
          <p:cNvSpPr txBox="1"/>
          <p:nvPr/>
        </p:nvSpPr>
        <p:spPr>
          <a:xfrm>
            <a:off x="1847528" y="1700808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kuvvet</a:t>
            </a:r>
          </a:p>
        </p:txBody>
      </p:sp>
      <p:sp>
        <p:nvSpPr>
          <p:cNvPr id="13" name="12 Metin kutusu"/>
          <p:cNvSpPr txBox="1"/>
          <p:nvPr/>
        </p:nvSpPr>
        <p:spPr>
          <a:xfrm>
            <a:off x="7176120" y="1340768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kuvvet</a:t>
            </a:r>
          </a:p>
        </p:txBody>
      </p:sp>
      <p:cxnSp>
        <p:nvCxnSpPr>
          <p:cNvPr id="16" name="15 Düz Bağlayıcı"/>
          <p:cNvCxnSpPr/>
          <p:nvPr/>
        </p:nvCxnSpPr>
        <p:spPr>
          <a:xfrm>
            <a:off x="3647728" y="4869160"/>
            <a:ext cx="1584176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Düz Bağlayıcı"/>
          <p:cNvCxnSpPr/>
          <p:nvPr/>
        </p:nvCxnSpPr>
        <p:spPr>
          <a:xfrm>
            <a:off x="2855640" y="6093296"/>
            <a:ext cx="1584176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Düz Bağlayıcı"/>
          <p:cNvCxnSpPr/>
          <p:nvPr/>
        </p:nvCxnSpPr>
        <p:spPr>
          <a:xfrm flipH="1">
            <a:off x="2855640" y="4869160"/>
            <a:ext cx="792088" cy="12241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20 Düz Bağlayıcı"/>
          <p:cNvCxnSpPr/>
          <p:nvPr/>
        </p:nvCxnSpPr>
        <p:spPr>
          <a:xfrm flipH="1">
            <a:off x="4439816" y="4869160"/>
            <a:ext cx="792088" cy="12241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22 Düz Bağlayıcı"/>
          <p:cNvCxnSpPr/>
          <p:nvPr/>
        </p:nvCxnSpPr>
        <p:spPr>
          <a:xfrm flipV="1">
            <a:off x="2855640" y="4869160"/>
            <a:ext cx="72008" cy="1224136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Düz Bağlayıcı"/>
          <p:cNvCxnSpPr/>
          <p:nvPr/>
        </p:nvCxnSpPr>
        <p:spPr>
          <a:xfrm>
            <a:off x="2927648" y="4869160"/>
            <a:ext cx="72008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Düz Ok Bağlayıcısı"/>
          <p:cNvCxnSpPr/>
          <p:nvPr/>
        </p:nvCxnSpPr>
        <p:spPr>
          <a:xfrm>
            <a:off x="2783632" y="4725144"/>
            <a:ext cx="288032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Düz Ok Bağlayıcısı"/>
          <p:cNvCxnSpPr/>
          <p:nvPr/>
        </p:nvCxnSpPr>
        <p:spPr>
          <a:xfrm flipH="1">
            <a:off x="3431704" y="4725144"/>
            <a:ext cx="288032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36 Metin kutusu"/>
          <p:cNvSpPr txBox="1"/>
          <p:nvPr/>
        </p:nvSpPr>
        <p:spPr>
          <a:xfrm>
            <a:off x="2999656" y="450912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latin typeface="Times New Roman"/>
                <a:cs typeface="Times New Roman"/>
              </a:rPr>
              <a:t> </a:t>
            </a:r>
            <a:r>
              <a:rPr lang="el-GR" i="1" dirty="0">
                <a:latin typeface="Times New Roman"/>
                <a:cs typeface="Times New Roman"/>
              </a:rPr>
              <a:t>δ</a:t>
            </a:r>
            <a:r>
              <a:rPr lang="tr-TR" i="1" dirty="0">
                <a:latin typeface="Times New Roman"/>
                <a:cs typeface="Times New Roman"/>
              </a:rPr>
              <a:t>L</a:t>
            </a:r>
            <a:endParaRPr lang="tr-TR" i="1" dirty="0"/>
          </a:p>
        </p:txBody>
      </p:sp>
      <p:sp>
        <p:nvSpPr>
          <p:cNvPr id="38" name="37 Metin kutusu"/>
          <p:cNvSpPr txBox="1"/>
          <p:nvPr/>
        </p:nvSpPr>
        <p:spPr>
          <a:xfrm>
            <a:off x="2783632" y="544522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latin typeface="Times New Roman"/>
                <a:cs typeface="Times New Roman"/>
              </a:rPr>
              <a:t> </a:t>
            </a:r>
            <a:r>
              <a:rPr lang="el-GR" i="1" dirty="0">
                <a:latin typeface="Times New Roman"/>
                <a:cs typeface="Times New Roman"/>
              </a:rPr>
              <a:t>γ</a:t>
            </a:r>
            <a:endParaRPr lang="tr-TR" i="1" dirty="0"/>
          </a:p>
        </p:txBody>
      </p:sp>
      <p:cxnSp>
        <p:nvCxnSpPr>
          <p:cNvPr id="39" name="38 Düz Ok Bağlayıcısı"/>
          <p:cNvCxnSpPr/>
          <p:nvPr/>
        </p:nvCxnSpPr>
        <p:spPr>
          <a:xfrm>
            <a:off x="5447928" y="5661248"/>
            <a:ext cx="0" cy="36004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Düz Ok Bağlayıcısı"/>
          <p:cNvCxnSpPr/>
          <p:nvPr/>
        </p:nvCxnSpPr>
        <p:spPr>
          <a:xfrm flipV="1">
            <a:off x="5447928" y="4941168"/>
            <a:ext cx="8384" cy="42366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49 Düz Bağlayıcı"/>
          <p:cNvCxnSpPr/>
          <p:nvPr/>
        </p:nvCxnSpPr>
        <p:spPr>
          <a:xfrm>
            <a:off x="5342869" y="4869160"/>
            <a:ext cx="21602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Düz Bağlayıcı"/>
          <p:cNvCxnSpPr/>
          <p:nvPr/>
        </p:nvCxnSpPr>
        <p:spPr>
          <a:xfrm>
            <a:off x="5331852" y="6093296"/>
            <a:ext cx="21602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54 Metin kutusu"/>
          <p:cNvSpPr txBox="1"/>
          <p:nvPr/>
        </p:nvSpPr>
        <p:spPr>
          <a:xfrm>
            <a:off x="5159896" y="537321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latin typeface="Times New Roman"/>
                <a:cs typeface="Times New Roman"/>
              </a:rPr>
              <a:t>  </a:t>
            </a:r>
            <a:r>
              <a:rPr lang="tr-TR" i="1" dirty="0">
                <a:latin typeface="Times New Roman"/>
                <a:cs typeface="Times New Roman"/>
              </a:rPr>
              <a:t>h</a:t>
            </a:r>
            <a:endParaRPr lang="tr-TR" i="1" dirty="0"/>
          </a:p>
        </p:txBody>
      </p:sp>
      <p:sp>
        <p:nvSpPr>
          <p:cNvPr id="56" name="55 Metin kutusu"/>
          <p:cNvSpPr txBox="1"/>
          <p:nvPr/>
        </p:nvSpPr>
        <p:spPr>
          <a:xfrm>
            <a:off x="3359696" y="4941168"/>
            <a:ext cx="14401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latin typeface="Times New Roman"/>
                <a:cs typeface="Times New Roman"/>
              </a:rPr>
              <a:t>               </a:t>
            </a:r>
            <a:r>
              <a:rPr lang="el-GR" i="1" dirty="0">
                <a:latin typeface="Times New Roman"/>
                <a:cs typeface="Times New Roman"/>
              </a:rPr>
              <a:t>δ</a:t>
            </a:r>
            <a:r>
              <a:rPr lang="tr-TR" i="1" dirty="0">
                <a:latin typeface="Times New Roman"/>
                <a:cs typeface="Times New Roman"/>
              </a:rPr>
              <a:t>L</a:t>
            </a:r>
            <a:endParaRPr lang="tr-TR" i="1" dirty="0"/>
          </a:p>
          <a:p>
            <a:r>
              <a:rPr lang="tr-TR" dirty="0"/>
              <a:t>tan(</a:t>
            </a:r>
            <a:r>
              <a:rPr lang="el-GR" dirty="0">
                <a:latin typeface="Times New Roman"/>
                <a:cs typeface="Times New Roman"/>
              </a:rPr>
              <a:t>γ</a:t>
            </a:r>
            <a:r>
              <a:rPr lang="tr-TR" dirty="0">
                <a:latin typeface="Times New Roman"/>
                <a:cs typeface="Times New Roman"/>
              </a:rPr>
              <a:t>)=</a:t>
            </a:r>
          </a:p>
          <a:p>
            <a:r>
              <a:rPr lang="tr-TR" dirty="0">
                <a:latin typeface="Times New Roman"/>
                <a:cs typeface="Times New Roman"/>
              </a:rPr>
              <a:t>                </a:t>
            </a:r>
            <a:r>
              <a:rPr lang="tr-TR" i="1" dirty="0">
                <a:latin typeface="Times New Roman"/>
                <a:cs typeface="Times New Roman"/>
              </a:rPr>
              <a:t>h</a:t>
            </a:r>
          </a:p>
          <a:p>
            <a:endParaRPr lang="tr-TR" dirty="0">
              <a:latin typeface="Times New Roman"/>
              <a:cs typeface="Times New Roman"/>
            </a:endParaRPr>
          </a:p>
          <a:p>
            <a:endParaRPr lang="tr-TR" dirty="0"/>
          </a:p>
        </p:txBody>
      </p:sp>
      <p:cxnSp>
        <p:nvCxnSpPr>
          <p:cNvPr id="58" name="57 Düz Bağlayıcı"/>
          <p:cNvCxnSpPr/>
          <p:nvPr/>
        </p:nvCxnSpPr>
        <p:spPr>
          <a:xfrm>
            <a:off x="4223792" y="5417284"/>
            <a:ext cx="50405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9963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C00000"/>
                </a:solidFill>
              </a:rPr>
              <a:t>Deborah</a:t>
            </a:r>
            <a:r>
              <a:rPr lang="tr-TR" dirty="0" smtClean="0">
                <a:solidFill>
                  <a:srgbClr val="C00000"/>
                </a:solidFill>
              </a:rPr>
              <a:t> sayısı</a:t>
            </a: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Malzemenin karakteristik zamanının (gevşeme süresi vb.) bu malzeme üzerine uygulanan etkinin süresine oranı</a:t>
            </a:r>
          </a:p>
          <a:p>
            <a:endParaRPr lang="tr-TR" dirty="0" smtClean="0"/>
          </a:p>
          <a:p>
            <a:pPr>
              <a:buNone/>
            </a:pPr>
            <a:r>
              <a:rPr lang="tr-TR" dirty="0" smtClean="0"/>
              <a:t>		zaman (gevşeme süresi)</a:t>
            </a:r>
          </a:p>
          <a:p>
            <a:pPr>
              <a:buNone/>
            </a:pPr>
            <a:r>
              <a:rPr lang="tr-TR" dirty="0" smtClean="0"/>
              <a:t>De = </a:t>
            </a:r>
          </a:p>
          <a:p>
            <a:pPr>
              <a:buNone/>
            </a:pPr>
            <a:r>
              <a:rPr lang="tr-TR" dirty="0" smtClean="0"/>
              <a:t>		etki süresi (deney süresi)</a:t>
            </a:r>
            <a:endParaRPr lang="tr-TR" dirty="0"/>
          </a:p>
        </p:txBody>
      </p:sp>
      <p:cxnSp>
        <p:nvCxnSpPr>
          <p:cNvPr id="5" name="4 Düz Bağlayıcı"/>
          <p:cNvCxnSpPr/>
          <p:nvPr/>
        </p:nvCxnSpPr>
        <p:spPr>
          <a:xfrm>
            <a:off x="1721492" y="3974361"/>
            <a:ext cx="446449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5560" y="5085184"/>
            <a:ext cx="2088232" cy="1589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23791" y="5085184"/>
            <a:ext cx="2160240" cy="1593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84031" y="5085185"/>
            <a:ext cx="1872208" cy="1620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10 Beşgen"/>
          <p:cNvSpPr/>
          <p:nvPr/>
        </p:nvSpPr>
        <p:spPr>
          <a:xfrm rot="10800000">
            <a:off x="8328248" y="5229200"/>
            <a:ext cx="1907704" cy="1296144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11 Metin kutusu"/>
          <p:cNvSpPr txBox="1"/>
          <p:nvPr/>
        </p:nvSpPr>
        <p:spPr>
          <a:xfrm>
            <a:off x="8760296" y="5661248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/>
              <a:t>Silly</a:t>
            </a:r>
            <a:r>
              <a:rPr lang="tr-TR" dirty="0"/>
              <a:t> </a:t>
            </a:r>
            <a:r>
              <a:rPr lang="tr-TR" dirty="0" err="1"/>
              <a:t>putty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76437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C00000"/>
                </a:solidFill>
              </a:rPr>
              <a:t>Deborah</a:t>
            </a:r>
            <a:r>
              <a:rPr lang="tr-TR" dirty="0" smtClean="0">
                <a:solidFill>
                  <a:srgbClr val="C00000"/>
                </a:solidFill>
              </a:rPr>
              <a:t> sayısı</a:t>
            </a: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i="1" dirty="0" smtClean="0"/>
              <a:t>De</a:t>
            </a:r>
            <a:r>
              <a:rPr lang="tr-TR" dirty="0" smtClean="0"/>
              <a:t> &lt;&lt; 1 sıvı davranış</a:t>
            </a:r>
          </a:p>
          <a:p>
            <a:endParaRPr lang="tr-TR" dirty="0" smtClean="0"/>
          </a:p>
          <a:p>
            <a:r>
              <a:rPr lang="tr-TR" i="1" dirty="0" smtClean="0"/>
              <a:t>De</a:t>
            </a:r>
            <a:r>
              <a:rPr lang="tr-TR" dirty="0" smtClean="0"/>
              <a:t> &gt;&gt; 1 çok elastik katı</a:t>
            </a:r>
          </a:p>
          <a:p>
            <a:endParaRPr lang="tr-TR" dirty="0" smtClean="0"/>
          </a:p>
          <a:p>
            <a:r>
              <a:rPr lang="tr-TR" i="1" dirty="0" smtClean="0"/>
              <a:t>De</a:t>
            </a:r>
            <a:r>
              <a:rPr lang="tr-TR" dirty="0" smtClean="0"/>
              <a:t> </a:t>
            </a:r>
            <a:r>
              <a:rPr lang="tr-TR" dirty="0" smtClean="0">
                <a:latin typeface="Times New Roman"/>
                <a:cs typeface="Times New Roman"/>
              </a:rPr>
              <a:t>~ 1 </a:t>
            </a:r>
            <a:r>
              <a:rPr lang="tr-TR" dirty="0" err="1" smtClean="0">
                <a:latin typeface="Times New Roman"/>
                <a:cs typeface="Times New Roman"/>
              </a:rPr>
              <a:t>viskoelastik</a:t>
            </a:r>
            <a:r>
              <a:rPr lang="tr-TR" dirty="0" smtClean="0">
                <a:latin typeface="Times New Roman"/>
                <a:cs typeface="Times New Roman"/>
              </a:rPr>
              <a:t> karakter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8233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03512" y="228600"/>
            <a:ext cx="8784976" cy="758952"/>
          </a:xfrm>
        </p:spPr>
        <p:txBody>
          <a:bodyPr>
            <a:no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Basit deformasyon temelinde materyal sınıflandırması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sz="2000" dirty="0"/>
              <a:t>Mutlak katı madde (</a:t>
            </a:r>
            <a:r>
              <a:rPr lang="tr-TR" sz="2000" dirty="0" err="1"/>
              <a:t>Öklidyen</a:t>
            </a:r>
            <a:r>
              <a:rPr lang="tr-TR" sz="2000" dirty="0"/>
              <a:t> katı)                          </a:t>
            </a:r>
            <a:r>
              <a:rPr lang="el-GR" sz="2000" dirty="0">
                <a:latin typeface="Times New Roman"/>
                <a:cs typeface="Times New Roman"/>
              </a:rPr>
              <a:t>γ</a:t>
            </a:r>
            <a:r>
              <a:rPr lang="tr-TR" sz="2000" dirty="0">
                <a:latin typeface="Times New Roman"/>
                <a:cs typeface="Times New Roman"/>
              </a:rPr>
              <a:t>=0</a:t>
            </a:r>
            <a:r>
              <a:rPr lang="tr-TR" sz="2000" dirty="0"/>
              <a:t>      </a:t>
            </a:r>
          </a:p>
          <a:p>
            <a:pPr>
              <a:buNone/>
            </a:pPr>
            <a:endParaRPr lang="tr-TR" sz="2000" dirty="0"/>
          </a:p>
          <a:p>
            <a:pPr>
              <a:buNone/>
            </a:pPr>
            <a:r>
              <a:rPr lang="tr-TR" sz="2000" dirty="0"/>
              <a:t>Lineer elastik katı madde (</a:t>
            </a:r>
            <a:r>
              <a:rPr lang="tr-TR" sz="2000" dirty="0" err="1"/>
              <a:t>Hookean</a:t>
            </a:r>
            <a:r>
              <a:rPr lang="tr-TR" sz="2000" dirty="0"/>
              <a:t> elastik)          </a:t>
            </a:r>
            <a:r>
              <a:rPr lang="el-GR" sz="2000" dirty="0">
                <a:latin typeface="Times New Roman"/>
                <a:cs typeface="Times New Roman"/>
              </a:rPr>
              <a:t>τ</a:t>
            </a:r>
            <a:r>
              <a:rPr lang="tr-TR" sz="2000" dirty="0">
                <a:latin typeface="Times New Roman"/>
                <a:cs typeface="Times New Roman"/>
              </a:rPr>
              <a:t>=G</a:t>
            </a:r>
            <a:r>
              <a:rPr lang="el-GR" sz="2000" dirty="0">
                <a:latin typeface="Times New Roman"/>
                <a:cs typeface="Times New Roman"/>
              </a:rPr>
              <a:t>γ</a:t>
            </a:r>
            <a:r>
              <a:rPr lang="tr-TR" sz="2000" dirty="0">
                <a:latin typeface="Times New Roman"/>
                <a:cs typeface="Times New Roman"/>
              </a:rPr>
              <a:t> (G= sabit)</a:t>
            </a:r>
          </a:p>
          <a:p>
            <a:pPr>
              <a:buNone/>
            </a:pPr>
            <a:endParaRPr lang="tr-TR" sz="2000" dirty="0">
              <a:latin typeface="Times New Roman"/>
              <a:cs typeface="Times New Roman"/>
            </a:endParaRPr>
          </a:p>
          <a:p>
            <a:pPr>
              <a:buNone/>
            </a:pPr>
            <a:r>
              <a:rPr lang="tr-TR" sz="2000" dirty="0">
                <a:latin typeface="Times New Roman"/>
                <a:cs typeface="Times New Roman"/>
              </a:rPr>
              <a:t>Lineer olmayan elastik katı madde                                </a:t>
            </a:r>
            <a:r>
              <a:rPr lang="el-GR" sz="2000" dirty="0">
                <a:latin typeface="Times New Roman"/>
                <a:cs typeface="Times New Roman"/>
              </a:rPr>
              <a:t>τ</a:t>
            </a:r>
            <a:r>
              <a:rPr lang="tr-TR" sz="2000" dirty="0">
                <a:latin typeface="Times New Roman"/>
                <a:cs typeface="Times New Roman"/>
              </a:rPr>
              <a:t>=G(</a:t>
            </a:r>
            <a:r>
              <a:rPr lang="el-GR" sz="2000" dirty="0">
                <a:latin typeface="Times New Roman"/>
                <a:cs typeface="Times New Roman"/>
              </a:rPr>
              <a:t>γ</a:t>
            </a:r>
            <a:r>
              <a:rPr lang="tr-TR" sz="2000" dirty="0">
                <a:latin typeface="Times New Roman"/>
                <a:cs typeface="Times New Roman"/>
              </a:rPr>
              <a:t>)</a:t>
            </a:r>
            <a:r>
              <a:rPr lang="el-GR" sz="2000" dirty="0">
                <a:latin typeface="Times New Roman"/>
                <a:cs typeface="Times New Roman"/>
              </a:rPr>
              <a:t> γ</a:t>
            </a:r>
            <a:endParaRPr lang="tr-TR" sz="2000" dirty="0">
              <a:latin typeface="Times New Roman"/>
              <a:cs typeface="Times New Roman"/>
            </a:endParaRPr>
          </a:p>
          <a:p>
            <a:pPr>
              <a:buNone/>
            </a:pPr>
            <a:endParaRPr lang="tr-TR" sz="2000" dirty="0">
              <a:latin typeface="Times New Roman"/>
              <a:cs typeface="Times New Roman"/>
            </a:endParaRPr>
          </a:p>
          <a:p>
            <a:pPr>
              <a:buNone/>
            </a:pPr>
            <a:r>
              <a:rPr lang="tr-TR" sz="2000" dirty="0" err="1">
                <a:latin typeface="Times New Roman"/>
                <a:cs typeface="Times New Roman"/>
              </a:rPr>
              <a:t>Viskoelastik</a:t>
            </a:r>
            <a:r>
              <a:rPr lang="tr-TR" sz="2000" dirty="0">
                <a:latin typeface="Times New Roman"/>
                <a:cs typeface="Times New Roman"/>
              </a:rPr>
              <a:t> madde				</a:t>
            </a:r>
            <a:r>
              <a:rPr lang="el-GR" sz="2000" dirty="0">
                <a:latin typeface="Times New Roman"/>
                <a:cs typeface="Times New Roman"/>
              </a:rPr>
              <a:t>τ</a:t>
            </a:r>
            <a:r>
              <a:rPr lang="tr-TR" sz="2000" dirty="0">
                <a:latin typeface="Times New Roman"/>
                <a:cs typeface="Times New Roman"/>
              </a:rPr>
              <a:t>=f(</a:t>
            </a:r>
            <a:r>
              <a:rPr lang="el-GR" sz="2000" dirty="0">
                <a:latin typeface="Times New Roman"/>
                <a:cs typeface="Times New Roman"/>
              </a:rPr>
              <a:t>γ</a:t>
            </a:r>
            <a:r>
              <a:rPr lang="tr-TR" sz="2000" dirty="0">
                <a:latin typeface="Times New Roman"/>
                <a:cs typeface="Times New Roman"/>
              </a:rPr>
              <a:t>,</a:t>
            </a:r>
            <a:r>
              <a:rPr lang="el-GR" sz="2000" dirty="0">
                <a:latin typeface="Times New Roman"/>
                <a:cs typeface="Times New Roman"/>
              </a:rPr>
              <a:t> γ</a:t>
            </a:r>
            <a:r>
              <a:rPr lang="tr-TR" sz="2000" dirty="0">
                <a:latin typeface="Times New Roman"/>
                <a:cs typeface="Times New Roman"/>
              </a:rPr>
              <a:t>, t…)</a:t>
            </a:r>
          </a:p>
          <a:p>
            <a:pPr>
              <a:buNone/>
            </a:pPr>
            <a:endParaRPr lang="tr-TR" sz="2000" dirty="0">
              <a:latin typeface="Times New Roman"/>
              <a:cs typeface="Times New Roman"/>
            </a:endParaRPr>
          </a:p>
          <a:p>
            <a:pPr>
              <a:buNone/>
            </a:pPr>
            <a:r>
              <a:rPr lang="tr-TR" sz="2000" dirty="0">
                <a:latin typeface="Times New Roman"/>
                <a:cs typeface="Times New Roman"/>
              </a:rPr>
              <a:t>Lineer olmayan </a:t>
            </a:r>
            <a:r>
              <a:rPr lang="tr-TR" sz="2000" dirty="0" err="1">
                <a:latin typeface="Times New Roman"/>
                <a:cs typeface="Times New Roman"/>
              </a:rPr>
              <a:t>viskoelastik</a:t>
            </a:r>
            <a:r>
              <a:rPr lang="tr-TR" sz="2000" dirty="0">
                <a:latin typeface="Times New Roman"/>
                <a:cs typeface="Times New Roman"/>
              </a:rPr>
              <a:t> madde (</a:t>
            </a:r>
            <a:r>
              <a:rPr lang="tr-TR" sz="2000" dirty="0" err="1">
                <a:latin typeface="Times New Roman"/>
                <a:cs typeface="Times New Roman"/>
              </a:rPr>
              <a:t>non</a:t>
            </a:r>
            <a:r>
              <a:rPr lang="tr-TR" sz="2000" dirty="0">
                <a:latin typeface="Times New Roman"/>
                <a:cs typeface="Times New Roman"/>
              </a:rPr>
              <a:t>-</a:t>
            </a:r>
            <a:r>
              <a:rPr lang="tr-TR" sz="2000" dirty="0" err="1">
                <a:latin typeface="Times New Roman"/>
                <a:cs typeface="Times New Roman"/>
              </a:rPr>
              <a:t>Newtonian</a:t>
            </a:r>
            <a:r>
              <a:rPr lang="tr-TR" sz="2000" dirty="0">
                <a:latin typeface="Times New Roman"/>
                <a:cs typeface="Times New Roman"/>
              </a:rPr>
              <a:t>) </a:t>
            </a:r>
            <a:r>
              <a:rPr lang="el-GR" sz="2000" dirty="0">
                <a:latin typeface="Times New Roman"/>
                <a:cs typeface="Times New Roman"/>
              </a:rPr>
              <a:t>τ</a:t>
            </a:r>
            <a:r>
              <a:rPr lang="tr-TR" sz="2000" dirty="0">
                <a:latin typeface="Times New Roman"/>
                <a:cs typeface="Times New Roman"/>
              </a:rPr>
              <a:t>=n(</a:t>
            </a:r>
            <a:r>
              <a:rPr lang="el-GR" sz="2000" dirty="0">
                <a:latin typeface="Times New Roman"/>
                <a:cs typeface="Times New Roman"/>
              </a:rPr>
              <a:t>γ</a:t>
            </a:r>
            <a:r>
              <a:rPr lang="tr-TR" sz="2000" dirty="0">
                <a:latin typeface="Times New Roman"/>
                <a:cs typeface="Times New Roman"/>
              </a:rPr>
              <a:t>)</a:t>
            </a:r>
            <a:r>
              <a:rPr lang="el-GR" sz="2000" dirty="0">
                <a:latin typeface="Times New Roman"/>
                <a:cs typeface="Times New Roman"/>
              </a:rPr>
              <a:t> γ</a:t>
            </a:r>
            <a:endParaRPr lang="tr-TR" sz="2000" dirty="0">
              <a:latin typeface="Times New Roman"/>
              <a:cs typeface="Times New Roman"/>
            </a:endParaRPr>
          </a:p>
          <a:p>
            <a:pPr>
              <a:buNone/>
            </a:pPr>
            <a:endParaRPr lang="tr-TR" sz="2000" dirty="0">
              <a:latin typeface="Times New Roman"/>
              <a:cs typeface="Times New Roman"/>
            </a:endParaRPr>
          </a:p>
          <a:p>
            <a:pPr>
              <a:buNone/>
            </a:pPr>
            <a:r>
              <a:rPr lang="tr-TR" sz="2000" dirty="0">
                <a:latin typeface="Times New Roman"/>
                <a:cs typeface="Times New Roman"/>
              </a:rPr>
              <a:t>Lineer viskoz madde (</a:t>
            </a:r>
            <a:r>
              <a:rPr lang="tr-TR" sz="2000" dirty="0" err="1">
                <a:latin typeface="Times New Roman"/>
                <a:cs typeface="Times New Roman"/>
              </a:rPr>
              <a:t>Newtonian</a:t>
            </a:r>
            <a:r>
              <a:rPr lang="tr-TR" sz="2000" dirty="0">
                <a:latin typeface="Times New Roman"/>
                <a:cs typeface="Times New Roman"/>
              </a:rPr>
              <a:t>) 			</a:t>
            </a:r>
            <a:r>
              <a:rPr lang="el-GR" sz="2000" dirty="0">
                <a:latin typeface="Times New Roman"/>
                <a:cs typeface="Times New Roman"/>
              </a:rPr>
              <a:t>τ</a:t>
            </a:r>
            <a:r>
              <a:rPr lang="tr-TR" sz="2000" dirty="0">
                <a:latin typeface="Times New Roman"/>
                <a:cs typeface="Times New Roman"/>
              </a:rPr>
              <a:t>= </a:t>
            </a:r>
            <a:r>
              <a:rPr lang="el-GR" sz="2000" dirty="0">
                <a:latin typeface="Times New Roman"/>
                <a:cs typeface="Times New Roman"/>
              </a:rPr>
              <a:t>μ γ</a:t>
            </a:r>
            <a:endParaRPr lang="tr-TR" sz="2000" dirty="0">
              <a:latin typeface="Times New Roman"/>
              <a:cs typeface="Times New Roman"/>
            </a:endParaRPr>
          </a:p>
          <a:p>
            <a:pPr>
              <a:buNone/>
            </a:pPr>
            <a:endParaRPr lang="tr-TR" sz="2000" dirty="0">
              <a:latin typeface="Times New Roman"/>
              <a:cs typeface="Times New Roman"/>
            </a:endParaRPr>
          </a:p>
          <a:p>
            <a:pPr>
              <a:buNone/>
            </a:pPr>
            <a:r>
              <a:rPr lang="tr-TR" sz="2000" dirty="0">
                <a:latin typeface="Times New Roman"/>
                <a:cs typeface="Times New Roman"/>
              </a:rPr>
              <a:t>Mutlak sıvı madde (</a:t>
            </a:r>
            <a:r>
              <a:rPr lang="tr-TR" sz="2000" dirty="0" err="1">
                <a:latin typeface="Times New Roman"/>
                <a:cs typeface="Times New Roman"/>
              </a:rPr>
              <a:t>Pascalian</a:t>
            </a:r>
            <a:r>
              <a:rPr lang="tr-TR" sz="2000" dirty="0">
                <a:latin typeface="Times New Roman"/>
                <a:cs typeface="Times New Roman"/>
              </a:rPr>
              <a:t>)			</a:t>
            </a:r>
            <a:r>
              <a:rPr lang="el-GR" sz="2000" dirty="0">
                <a:latin typeface="Times New Roman"/>
                <a:cs typeface="Times New Roman"/>
              </a:rPr>
              <a:t> τ</a:t>
            </a:r>
            <a:r>
              <a:rPr lang="tr-TR" sz="2000" dirty="0">
                <a:latin typeface="Times New Roman"/>
                <a:cs typeface="Times New Roman"/>
              </a:rPr>
              <a:t>=0</a:t>
            </a:r>
          </a:p>
          <a:p>
            <a:pPr>
              <a:buNone/>
            </a:pPr>
            <a:endParaRPr lang="tr-TR" sz="2000" dirty="0">
              <a:latin typeface="Times New Roman"/>
              <a:cs typeface="Times New Roman"/>
            </a:endParaRPr>
          </a:p>
          <a:p>
            <a:pPr>
              <a:buNone/>
            </a:pPr>
            <a:endParaRPr lang="tr-TR" sz="2000" dirty="0">
              <a:latin typeface="Times New Roman"/>
              <a:cs typeface="Times New Roman"/>
            </a:endParaRPr>
          </a:p>
          <a:p>
            <a:pPr>
              <a:buNone/>
            </a:pPr>
            <a:endParaRPr lang="tr-TR" sz="2000" dirty="0"/>
          </a:p>
        </p:txBody>
      </p:sp>
      <p:sp>
        <p:nvSpPr>
          <p:cNvPr id="4" name="3 Metin kutusu"/>
          <p:cNvSpPr txBox="1"/>
          <p:nvPr/>
        </p:nvSpPr>
        <p:spPr>
          <a:xfrm>
            <a:off x="7968208" y="3356992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.</a:t>
            </a:r>
          </a:p>
        </p:txBody>
      </p:sp>
      <p:sp>
        <p:nvSpPr>
          <p:cNvPr id="5" name="4 Metin kutusu"/>
          <p:cNvSpPr txBox="1"/>
          <p:nvPr/>
        </p:nvSpPr>
        <p:spPr>
          <a:xfrm>
            <a:off x="7841115" y="4686187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.</a:t>
            </a:r>
          </a:p>
        </p:txBody>
      </p:sp>
      <p:sp>
        <p:nvSpPr>
          <p:cNvPr id="6" name="5 Sağ Köşeli Ayraç"/>
          <p:cNvSpPr/>
          <p:nvPr/>
        </p:nvSpPr>
        <p:spPr>
          <a:xfrm>
            <a:off x="9336360" y="1628800"/>
            <a:ext cx="72008" cy="1584176"/>
          </a:xfrm>
          <a:prstGeom prst="rightBracket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7 Sağ Köşeli Ayraç"/>
          <p:cNvSpPr/>
          <p:nvPr/>
        </p:nvSpPr>
        <p:spPr>
          <a:xfrm>
            <a:off x="9336360" y="4221088"/>
            <a:ext cx="72006" cy="1728192"/>
          </a:xfrm>
          <a:prstGeom prst="rightBracket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0" name="9 Düz Ok Bağlayıcısı"/>
          <p:cNvCxnSpPr/>
          <p:nvPr/>
        </p:nvCxnSpPr>
        <p:spPr>
          <a:xfrm>
            <a:off x="9336360" y="3356992"/>
            <a:ext cx="0" cy="648072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Metin kutusu"/>
          <p:cNvSpPr txBox="1"/>
          <p:nvPr/>
        </p:nvSpPr>
        <p:spPr>
          <a:xfrm>
            <a:off x="9552384" y="2132856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Katı</a:t>
            </a:r>
          </a:p>
        </p:txBody>
      </p:sp>
      <p:sp>
        <p:nvSpPr>
          <p:cNvPr id="12" name="11 Metin kutusu"/>
          <p:cNvSpPr txBox="1"/>
          <p:nvPr/>
        </p:nvSpPr>
        <p:spPr>
          <a:xfrm>
            <a:off x="9552384" y="4869160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Akışkan</a:t>
            </a:r>
          </a:p>
        </p:txBody>
      </p:sp>
    </p:spTree>
    <p:extLst>
      <p:ext uri="{BB962C8B-B14F-4D97-AF65-F5344CB8AC3E}">
        <p14:creationId xmlns:p14="http://schemas.microsoft.com/office/powerpoint/2010/main" val="305836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6561" y="1638212"/>
            <a:ext cx="11385727" cy="3367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69654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C00000"/>
                </a:solidFill>
              </a:rPr>
              <a:t>Reolojinin</a:t>
            </a:r>
            <a:r>
              <a:rPr lang="tr-TR" dirty="0" smtClean="0">
                <a:solidFill>
                  <a:srgbClr val="C00000"/>
                </a:solidFill>
              </a:rPr>
              <a:t> temel kavramları</a:t>
            </a: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825752" y="1527048"/>
            <a:ext cx="8503920" cy="4926288"/>
          </a:xfrm>
        </p:spPr>
        <p:txBody>
          <a:bodyPr>
            <a:normAutofit/>
          </a:bodyPr>
          <a:lstStyle/>
          <a:p>
            <a:r>
              <a:rPr lang="tr-TR" sz="2400" dirty="0"/>
              <a:t>Gerilme, gerinim, stres</a:t>
            </a:r>
          </a:p>
          <a:p>
            <a:endParaRPr lang="tr-TR" sz="2400" dirty="0"/>
          </a:p>
          <a:p>
            <a:r>
              <a:rPr lang="tr-TR" sz="2400" dirty="0"/>
              <a:t>Kuvvet </a:t>
            </a:r>
            <a:r>
              <a:rPr lang="tr-TR" sz="2400" dirty="0" err="1"/>
              <a:t>vektörel</a:t>
            </a:r>
            <a:r>
              <a:rPr lang="tr-TR" sz="2400" dirty="0"/>
              <a:t> bir niteliktir</a:t>
            </a:r>
          </a:p>
          <a:p>
            <a:endParaRPr lang="tr-TR" sz="2400" dirty="0"/>
          </a:p>
          <a:p>
            <a:r>
              <a:rPr lang="tr-TR" sz="2400" dirty="0"/>
              <a:t>Yönü ve boyutu vardır</a:t>
            </a:r>
          </a:p>
          <a:p>
            <a:endParaRPr lang="tr-TR" sz="2400" dirty="0"/>
          </a:p>
          <a:p>
            <a:r>
              <a:rPr lang="tr-TR" sz="2400" dirty="0"/>
              <a:t>Uygulanan kuvvet yüzeye dik </a:t>
            </a:r>
          </a:p>
          <a:p>
            <a:pPr>
              <a:buNone/>
            </a:pPr>
            <a:r>
              <a:rPr lang="tr-TR" sz="2400" dirty="0"/>
              <a:t>    ve pozitif yönde ise çekme (germe),</a:t>
            </a:r>
          </a:p>
          <a:p>
            <a:pPr>
              <a:buNone/>
            </a:pPr>
            <a:r>
              <a:rPr lang="tr-TR" sz="2400" dirty="0"/>
              <a:t>    negatif yönde ise basma (sıkıştırma)</a:t>
            </a:r>
          </a:p>
          <a:p>
            <a:pPr>
              <a:buNone/>
            </a:pPr>
            <a:r>
              <a:rPr lang="tr-TR" sz="2400" dirty="0"/>
              <a:t>    olarak tanımlanır</a:t>
            </a:r>
          </a:p>
          <a:p>
            <a:pPr>
              <a:buNone/>
            </a:pP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48128" y="1268760"/>
            <a:ext cx="3357294" cy="5517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02574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</a:rPr>
              <a:t>Gerilme</a:t>
            </a: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tr-TR" dirty="0" smtClean="0">
              <a:latin typeface="Times New Roman"/>
              <a:cs typeface="Times New Roman"/>
            </a:endParaRPr>
          </a:p>
          <a:p>
            <a:pPr>
              <a:buNone/>
            </a:pPr>
            <a:r>
              <a:rPr lang="tr-TR" dirty="0" smtClean="0">
                <a:latin typeface="Times New Roman"/>
                <a:cs typeface="Times New Roman"/>
              </a:rPr>
              <a:t>					Kuvvet               </a:t>
            </a:r>
            <a:r>
              <a:rPr lang="tr-TR" i="1" dirty="0" smtClean="0">
                <a:latin typeface="Times New Roman"/>
                <a:cs typeface="Times New Roman"/>
              </a:rPr>
              <a:t>F</a:t>
            </a:r>
          </a:p>
          <a:p>
            <a:pPr>
              <a:buNone/>
            </a:pPr>
            <a:r>
              <a:rPr lang="tr-TR" dirty="0" smtClean="0">
                <a:latin typeface="Times New Roman"/>
                <a:cs typeface="Times New Roman"/>
              </a:rPr>
              <a:t>Gerilme (</a:t>
            </a:r>
            <a:r>
              <a:rPr lang="el-GR" dirty="0" smtClean="0">
                <a:latin typeface="Times New Roman"/>
                <a:cs typeface="Times New Roman"/>
              </a:rPr>
              <a:t>τ</a:t>
            </a:r>
            <a:r>
              <a:rPr lang="tr-TR" dirty="0" smtClean="0">
                <a:latin typeface="Times New Roman"/>
                <a:cs typeface="Times New Roman"/>
              </a:rPr>
              <a:t> ya da </a:t>
            </a:r>
            <a:r>
              <a:rPr lang="el-GR" dirty="0" smtClean="0">
                <a:latin typeface="Times New Roman"/>
                <a:cs typeface="Times New Roman"/>
              </a:rPr>
              <a:t>σ</a:t>
            </a:r>
            <a:r>
              <a:rPr lang="tr-TR" dirty="0" smtClean="0">
                <a:latin typeface="Times New Roman"/>
                <a:cs typeface="Times New Roman"/>
              </a:rPr>
              <a:t>) =                           = </a:t>
            </a:r>
          </a:p>
          <a:p>
            <a:pPr>
              <a:buNone/>
            </a:pPr>
            <a:r>
              <a:rPr lang="tr-TR" dirty="0" smtClean="0">
                <a:latin typeface="Times New Roman"/>
                <a:cs typeface="Times New Roman"/>
              </a:rPr>
              <a:t>					 Alan                  </a:t>
            </a:r>
            <a:r>
              <a:rPr lang="tr-TR" i="1" dirty="0" smtClean="0">
                <a:latin typeface="Times New Roman"/>
                <a:cs typeface="Times New Roman"/>
              </a:rPr>
              <a:t>A</a:t>
            </a:r>
          </a:p>
          <a:p>
            <a:pPr>
              <a:buNone/>
            </a:pPr>
            <a:endParaRPr lang="tr-TR" i="1" dirty="0" smtClean="0">
              <a:latin typeface="Times New Roman"/>
              <a:cs typeface="Times New Roman"/>
            </a:endParaRPr>
          </a:p>
          <a:p>
            <a:pPr>
              <a:buNone/>
            </a:pPr>
            <a:r>
              <a:rPr lang="tr-TR" dirty="0" smtClean="0">
                <a:latin typeface="Times New Roman"/>
                <a:cs typeface="Times New Roman"/>
              </a:rPr>
              <a:t>                             N / m</a:t>
            </a:r>
            <a:r>
              <a:rPr lang="tr-TR" baseline="30000" dirty="0" smtClean="0">
                <a:latin typeface="Times New Roman"/>
                <a:cs typeface="Times New Roman"/>
              </a:rPr>
              <a:t>2</a:t>
            </a:r>
            <a:r>
              <a:rPr lang="tr-TR" dirty="0" smtClean="0">
                <a:latin typeface="Times New Roman"/>
                <a:cs typeface="Times New Roman"/>
              </a:rPr>
              <a:t> = </a:t>
            </a:r>
            <a:r>
              <a:rPr lang="tr-TR" dirty="0" err="1" smtClean="0">
                <a:latin typeface="Times New Roman"/>
                <a:cs typeface="Times New Roman"/>
              </a:rPr>
              <a:t>Pa</a:t>
            </a:r>
            <a:r>
              <a:rPr lang="tr-TR" dirty="0" smtClean="0">
                <a:latin typeface="Times New Roman"/>
                <a:cs typeface="Times New Roman"/>
              </a:rPr>
              <a:t> ya da </a:t>
            </a:r>
            <a:r>
              <a:rPr lang="tr-TR" dirty="0" err="1" smtClean="0">
                <a:latin typeface="Times New Roman"/>
                <a:cs typeface="Times New Roman"/>
              </a:rPr>
              <a:t>kPa</a:t>
            </a:r>
            <a:endParaRPr lang="tr-TR" dirty="0" smtClean="0">
              <a:latin typeface="Times New Roman"/>
              <a:cs typeface="Times New Roman"/>
            </a:endParaRPr>
          </a:p>
          <a:p>
            <a:pPr>
              <a:buNone/>
            </a:pPr>
            <a:endParaRPr lang="tr-TR" dirty="0" smtClean="0">
              <a:latin typeface="Times New Roman"/>
              <a:cs typeface="Times New Roman"/>
            </a:endParaRPr>
          </a:p>
          <a:p>
            <a:pPr>
              <a:buFont typeface="Wingdings" pitchFamily="2" charset="2"/>
              <a:buChar char="ü"/>
            </a:pPr>
            <a:endParaRPr lang="tr-TR" dirty="0"/>
          </a:p>
        </p:txBody>
      </p:sp>
      <p:cxnSp>
        <p:nvCxnSpPr>
          <p:cNvPr id="7" name="6 Düz Bağlayıcı"/>
          <p:cNvCxnSpPr/>
          <p:nvPr/>
        </p:nvCxnSpPr>
        <p:spPr>
          <a:xfrm>
            <a:off x="4016593" y="3038505"/>
            <a:ext cx="216024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>
            <a:off x="6711912" y="3038505"/>
            <a:ext cx="93610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7540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</a:rPr>
              <a:t>Gerinim ya da bağıl deformasyon</a:t>
            </a: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847528" y="1527048"/>
            <a:ext cx="8503920" cy="5142312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endParaRPr lang="tr-TR" dirty="0" smtClean="0">
              <a:latin typeface="Times New Roman"/>
              <a:cs typeface="Times New Roman"/>
            </a:endParaRPr>
          </a:p>
          <a:p>
            <a:pPr>
              <a:buFont typeface="Wingdings" pitchFamily="2" charset="2"/>
              <a:buChar char="ü"/>
            </a:pPr>
            <a:r>
              <a:rPr lang="tr-TR" dirty="0" smtClean="0">
                <a:latin typeface="Times New Roman"/>
                <a:cs typeface="Times New Roman"/>
              </a:rPr>
              <a:t>Mühendislik </a:t>
            </a:r>
            <a:r>
              <a:rPr lang="tr-TR" dirty="0" err="1" smtClean="0">
                <a:latin typeface="Times New Roman"/>
                <a:cs typeface="Times New Roman"/>
              </a:rPr>
              <a:t>gerinimi</a:t>
            </a:r>
            <a:r>
              <a:rPr lang="tr-TR" dirty="0" smtClean="0">
                <a:latin typeface="Times New Roman"/>
                <a:cs typeface="Times New Roman"/>
              </a:rPr>
              <a:t> (</a:t>
            </a:r>
            <a:r>
              <a:rPr lang="tr-TR" dirty="0" err="1" smtClean="0">
                <a:latin typeface="Times New Roman"/>
                <a:cs typeface="Times New Roman"/>
              </a:rPr>
              <a:t>Cauchy</a:t>
            </a:r>
            <a:r>
              <a:rPr lang="tr-TR" dirty="0" smtClean="0">
                <a:latin typeface="Times New Roman"/>
                <a:cs typeface="Times New Roman"/>
              </a:rPr>
              <a:t> </a:t>
            </a:r>
            <a:r>
              <a:rPr lang="tr-TR" dirty="0" err="1" smtClean="0">
                <a:latin typeface="Times New Roman"/>
                <a:cs typeface="Times New Roman"/>
              </a:rPr>
              <a:t>gerinimi</a:t>
            </a:r>
            <a:r>
              <a:rPr lang="tr-TR" dirty="0" smtClean="0">
                <a:latin typeface="Times New Roman"/>
                <a:cs typeface="Times New Roman"/>
              </a:rPr>
              <a:t>)</a:t>
            </a:r>
          </a:p>
          <a:p>
            <a:pPr>
              <a:buFont typeface="Wingdings" pitchFamily="2" charset="2"/>
              <a:buChar char="ü"/>
            </a:pPr>
            <a:endParaRPr lang="tr-TR" dirty="0" smtClean="0">
              <a:latin typeface="Times New Roman"/>
              <a:cs typeface="Times New Roman"/>
            </a:endParaRPr>
          </a:p>
          <a:p>
            <a:pPr>
              <a:spcBef>
                <a:spcPts val="100"/>
              </a:spcBef>
              <a:buNone/>
            </a:pPr>
            <a:r>
              <a:rPr lang="tr-TR" i="1" dirty="0" smtClean="0">
                <a:latin typeface="Times New Roman"/>
                <a:cs typeface="Times New Roman"/>
              </a:rPr>
              <a:t>        </a:t>
            </a:r>
            <a:r>
              <a:rPr lang="el-GR" i="1" dirty="0" smtClean="0">
                <a:latin typeface="Times New Roman"/>
                <a:cs typeface="Times New Roman"/>
              </a:rPr>
              <a:t>δ</a:t>
            </a:r>
            <a:r>
              <a:rPr lang="tr-TR" i="1" dirty="0" smtClean="0">
                <a:latin typeface="Times New Roman"/>
                <a:cs typeface="Times New Roman"/>
              </a:rPr>
              <a:t>L          L - L</a:t>
            </a:r>
            <a:r>
              <a:rPr lang="tr-TR" i="1" baseline="-25000" dirty="0" smtClean="0">
                <a:latin typeface="Times New Roman"/>
                <a:cs typeface="Times New Roman"/>
              </a:rPr>
              <a:t>0</a:t>
            </a:r>
            <a:r>
              <a:rPr lang="tr-TR" i="1" dirty="0" smtClean="0">
                <a:latin typeface="Times New Roman"/>
                <a:cs typeface="Times New Roman"/>
              </a:rPr>
              <a:t>      L</a:t>
            </a:r>
          </a:p>
          <a:p>
            <a:pPr>
              <a:spcBef>
                <a:spcPts val="100"/>
              </a:spcBef>
              <a:buNone/>
            </a:pPr>
            <a:r>
              <a:rPr lang="el-GR" i="1" dirty="0" smtClean="0">
                <a:latin typeface="Times New Roman"/>
                <a:cs typeface="Times New Roman"/>
              </a:rPr>
              <a:t>ε</a:t>
            </a:r>
            <a:r>
              <a:rPr lang="tr-TR" i="1" baseline="-25000" dirty="0" smtClean="0">
                <a:latin typeface="Times New Roman"/>
                <a:cs typeface="Times New Roman"/>
              </a:rPr>
              <a:t>c</a:t>
            </a:r>
            <a:r>
              <a:rPr lang="tr-TR" i="1" dirty="0" smtClean="0">
                <a:latin typeface="Times New Roman"/>
                <a:cs typeface="Times New Roman"/>
              </a:rPr>
              <a:t> </a:t>
            </a:r>
            <a:r>
              <a:rPr lang="tr-TR" dirty="0" smtClean="0">
                <a:latin typeface="Times New Roman"/>
                <a:cs typeface="Times New Roman"/>
              </a:rPr>
              <a:t>=            =            =         -1</a:t>
            </a:r>
          </a:p>
          <a:p>
            <a:pPr>
              <a:buNone/>
            </a:pPr>
            <a:r>
              <a:rPr lang="tr-TR" i="1" dirty="0" smtClean="0">
                <a:latin typeface="Times New Roman"/>
                <a:cs typeface="Times New Roman"/>
              </a:rPr>
              <a:t>         L</a:t>
            </a:r>
            <a:r>
              <a:rPr lang="tr-TR" i="1" baseline="-25000" dirty="0" smtClean="0">
                <a:latin typeface="Times New Roman"/>
                <a:cs typeface="Times New Roman"/>
              </a:rPr>
              <a:t>0                  </a:t>
            </a:r>
            <a:r>
              <a:rPr lang="tr-TR" i="1" dirty="0" smtClean="0">
                <a:latin typeface="Times New Roman"/>
                <a:cs typeface="Times New Roman"/>
              </a:rPr>
              <a:t>L</a:t>
            </a:r>
            <a:r>
              <a:rPr lang="tr-TR" i="1" baseline="-25000" dirty="0" smtClean="0">
                <a:latin typeface="Times New Roman"/>
                <a:cs typeface="Times New Roman"/>
              </a:rPr>
              <a:t>0              </a:t>
            </a:r>
            <a:r>
              <a:rPr lang="tr-TR" i="1" dirty="0" smtClean="0">
                <a:latin typeface="Times New Roman"/>
                <a:cs typeface="Times New Roman"/>
              </a:rPr>
              <a:t>L</a:t>
            </a:r>
            <a:r>
              <a:rPr lang="tr-TR" i="1" baseline="-25000" dirty="0" smtClean="0">
                <a:latin typeface="Times New Roman"/>
                <a:cs typeface="Times New Roman"/>
              </a:rPr>
              <a:t>0</a:t>
            </a:r>
          </a:p>
          <a:p>
            <a:pPr>
              <a:buNone/>
            </a:pPr>
            <a:endParaRPr lang="tr-TR" i="1" baseline="-25000" dirty="0" smtClean="0">
              <a:latin typeface="Times New Roman"/>
              <a:cs typeface="Times New Roman"/>
            </a:endParaRPr>
          </a:p>
          <a:p>
            <a:pPr>
              <a:buFont typeface="Wingdings" pitchFamily="2" charset="2"/>
              <a:buChar char="ü"/>
            </a:pPr>
            <a:r>
              <a:rPr lang="tr-TR" dirty="0" smtClean="0">
                <a:latin typeface="Times New Roman"/>
                <a:cs typeface="Times New Roman"/>
              </a:rPr>
              <a:t>Gerçek gerinim (</a:t>
            </a:r>
            <a:r>
              <a:rPr lang="tr-TR" dirty="0" err="1" smtClean="0">
                <a:latin typeface="Times New Roman"/>
                <a:cs typeface="Times New Roman"/>
              </a:rPr>
              <a:t>Hencky</a:t>
            </a:r>
            <a:r>
              <a:rPr lang="tr-TR" dirty="0" smtClean="0">
                <a:latin typeface="Times New Roman"/>
                <a:cs typeface="Times New Roman"/>
              </a:rPr>
              <a:t> </a:t>
            </a:r>
            <a:r>
              <a:rPr lang="tr-TR" dirty="0" err="1" smtClean="0">
                <a:latin typeface="Times New Roman"/>
                <a:cs typeface="Times New Roman"/>
              </a:rPr>
              <a:t>gerinimi</a:t>
            </a:r>
            <a:r>
              <a:rPr lang="tr-TR" dirty="0" smtClean="0">
                <a:latin typeface="Times New Roman"/>
                <a:cs typeface="Times New Roman"/>
              </a:rPr>
              <a:t>)</a:t>
            </a:r>
            <a:endParaRPr lang="tr-TR" dirty="0" smtClean="0"/>
          </a:p>
          <a:p>
            <a:pPr>
              <a:buNone/>
            </a:pPr>
            <a:r>
              <a:rPr lang="el-GR" i="1" dirty="0" smtClean="0">
                <a:latin typeface="Times New Roman"/>
                <a:cs typeface="Times New Roman"/>
              </a:rPr>
              <a:t>ε</a:t>
            </a:r>
            <a:r>
              <a:rPr lang="tr-TR" i="1" baseline="-25000" dirty="0" smtClean="0">
                <a:latin typeface="Times New Roman"/>
                <a:cs typeface="Times New Roman"/>
              </a:rPr>
              <a:t>h</a:t>
            </a:r>
            <a:r>
              <a:rPr lang="tr-TR" i="1" dirty="0" smtClean="0">
                <a:latin typeface="Times New Roman"/>
                <a:cs typeface="Times New Roman"/>
              </a:rPr>
              <a:t> </a:t>
            </a:r>
            <a:r>
              <a:rPr lang="tr-TR" dirty="0" smtClean="0">
                <a:latin typeface="Times New Roman"/>
                <a:cs typeface="Times New Roman"/>
              </a:rPr>
              <a:t>= </a:t>
            </a:r>
            <a:r>
              <a:rPr lang="tr-TR" dirty="0" err="1" smtClean="0">
                <a:latin typeface="Times New Roman"/>
                <a:cs typeface="Times New Roman"/>
              </a:rPr>
              <a:t>ln</a:t>
            </a:r>
            <a:r>
              <a:rPr lang="tr-TR" dirty="0" smtClean="0">
                <a:latin typeface="Times New Roman"/>
                <a:cs typeface="Times New Roman"/>
              </a:rPr>
              <a:t>(</a:t>
            </a:r>
            <a:r>
              <a:rPr lang="tr-TR" i="1" dirty="0" smtClean="0">
                <a:latin typeface="Times New Roman"/>
                <a:cs typeface="Times New Roman"/>
              </a:rPr>
              <a:t>L/L</a:t>
            </a:r>
            <a:r>
              <a:rPr lang="tr-TR" i="1" baseline="-25000" dirty="0" smtClean="0">
                <a:latin typeface="Times New Roman"/>
                <a:cs typeface="Times New Roman"/>
              </a:rPr>
              <a:t>0</a:t>
            </a:r>
            <a:r>
              <a:rPr lang="tr-TR" dirty="0" smtClean="0">
                <a:latin typeface="Times New Roman"/>
                <a:cs typeface="Times New Roman"/>
              </a:rPr>
              <a:t>)</a:t>
            </a:r>
            <a:endParaRPr lang="tr-TR" i="1" baseline="-25000" dirty="0" smtClean="0">
              <a:latin typeface="Times New Roman"/>
              <a:cs typeface="Times New Roman"/>
            </a:endParaRPr>
          </a:p>
          <a:p>
            <a:pPr>
              <a:buNone/>
            </a:pPr>
            <a:r>
              <a:rPr lang="tr-TR" dirty="0" smtClean="0"/>
              <a:t>Madde deforme olmamışsa </a:t>
            </a:r>
            <a:r>
              <a:rPr lang="el-GR" i="1" dirty="0" smtClean="0">
                <a:latin typeface="Times New Roman"/>
                <a:cs typeface="Times New Roman"/>
              </a:rPr>
              <a:t>ε</a:t>
            </a:r>
            <a:r>
              <a:rPr lang="tr-TR" i="1" baseline="-25000" dirty="0" smtClean="0">
                <a:latin typeface="Times New Roman"/>
                <a:cs typeface="Times New Roman"/>
              </a:rPr>
              <a:t>c</a:t>
            </a:r>
            <a:r>
              <a:rPr lang="tr-TR" i="1" dirty="0" smtClean="0">
                <a:latin typeface="Times New Roman"/>
                <a:cs typeface="Times New Roman"/>
              </a:rPr>
              <a:t> = </a:t>
            </a:r>
            <a:r>
              <a:rPr lang="el-GR" i="1" dirty="0" smtClean="0">
                <a:latin typeface="Times New Roman"/>
                <a:cs typeface="Times New Roman"/>
              </a:rPr>
              <a:t>ε</a:t>
            </a:r>
            <a:r>
              <a:rPr lang="tr-TR" i="1" baseline="-25000" dirty="0" smtClean="0">
                <a:latin typeface="Times New Roman"/>
                <a:cs typeface="Times New Roman"/>
              </a:rPr>
              <a:t>h </a:t>
            </a:r>
            <a:r>
              <a:rPr lang="tr-TR" i="1" dirty="0" smtClean="0">
                <a:latin typeface="Times New Roman"/>
                <a:cs typeface="Times New Roman"/>
              </a:rPr>
              <a:t>‘</a:t>
            </a:r>
            <a:r>
              <a:rPr lang="tr-TR" i="1" dirty="0" err="1" smtClean="0">
                <a:latin typeface="Times New Roman"/>
                <a:cs typeface="Times New Roman"/>
              </a:rPr>
              <a:t>dir</a:t>
            </a:r>
            <a:endParaRPr lang="tr-TR" dirty="0"/>
          </a:p>
        </p:txBody>
      </p:sp>
      <p:sp>
        <p:nvSpPr>
          <p:cNvPr id="5" name="4 Bulut Belirtme Çizgisi"/>
          <p:cNvSpPr/>
          <p:nvPr/>
        </p:nvSpPr>
        <p:spPr>
          <a:xfrm rot="2142577">
            <a:off x="8004211" y="1355122"/>
            <a:ext cx="2088232" cy="122413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Metin kutusu"/>
          <p:cNvSpPr txBox="1"/>
          <p:nvPr/>
        </p:nvSpPr>
        <p:spPr>
          <a:xfrm rot="154494">
            <a:off x="8150988" y="1647345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/>
              <a:t>Düşük deformasyon  (metal vb..)</a:t>
            </a:r>
          </a:p>
        </p:txBody>
      </p:sp>
      <p:sp>
        <p:nvSpPr>
          <p:cNvPr id="7" name="6 Bulut Belirtme Çizgisi"/>
          <p:cNvSpPr/>
          <p:nvPr/>
        </p:nvSpPr>
        <p:spPr>
          <a:xfrm rot="1932706">
            <a:off x="6985396" y="3921597"/>
            <a:ext cx="2304256" cy="115212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7 Metin kutusu"/>
          <p:cNvSpPr txBox="1"/>
          <p:nvPr/>
        </p:nvSpPr>
        <p:spPr>
          <a:xfrm>
            <a:off x="7215696" y="4027801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/>
              <a:t>Büyük deformasyon  (gıda vb..)</a:t>
            </a:r>
          </a:p>
        </p:txBody>
      </p:sp>
      <p:cxnSp>
        <p:nvCxnSpPr>
          <p:cNvPr id="10" name="9 Düz Bağlayıcı"/>
          <p:cNvCxnSpPr/>
          <p:nvPr/>
        </p:nvCxnSpPr>
        <p:spPr>
          <a:xfrm>
            <a:off x="2445626" y="3628896"/>
            <a:ext cx="93610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Düz Bağlayıcı"/>
          <p:cNvCxnSpPr/>
          <p:nvPr/>
        </p:nvCxnSpPr>
        <p:spPr>
          <a:xfrm>
            <a:off x="3719736" y="3628896"/>
            <a:ext cx="93610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Düz Bağlayıcı"/>
          <p:cNvCxnSpPr/>
          <p:nvPr/>
        </p:nvCxnSpPr>
        <p:spPr>
          <a:xfrm>
            <a:off x="4893898" y="3645024"/>
            <a:ext cx="64807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5469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>
                <a:solidFill>
                  <a:srgbClr val="C00000"/>
                </a:solidFill>
              </a:rPr>
              <a:t>Kuvvet-deformasyon ya da gerilme-gerinim ilişkisi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7648" y="1340768"/>
            <a:ext cx="6525022" cy="2792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27649" y="4077072"/>
            <a:ext cx="3232025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01054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266</Words>
  <Application>Microsoft Office PowerPoint</Application>
  <PresentationFormat>Geniş ekran</PresentationFormat>
  <Paragraphs>95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Wingdings</vt:lpstr>
      <vt:lpstr>Office Teması</vt:lpstr>
      <vt:lpstr>Süt ve Ürünleri Reolojisi</vt:lpstr>
      <vt:lpstr>Deborah sayısı</vt:lpstr>
      <vt:lpstr>Deborah sayısı</vt:lpstr>
      <vt:lpstr>Basit deformasyon temelinde materyal sınıflandırması</vt:lpstr>
      <vt:lpstr>PowerPoint Sunusu</vt:lpstr>
      <vt:lpstr>Reolojinin temel kavramları</vt:lpstr>
      <vt:lpstr>Gerilme</vt:lpstr>
      <vt:lpstr>Gerinim ya da bağıl deformasyon</vt:lpstr>
      <vt:lpstr>Kuvvet-deformasyon ya da gerilme-gerinim ilişkisi</vt:lpstr>
      <vt:lpstr>Tipik stres oluşumu</vt:lpstr>
      <vt:lpstr>Kayma gerinimi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süt</dc:creator>
  <cp:lastModifiedBy>süt</cp:lastModifiedBy>
  <cp:revision>6</cp:revision>
  <dcterms:created xsi:type="dcterms:W3CDTF">2021-03-04T07:59:36Z</dcterms:created>
  <dcterms:modified xsi:type="dcterms:W3CDTF">2021-03-11T05:46:47Z</dcterms:modified>
</cp:coreProperties>
</file>