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15.11.2017</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15.11.2017</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15.11.2017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15.11.2017</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645024"/>
            <a:ext cx="8100392" cy="2088232"/>
          </a:xfrm>
        </p:spPr>
        <p:txBody>
          <a:bodyPr>
            <a:noAutofit/>
          </a:bodyPr>
          <a:lstStyle/>
          <a:p>
            <a:pPr algn="just"/>
            <a:r>
              <a:rPr lang="tr-TR" sz="3000" dirty="0" smtClean="0">
                <a:solidFill>
                  <a:schemeClr val="tx1"/>
                </a:solidFill>
                <a:latin typeface="Calibri" pitchFamily="34" charset="0"/>
                <a:cs typeface="Calibri" pitchFamily="34" charset="0"/>
              </a:rPr>
              <a:t>Dersin Adı: Sosyal Hizmet Kuram ve Yaklaşımları</a:t>
            </a:r>
          </a:p>
          <a:p>
            <a:pPr algn="just"/>
            <a:r>
              <a:rPr lang="tr-TR" sz="3000" dirty="0" smtClean="0">
                <a:solidFill>
                  <a:schemeClr val="tx1"/>
                </a:solidFill>
                <a:latin typeface="Calibri" pitchFamily="34" charset="0"/>
                <a:cs typeface="Calibri" pitchFamily="34" charset="0"/>
              </a:rPr>
              <a:t>Sorumlu Öğretim Üyesi: Prof. Dr. Veli DUYAN</a:t>
            </a:r>
          </a:p>
          <a:p>
            <a:pPr algn="just"/>
            <a:endParaRPr lang="tr-TR" sz="3000" dirty="0" smtClean="0">
              <a:solidFill>
                <a:schemeClr val="tx1"/>
              </a:solidFill>
              <a:latin typeface="Calibri" pitchFamily="34" charset="0"/>
              <a:cs typeface="Calibri" pitchFamily="34" charset="0"/>
            </a:endParaRPr>
          </a:p>
          <a:p>
            <a:pPr algn="just"/>
            <a:r>
              <a:rPr lang="tr-TR" sz="3000" dirty="0" smtClean="0">
                <a:solidFill>
                  <a:schemeClr val="tx1"/>
                </a:solidFill>
                <a:latin typeface="Calibri" pitchFamily="34" charset="0"/>
                <a:cs typeface="Calibri" pitchFamily="34" charset="0"/>
              </a:rPr>
              <a:t>Konu</a:t>
            </a:r>
            <a:r>
              <a:rPr lang="tr-TR" sz="3000" dirty="0" smtClean="0">
                <a:solidFill>
                  <a:schemeClr val="tx1"/>
                </a:solidFill>
                <a:latin typeface="Calibri" pitchFamily="34" charset="0"/>
                <a:cs typeface="Calibri" pitchFamily="34" charset="0"/>
              </a:rPr>
              <a:t>: Yapısal Yaklaşım</a:t>
            </a:r>
            <a:endParaRPr lang="tr-TR" sz="3000" dirty="0" smtClean="0">
              <a:solidFill>
                <a:schemeClr val="tx1"/>
              </a:solidFill>
              <a:latin typeface="Calibri" pitchFamily="34" charset="0"/>
              <a:cs typeface="Calibri"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Yapısal Yaklaşım</a:t>
            </a:r>
            <a:endParaRPr lang="tr-TR" dirty="0"/>
          </a:p>
        </p:txBody>
      </p:sp>
      <p:sp>
        <p:nvSpPr>
          <p:cNvPr id="3" name="İçerik Yer Tutucusu 2"/>
          <p:cNvSpPr>
            <a:spLocks noGrp="1"/>
          </p:cNvSpPr>
          <p:nvPr>
            <p:ph sz="quarter" idx="1"/>
          </p:nvPr>
        </p:nvSpPr>
        <p:spPr>
          <a:xfrm>
            <a:off x="457200" y="1628800"/>
            <a:ext cx="8229600" cy="4528160"/>
          </a:xfrm>
        </p:spPr>
        <p:txBody>
          <a:bodyPr>
            <a:normAutofit/>
          </a:bodyPr>
          <a:lstStyle/>
          <a:p>
            <a:pPr algn="just"/>
            <a:r>
              <a:rPr lang="tr-TR" dirty="0"/>
              <a:t>Yapısalcılık ilk olarak dilbilimci Ferdinand ile </a:t>
            </a:r>
            <a:r>
              <a:rPr lang="tr-TR" dirty="0" err="1"/>
              <a:t>Saussure’ün</a:t>
            </a:r>
            <a:r>
              <a:rPr lang="tr-TR" dirty="0"/>
              <a:t> dilbilim öğretisinde kendisini göstermiştir. Buna göre her dil yapılanmış bir bütündür; bütün dilbilgisi tanıtlamaları da zorunlu olarak yapısaldır. </a:t>
            </a:r>
            <a:endParaRPr lang="tr-TR" dirty="0" smtClean="0"/>
          </a:p>
          <a:p>
            <a:pPr algn="just"/>
            <a:endParaRPr lang="tr-TR" dirty="0"/>
          </a:p>
          <a:p>
            <a:endParaRPr lang="tr-TR" dirty="0"/>
          </a:p>
        </p:txBody>
      </p:sp>
    </p:spTree>
    <p:extLst>
      <p:ext uri="{BB962C8B-B14F-4D97-AF65-F5344CB8AC3E}">
        <p14:creationId xmlns:p14="http://schemas.microsoft.com/office/powerpoint/2010/main" val="3288691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algn="just"/>
            <a:r>
              <a:rPr lang="tr-TR" dirty="0"/>
              <a:t>Böylece yapısalcılık, çözümleme birimi olarak yapıyı esas almakta ve örneğin cümlenin anlamının o cümleyi oluşturan kelimelerin anlamlarının toplanması ile değil, fakat tam tersine kelimelerin anlamlarının o dilin bütünlüğü içinde oluşması gibi, toplumsal olay veya kurumların da içinde yer aldıkları toplumsal yapının bütünlüğü ile ilişkileri çerçevesinde anlaşılabileceğini savunmaktadır. </a:t>
            </a:r>
            <a:endParaRPr lang="tr-TR" b="1" dirty="0"/>
          </a:p>
          <a:p>
            <a:endParaRPr lang="tr-TR" dirty="0"/>
          </a:p>
        </p:txBody>
      </p:sp>
    </p:spTree>
    <p:extLst>
      <p:ext uri="{BB962C8B-B14F-4D97-AF65-F5344CB8AC3E}">
        <p14:creationId xmlns:p14="http://schemas.microsoft.com/office/powerpoint/2010/main" val="35541906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a:t>Yapısal kuram dört temel varsayımdan yola çıkar</a:t>
            </a:r>
            <a:r>
              <a:rPr lang="tr-TR" dirty="0" smtClean="0"/>
              <a:t>:</a:t>
            </a:r>
            <a:endParaRPr lang="tr-TR" dirty="0"/>
          </a:p>
        </p:txBody>
      </p:sp>
      <p:sp>
        <p:nvSpPr>
          <p:cNvPr id="3" name="İçerik Yer Tutucusu 2"/>
          <p:cNvSpPr>
            <a:spLocks noGrp="1"/>
          </p:cNvSpPr>
          <p:nvPr>
            <p:ph sz="quarter" idx="1"/>
          </p:nvPr>
        </p:nvSpPr>
        <p:spPr>
          <a:xfrm>
            <a:off x="457200" y="2204864"/>
            <a:ext cx="8229600" cy="3952096"/>
          </a:xfrm>
        </p:spPr>
        <p:txBody>
          <a:bodyPr>
            <a:normAutofit/>
          </a:bodyPr>
          <a:lstStyle/>
          <a:p>
            <a:r>
              <a:rPr lang="tr-TR" b="1" dirty="0" smtClean="0"/>
              <a:t>Bunlardan </a:t>
            </a:r>
            <a:r>
              <a:rPr lang="tr-TR" b="1" dirty="0"/>
              <a:t>ilki, </a:t>
            </a:r>
            <a:r>
              <a:rPr lang="tr-TR" dirty="0"/>
              <a:t>doğal karşılanan bilgiye eleştirel yaklaşım ve sorgulamayı engelleyen ve tarihsel olarak şekillenen geleneksel bilginin reddedilmesidir. </a:t>
            </a:r>
            <a:endParaRPr lang="tr-TR" dirty="0"/>
          </a:p>
        </p:txBody>
      </p:sp>
    </p:spTree>
    <p:extLst>
      <p:ext uri="{BB962C8B-B14F-4D97-AF65-F5344CB8AC3E}">
        <p14:creationId xmlns:p14="http://schemas.microsoft.com/office/powerpoint/2010/main" val="1608906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normAutofit/>
          </a:bodyPr>
          <a:lstStyle/>
          <a:p>
            <a:pPr algn="just"/>
            <a:r>
              <a:rPr lang="tr-TR" sz="3600" b="1" dirty="0"/>
              <a:t>İkincisi,</a:t>
            </a:r>
            <a:r>
              <a:rPr lang="tr-TR" sz="2800" dirty="0"/>
              <a:t> dünyayı kavrarken kullanılan dil ve kavramların tarihsel ve kültürel olarak özel olduğuna ve bilginin zaman ve kültürle kuşatılmış ve sınırlandırılmış olduğuna inançtır. Bu halde bizim kavrayış biçimlerimizin diğer biçimlerden daha iyi olması gibi bir şey söz konusu değildir. </a:t>
            </a:r>
          </a:p>
        </p:txBody>
      </p:sp>
    </p:spTree>
    <p:extLst>
      <p:ext uri="{BB962C8B-B14F-4D97-AF65-F5344CB8AC3E}">
        <p14:creationId xmlns:p14="http://schemas.microsoft.com/office/powerpoint/2010/main" val="844379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algn="just"/>
            <a:r>
              <a:rPr lang="tr-TR" sz="3200" b="1" dirty="0"/>
              <a:t>Üçüncüsü, </a:t>
            </a:r>
            <a:r>
              <a:rPr lang="tr-TR" dirty="0"/>
              <a:t>bilginin sosyal süreçler sonunda yapılandırılmasıdır ki bu da bir insanın yaşamında tek ya da gerçek bir yol olmadığını gösterir. </a:t>
            </a:r>
          </a:p>
        </p:txBody>
      </p:sp>
    </p:spTree>
    <p:extLst>
      <p:ext uri="{BB962C8B-B14F-4D97-AF65-F5344CB8AC3E}">
        <p14:creationId xmlns:p14="http://schemas.microsoft.com/office/powerpoint/2010/main" val="9093727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a:xfrm>
            <a:off x="457200" y="1916832"/>
            <a:ext cx="8229600" cy="4240128"/>
          </a:xfrm>
        </p:spPr>
        <p:txBody>
          <a:bodyPr/>
          <a:lstStyle/>
          <a:p>
            <a:pPr algn="just"/>
            <a:r>
              <a:rPr lang="tr-TR" sz="3200" b="1" dirty="0"/>
              <a:t>Dördüncüsü</a:t>
            </a:r>
            <a:r>
              <a:rPr lang="tr-TR" dirty="0"/>
              <a:t> ise üzerinde uzlaşmaya varılmış kavrayışlar ya da </a:t>
            </a:r>
            <a:r>
              <a:rPr lang="tr-TR" dirty="0" smtClean="0"/>
              <a:t>sosyal </a:t>
            </a:r>
            <a:r>
              <a:rPr lang="tr-TR" dirty="0"/>
              <a:t>yapılar farklı biçimlerin çeşitli şekillerde bir araya </a:t>
            </a:r>
            <a:r>
              <a:rPr lang="tr-TR" dirty="0" smtClean="0"/>
              <a:t>gelmelerinden ortaya </a:t>
            </a:r>
            <a:r>
              <a:rPr lang="tr-TR" dirty="0"/>
              <a:t>çıkar ve bu nedenle de bilgi ve sosyal davranış bir arada var olurlar.</a:t>
            </a:r>
            <a:endParaRPr lang="tr-TR" b="1" dirty="0"/>
          </a:p>
          <a:p>
            <a:endParaRPr lang="tr-TR" dirty="0"/>
          </a:p>
        </p:txBody>
      </p:sp>
    </p:spTree>
    <p:extLst>
      <p:ext uri="{BB962C8B-B14F-4D97-AF65-F5344CB8AC3E}">
        <p14:creationId xmlns:p14="http://schemas.microsoft.com/office/powerpoint/2010/main" val="3394670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152400"/>
            <a:ext cx="8229600" cy="972344"/>
          </a:xfrm>
        </p:spPr>
        <p:txBody>
          <a:bodyPr>
            <a:normAutofit/>
          </a:bodyPr>
          <a:lstStyle/>
          <a:p>
            <a:r>
              <a:rPr lang="tr-TR" sz="2800" dirty="0" smtClean="0"/>
              <a:t>Bireysel/Sosyal (</a:t>
            </a:r>
            <a:r>
              <a:rPr lang="tr-TR" sz="2800" dirty="0" err="1" smtClean="0"/>
              <a:t>Psiko</a:t>
            </a:r>
            <a:r>
              <a:rPr lang="tr-TR" sz="2800" dirty="0" smtClean="0"/>
              <a:t>-sosyal) Sorunların Anlaşılmasında Yapının Analizi Ve Değişme</a:t>
            </a:r>
            <a:endParaRPr lang="tr-TR" sz="2800" dirty="0"/>
          </a:p>
        </p:txBody>
      </p:sp>
      <p:sp>
        <p:nvSpPr>
          <p:cNvPr id="3" name="İçerik Yer Tutucusu 2"/>
          <p:cNvSpPr>
            <a:spLocks noGrp="1"/>
          </p:cNvSpPr>
          <p:nvPr>
            <p:ph sz="quarter" idx="1"/>
          </p:nvPr>
        </p:nvSpPr>
        <p:spPr>
          <a:xfrm>
            <a:off x="457200" y="1556792"/>
            <a:ext cx="8229600" cy="4600168"/>
          </a:xfrm>
        </p:spPr>
        <p:txBody>
          <a:bodyPr/>
          <a:lstStyle/>
          <a:p>
            <a:pPr algn="just"/>
            <a:r>
              <a:rPr lang="tr-TR" dirty="0"/>
              <a:t>1960'larda sosyal hizmet uzmanları yeniden sosyolojik yaklaşımlara ya da reform yaklaşımına ilgi duymaya başlamıştır. Bu sosyolojik ya da reform yaklaşımlarının içinde yapısalcı yaklaşımın etkisinin olduğunu söylemek de mümkündür. Bu dönemden sonra bireysel ve sosyal sorunların çözümünde çevresel koşullardan ziyade yalnızca bireye odaklanmak ve "suçu" bireyde aramak tartışılır hale gelmiştir. </a:t>
            </a:r>
            <a:endParaRPr lang="tr-TR" b="1" dirty="0"/>
          </a:p>
        </p:txBody>
      </p:sp>
    </p:spTree>
    <p:extLst>
      <p:ext uri="{BB962C8B-B14F-4D97-AF65-F5344CB8AC3E}">
        <p14:creationId xmlns:p14="http://schemas.microsoft.com/office/powerpoint/2010/main" val="39529738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11</TotalTime>
  <Words>292</Words>
  <Application>Microsoft Office PowerPoint</Application>
  <PresentationFormat>Ekran Gösterisi (4:3)</PresentationFormat>
  <Paragraphs>15</Paragraphs>
  <Slides>8</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8</vt:i4>
      </vt:variant>
    </vt:vector>
  </HeadingPairs>
  <TitlesOfParts>
    <vt:vector size="15" baseType="lpstr">
      <vt:lpstr>Arial</vt:lpstr>
      <vt:lpstr>Bookman Old Style</vt:lpstr>
      <vt:lpstr>Calibri</vt:lpstr>
      <vt:lpstr>Gill Sans MT</vt:lpstr>
      <vt:lpstr>Wingdings</vt:lpstr>
      <vt:lpstr>Wingdings 3</vt:lpstr>
      <vt:lpstr>Kaynak</vt:lpstr>
      <vt:lpstr>Ankara Üniversitesi  Sağlık Bilimleri Fakültesi Sosyal Hizmet Bölümü</vt:lpstr>
      <vt:lpstr>Yapısal Yaklaşım</vt:lpstr>
      <vt:lpstr>PowerPoint Sunusu</vt:lpstr>
      <vt:lpstr>Yapısal kuram dört temel varsayımdan yola çıkar:</vt:lpstr>
      <vt:lpstr>PowerPoint Sunusu</vt:lpstr>
      <vt:lpstr>PowerPoint Sunusu</vt:lpstr>
      <vt:lpstr>PowerPoint Sunusu</vt:lpstr>
      <vt:lpstr>Bireysel/Sosyal (Psiko-sosyal) Sorunların Anlaşılmasında Yapının Analizi Ve Değişme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serdarhan</cp:lastModifiedBy>
  <cp:revision>7</cp:revision>
  <dcterms:created xsi:type="dcterms:W3CDTF">2017-04-26T08:36:58Z</dcterms:created>
  <dcterms:modified xsi:type="dcterms:W3CDTF">2017-11-15T10:24:21Z</dcterms:modified>
</cp:coreProperties>
</file>