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3" r:id="rId2"/>
    <p:sldId id="316" r:id="rId3"/>
    <p:sldId id="310" r:id="rId4"/>
    <p:sldId id="312" r:id="rId5"/>
    <p:sldId id="313" r:id="rId6"/>
    <p:sldId id="315" r:id="rId7"/>
    <p:sldId id="259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87388-A0D9-6C0F-7C70-98C4F9EF9877}" v="165" dt="2021-02-27T19:06:50.807"/>
    <p1510:client id="{0F71AF9F-807A-2000-7928-FAB23FE9DDE0}" v="587" dt="2021-02-27T19:52:54.787"/>
    <p1510:client id="{822C0F12-355F-0FFE-DD02-EBB980F6F0AD}" v="1560" dt="2021-02-27T18:54:33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y-AM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B3C26-217B-42CB-8CD9-F38E858D189F}" type="datetimeFigureOut">
              <a:rPr lang="hy-AM" smtClean="0"/>
              <a:t>11.05.2022</a:t>
            </a:fld>
            <a:endParaRPr lang="hy-AM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y-AM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hy-AM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y-AM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86737-FD54-411D-9A4B-7EB4D6C11ABE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73498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99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87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85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31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83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79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74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48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81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91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17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46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ovuncmeric/yeni-medya-nedir-yeni-medyann-zellikleri-nelerdi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D3CB6DD-C22B-4EF4-A656-914DA820A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23" b="126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6374622-E185-4C9F-90C1-D6D317F9A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3638" y="180305"/>
            <a:ext cx="7572776" cy="149395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Times New Roman"/>
                <a:cs typeface="Calibri Light"/>
              </a:rPr>
              <a:t>Yeni Medyada Ermeni Folkloru</a:t>
            </a:r>
            <a:br>
              <a:rPr lang="tr-TR" sz="4000" dirty="0" smtClean="0">
                <a:latin typeface="Times New Roman"/>
                <a:cs typeface="Calibri Light"/>
              </a:rPr>
            </a:br>
            <a:endParaRPr lang="tr-TR" sz="4000" dirty="0">
              <a:latin typeface="Times New Roman"/>
              <a:cs typeface="Times New Roman"/>
            </a:endParaRPr>
          </a:p>
        </p:txBody>
      </p:sp>
      <p:cxnSp>
        <p:nvCxnSpPr>
          <p:cNvPr id="21" name="Straight Connector 17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87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8530"/>
          <a:stretch/>
        </p:blipFill>
        <p:spPr>
          <a:xfrm>
            <a:off x="0" y="0"/>
            <a:ext cx="12321298" cy="63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1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E0A5C5C-2A95-428E-9F6A-0D29EBD57C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056F38F-7C4E-461D-8709-7D0024AE1F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C7278469-3C3C-49CE-AEEE-E176A4900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F8AE142-D696-4767-87D8-CC29FF15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827700" cy="3215373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Multimedya </a:t>
            </a:r>
            <a:r>
              <a:rPr lang="tr-TR" sz="4000" b="1" dirty="0" err="1">
                <a:solidFill>
                  <a:schemeClr val="bg1"/>
                </a:solidFill>
              </a:rPr>
              <a:t>Biçemselliği</a:t>
            </a:r>
            <a:r>
              <a:rPr lang="tr-TR" sz="4000" b="1" dirty="0">
                <a:solidFill>
                  <a:schemeClr val="bg1"/>
                </a:solidFill>
              </a:rPr>
              <a:t> ve Kullanıcı Türevli İçerik Üretimi</a:t>
            </a:r>
            <a:endParaRPr lang="tr-TR" sz="40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3DC754C-7E09-422D-A8BB-AF632E90DF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="" xmlns:a16="http://schemas.microsoft.com/office/drawing/2014/main" id="{4C6598AB-1C17-4D54-951C-A082D94AC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="" xmlns:a16="http://schemas.microsoft.com/office/drawing/2014/main" id="{C83B66D7-137D-4AC1-B172-53D60F08BE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F6B92503-6984-4D15-8B98-8718709B78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08DDF938-524E-4C18-A47D-C006278323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75982C5-D906-4439-B3A4-B69D6C13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5"/>
            <a:ext cx="5652332" cy="54783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Yeni medya kullanıcıları ses, görüntü ve metin gibi özelliklerin yanında multimedya araçları sayesinde kendilerine ait fikirleri ve yorumları yazabildikleri gibi video veya ses kayıt programları ile yeni medya </a:t>
            </a:r>
            <a:r>
              <a:rPr lang="tr-TR" sz="2400" dirty="0" err="1">
                <a:solidFill>
                  <a:schemeClr val="bg1"/>
                </a:solidFill>
              </a:rPr>
              <a:t>içersinde</a:t>
            </a:r>
            <a:r>
              <a:rPr lang="tr-TR" sz="2400" dirty="0">
                <a:solidFill>
                  <a:schemeClr val="bg1"/>
                </a:solidFill>
              </a:rPr>
              <a:t> üretici konuma geçebilmektedirler. Kullanıcı içerikli üretime en iyi örnek “</a:t>
            </a:r>
            <a:r>
              <a:rPr lang="tr-TR" sz="2400" dirty="0" err="1">
                <a:solidFill>
                  <a:schemeClr val="bg1"/>
                </a:solidFill>
              </a:rPr>
              <a:t>blog”lardır</a:t>
            </a:r>
            <a:r>
              <a:rPr lang="tr-TR" sz="2400" dirty="0">
                <a:solidFill>
                  <a:schemeClr val="bg1"/>
                </a:solidFill>
              </a:rPr>
              <a:t>. </a:t>
            </a:r>
          </a:p>
          <a:p>
            <a:r>
              <a:rPr lang="tr-TR" sz="2400" dirty="0" err="1">
                <a:solidFill>
                  <a:schemeClr val="bg1"/>
                </a:solidFill>
              </a:rPr>
              <a:t>Bloglar</a:t>
            </a:r>
            <a:r>
              <a:rPr lang="tr-TR" sz="2400" dirty="0">
                <a:solidFill>
                  <a:schemeClr val="bg1"/>
                </a:solidFill>
              </a:rPr>
              <a:t> konusunda detaylı bilgi için bkz.: Zeynep </a:t>
            </a:r>
            <a:r>
              <a:rPr lang="tr-TR" sz="2400" dirty="0" err="1">
                <a:solidFill>
                  <a:schemeClr val="bg1"/>
                </a:solidFill>
              </a:rPr>
              <a:t>Attikan</a:t>
            </a:r>
            <a:r>
              <a:rPr lang="tr-TR" sz="2400" dirty="0">
                <a:solidFill>
                  <a:schemeClr val="bg1"/>
                </a:solidFill>
              </a:rPr>
              <a:t>, Aslı Tunç, </a:t>
            </a:r>
            <a:r>
              <a:rPr lang="tr-TR" sz="2400" dirty="0" err="1">
                <a:solidFill>
                  <a:schemeClr val="bg1"/>
                </a:solidFill>
              </a:rPr>
              <a:t>Blogdan</a:t>
            </a:r>
            <a:r>
              <a:rPr lang="tr-TR" sz="2400" dirty="0">
                <a:solidFill>
                  <a:schemeClr val="bg1"/>
                </a:solidFill>
              </a:rPr>
              <a:t> Al Haberi  </a:t>
            </a:r>
          </a:p>
        </p:txBody>
      </p:sp>
      <p:grpSp>
        <p:nvGrpSpPr>
          <p:cNvPr id="35" name="Graphic 185">
            <a:extLst>
              <a:ext uri="{FF2B5EF4-FFF2-40B4-BE49-F238E27FC236}">
                <a16:creationId xmlns="" xmlns:a16="http://schemas.microsoft.com/office/drawing/2014/main" id="{3773FAF5-C452-4455-9411-D6AF5EBD4C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1ECA0D96-F63C-4F7B-BE16-0F3FE76D7D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4F83A81-0546-400A-918A-90C9C48B81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9741F692-A5B6-4215-86D9-B1FD4FF26A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CC0876CB-9C60-4580-8FED-CD64EC7664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A879B3B7-48DB-4D3A-BB33-02766EAD3D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952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E0A5C5C-2A95-428E-9F6A-0D29EBD57C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056F38F-7C4E-461D-8709-7D0024AE1F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C7278469-3C3C-49CE-AEEE-E176A4900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F8AE142-D696-4767-87D8-CC29FF15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827700" cy="3215373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Kullanıcı </a:t>
            </a:r>
            <a:r>
              <a:rPr lang="tr-TR" sz="4000" b="1" dirty="0">
                <a:solidFill>
                  <a:schemeClr val="bg1"/>
                </a:solidFill>
              </a:rPr>
              <a:t>Türevli İçerik Üretimi</a:t>
            </a:r>
            <a:endParaRPr lang="tr-TR" sz="40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3DC754C-7E09-422D-A8BB-AF632E90DF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="" xmlns:a16="http://schemas.microsoft.com/office/drawing/2014/main" id="{4C6598AB-1C17-4D54-951C-A082D94AC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="" xmlns:a16="http://schemas.microsoft.com/office/drawing/2014/main" id="{C83B66D7-137D-4AC1-B172-53D60F08BE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F6B92503-6984-4D15-8B98-8718709B78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08DDF938-524E-4C18-A47D-C006278323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75982C5-D906-4439-B3A4-B69D6C13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5"/>
            <a:ext cx="5652332" cy="54783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Yeni medya kullanıcıları ses, görüntü ve metin gibi özelliklerin yanında multimedya araçları sayesinde kendilerine ait fikirleri ve yorumları yazabildikleri gibi video veya ses kayıt programları ile yeni medya </a:t>
            </a:r>
            <a:r>
              <a:rPr lang="tr-TR" sz="2400" dirty="0" err="1">
                <a:solidFill>
                  <a:schemeClr val="bg1"/>
                </a:solidFill>
              </a:rPr>
              <a:t>içersinde</a:t>
            </a:r>
            <a:r>
              <a:rPr lang="tr-TR" sz="2400" dirty="0">
                <a:solidFill>
                  <a:schemeClr val="bg1"/>
                </a:solidFill>
              </a:rPr>
              <a:t> üretici konuma geçebilmektedirler. Kullanıcı içerikli üretime en iyi örnek “</a:t>
            </a:r>
            <a:r>
              <a:rPr lang="tr-TR" sz="2400" dirty="0" err="1">
                <a:solidFill>
                  <a:schemeClr val="bg1"/>
                </a:solidFill>
              </a:rPr>
              <a:t>blog”lardır</a:t>
            </a:r>
            <a:r>
              <a:rPr lang="tr-TR" sz="2400" dirty="0">
                <a:solidFill>
                  <a:schemeClr val="bg1"/>
                </a:solidFill>
              </a:rPr>
              <a:t>. </a:t>
            </a:r>
          </a:p>
          <a:p>
            <a:endParaRPr lang="tr-TR" sz="2400" dirty="0" smtClean="0">
              <a:solidFill>
                <a:schemeClr val="bg1"/>
              </a:solidFill>
            </a:endParaRPr>
          </a:p>
          <a:p>
            <a:endParaRPr lang="tr-TR" sz="2400" dirty="0">
              <a:solidFill>
                <a:schemeClr val="bg1"/>
              </a:solidFill>
            </a:endParaRPr>
          </a:p>
          <a:p>
            <a:endParaRPr lang="tr-TR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2400" dirty="0" err="1" smtClean="0">
                <a:solidFill>
                  <a:schemeClr val="bg1"/>
                </a:solidFill>
              </a:rPr>
              <a:t>Bloglar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>
                <a:solidFill>
                  <a:schemeClr val="bg1"/>
                </a:solidFill>
              </a:rPr>
              <a:t>konusunda detaylı bilgi için bkz.: Zeynep </a:t>
            </a:r>
            <a:r>
              <a:rPr lang="tr-TR" sz="2400" dirty="0" err="1">
                <a:solidFill>
                  <a:schemeClr val="bg1"/>
                </a:solidFill>
              </a:rPr>
              <a:t>Attikan</a:t>
            </a:r>
            <a:r>
              <a:rPr lang="tr-TR" sz="2400" dirty="0">
                <a:solidFill>
                  <a:schemeClr val="bg1"/>
                </a:solidFill>
              </a:rPr>
              <a:t>, Aslı Tunç, </a:t>
            </a:r>
            <a:r>
              <a:rPr lang="tr-TR" sz="2400" dirty="0" err="1">
                <a:solidFill>
                  <a:schemeClr val="bg1"/>
                </a:solidFill>
              </a:rPr>
              <a:t>Blogdan</a:t>
            </a:r>
            <a:r>
              <a:rPr lang="tr-TR" sz="2400" dirty="0">
                <a:solidFill>
                  <a:schemeClr val="bg1"/>
                </a:solidFill>
              </a:rPr>
              <a:t> Al Haberi  </a:t>
            </a:r>
          </a:p>
        </p:txBody>
      </p:sp>
      <p:grpSp>
        <p:nvGrpSpPr>
          <p:cNvPr id="35" name="Graphic 185">
            <a:extLst>
              <a:ext uri="{FF2B5EF4-FFF2-40B4-BE49-F238E27FC236}">
                <a16:creationId xmlns="" xmlns:a16="http://schemas.microsoft.com/office/drawing/2014/main" id="{3773FAF5-C452-4455-9411-D6AF5EBD4C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1ECA0D96-F63C-4F7B-BE16-0F3FE76D7D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4F83A81-0546-400A-918A-90C9C48B81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9741F692-A5B6-4215-86D9-B1FD4FF26A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CC0876CB-9C60-4580-8FED-CD64EC7664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A879B3B7-48DB-4D3A-BB33-02766EAD3D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674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E0A5C5C-2A95-428E-9F6A-0D29EBD57C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056F38F-7C4E-461D-8709-7D0024AE1F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C7278469-3C3C-49CE-AEEE-E176A4900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F8AE142-D696-4767-87D8-CC29FF15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827700" cy="3215373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tr-TR" sz="3600" b="1" dirty="0" err="1">
                <a:solidFill>
                  <a:schemeClr val="bg1"/>
                </a:solidFill>
              </a:rPr>
              <a:t>Hipermetinsellik</a:t>
            </a:r>
            <a:endParaRPr lang="tr-TR" sz="36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3DC754C-7E09-422D-A8BB-AF632E90DF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="" xmlns:a16="http://schemas.microsoft.com/office/drawing/2014/main" id="{4C6598AB-1C17-4D54-951C-A082D94AC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="" xmlns:a16="http://schemas.microsoft.com/office/drawing/2014/main" id="{C83B66D7-137D-4AC1-B172-53D60F08BE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F6B92503-6984-4D15-8B98-8718709B78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08DDF938-524E-4C18-A47D-C006278323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75982C5-D906-4439-B3A4-B69D6C13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5"/>
            <a:ext cx="5652332" cy="54783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2400" dirty="0" err="1">
                <a:solidFill>
                  <a:schemeClr val="bg1"/>
                </a:solidFill>
              </a:rPr>
              <a:t>Hipermetinsellik</a:t>
            </a:r>
            <a:r>
              <a:rPr lang="tr-TR" sz="2400" dirty="0">
                <a:solidFill>
                  <a:schemeClr val="bg1"/>
                </a:solidFill>
              </a:rPr>
              <a:t>, ağ üzerinden başka alternatif mecralara kolayca erişimin gerçekleşmesidir. Bir internet sitesini açtığımızda ara yüzde bizi başka yerlere götüren birçok “link” ile karşılaşmaktayız. </a:t>
            </a:r>
            <a:r>
              <a:rPr lang="tr-TR" sz="2400" dirty="0" err="1">
                <a:solidFill>
                  <a:schemeClr val="bg1"/>
                </a:solidFill>
              </a:rPr>
              <a:t>Hipermetinsellik</a:t>
            </a:r>
            <a:r>
              <a:rPr lang="tr-TR" sz="2400" dirty="0">
                <a:solidFill>
                  <a:schemeClr val="bg1"/>
                </a:solidFill>
              </a:rPr>
              <a:t> avantaj olabildiği gibi dezavantaj da olabilmektedir. </a:t>
            </a:r>
          </a:p>
        </p:txBody>
      </p:sp>
      <p:grpSp>
        <p:nvGrpSpPr>
          <p:cNvPr id="35" name="Graphic 185">
            <a:extLst>
              <a:ext uri="{FF2B5EF4-FFF2-40B4-BE49-F238E27FC236}">
                <a16:creationId xmlns="" xmlns:a16="http://schemas.microsoft.com/office/drawing/2014/main" id="{3773FAF5-C452-4455-9411-D6AF5EBD4C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1ECA0D96-F63C-4F7B-BE16-0F3FE76D7D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4F83A81-0546-400A-918A-90C9C48B81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9741F692-A5B6-4215-86D9-B1FD4FF26A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CC0876CB-9C60-4580-8FED-CD64EC7664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A879B3B7-48DB-4D3A-BB33-02766EAD3D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83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E0A5C5C-2A95-428E-9F6A-0D29EBD57C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056F38F-7C4E-461D-8709-7D0024AE1F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C7278469-3C3C-49CE-AEEE-E176A4900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F8AE142-D696-4767-87D8-CC29FF15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827700" cy="3215373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Yayılım</a:t>
            </a:r>
            <a:endParaRPr lang="tr-TR" sz="36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3DC754C-7E09-422D-A8BB-AF632E90DF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7" name="Graphic 212">
            <a:extLst>
              <a:ext uri="{FF2B5EF4-FFF2-40B4-BE49-F238E27FC236}">
                <a16:creationId xmlns="" xmlns:a16="http://schemas.microsoft.com/office/drawing/2014/main" id="{4C6598AB-1C17-4D54-951C-A082D94AC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="" xmlns:a16="http://schemas.microsoft.com/office/drawing/2014/main" id="{C83B66D7-137D-4AC1-B172-53D60F08BE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F6B92503-6984-4D15-8B98-8718709B78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08DDF938-524E-4C18-A47D-C006278323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75982C5-D906-4439-B3A4-B69D6C13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5"/>
            <a:ext cx="5652332" cy="54783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“Yayılım, </a:t>
            </a:r>
            <a:r>
              <a:rPr lang="tr-TR" sz="2400" dirty="0" err="1">
                <a:solidFill>
                  <a:schemeClr val="bg1"/>
                </a:solidFill>
              </a:rPr>
              <a:t>hipermetinsellik</a:t>
            </a:r>
            <a:r>
              <a:rPr lang="tr-TR" sz="2400" dirty="0">
                <a:solidFill>
                  <a:schemeClr val="bg1"/>
                </a:solidFill>
              </a:rPr>
              <a:t> özelliğinden beslenir ve ara yüzeydeki bir metnin hızla dağılmasını, bu metne farklı zamanlarda ve uzamlarda yeniden ve yeniden erişilebilmesini ifade eder. Özellikle </a:t>
            </a:r>
            <a:r>
              <a:rPr lang="tr-TR" sz="2400" dirty="0" err="1">
                <a:solidFill>
                  <a:schemeClr val="bg1"/>
                </a:solidFill>
              </a:rPr>
              <a:t>YouTube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 err="1">
                <a:solidFill>
                  <a:schemeClr val="bg1"/>
                </a:solidFill>
              </a:rPr>
              <a:t>Vimeo</a:t>
            </a:r>
            <a:r>
              <a:rPr lang="tr-TR" sz="2400" dirty="0">
                <a:solidFill>
                  <a:schemeClr val="bg1"/>
                </a:solidFill>
              </a:rPr>
              <a:t> ve </a:t>
            </a:r>
            <a:r>
              <a:rPr lang="tr-TR" sz="2400" dirty="0" err="1">
                <a:solidFill>
                  <a:schemeClr val="bg1"/>
                </a:solidFill>
              </a:rPr>
              <a:t>Dailymotion</a:t>
            </a:r>
            <a:r>
              <a:rPr lang="tr-TR" sz="2400" dirty="0">
                <a:solidFill>
                  <a:schemeClr val="bg1"/>
                </a:solidFill>
              </a:rPr>
              <a:t> gibi video paylaşım ağları ve Facebook, </a:t>
            </a:r>
            <a:r>
              <a:rPr lang="tr-TR" sz="2400" dirty="0" err="1">
                <a:solidFill>
                  <a:schemeClr val="bg1"/>
                </a:solidFill>
              </a:rPr>
              <a:t>Orkut</a:t>
            </a:r>
            <a:r>
              <a:rPr lang="tr-TR" sz="2400" dirty="0">
                <a:solidFill>
                  <a:schemeClr val="bg1"/>
                </a:solidFill>
              </a:rPr>
              <a:t>, Hi5, </a:t>
            </a:r>
            <a:r>
              <a:rPr lang="tr-TR" sz="2400" dirty="0" err="1">
                <a:solidFill>
                  <a:schemeClr val="bg1"/>
                </a:solidFill>
              </a:rPr>
              <a:t>Myspace</a:t>
            </a:r>
            <a:r>
              <a:rPr lang="tr-TR" sz="2400" dirty="0">
                <a:solidFill>
                  <a:schemeClr val="bg1"/>
                </a:solidFill>
              </a:rPr>
              <a:t> gibi toplumsal paylaşım ağlarında dolaşıma giren çeşitli metinler bağlantı verme veya kopyala-yapıştır yöntemiyle hızla sanal âlemde dolaşıma girer.”</a:t>
            </a:r>
          </a:p>
          <a:p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Mutlu </a:t>
            </a:r>
            <a:r>
              <a:rPr lang="tr-TR" sz="2400" dirty="0" err="1">
                <a:solidFill>
                  <a:schemeClr val="bg1"/>
                </a:solidFill>
              </a:rPr>
              <a:t>Binark</a:t>
            </a:r>
            <a:r>
              <a:rPr lang="tr-TR" sz="2400" dirty="0">
                <a:solidFill>
                  <a:schemeClr val="bg1"/>
                </a:solidFill>
              </a:rPr>
              <a:t> ve </a:t>
            </a:r>
            <a:r>
              <a:rPr lang="tr-TR" sz="2400" dirty="0" err="1">
                <a:solidFill>
                  <a:schemeClr val="bg1"/>
                </a:solidFill>
              </a:rPr>
              <a:t>Löker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 err="1">
                <a:solidFill>
                  <a:schemeClr val="bg1"/>
                </a:solidFill>
              </a:rPr>
              <a:t>a.g.e</a:t>
            </a:r>
            <a:r>
              <a:rPr lang="tr-TR" sz="2400" dirty="0">
                <a:solidFill>
                  <a:schemeClr val="bg1"/>
                </a:solidFill>
              </a:rPr>
              <a:t>. s. 12</a:t>
            </a:r>
          </a:p>
        </p:txBody>
      </p:sp>
      <p:grpSp>
        <p:nvGrpSpPr>
          <p:cNvPr id="35" name="Graphic 185">
            <a:extLst>
              <a:ext uri="{FF2B5EF4-FFF2-40B4-BE49-F238E27FC236}">
                <a16:creationId xmlns="" xmlns:a16="http://schemas.microsoft.com/office/drawing/2014/main" id="{3773FAF5-C452-4455-9411-D6AF5EBD4C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1ECA0D96-F63C-4F7B-BE16-0F3FE76D7D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4F83A81-0546-400A-918A-90C9C48B81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9741F692-A5B6-4215-86D9-B1FD4FF26A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CC0876CB-9C60-4580-8FED-CD64EC7664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A879B3B7-48DB-4D3A-BB33-02766EAD3D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318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8A8EAB8-D2FF-444D-B34B-7D32F106AD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1C5B1A9-AC99-497F-B421-322BC060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tr-TR" sz="6200">
                <a:solidFill>
                  <a:schemeClr val="bg1"/>
                </a:solidFill>
                <a:cs typeface="Calibri Light"/>
              </a:rPr>
              <a:t>KAYNAKLAR</a:t>
            </a:r>
            <a:endParaRPr lang="tr-TR" sz="62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67633D1-6EE6-4118-B9F0-B363477BE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4AD7FFC6-42A9-49CB-B5E9-B3F6B03833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74A3D2F-A25F-4EA2-AE32-0FDF5363B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9797"/>
            <a:ext cx="5008901" cy="605283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Binark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Mutlu (2010). Nefret Söyleminin Yeni Medya Ortamında Dolaşıma Girmesi ve Türetilmesi. (Editör: Tuğrul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Çomu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). Yeni Medyada Nefret Söylemi (1. Baskı). İstanbul: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Kalkedon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Yayınları, 11-53. </a:t>
            </a:r>
          </a:p>
          <a:p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Aygül, Eser (2013). Yeni Medyada Nefret Söyleminin Üretimi: Bir Toplumsal Paylaşım Ağı Olarak Facebook Örneği, Yüksek Lisans Tezi, Gazi Üniversitesi Sosyal Bilimler Enstitüsü, Ankara</a:t>
            </a:r>
            <a:endParaRPr lang="tr-TR" sz="180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  <a:hlinkClick r:id="rId2"/>
              </a:rPr>
              <a:t>https://www.slideshare.net/ovuncmeric/yeni-medya-nedir-yeni-medyann-zellikleri-nelerdir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 (27.02.2021, 17.50)</a:t>
            </a:r>
            <a:endParaRPr lang="tr-TR" sz="180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Mutlu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Binark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Barış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Kılıçbay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İnternet Toplum, Kültür,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Epos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Yayınları, Ankara, s. 16.  </a:t>
            </a:r>
            <a:endParaRPr lang="tr-TR" sz="180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tr-TR" sz="1800" dirty="0">
                <a:solidFill>
                  <a:schemeClr val="bg1"/>
                </a:solidFill>
                <a:latin typeface="Times New Roman"/>
                <a:cs typeface="Calibri"/>
              </a:rPr>
              <a:t>Durmuş Koçak (2019). 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Siber Kültürün Yeni Medya Kullanıcılarının tercih ve Eğilimleri Üzerine Etkisi: Üniversite Öğrencilerine Yönelik Bir Uygulama.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Doktara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Tezi, İstanbul Gelişim Üniversitesi Sosyal Bilimler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Ensititüsü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İstanbul. </a:t>
            </a:r>
            <a:endParaRPr lang="tr-TR" sz="1800">
              <a:solidFill>
                <a:schemeClr val="bg1"/>
              </a:solidFill>
              <a:latin typeface="Times New Roman"/>
              <a:cs typeface="Calibri"/>
            </a:endParaRPr>
          </a:p>
          <a:p>
            <a:pPr marL="285750" indent="-285750"/>
            <a:r>
              <a:rPr lang="tr-TR" sz="1800" dirty="0">
                <a:solidFill>
                  <a:schemeClr val="bg1"/>
                </a:solidFill>
                <a:latin typeface="Times New Roman"/>
                <a:cs typeface="Calibri"/>
              </a:rPr>
              <a:t>Uğur Dolgun, (2016). </a:t>
            </a:r>
            <a:r>
              <a:rPr lang="tr-TR" sz="1800" dirty="0">
                <a:solidFill>
                  <a:schemeClr val="bg1"/>
                </a:solidFill>
                <a:latin typeface="Times New Roman"/>
                <a:cs typeface="Times New Roman"/>
              </a:rPr>
              <a:t>Kitle İletişim Araçları ve Yeni̇ Medya.</a:t>
            </a:r>
          </a:p>
          <a:p>
            <a:endParaRPr lang="tr-TR" sz="1800" dirty="0">
              <a:solidFill>
                <a:schemeClr val="bg1"/>
              </a:solidFill>
              <a:latin typeface="Times New Roman"/>
              <a:cs typeface="Calibri"/>
            </a:endParaRPr>
          </a:p>
          <a:p>
            <a:endParaRPr lang="tr-TR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657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284</Words>
  <Application>Microsoft Office PowerPoint</Application>
  <PresentationFormat>Geniş ekran</PresentationFormat>
  <Paragraphs>23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Ofis Teması</vt:lpstr>
      <vt:lpstr>Yeni Medyada Ermeni Folkloru </vt:lpstr>
      <vt:lpstr>PowerPoint Sunusu</vt:lpstr>
      <vt:lpstr>Multimedya Biçemselliği ve Kullanıcı Türevli İçerik Üretimi</vt:lpstr>
      <vt:lpstr>Kullanıcı Türevli İçerik Üretimi</vt:lpstr>
      <vt:lpstr>Hipermetinsellik</vt:lpstr>
      <vt:lpstr>Yayılım</vt:lpstr>
      <vt:lpstr>KAYNAKLAR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lastModifiedBy>cihan</cp:lastModifiedBy>
  <cp:revision>776</cp:revision>
  <dcterms:created xsi:type="dcterms:W3CDTF">2021-02-27T12:29:12Z</dcterms:created>
  <dcterms:modified xsi:type="dcterms:W3CDTF">2022-05-11T14:06:58Z</dcterms:modified>
</cp:coreProperties>
</file>