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67" r:id="rId5"/>
    <p:sldId id="268" r:id="rId6"/>
    <p:sldId id="269" r:id="rId7"/>
    <p:sldId id="270" r:id="rId8"/>
    <p:sldId id="271" r:id="rId9"/>
    <p:sldId id="262" r:id="rId10"/>
    <p:sldId id="283" r:id="rId11"/>
    <p:sldId id="284" r:id="rId12"/>
    <p:sldId id="342" r:id="rId13"/>
    <p:sldId id="282" r:id="rId14"/>
    <p:sldId id="285" r:id="rId15"/>
    <p:sldId id="288" r:id="rId16"/>
    <p:sldId id="303" r:id="rId17"/>
    <p:sldId id="289" r:id="rId18"/>
    <p:sldId id="290" r:id="rId19"/>
    <p:sldId id="310" r:id="rId20"/>
    <p:sldId id="312" r:id="rId21"/>
    <p:sldId id="313" r:id="rId22"/>
    <p:sldId id="344" r:id="rId23"/>
    <p:sldId id="314" r:id="rId24"/>
    <p:sldId id="317" r:id="rId25"/>
    <p:sldId id="321" r:id="rId26"/>
    <p:sldId id="322" r:id="rId27"/>
    <p:sldId id="323" r:id="rId28"/>
    <p:sldId id="324" r:id="rId29"/>
    <p:sldId id="325" r:id="rId30"/>
    <p:sldId id="327" r:id="rId31"/>
    <p:sldId id="345" r:id="rId32"/>
    <p:sldId id="263" r:id="rId33"/>
    <p:sldId id="347" r:id="rId34"/>
    <p:sldId id="346" r:id="rId35"/>
    <p:sldId id="348" r:id="rId36"/>
    <p:sldId id="272" r:id="rId37"/>
    <p:sldId id="349" r:id="rId38"/>
    <p:sldId id="280" r:id="rId39"/>
    <p:sldId id="274" r:id="rId40"/>
    <p:sldId id="350" r:id="rId41"/>
    <p:sldId id="351" r:id="rId42"/>
    <p:sldId id="275" r:id="rId43"/>
    <p:sldId id="276" r:id="rId44"/>
    <p:sldId id="277" r:id="rId45"/>
    <p:sldId id="278" r:id="rId46"/>
    <p:sldId id="279" r:id="rId47"/>
    <p:sldId id="352" r:id="rId48"/>
    <p:sldId id="298" r:id="rId49"/>
    <p:sldId id="299" r:id="rId50"/>
    <p:sldId id="291" r:id="rId51"/>
    <p:sldId id="294" r:id="rId52"/>
    <p:sldId id="292" r:id="rId53"/>
    <p:sldId id="293" r:id="rId54"/>
    <p:sldId id="295" r:id="rId55"/>
    <p:sldId id="296" r:id="rId56"/>
    <p:sldId id="297" r:id="rId57"/>
    <p:sldId id="328" r:id="rId58"/>
    <p:sldId id="329" r:id="rId59"/>
    <p:sldId id="330" r:id="rId60"/>
    <p:sldId id="331" r:id="rId61"/>
    <p:sldId id="332" r:id="rId62"/>
    <p:sldId id="333" r:id="rId63"/>
    <p:sldId id="334" r:id="rId64"/>
    <p:sldId id="265" r:id="rId65"/>
    <p:sldId id="266" r:id="rId66"/>
    <p:sldId id="281" r:id="rId67"/>
    <p:sldId id="259" r:id="rId6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53" autoAdjust="0"/>
    <p:restoredTop sz="94660"/>
  </p:normalViewPr>
  <p:slideViewPr>
    <p:cSldViewPr>
      <p:cViewPr varScale="1">
        <p:scale>
          <a:sx n="68" d="100"/>
          <a:sy n="68" d="100"/>
        </p:scale>
        <p:origin x="-147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438AEAE5-DB7B-4CAC-9E22-321EC8192747}" type="datetimeFigureOut">
              <a:rPr lang="tr-TR" smtClean="0"/>
              <a:pPr/>
              <a:t>19.01.2020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E039086-6479-4D66-9F78-4BA066B20248}"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38AEAE5-DB7B-4CAC-9E22-321EC8192747}" type="datetimeFigureOut">
              <a:rPr lang="tr-TR" smtClean="0"/>
              <a:pPr/>
              <a:t>19.01.2020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E039086-6479-4D66-9F78-4BA066B20248}"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38AEAE5-DB7B-4CAC-9E22-321EC8192747}" type="datetimeFigureOut">
              <a:rPr lang="tr-TR" smtClean="0"/>
              <a:pPr/>
              <a:t>19.01.2020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E039086-6479-4D66-9F78-4BA066B20248}"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438AEAE5-DB7B-4CAC-9E22-321EC8192747}" type="datetimeFigureOut">
              <a:rPr lang="tr-TR" smtClean="0"/>
              <a:pPr/>
              <a:t>19.01.2020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E039086-6479-4D66-9F78-4BA066B20248}"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438AEAE5-DB7B-4CAC-9E22-321EC8192747}" type="datetimeFigureOut">
              <a:rPr lang="tr-TR" smtClean="0"/>
              <a:pPr/>
              <a:t>19.01.2020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4E039086-6479-4D66-9F78-4BA066B20248}"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438AEAE5-DB7B-4CAC-9E22-321EC8192747}" type="datetimeFigureOut">
              <a:rPr lang="tr-TR" smtClean="0"/>
              <a:pPr/>
              <a:t>19.01.2020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E039086-6479-4D66-9F78-4BA066B20248}"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438AEAE5-DB7B-4CAC-9E22-321EC8192747}" type="datetimeFigureOut">
              <a:rPr lang="tr-TR" smtClean="0"/>
              <a:pPr/>
              <a:t>19.01.2020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4E039086-6479-4D66-9F78-4BA066B20248}"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438AEAE5-DB7B-4CAC-9E22-321EC8192747}" type="datetimeFigureOut">
              <a:rPr lang="tr-TR" smtClean="0"/>
              <a:pPr/>
              <a:t>19.01.2020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4E039086-6479-4D66-9F78-4BA066B20248}"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38AEAE5-DB7B-4CAC-9E22-321EC8192747}" type="datetimeFigureOut">
              <a:rPr lang="tr-TR" smtClean="0"/>
              <a:pPr/>
              <a:t>19.01.2020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4E039086-6479-4D66-9F78-4BA066B20248}"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38AEAE5-DB7B-4CAC-9E22-321EC8192747}" type="datetimeFigureOut">
              <a:rPr lang="tr-TR" smtClean="0"/>
              <a:pPr/>
              <a:t>19.01.2020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E039086-6479-4D66-9F78-4BA066B20248}"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438AEAE5-DB7B-4CAC-9E22-321EC8192747}" type="datetimeFigureOut">
              <a:rPr lang="tr-TR" smtClean="0"/>
              <a:pPr/>
              <a:t>19.01.2020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4E039086-6479-4D66-9F78-4BA066B20248}"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8AEAE5-DB7B-4CAC-9E22-321EC8192747}" type="datetimeFigureOut">
              <a:rPr lang="tr-TR" smtClean="0"/>
              <a:pPr/>
              <a:t>19.01.2020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039086-6479-4D66-9F78-4BA066B20248}"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milliyet.com.tr/yanlis-igne-kurbani-aysen-buyudu--gundem-1907357/" TargetMode="External"/><Relationship Id="rId2" Type="http://schemas.openxmlformats.org/officeDocument/2006/relationships/image" Target="../media/image9.jpe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3568" y="2348880"/>
            <a:ext cx="7772400" cy="1944216"/>
          </a:xfrm>
        </p:spPr>
        <p:txBody>
          <a:bodyPr>
            <a:normAutofit fontScale="90000"/>
          </a:bodyPr>
          <a:lstStyle/>
          <a:p>
            <a:r>
              <a:rPr lang="tr-TR" b="1" dirty="0" smtClean="0">
                <a:latin typeface="Times New Roman" pitchFamily="18" charset="0"/>
                <a:cs typeface="Times New Roman" pitchFamily="18" charset="0"/>
              </a:rPr>
              <a:t>TIBBİ HATALI UYGULAMALAR</a:t>
            </a:r>
            <a:br>
              <a:rPr lang="tr-TR" b="1" dirty="0" smtClean="0">
                <a:latin typeface="Times New Roman" pitchFamily="18" charset="0"/>
                <a:cs typeface="Times New Roman" pitchFamily="18" charset="0"/>
              </a:rPr>
            </a:br>
            <a:r>
              <a:rPr lang="tr-TR" b="1" dirty="0" smtClean="0">
                <a:latin typeface="Times New Roman" pitchFamily="18" charset="0"/>
                <a:cs typeface="Times New Roman" pitchFamily="18" charset="0"/>
              </a:rPr>
              <a:t>(MALPRAKTİS)</a:t>
            </a:r>
            <a:endParaRPr lang="tr-TR" b="1" dirty="0">
              <a:latin typeface="Times New Roman" pitchFamily="18" charset="0"/>
              <a:cs typeface="Times New Roman" pitchFamily="18" charset="0"/>
            </a:endParaRPr>
          </a:p>
        </p:txBody>
      </p:sp>
      <p:sp>
        <p:nvSpPr>
          <p:cNvPr id="3" name="2 Alt Başlık"/>
          <p:cNvSpPr>
            <a:spLocks noGrp="1"/>
          </p:cNvSpPr>
          <p:nvPr>
            <p:ph type="subTitle" idx="1"/>
          </p:nvPr>
        </p:nvSpPr>
        <p:spPr>
          <a:xfrm>
            <a:off x="1403648" y="4365104"/>
            <a:ext cx="6400800" cy="1752600"/>
          </a:xfrm>
        </p:spPr>
        <p:txBody>
          <a:bodyPr/>
          <a:lstStyle/>
          <a:p>
            <a:pPr algn="r"/>
            <a:r>
              <a:rPr lang="tr-TR" dirty="0" smtClean="0">
                <a:solidFill>
                  <a:schemeClr val="tx1"/>
                </a:solidFill>
                <a:latin typeface="Times New Roman" pitchFamily="18" charset="0"/>
                <a:cs typeface="Times New Roman" pitchFamily="18" charset="0"/>
              </a:rPr>
              <a:t>Öğretim Görevlisi</a:t>
            </a:r>
          </a:p>
          <a:p>
            <a:pPr algn="r"/>
            <a:r>
              <a:rPr lang="tr-TR" dirty="0" smtClean="0">
                <a:solidFill>
                  <a:schemeClr val="tx1"/>
                </a:solidFill>
                <a:latin typeface="Times New Roman" pitchFamily="18" charset="0"/>
                <a:cs typeface="Times New Roman" pitchFamily="18" charset="0"/>
              </a:rPr>
              <a:t>Meltem ÖZDUYAN KILIÇ</a:t>
            </a:r>
            <a:endParaRPr lang="tr-TR" dirty="0">
              <a:solidFill>
                <a:schemeClr val="tx1"/>
              </a:solidFill>
              <a:latin typeface="Times New Roman" pitchFamily="18" charset="0"/>
              <a:cs typeface="Times New Roman" pitchFamily="18" charset="0"/>
            </a:endParaRPr>
          </a:p>
        </p:txBody>
      </p:sp>
      <p:pic>
        <p:nvPicPr>
          <p:cNvPr id="4" name="3 Resim" descr="indir.jfif"/>
          <p:cNvPicPr>
            <a:picLocks noChangeAspect="1"/>
          </p:cNvPicPr>
          <p:nvPr/>
        </p:nvPicPr>
        <p:blipFill>
          <a:blip r:embed="rId2" cstate="print"/>
          <a:stretch>
            <a:fillRect/>
          </a:stretch>
        </p:blipFill>
        <p:spPr>
          <a:xfrm>
            <a:off x="1259632" y="260648"/>
            <a:ext cx="6480720" cy="17907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latin typeface="Times New Roman" pitchFamily="18" charset="0"/>
                <a:cs typeface="Times New Roman" pitchFamily="18" charset="0"/>
              </a:rPr>
              <a:t>Malpraktis</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gn="just"/>
            <a:r>
              <a:rPr lang="tr-TR" dirty="0" err="1" smtClean="0">
                <a:latin typeface="Times New Roman" pitchFamily="18" charset="0"/>
                <a:cs typeface="Times New Roman" pitchFamily="18" charset="0"/>
              </a:rPr>
              <a:t>Malpraktis</a:t>
            </a:r>
            <a:r>
              <a:rPr lang="tr-TR" dirty="0">
                <a:latin typeface="Times New Roman" pitchFamily="18" charset="0"/>
                <a:cs typeface="Times New Roman" pitchFamily="18" charset="0"/>
              </a:rPr>
              <a:t>, Latince kökenli “</a:t>
            </a:r>
            <a:r>
              <a:rPr lang="tr-TR" dirty="0" err="1">
                <a:latin typeface="Times New Roman" pitchFamily="18" charset="0"/>
                <a:cs typeface="Times New Roman" pitchFamily="18" charset="0"/>
              </a:rPr>
              <a:t>Male</a:t>
            </a:r>
            <a:r>
              <a:rPr lang="tr-TR" dirty="0">
                <a:latin typeface="Times New Roman" pitchFamily="18" charset="0"/>
                <a:cs typeface="Times New Roman" pitchFamily="18" charset="0"/>
              </a:rPr>
              <a:t>” ve “</a:t>
            </a:r>
            <a:r>
              <a:rPr lang="tr-TR" dirty="0" err="1">
                <a:latin typeface="Times New Roman" pitchFamily="18" charset="0"/>
                <a:cs typeface="Times New Roman" pitchFamily="18" charset="0"/>
              </a:rPr>
              <a:t>Praxis</a:t>
            </a:r>
            <a:r>
              <a:rPr lang="tr-TR" dirty="0">
                <a:latin typeface="Times New Roman" pitchFamily="18" charset="0"/>
                <a:cs typeface="Times New Roman" pitchFamily="18" charset="0"/>
              </a:rPr>
              <a:t>” kelimelerinden türemiş olup “hatalı uygulama” anlamına gelir.</a:t>
            </a:r>
            <a:endParaRPr lang="tr-TR" dirty="0" smtClean="0">
              <a:latin typeface="Times New Roman" pitchFamily="18" charset="0"/>
              <a:cs typeface="Times New Roman" pitchFamily="18" charset="0"/>
            </a:endParaRPr>
          </a:p>
          <a:p>
            <a:pPr algn="just">
              <a:lnSpc>
                <a:spcPct val="150000"/>
              </a:lnSpc>
            </a:pPr>
            <a:r>
              <a:rPr lang="tr-TR" dirty="0" smtClean="0">
                <a:latin typeface="Times New Roman" pitchFamily="18" charset="0"/>
                <a:cs typeface="Times New Roman" pitchFamily="18" charset="0"/>
              </a:rPr>
              <a:t>Planlanan </a:t>
            </a:r>
            <a:r>
              <a:rPr lang="tr-TR" dirty="0">
                <a:latin typeface="Times New Roman" pitchFamily="18" charset="0"/>
                <a:cs typeface="Times New Roman" pitchFamily="18" charset="0"/>
              </a:rPr>
              <a:t>bir işin amaçlandığı şekilde tamamlanamaması veya amaca ulaşmak için yanlış plan yapılması ve uygulanması.</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latin typeface="Times New Roman" pitchFamily="18" charset="0"/>
                <a:cs typeface="Times New Roman" pitchFamily="18" charset="0"/>
              </a:rPr>
              <a:t>Malpraktis</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dirty="0" smtClean="0">
                <a:latin typeface="Times New Roman" pitchFamily="18" charset="0"/>
                <a:cs typeface="Times New Roman" pitchFamily="18" charset="0"/>
              </a:rPr>
              <a:t>Tıbbi </a:t>
            </a:r>
            <a:r>
              <a:rPr lang="tr-TR" dirty="0">
                <a:latin typeface="Times New Roman" pitchFamily="18" charset="0"/>
                <a:cs typeface="Times New Roman" pitchFamily="18" charset="0"/>
              </a:rPr>
              <a:t>uygulama hataları, sağlık hizmetinin sunumu esnasında sağlık personelinin öngördüğü ve/veya uyguladığı müdahale, kullanılan hatalı tıbbi teknik sonucu istenmeyen bir şekilde hastanın hastalığının normal seyri dışına çıkması, yaşam kalitesinin düşmesi, çeşitli </a:t>
            </a:r>
            <a:r>
              <a:rPr lang="tr-TR" dirty="0" err="1">
                <a:latin typeface="Times New Roman" pitchFamily="18" charset="0"/>
                <a:cs typeface="Times New Roman" pitchFamily="18" charset="0"/>
              </a:rPr>
              <a:t>morbiditelerin</a:t>
            </a:r>
            <a:r>
              <a:rPr lang="tr-TR" dirty="0">
                <a:latin typeface="Times New Roman" pitchFamily="18" charset="0"/>
                <a:cs typeface="Times New Roman" pitchFamily="18" charset="0"/>
              </a:rPr>
              <a:t> görülmesi hatta </a:t>
            </a:r>
            <a:r>
              <a:rPr lang="tr-TR" dirty="0" err="1">
                <a:latin typeface="Times New Roman" pitchFamily="18" charset="0"/>
                <a:cs typeface="Times New Roman" pitchFamily="18" charset="0"/>
              </a:rPr>
              <a:t>mortalitelere</a:t>
            </a:r>
            <a:r>
              <a:rPr lang="tr-TR" dirty="0">
                <a:latin typeface="Times New Roman" pitchFamily="18" charset="0"/>
                <a:cs typeface="Times New Roman" pitchFamily="18" charset="0"/>
              </a:rPr>
              <a:t> varması ile sonuçlanabilir</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latin typeface="Times New Roman" pitchFamily="18" charset="0"/>
                <a:cs typeface="Times New Roman" pitchFamily="18" charset="0"/>
              </a:rPr>
              <a:t>IOM’un</a:t>
            </a:r>
            <a:r>
              <a:rPr lang="tr-TR" b="1" dirty="0" smtClean="0">
                <a:latin typeface="Times New Roman" pitchFamily="18" charset="0"/>
                <a:cs typeface="Times New Roman" pitchFamily="18" charset="0"/>
              </a:rPr>
              <a:t> Raporu (1999)</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77500" lnSpcReduction="20000"/>
          </a:bodyPr>
          <a:lstStyle/>
          <a:p>
            <a:pPr algn="just"/>
            <a:r>
              <a:rPr lang="tr-TR" dirty="0" smtClean="0">
                <a:latin typeface="Times New Roman" pitchFamily="18" charset="0"/>
                <a:cs typeface="Times New Roman" pitchFamily="18" charset="0"/>
              </a:rPr>
              <a:t>ABD’de hastaneye yatan hastalarda yapılan iki çalışmada, yan etki ya da tıbbi bakım sırasında bir hata görülme sıklığı %2.9 ve %3.7 bulunmuş ve bunların %58’i ve %53’ü önlenebilir tıbbi hatalar olarak tanımlanmıştır. </a:t>
            </a:r>
          </a:p>
          <a:p>
            <a:pPr algn="just"/>
            <a:r>
              <a:rPr lang="tr-TR" dirty="0" smtClean="0">
                <a:latin typeface="Times New Roman" pitchFamily="18" charset="0"/>
                <a:cs typeface="Times New Roman" pitchFamily="18" charset="0"/>
              </a:rPr>
              <a:t>Bu veriler kullanılarak, 1997 yılı içinde ABD hastaneye yatan 33.6 milyon hasta esas alınarak yapılan varsayımlarda, her yıl 44-98 bin kişinin tıbbi hatalar nedeni ile yaşamını kaybettiği öngörülmektedir.  </a:t>
            </a:r>
          </a:p>
          <a:p>
            <a:pPr algn="just"/>
            <a:r>
              <a:rPr lang="tr-TR" dirty="0" smtClean="0">
                <a:latin typeface="Times New Roman" pitchFamily="18" charset="0"/>
                <a:cs typeface="Times New Roman" pitchFamily="18" charset="0"/>
              </a:rPr>
              <a:t>Tıbbi hatalı  uygulamaların maliyetinin 37.6-50 milyar dolar arasında olabileceği tahmin edilmektedir. </a:t>
            </a:r>
          </a:p>
          <a:p>
            <a:pPr algn="just"/>
            <a:r>
              <a:rPr lang="tr-TR" dirty="0" smtClean="0">
                <a:latin typeface="Times New Roman" pitchFamily="18" charset="0"/>
                <a:cs typeface="Times New Roman" pitchFamily="18" charset="0"/>
              </a:rPr>
              <a:t>Önlenebilir hataların maliyeti ise 17-29 milyar dolar arasında öngörülmektedir.</a:t>
            </a:r>
            <a:endParaRPr lang="tr-TR"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latin typeface="Times New Roman" pitchFamily="18" charset="0"/>
                <a:cs typeface="Times New Roman" pitchFamily="18" charset="0"/>
              </a:rPr>
              <a:t>Malpraktis</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lnSpcReduction="10000"/>
          </a:bodyPr>
          <a:lstStyle/>
          <a:p>
            <a:pPr algn="just">
              <a:lnSpc>
                <a:spcPct val="150000"/>
              </a:lnSpc>
            </a:pPr>
            <a:r>
              <a:rPr lang="tr-TR" i="1" dirty="0" smtClean="0">
                <a:solidFill>
                  <a:srgbClr val="FF0000"/>
                </a:solidFill>
                <a:latin typeface="Times New Roman" pitchFamily="18" charset="0"/>
                <a:cs typeface="Times New Roman" pitchFamily="18" charset="0"/>
              </a:rPr>
              <a:t>Tıbbi hatalar  kök nedenlerine göre üçe ayrılırlar</a:t>
            </a:r>
            <a:r>
              <a:rPr lang="tr-TR" dirty="0" smtClean="0">
                <a:solidFill>
                  <a:srgbClr val="FF0000"/>
                </a:solidFill>
                <a:latin typeface="Times New Roman" pitchFamily="18" charset="0"/>
                <a:cs typeface="Times New Roman" pitchFamily="18" charset="0"/>
              </a:rPr>
              <a:t>:</a:t>
            </a:r>
          </a:p>
          <a:p>
            <a:pPr algn="just">
              <a:lnSpc>
                <a:spcPct val="150000"/>
              </a:lnSpc>
            </a:pPr>
            <a:r>
              <a:rPr lang="tr-TR" b="1" dirty="0" smtClean="0">
                <a:latin typeface="Times New Roman" pitchFamily="18" charset="0"/>
                <a:cs typeface="Times New Roman" pitchFamily="18" charset="0"/>
              </a:rPr>
              <a:t>İşleme bağlı hatalar:</a:t>
            </a:r>
            <a:r>
              <a:rPr lang="tr-TR" dirty="0" smtClean="0">
                <a:latin typeface="Times New Roman" pitchFamily="18" charset="0"/>
                <a:cs typeface="Times New Roman" pitchFamily="18" charset="0"/>
              </a:rPr>
              <a:t> Yanlış işlemi yapma.</a:t>
            </a:r>
          </a:p>
          <a:p>
            <a:pPr algn="just">
              <a:lnSpc>
                <a:spcPct val="150000"/>
              </a:lnSpc>
            </a:pPr>
            <a:r>
              <a:rPr lang="tr-TR" b="1" dirty="0" smtClean="0">
                <a:latin typeface="Times New Roman" pitchFamily="18" charset="0"/>
                <a:cs typeface="Times New Roman" pitchFamily="18" charset="0"/>
              </a:rPr>
              <a:t>İhmale bağlı hatalar: </a:t>
            </a:r>
            <a:r>
              <a:rPr lang="tr-TR" dirty="0" smtClean="0">
                <a:latin typeface="Times New Roman" pitchFamily="18" charset="0"/>
                <a:cs typeface="Times New Roman" pitchFamily="18" charset="0"/>
              </a:rPr>
              <a:t>Doğru işlemi yapmama.</a:t>
            </a:r>
          </a:p>
          <a:p>
            <a:pPr algn="just">
              <a:lnSpc>
                <a:spcPct val="150000"/>
              </a:lnSpc>
            </a:pPr>
            <a:r>
              <a:rPr lang="tr-TR" b="1" dirty="0" smtClean="0">
                <a:latin typeface="Times New Roman" pitchFamily="18" charset="0"/>
                <a:cs typeface="Times New Roman" pitchFamily="18" charset="0"/>
              </a:rPr>
              <a:t>Uygulamaya bağlı hatalar: </a:t>
            </a:r>
            <a:r>
              <a:rPr lang="tr-TR" dirty="0" smtClean="0">
                <a:latin typeface="Times New Roman" pitchFamily="18" charset="0"/>
                <a:cs typeface="Times New Roman" pitchFamily="18" charset="0"/>
              </a:rPr>
              <a:t>Doğru işlemi yanlış uygulama.</a:t>
            </a:r>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cs typeface="Times New Roman" pitchFamily="18" charset="0"/>
              </a:rPr>
              <a:t>Tıbbi hata çeşitleri</a:t>
            </a:r>
            <a:endParaRPr lang="tr-TR" b="1" dirty="0"/>
          </a:p>
        </p:txBody>
      </p:sp>
      <p:sp>
        <p:nvSpPr>
          <p:cNvPr id="3" name="2 İçerik Yer Tutucusu"/>
          <p:cNvSpPr>
            <a:spLocks noGrp="1"/>
          </p:cNvSpPr>
          <p:nvPr>
            <p:ph idx="1"/>
          </p:nvPr>
        </p:nvSpPr>
        <p:spPr/>
        <p:txBody>
          <a:bodyPr/>
          <a:lstStyle/>
          <a:p>
            <a:pPr lvl="1"/>
            <a:r>
              <a:rPr lang="tr-TR" sz="3200" dirty="0" smtClean="0">
                <a:latin typeface="Times New Roman" pitchFamily="18" charset="0"/>
                <a:cs typeface="Times New Roman" pitchFamily="18" charset="0"/>
              </a:rPr>
              <a:t>İlaç hataları</a:t>
            </a:r>
          </a:p>
          <a:p>
            <a:pPr lvl="1"/>
            <a:r>
              <a:rPr lang="tr-TR" sz="3200" dirty="0" smtClean="0">
                <a:latin typeface="Times New Roman" pitchFamily="18" charset="0"/>
                <a:cs typeface="Times New Roman" pitchFamily="18" charset="0"/>
              </a:rPr>
              <a:t>Cerrahi hataları</a:t>
            </a:r>
          </a:p>
          <a:p>
            <a:pPr lvl="1"/>
            <a:r>
              <a:rPr lang="tr-TR" sz="3200" dirty="0" smtClean="0">
                <a:latin typeface="Times New Roman" pitchFamily="18" charset="0"/>
                <a:cs typeface="Times New Roman" pitchFamily="18" charset="0"/>
              </a:rPr>
              <a:t>İletişim hataları</a:t>
            </a:r>
          </a:p>
          <a:p>
            <a:pPr lvl="1"/>
            <a:r>
              <a:rPr lang="tr-TR" sz="3200" dirty="0" err="1" smtClean="0">
                <a:latin typeface="Times New Roman" pitchFamily="18" charset="0"/>
                <a:cs typeface="Times New Roman" pitchFamily="18" charset="0"/>
              </a:rPr>
              <a:t>Nazokomiyal</a:t>
            </a:r>
            <a:r>
              <a:rPr lang="tr-TR" sz="3200" dirty="0" smtClean="0">
                <a:latin typeface="Times New Roman" pitchFamily="18" charset="0"/>
                <a:cs typeface="Times New Roman" pitchFamily="18" charset="0"/>
              </a:rPr>
              <a:t> enfeksiyonlar</a:t>
            </a:r>
          </a:p>
          <a:p>
            <a:pPr lvl="1"/>
            <a:r>
              <a:rPr lang="tr-TR" sz="3200" dirty="0" smtClean="0">
                <a:latin typeface="Times New Roman" pitchFamily="18" charset="0"/>
                <a:cs typeface="Times New Roman" pitchFamily="18" charset="0"/>
              </a:rPr>
              <a:t>Diğer sağlık bakımıyla ilişkili hatalar…</a:t>
            </a:r>
          </a:p>
          <a:p>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Başlık"/>
          <p:cNvSpPr>
            <a:spLocks noGrp="1"/>
          </p:cNvSpPr>
          <p:nvPr>
            <p:ph type="title"/>
          </p:nvPr>
        </p:nvSpPr>
        <p:spPr/>
        <p:txBody>
          <a:bodyPr/>
          <a:lstStyle/>
          <a:p>
            <a:r>
              <a:rPr lang="tr-TR" dirty="0" smtClean="0"/>
              <a:t>İLAÇ HATALARI</a:t>
            </a:r>
            <a:endParaRPr lang="tr-TR" dirty="0"/>
          </a:p>
        </p:txBody>
      </p:sp>
      <p:pic>
        <p:nvPicPr>
          <p:cNvPr id="1026" name="Picture 2" descr="C:\Users\meltem\Desktop\HASTA GÜVENLİĞİ\0513223143.jpg"/>
          <p:cNvPicPr>
            <a:picLocks noGrp="1" noChangeAspect="1" noChangeArrowheads="1"/>
          </p:cNvPicPr>
          <p:nvPr>
            <p:ph type="pic" idx="1"/>
          </p:nvPr>
        </p:nvPicPr>
        <p:blipFill>
          <a:blip r:embed="rId2" cstate="print"/>
          <a:srcRect t="11825" b="11825"/>
          <a:stretch>
            <a:fillRect/>
          </a:stretch>
        </p:blipFill>
        <p:spPr bwMode="auto">
          <a:prstGeom prst="rect">
            <a:avLst/>
          </a:prstGeom>
          <a:noFill/>
        </p:spPr>
      </p:pic>
      <p:sp>
        <p:nvSpPr>
          <p:cNvPr id="9" name="1 Başlık"/>
          <p:cNvSpPr>
            <a:spLocks noGrp="1"/>
          </p:cNvSpPr>
          <p:nvPr>
            <p:ph type="body" sz="half" idx="2"/>
          </p:nvPr>
        </p:nvSpPr>
        <p:spPr/>
        <p:txBody>
          <a:bodyPr>
            <a:noAutofit/>
          </a:bodyPr>
          <a:lstStyle/>
          <a:p>
            <a:r>
              <a:rPr lang="tr-TR" sz="2400" dirty="0" smtClean="0">
                <a:solidFill>
                  <a:schemeClr val="tx1"/>
                </a:solidFill>
                <a:latin typeface="Times New Roman" pitchFamily="18" charset="0"/>
                <a:cs typeface="Times New Roman" pitchFamily="18" charset="0"/>
                <a:hlinkClick r:id="rId3"/>
              </a:rPr>
              <a:t>http://www.milliyet.com.tr/</a:t>
            </a:r>
            <a:r>
              <a:rPr lang="tr-TR" sz="2400" dirty="0" err="1" smtClean="0">
                <a:solidFill>
                  <a:schemeClr val="tx1"/>
                </a:solidFill>
                <a:latin typeface="Times New Roman" pitchFamily="18" charset="0"/>
                <a:cs typeface="Times New Roman" pitchFamily="18" charset="0"/>
                <a:hlinkClick r:id="rId3"/>
              </a:rPr>
              <a:t>yanlis</a:t>
            </a:r>
            <a:r>
              <a:rPr lang="tr-TR" sz="2400" dirty="0" smtClean="0">
                <a:solidFill>
                  <a:schemeClr val="tx1"/>
                </a:solidFill>
                <a:latin typeface="Times New Roman" pitchFamily="18" charset="0"/>
                <a:cs typeface="Times New Roman" pitchFamily="18" charset="0"/>
                <a:hlinkClick r:id="rId3"/>
              </a:rPr>
              <a:t>-</a:t>
            </a:r>
            <a:r>
              <a:rPr lang="tr-TR" sz="2400" dirty="0" err="1" smtClean="0">
                <a:solidFill>
                  <a:schemeClr val="tx1"/>
                </a:solidFill>
                <a:latin typeface="Times New Roman" pitchFamily="18" charset="0"/>
                <a:cs typeface="Times New Roman" pitchFamily="18" charset="0"/>
                <a:hlinkClick r:id="rId3"/>
              </a:rPr>
              <a:t>igne</a:t>
            </a:r>
            <a:r>
              <a:rPr lang="tr-TR" sz="2400" dirty="0" smtClean="0">
                <a:solidFill>
                  <a:schemeClr val="tx1"/>
                </a:solidFill>
                <a:latin typeface="Times New Roman" pitchFamily="18" charset="0"/>
                <a:cs typeface="Times New Roman" pitchFamily="18" charset="0"/>
                <a:hlinkClick r:id="rId3"/>
              </a:rPr>
              <a:t>-</a:t>
            </a:r>
            <a:r>
              <a:rPr lang="tr-TR" sz="2400" dirty="0" err="1" smtClean="0">
                <a:solidFill>
                  <a:schemeClr val="tx1"/>
                </a:solidFill>
                <a:latin typeface="Times New Roman" pitchFamily="18" charset="0"/>
                <a:cs typeface="Times New Roman" pitchFamily="18" charset="0"/>
                <a:hlinkClick r:id="rId3"/>
              </a:rPr>
              <a:t>kurbani</a:t>
            </a:r>
            <a:r>
              <a:rPr lang="tr-TR" sz="2400" dirty="0" smtClean="0">
                <a:solidFill>
                  <a:schemeClr val="tx1"/>
                </a:solidFill>
                <a:latin typeface="Times New Roman" pitchFamily="18" charset="0"/>
                <a:cs typeface="Times New Roman" pitchFamily="18" charset="0"/>
                <a:hlinkClick r:id="rId3"/>
              </a:rPr>
              <a:t>-</a:t>
            </a:r>
            <a:r>
              <a:rPr lang="tr-TR" sz="2400" dirty="0" err="1" smtClean="0">
                <a:solidFill>
                  <a:schemeClr val="tx1"/>
                </a:solidFill>
                <a:latin typeface="Times New Roman" pitchFamily="18" charset="0"/>
                <a:cs typeface="Times New Roman" pitchFamily="18" charset="0"/>
                <a:hlinkClick r:id="rId3"/>
              </a:rPr>
              <a:t>aysen</a:t>
            </a:r>
            <a:r>
              <a:rPr lang="tr-TR" sz="2400" dirty="0" smtClean="0">
                <a:solidFill>
                  <a:schemeClr val="tx1"/>
                </a:solidFill>
                <a:latin typeface="Times New Roman" pitchFamily="18" charset="0"/>
                <a:cs typeface="Times New Roman" pitchFamily="18" charset="0"/>
                <a:hlinkClick r:id="rId3"/>
              </a:rPr>
              <a:t>-</a:t>
            </a:r>
            <a:r>
              <a:rPr lang="tr-TR" sz="2400" dirty="0" err="1" smtClean="0">
                <a:solidFill>
                  <a:schemeClr val="tx1"/>
                </a:solidFill>
                <a:latin typeface="Times New Roman" pitchFamily="18" charset="0"/>
                <a:cs typeface="Times New Roman" pitchFamily="18" charset="0"/>
                <a:hlinkClick r:id="rId3"/>
              </a:rPr>
              <a:t>buyudu</a:t>
            </a:r>
            <a:r>
              <a:rPr lang="tr-TR" sz="2400" dirty="0" smtClean="0">
                <a:solidFill>
                  <a:schemeClr val="tx1"/>
                </a:solidFill>
                <a:latin typeface="Times New Roman" pitchFamily="18" charset="0"/>
                <a:cs typeface="Times New Roman" pitchFamily="18" charset="0"/>
                <a:hlinkClick r:id="rId3"/>
              </a:rPr>
              <a:t>--</a:t>
            </a:r>
            <a:r>
              <a:rPr lang="tr-TR" sz="2400" dirty="0" err="1" smtClean="0">
                <a:solidFill>
                  <a:schemeClr val="tx1"/>
                </a:solidFill>
                <a:latin typeface="Times New Roman" pitchFamily="18" charset="0"/>
                <a:cs typeface="Times New Roman" pitchFamily="18" charset="0"/>
                <a:hlinkClick r:id="rId3"/>
              </a:rPr>
              <a:t>gundem</a:t>
            </a:r>
            <a:r>
              <a:rPr lang="tr-TR" sz="2400" dirty="0" smtClean="0">
                <a:solidFill>
                  <a:schemeClr val="tx1"/>
                </a:solidFill>
                <a:latin typeface="Times New Roman" pitchFamily="18" charset="0"/>
                <a:cs typeface="Times New Roman" pitchFamily="18" charset="0"/>
                <a:hlinkClick r:id="rId3"/>
              </a:rPr>
              <a:t>-1907357/</a:t>
            </a:r>
            <a:r>
              <a:rPr lang="tr-TR" sz="2400" dirty="0" smtClean="0">
                <a:solidFill>
                  <a:schemeClr val="tx1"/>
                </a:solidFill>
                <a:latin typeface="Times New Roman" pitchFamily="18" charset="0"/>
                <a:cs typeface="Times New Roman" pitchFamily="18" charset="0"/>
              </a:rPr>
              <a:t> </a:t>
            </a:r>
            <a:endParaRPr lang="tr-TR" sz="24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tx1"/>
                </a:solidFill>
                <a:latin typeface="Times New Roman" pitchFamily="18" charset="0"/>
                <a:cs typeface="Times New Roman" pitchFamily="18" charset="0"/>
              </a:rPr>
              <a:t>İlaç Hataları</a:t>
            </a:r>
            <a:endParaRPr lang="tr-TR" b="1" dirty="0">
              <a:solidFill>
                <a:schemeClr val="tx1"/>
              </a:solidFill>
              <a:latin typeface="Times New Roman" pitchFamily="18" charset="0"/>
              <a:cs typeface="Times New Roman" pitchFamily="18" charset="0"/>
            </a:endParaRPr>
          </a:p>
        </p:txBody>
      </p:sp>
      <p:sp>
        <p:nvSpPr>
          <p:cNvPr id="3" name="2 İçerik Yer Tutucusu"/>
          <p:cNvSpPr>
            <a:spLocks noGrp="1"/>
          </p:cNvSpPr>
          <p:nvPr>
            <p:ph sz="quarter" idx="1"/>
          </p:nvPr>
        </p:nvSpPr>
        <p:spPr>
          <a:xfrm>
            <a:off x="539552" y="1447800"/>
            <a:ext cx="8147248" cy="4572000"/>
          </a:xfrm>
        </p:spPr>
        <p:txBody>
          <a:bodyPr>
            <a:noAutofit/>
          </a:bodyPr>
          <a:lstStyle/>
          <a:p>
            <a:pPr algn="just">
              <a:lnSpc>
                <a:spcPct val="150000"/>
              </a:lnSpc>
            </a:pPr>
            <a:r>
              <a:rPr lang="tr-TR" sz="2800" dirty="0" smtClean="0">
                <a:latin typeface="Times New Roman" pitchFamily="18" charset="0"/>
                <a:cs typeface="Times New Roman" pitchFamily="18" charset="0"/>
              </a:rPr>
              <a:t>Hastanede kalış sırasında bir noktada hastaların en az %5’inin bir  </a:t>
            </a:r>
            <a:r>
              <a:rPr lang="tr-TR" sz="2800" b="1" dirty="0" smtClean="0">
                <a:latin typeface="Times New Roman" pitchFamily="18" charset="0"/>
                <a:cs typeface="Times New Roman" pitchFamily="18" charset="0"/>
              </a:rPr>
              <a:t>istenmeyen ilaç olayı </a:t>
            </a:r>
            <a:r>
              <a:rPr lang="tr-TR" sz="2800" dirty="0" smtClean="0">
                <a:latin typeface="Times New Roman" pitchFamily="18" charset="0"/>
                <a:cs typeface="Times New Roman" pitchFamily="18" charset="0"/>
              </a:rPr>
              <a:t>(ADE) deneyimi yaşadığı tahmin edilmektedir. </a:t>
            </a:r>
          </a:p>
          <a:p>
            <a:pPr algn="just">
              <a:lnSpc>
                <a:spcPct val="150000"/>
              </a:lnSpc>
            </a:pPr>
            <a:r>
              <a:rPr lang="tr-TR" sz="2800" dirty="0" smtClean="0">
                <a:latin typeface="Times New Roman" pitchFamily="18" charset="0"/>
                <a:cs typeface="Times New Roman" pitchFamily="18" charset="0"/>
              </a:rPr>
              <a:t>Sonuçlar hastane dışında da farklı değildir: Çeşitli ilaç kullanan büyük bir ayaktan hasta grubu 3 ay süreyle takip edildiğinde, yaklaşık dörtte biri çoğu ciddi olan bir istenmeyen ilaç olayından zarar görmüştür.</a:t>
            </a:r>
          </a:p>
          <a:p>
            <a:pPr algn="just">
              <a:lnSpc>
                <a:spcPct val="150000"/>
              </a:lnSpc>
              <a:buNone/>
            </a:pPr>
            <a:r>
              <a:rPr lang="tr-TR" sz="2800" dirty="0" smtClean="0">
                <a:latin typeface="Times New Roman" pitchFamily="18" charset="0"/>
                <a:cs typeface="Times New Roman" pitchFamily="18" charset="0"/>
              </a:rPr>
              <a:t> </a:t>
            </a:r>
          </a:p>
          <a:p>
            <a:pPr algn="just">
              <a:lnSpc>
                <a:spcPct val="150000"/>
              </a:lnSpc>
            </a:pPr>
            <a:endParaRPr lang="tr-TR"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tx1"/>
                </a:solidFill>
                <a:latin typeface="Times New Roman" pitchFamily="18" charset="0"/>
                <a:cs typeface="Times New Roman" pitchFamily="18" charset="0"/>
              </a:rPr>
              <a:t>Cerrahi Hataları</a:t>
            </a:r>
            <a:endParaRPr lang="tr-TR" b="1" dirty="0">
              <a:solidFill>
                <a:schemeClr val="tx1"/>
              </a:solidFill>
              <a:latin typeface="Times New Roman" pitchFamily="18" charset="0"/>
              <a:cs typeface="Times New Roman" pitchFamily="18" charset="0"/>
            </a:endParaRPr>
          </a:p>
        </p:txBody>
      </p:sp>
      <p:pic>
        <p:nvPicPr>
          <p:cNvPr id="4" name="3 İçerik Yer Tutucusu" descr="Emineler karıştı rahmi alındı"/>
          <p:cNvPicPr>
            <a:picLocks noGrp="1"/>
          </p:cNvPicPr>
          <p:nvPr>
            <p:ph sz="quarter" idx="1"/>
          </p:nvPr>
        </p:nvPicPr>
        <p:blipFill>
          <a:blip r:embed="rId2" cstate="print"/>
          <a:srcRect/>
          <a:stretch>
            <a:fillRect/>
          </a:stretch>
        </p:blipFill>
        <p:spPr bwMode="auto">
          <a:xfrm>
            <a:off x="1000100" y="1500174"/>
            <a:ext cx="7143800" cy="450059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dirty="0">
              <a:solidFill>
                <a:schemeClr val="tx1"/>
              </a:solidFill>
            </a:endParaRPr>
          </a:p>
        </p:txBody>
      </p:sp>
      <p:sp>
        <p:nvSpPr>
          <p:cNvPr id="3" name="2 İçerik Yer Tutucusu"/>
          <p:cNvSpPr>
            <a:spLocks noGrp="1"/>
          </p:cNvSpPr>
          <p:nvPr>
            <p:ph sz="quarter" idx="1"/>
          </p:nvPr>
        </p:nvSpPr>
        <p:spPr>
          <a:xfrm>
            <a:off x="467544" y="980728"/>
            <a:ext cx="8219256" cy="5400600"/>
          </a:xfrm>
        </p:spPr>
        <p:txBody>
          <a:bodyPr>
            <a:noAutofit/>
          </a:bodyPr>
          <a:lstStyle/>
          <a:p>
            <a:pPr algn="just">
              <a:buNone/>
            </a:pPr>
            <a:r>
              <a:rPr lang="tr-TR" sz="2400" dirty="0" smtClean="0">
                <a:latin typeface="Times New Roman" pitchFamily="18" charset="0"/>
                <a:cs typeface="Times New Roman" pitchFamily="18" charset="0"/>
              </a:rPr>
              <a:t>   </a:t>
            </a:r>
            <a:r>
              <a:rPr lang="tr-TR" sz="2400" b="1" dirty="0" smtClean="0">
                <a:latin typeface="Times New Roman" pitchFamily="18" charset="0"/>
                <a:cs typeface="Times New Roman" pitchFamily="18" charset="0"/>
              </a:rPr>
              <a:t>Emineler karıştı rahmi alındı</a:t>
            </a:r>
          </a:p>
          <a:p>
            <a:pPr algn="just">
              <a:lnSpc>
                <a:spcPct val="170000"/>
              </a:lnSpc>
              <a:buNone/>
            </a:pPr>
            <a:r>
              <a:rPr lang="tr-TR" sz="2400" dirty="0" smtClean="0">
                <a:latin typeface="Times New Roman" pitchFamily="18" charset="0"/>
                <a:cs typeface="Times New Roman" pitchFamily="18" charset="0"/>
              </a:rPr>
              <a:t>   29 Ağustos 2008</a:t>
            </a:r>
          </a:p>
          <a:p>
            <a:pPr algn="just">
              <a:lnSpc>
                <a:spcPct val="170000"/>
              </a:lnSpc>
              <a:buNone/>
            </a:pPr>
            <a:r>
              <a:rPr lang="tr-TR" sz="2400" dirty="0" smtClean="0">
                <a:latin typeface="Times New Roman" pitchFamily="18" charset="0"/>
                <a:cs typeface="Times New Roman" pitchFamily="18" charset="0"/>
              </a:rPr>
              <a:t>    Ferah IŞIK/DHA</a:t>
            </a:r>
          </a:p>
          <a:p>
            <a:pPr algn="just">
              <a:lnSpc>
                <a:spcPct val="170000"/>
              </a:lnSpc>
              <a:buNone/>
            </a:pPr>
            <a:r>
              <a:rPr lang="tr-TR" sz="2400" dirty="0" smtClean="0">
                <a:latin typeface="Times New Roman" pitchFamily="18" charset="0"/>
                <a:cs typeface="Times New Roman" pitchFamily="18" charset="0"/>
              </a:rPr>
              <a:t>    Denizli Devlet Hastanesi Kadın Doğum Servisi’nde adları Emine olan iki hasta karıştırılınca, idrar yolunda enfeksiyon bulunan kadının rahmi ’tümörlü’ diye alındı. Artık çocuk sahibi olamayacağını söyleyen Emine Çelik, "Kendi doktorumdan da beni ameliyat eden doktordan da şikayetçiyim" dedi.</a:t>
            </a:r>
            <a:endParaRPr lang="tr-TR" sz="24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000100" y="285728"/>
            <a:ext cx="7772400" cy="1143000"/>
          </a:xfrm>
        </p:spPr>
        <p:txBody>
          <a:bodyPr/>
          <a:lstStyle/>
          <a:p>
            <a:r>
              <a:rPr lang="tr-TR" b="1" dirty="0" smtClean="0">
                <a:solidFill>
                  <a:schemeClr val="tx1"/>
                </a:solidFill>
                <a:latin typeface="Times New Roman" pitchFamily="18" charset="0"/>
                <a:cs typeface="Times New Roman" pitchFamily="18" charset="0"/>
              </a:rPr>
              <a:t>Cerrahi Hataları</a:t>
            </a:r>
            <a:endParaRPr lang="tr-TR" b="1" dirty="0">
              <a:solidFill>
                <a:schemeClr val="tx1"/>
              </a:solidFill>
              <a:latin typeface="Times New Roman" pitchFamily="18" charset="0"/>
              <a:cs typeface="Times New Roman" pitchFamily="18" charset="0"/>
            </a:endParaRPr>
          </a:p>
        </p:txBody>
      </p:sp>
      <p:sp>
        <p:nvSpPr>
          <p:cNvPr id="3" name="2 İçerik Yer Tutucusu"/>
          <p:cNvSpPr>
            <a:spLocks noGrp="1"/>
          </p:cNvSpPr>
          <p:nvPr>
            <p:ph sz="quarter" idx="1"/>
          </p:nvPr>
        </p:nvSpPr>
        <p:spPr>
          <a:xfrm>
            <a:off x="467544" y="1447800"/>
            <a:ext cx="8219256" cy="4572000"/>
          </a:xfrm>
        </p:spPr>
        <p:txBody>
          <a:bodyPr>
            <a:normAutofit/>
          </a:bodyPr>
          <a:lstStyle/>
          <a:p>
            <a:pPr algn="just">
              <a:lnSpc>
                <a:spcPct val="150000"/>
              </a:lnSpc>
            </a:pPr>
            <a:r>
              <a:rPr lang="tr-TR" sz="2800" dirty="0" smtClean="0">
                <a:latin typeface="Times New Roman" pitchFamily="18" charset="0"/>
                <a:cs typeface="Times New Roman" pitchFamily="18" charset="0"/>
              </a:rPr>
              <a:t>Bir çalışmada çalışmanın yapıldığı sağlık kuruluşunda meydana gelen istenmeyen olayların %45’inin ameliyat olan hastalarda meydana geldiği , bunların %17 sinin ihmal sonucu ortaya çıktığı ve %17’sinin de kalıcı sakatlığa yol açtığı bulunmuştur. </a:t>
            </a:r>
          </a:p>
          <a:p>
            <a:pPr>
              <a:lnSpc>
                <a:spcPct val="150000"/>
              </a:lnSpc>
              <a:buNone/>
            </a:pPr>
            <a:endParaRPr lang="tr-T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images.jfif"/>
          <p:cNvPicPr>
            <a:picLocks noGrp="1" noChangeAspect="1"/>
          </p:cNvPicPr>
          <p:nvPr>
            <p:ph idx="1"/>
          </p:nvPr>
        </p:nvPicPr>
        <p:blipFill>
          <a:blip r:embed="rId2" cstate="print"/>
          <a:stretch>
            <a:fillRect/>
          </a:stretch>
        </p:blipFill>
        <p:spPr>
          <a:xfrm>
            <a:off x="323528" y="260648"/>
            <a:ext cx="8640960" cy="6264696"/>
          </a:xfr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tx1"/>
                </a:solidFill>
                <a:latin typeface="Times New Roman" pitchFamily="18" charset="0"/>
                <a:cs typeface="Times New Roman" pitchFamily="18" charset="0"/>
              </a:rPr>
              <a:t>Tanı Hataları</a:t>
            </a:r>
            <a:endParaRPr lang="tr-TR" b="1" dirty="0">
              <a:solidFill>
                <a:schemeClr val="tx1"/>
              </a:solidFill>
              <a:latin typeface="Times New Roman" pitchFamily="18" charset="0"/>
              <a:cs typeface="Times New Roman" pitchFamily="18" charset="0"/>
            </a:endParaRPr>
          </a:p>
        </p:txBody>
      </p:sp>
      <p:sp>
        <p:nvSpPr>
          <p:cNvPr id="3" name="2 İçerik Yer Tutucusu"/>
          <p:cNvSpPr>
            <a:spLocks noGrp="1"/>
          </p:cNvSpPr>
          <p:nvPr>
            <p:ph sz="quarter" idx="1"/>
          </p:nvPr>
        </p:nvSpPr>
        <p:spPr>
          <a:xfrm>
            <a:off x="539552" y="1447800"/>
            <a:ext cx="8147248" cy="5005536"/>
          </a:xfrm>
        </p:spPr>
        <p:txBody>
          <a:bodyPr>
            <a:normAutofit/>
          </a:bodyPr>
          <a:lstStyle/>
          <a:p>
            <a:pPr>
              <a:buNone/>
            </a:pPr>
            <a:endParaRPr lang="tr-TR" dirty="0" smtClean="0"/>
          </a:p>
          <a:p>
            <a:pPr algn="just">
              <a:lnSpc>
                <a:spcPct val="150000"/>
              </a:lnSpc>
            </a:pPr>
            <a:r>
              <a:rPr lang="tr-TR" sz="2800" dirty="0" smtClean="0">
                <a:latin typeface="Times New Roman" pitchFamily="18" charset="0"/>
                <a:cs typeface="Times New Roman" pitchFamily="18" charset="0"/>
              </a:rPr>
              <a:t>Modern hasta güvenliği hareketi ilaç hatalarını, enfeksiyon ve cerrahi hatalarını vurgulamaktadır; tüm alanlar teknolojik, </a:t>
            </a:r>
            <a:r>
              <a:rPr lang="tr-TR" sz="2800" dirty="0" err="1" smtClean="0">
                <a:latin typeface="Times New Roman" pitchFamily="18" charset="0"/>
                <a:cs typeface="Times New Roman" pitchFamily="18" charset="0"/>
              </a:rPr>
              <a:t>prosedürel</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politikal</a:t>
            </a:r>
            <a:r>
              <a:rPr lang="tr-TR" sz="2800" dirty="0" smtClean="0">
                <a:latin typeface="Times New Roman" pitchFamily="18" charset="0"/>
                <a:cs typeface="Times New Roman" pitchFamily="18" charset="0"/>
              </a:rPr>
              <a:t> çözümlere müsaittir. Tanı hataları daha az vurgulanmaktadır çünkü onları ölçmek ve düzeltmek daha zordur. </a:t>
            </a:r>
          </a:p>
          <a:p>
            <a:pPr algn="just">
              <a:lnSpc>
                <a:spcPct val="150000"/>
              </a:lnSpc>
              <a:buNone/>
            </a:pPr>
            <a:endParaRPr lang="tr-TR" sz="28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tx1"/>
                </a:solidFill>
                <a:latin typeface="Times New Roman" pitchFamily="18" charset="0"/>
                <a:cs typeface="Times New Roman" pitchFamily="18" charset="0"/>
              </a:rPr>
              <a:t>Tanı Hataları</a:t>
            </a:r>
            <a:endParaRPr lang="tr-TR" b="1" dirty="0">
              <a:solidFill>
                <a:schemeClr val="tx1"/>
              </a:solidFill>
              <a:latin typeface="Times New Roman" pitchFamily="18" charset="0"/>
              <a:cs typeface="Times New Roman" pitchFamily="18" charset="0"/>
            </a:endParaRPr>
          </a:p>
        </p:txBody>
      </p:sp>
      <p:sp>
        <p:nvSpPr>
          <p:cNvPr id="3" name="2 İçerik Yer Tutucusu"/>
          <p:cNvSpPr>
            <a:spLocks noGrp="1"/>
          </p:cNvSpPr>
          <p:nvPr>
            <p:ph sz="quarter" idx="1"/>
          </p:nvPr>
        </p:nvSpPr>
        <p:spPr>
          <a:xfrm>
            <a:off x="467544" y="1447800"/>
            <a:ext cx="8280920" cy="4933528"/>
          </a:xfrm>
        </p:spPr>
        <p:txBody>
          <a:bodyPr>
            <a:normAutofit fontScale="85000" lnSpcReduction="20000"/>
          </a:bodyPr>
          <a:lstStyle/>
          <a:p>
            <a:pPr>
              <a:buNone/>
            </a:pPr>
            <a:r>
              <a:rPr lang="tr-TR" sz="3000" i="1" dirty="0" smtClean="0">
                <a:latin typeface="Times New Roman" pitchFamily="18" charset="0"/>
                <a:cs typeface="Times New Roman" pitchFamily="18" charset="0"/>
              </a:rPr>
              <a:t>   </a:t>
            </a:r>
            <a:r>
              <a:rPr lang="tr-TR" sz="3000" b="1" dirty="0" smtClean="0">
                <a:latin typeface="Times New Roman" pitchFamily="18" charset="0"/>
                <a:cs typeface="Times New Roman" pitchFamily="18" charset="0"/>
              </a:rPr>
              <a:t>VAKA</a:t>
            </a:r>
          </a:p>
          <a:p>
            <a:pPr algn="just"/>
            <a:r>
              <a:rPr lang="tr-TR" sz="3300" i="1" dirty="0" smtClean="0">
                <a:latin typeface="Times New Roman" pitchFamily="18" charset="0"/>
                <a:cs typeface="Times New Roman" pitchFamily="18" charset="0"/>
              </a:rPr>
              <a:t>28 yaşında  </a:t>
            </a:r>
            <a:r>
              <a:rPr lang="tr-TR" sz="3300" i="1" dirty="0" err="1" smtClean="0">
                <a:latin typeface="Times New Roman" pitchFamily="18" charset="0"/>
                <a:cs typeface="Times New Roman" pitchFamily="18" charset="0"/>
              </a:rPr>
              <a:t>Afro</a:t>
            </a:r>
            <a:r>
              <a:rPr lang="tr-TR" sz="3300" i="1" dirty="0" smtClean="0">
                <a:latin typeface="Times New Roman" pitchFamily="18" charset="0"/>
                <a:cs typeface="Times New Roman" pitchFamily="18" charset="0"/>
              </a:rPr>
              <a:t>-Amerikan </a:t>
            </a:r>
            <a:r>
              <a:rPr lang="tr-TR" sz="3300" i="1" dirty="0" err="1" smtClean="0">
                <a:latin typeface="Times New Roman" pitchFamily="18" charset="0"/>
                <a:cs typeface="Times New Roman" pitchFamily="18" charset="0"/>
              </a:rPr>
              <a:t>Annie</a:t>
            </a:r>
            <a:r>
              <a:rPr lang="tr-TR" sz="3300" i="1" dirty="0" smtClean="0">
                <a:latin typeface="Times New Roman" pitchFamily="18" charset="0"/>
                <a:cs typeface="Times New Roman" pitchFamily="18" charset="0"/>
              </a:rPr>
              <a:t>  Jackson 30 dakika göğüs rahatsızlığından sonra acile başvurdu. Hemen EKG çekildi. Acil doktoru  ST ve T </a:t>
            </a:r>
            <a:r>
              <a:rPr lang="tr-TR" sz="3300" i="1" dirty="0" err="1" smtClean="0">
                <a:latin typeface="Times New Roman" pitchFamily="18" charset="0"/>
                <a:cs typeface="Times New Roman" pitchFamily="18" charset="0"/>
              </a:rPr>
              <a:t>segmentlerinde</a:t>
            </a:r>
            <a:r>
              <a:rPr lang="tr-TR" sz="3300" i="1" dirty="0" smtClean="0">
                <a:latin typeface="Times New Roman" pitchFamily="18" charset="0"/>
                <a:cs typeface="Times New Roman" pitchFamily="18" charset="0"/>
              </a:rPr>
              <a:t> spesifik olmayan bazı değişiklikler gördü, EKG tamamen normal değildi. Doktor orta derecede taşikardi, sağlam akciğerler ve hastanın </a:t>
            </a:r>
            <a:r>
              <a:rPr lang="tr-TR" sz="3300" i="1" dirty="0" err="1" smtClean="0">
                <a:latin typeface="Times New Roman" pitchFamily="18" charset="0"/>
                <a:cs typeface="Times New Roman" pitchFamily="18" charset="0"/>
              </a:rPr>
              <a:t>sternumunun</a:t>
            </a:r>
            <a:r>
              <a:rPr lang="tr-TR" sz="3300" i="1" dirty="0" smtClean="0">
                <a:latin typeface="Times New Roman" pitchFamily="18" charset="0"/>
                <a:cs typeface="Times New Roman" pitchFamily="18" charset="0"/>
              </a:rPr>
              <a:t> alt kısımlarında orta derecede hassasiyet buldu. </a:t>
            </a:r>
            <a:r>
              <a:rPr lang="tr-TR" sz="3300" i="1" dirty="0" err="1" smtClean="0">
                <a:latin typeface="Times New Roman" pitchFamily="18" charset="0"/>
                <a:cs typeface="Times New Roman" pitchFamily="18" charset="0"/>
              </a:rPr>
              <a:t>Troponin</a:t>
            </a:r>
            <a:r>
              <a:rPr lang="tr-TR" sz="3300" i="1" dirty="0" smtClean="0">
                <a:latin typeface="Times New Roman" pitchFamily="18" charset="0"/>
                <a:cs typeface="Times New Roman" pitchFamily="18" charset="0"/>
              </a:rPr>
              <a:t>  için kan tetkiki istedi. MI için özel aralıkta değildi fakat normal değerde de değildi. Yine de </a:t>
            </a:r>
            <a:r>
              <a:rPr lang="tr-TR" sz="3300" i="1" dirty="0" err="1" smtClean="0">
                <a:latin typeface="Times New Roman" pitchFamily="18" charset="0"/>
                <a:cs typeface="Times New Roman" pitchFamily="18" charset="0"/>
              </a:rPr>
              <a:t>kostakondritis</a:t>
            </a:r>
            <a:r>
              <a:rPr lang="tr-TR" sz="3300" i="1" dirty="0" smtClean="0">
                <a:latin typeface="Times New Roman" pitchFamily="18" charset="0"/>
                <a:cs typeface="Times New Roman" pitchFamily="18" charset="0"/>
              </a:rPr>
              <a:t> tanısı koydu ve </a:t>
            </a:r>
            <a:r>
              <a:rPr lang="tr-TR" sz="3300" i="1" dirty="0" err="1" smtClean="0">
                <a:latin typeface="Times New Roman" pitchFamily="18" charset="0"/>
                <a:cs typeface="Times New Roman" pitchFamily="18" charset="0"/>
              </a:rPr>
              <a:t>antienflamatuar</a:t>
            </a:r>
            <a:r>
              <a:rPr lang="tr-TR" sz="3300" i="1" dirty="0" smtClean="0">
                <a:latin typeface="Times New Roman" pitchFamily="18" charset="0"/>
                <a:cs typeface="Times New Roman" pitchFamily="18" charset="0"/>
              </a:rPr>
              <a:t> ajan reçete edip, yatak </a:t>
            </a:r>
            <a:r>
              <a:rPr lang="tr-TR" sz="3300" i="1" dirty="0" err="1" smtClean="0">
                <a:latin typeface="Times New Roman" pitchFamily="18" charset="0"/>
                <a:cs typeface="Times New Roman" pitchFamily="18" charset="0"/>
              </a:rPr>
              <a:t>istirahati</a:t>
            </a:r>
            <a:r>
              <a:rPr lang="tr-TR" sz="3300" i="1" dirty="0" smtClean="0">
                <a:latin typeface="Times New Roman" pitchFamily="18" charset="0"/>
                <a:cs typeface="Times New Roman" pitchFamily="18" charset="0"/>
              </a:rPr>
              <a:t> önerdi ve Bayan Jackson’ı acilden gönderdi. </a:t>
            </a:r>
            <a:endParaRPr lang="tr-TR" sz="33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tx1"/>
                </a:solidFill>
                <a:latin typeface="Times New Roman" pitchFamily="18" charset="0"/>
                <a:cs typeface="Times New Roman" pitchFamily="18" charset="0"/>
              </a:rPr>
              <a:t>Tanı Hataları</a:t>
            </a:r>
            <a:endParaRPr lang="tr-TR" b="1" dirty="0">
              <a:solidFill>
                <a:schemeClr val="tx1"/>
              </a:solidFill>
              <a:latin typeface="Times New Roman" pitchFamily="18" charset="0"/>
              <a:cs typeface="Times New Roman" pitchFamily="18" charset="0"/>
            </a:endParaRPr>
          </a:p>
        </p:txBody>
      </p:sp>
      <p:sp>
        <p:nvSpPr>
          <p:cNvPr id="3" name="2 İçerik Yer Tutucusu"/>
          <p:cNvSpPr>
            <a:spLocks noGrp="1"/>
          </p:cNvSpPr>
          <p:nvPr>
            <p:ph sz="quarter" idx="1"/>
          </p:nvPr>
        </p:nvSpPr>
        <p:spPr>
          <a:xfrm>
            <a:off x="467544" y="1447800"/>
            <a:ext cx="8280920" cy="4933528"/>
          </a:xfrm>
        </p:spPr>
        <p:txBody>
          <a:bodyPr>
            <a:normAutofit/>
          </a:bodyPr>
          <a:lstStyle/>
          <a:p>
            <a:pPr>
              <a:buNone/>
            </a:pPr>
            <a:r>
              <a:rPr lang="tr-TR" sz="3000" i="1" dirty="0" smtClean="0">
                <a:latin typeface="Times New Roman" pitchFamily="18" charset="0"/>
                <a:cs typeface="Times New Roman" pitchFamily="18" charset="0"/>
              </a:rPr>
              <a:t>   </a:t>
            </a:r>
            <a:r>
              <a:rPr lang="tr-TR" sz="3000" b="1" dirty="0" smtClean="0">
                <a:latin typeface="Times New Roman" pitchFamily="18" charset="0"/>
                <a:cs typeface="Times New Roman" pitchFamily="18" charset="0"/>
              </a:rPr>
              <a:t>VAKA</a:t>
            </a:r>
          </a:p>
          <a:p>
            <a:pPr algn="just"/>
            <a:r>
              <a:rPr lang="tr-TR" sz="3300" i="1" dirty="0" smtClean="0">
                <a:latin typeface="Times New Roman" pitchFamily="18" charset="0"/>
                <a:cs typeface="Times New Roman" pitchFamily="18" charset="0"/>
              </a:rPr>
              <a:t>Tedavi edilmeyen bir MI kurbanı olarak Bayan Jackson o gece öldü.</a:t>
            </a:r>
            <a:endParaRPr lang="tr-TR" sz="33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tx1"/>
                </a:solidFill>
                <a:latin typeface="Times New Roman" pitchFamily="18" charset="0"/>
                <a:cs typeface="Times New Roman" pitchFamily="18" charset="0"/>
              </a:rPr>
              <a:t>Tanı Hataları</a:t>
            </a:r>
            <a:endParaRPr lang="tr-TR" b="1" dirty="0">
              <a:solidFill>
                <a:schemeClr val="tx1"/>
              </a:solidFill>
              <a:latin typeface="Times New Roman" pitchFamily="18" charset="0"/>
              <a:cs typeface="Times New Roman" pitchFamily="18" charset="0"/>
            </a:endParaRPr>
          </a:p>
        </p:txBody>
      </p:sp>
      <p:sp>
        <p:nvSpPr>
          <p:cNvPr id="3" name="2 İçerik Yer Tutucusu"/>
          <p:cNvSpPr>
            <a:spLocks noGrp="1"/>
          </p:cNvSpPr>
          <p:nvPr>
            <p:ph sz="quarter" idx="1"/>
          </p:nvPr>
        </p:nvSpPr>
        <p:spPr/>
        <p:txBody>
          <a:bodyPr/>
          <a:lstStyle/>
          <a:p>
            <a:endParaRPr lang="tr-TR" dirty="0" smtClean="0"/>
          </a:p>
          <a:p>
            <a:pPr algn="just">
              <a:lnSpc>
                <a:spcPct val="150000"/>
              </a:lnSpc>
            </a:pPr>
            <a:r>
              <a:rPr lang="tr-TR" sz="2800" dirty="0" smtClean="0">
                <a:latin typeface="Times New Roman" pitchFamily="18" charset="0"/>
                <a:cs typeface="Times New Roman" pitchFamily="18" charset="0"/>
              </a:rPr>
              <a:t>Yaklaşık olarak </a:t>
            </a:r>
            <a:r>
              <a:rPr lang="tr-TR" sz="2800" dirty="0" err="1" smtClean="0">
                <a:latin typeface="Times New Roman" pitchFamily="18" charset="0"/>
                <a:cs typeface="Times New Roman" pitchFamily="18" charset="0"/>
              </a:rPr>
              <a:t>MI’lı</a:t>
            </a:r>
            <a:r>
              <a:rPr lang="tr-TR" sz="2800" dirty="0" smtClean="0">
                <a:latin typeface="Times New Roman" pitchFamily="18" charset="0"/>
                <a:cs typeface="Times New Roman" pitchFamily="18" charset="0"/>
              </a:rPr>
              <a:t> hastaların 25’te 1’i yanlışlıkla eve gönderilmektedir  ve bu hastaların, doğru tanılanmış ve hastaneye yatırılmış MI kurbanlarından daha yüksek ölüm oranı vardır. </a:t>
            </a:r>
            <a:endParaRPr lang="tr-TR" sz="2800" dirty="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tx1"/>
                </a:solidFill>
                <a:latin typeface="Times New Roman" pitchFamily="18" charset="0"/>
                <a:cs typeface="Times New Roman" pitchFamily="18" charset="0"/>
              </a:rPr>
              <a:t>Tanı Hataları</a:t>
            </a:r>
            <a:endParaRPr lang="tr-TR" b="1" dirty="0">
              <a:solidFill>
                <a:schemeClr val="tx1"/>
              </a:solidFill>
              <a:latin typeface="Times New Roman" pitchFamily="18" charset="0"/>
              <a:cs typeface="Times New Roman" pitchFamily="18" charset="0"/>
            </a:endParaRPr>
          </a:p>
        </p:txBody>
      </p:sp>
      <p:sp>
        <p:nvSpPr>
          <p:cNvPr id="3" name="2 İçerik Yer Tutucusu"/>
          <p:cNvSpPr>
            <a:spLocks noGrp="1"/>
          </p:cNvSpPr>
          <p:nvPr>
            <p:ph sz="quarter" idx="1"/>
          </p:nvPr>
        </p:nvSpPr>
        <p:spPr/>
        <p:txBody>
          <a:bodyPr>
            <a:normAutofit/>
          </a:bodyPr>
          <a:lstStyle/>
          <a:p>
            <a:pPr algn="just">
              <a:lnSpc>
                <a:spcPct val="150000"/>
              </a:lnSpc>
            </a:pPr>
            <a:r>
              <a:rPr lang="tr-TR" sz="2800" dirty="0" smtClean="0">
                <a:latin typeface="Times New Roman" pitchFamily="18" charset="0"/>
                <a:cs typeface="Times New Roman" pitchFamily="18" charset="0"/>
              </a:rPr>
              <a:t>Bilişsel önyargılar, çoğu tanısal hatanın temelini oluşturan tek görünmez tehlikedir. Örneğin; genç kadınların kalp krizi geçirme olasılığının azlığından dolayı, olası </a:t>
            </a:r>
            <a:r>
              <a:rPr lang="tr-TR" sz="2800" dirty="0" err="1" smtClean="0">
                <a:latin typeface="Times New Roman" pitchFamily="18" charset="0"/>
                <a:cs typeface="Times New Roman" pitchFamily="18" charset="0"/>
              </a:rPr>
              <a:t>MI’la</a:t>
            </a:r>
            <a:r>
              <a:rPr lang="tr-TR" sz="2800" dirty="0" smtClean="0">
                <a:latin typeface="Times New Roman" pitchFamily="18" charset="0"/>
                <a:cs typeface="Times New Roman" pitchFamily="18" charset="0"/>
              </a:rPr>
              <a:t> gelen hastanın tamamen farklı olarak değerlendirilmesi ya da ırkçılıktan dolayı siyahi hastalara kritik tanıların konmaması gibi..</a:t>
            </a:r>
            <a:endParaRPr lang="tr-TR" sz="28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tx1"/>
                </a:solidFill>
                <a:latin typeface="Times New Roman" pitchFamily="18" charset="0"/>
                <a:cs typeface="Times New Roman" pitchFamily="18" charset="0"/>
              </a:rPr>
              <a:t> İletişim Hataları</a:t>
            </a:r>
            <a:endParaRPr lang="tr-TR" b="1" dirty="0">
              <a:solidFill>
                <a:schemeClr val="tx1"/>
              </a:solidFill>
              <a:latin typeface="Times New Roman" pitchFamily="18" charset="0"/>
              <a:cs typeface="Times New Roman" pitchFamily="18" charset="0"/>
            </a:endParaRPr>
          </a:p>
        </p:txBody>
      </p:sp>
      <p:sp>
        <p:nvSpPr>
          <p:cNvPr id="3" name="2 İçerik Yer Tutucusu"/>
          <p:cNvSpPr>
            <a:spLocks noGrp="1"/>
          </p:cNvSpPr>
          <p:nvPr>
            <p:ph sz="quarter" idx="1"/>
          </p:nvPr>
        </p:nvSpPr>
        <p:spPr>
          <a:xfrm>
            <a:off x="323528" y="1447800"/>
            <a:ext cx="8363272" cy="4933528"/>
          </a:xfrm>
        </p:spPr>
        <p:txBody>
          <a:bodyPr>
            <a:normAutofit fontScale="85000" lnSpcReduction="10000"/>
          </a:bodyPr>
          <a:lstStyle/>
          <a:p>
            <a:pPr algn="just"/>
            <a:r>
              <a:rPr lang="tr-TR" i="1" dirty="0" smtClean="0">
                <a:latin typeface="Times New Roman" pitchFamily="18" charset="0"/>
                <a:cs typeface="Times New Roman" pitchFamily="18" charset="0"/>
              </a:rPr>
              <a:t>“Mavi kod” bir hastanın  hastanede  nabızsız ve nefes almadığı anlaşıldığında adlandırılan bir durumdur. Mavi kod olduğunda </a:t>
            </a:r>
            <a:r>
              <a:rPr lang="tr-TR" i="1" dirty="0" err="1" smtClean="0">
                <a:latin typeface="Times New Roman" pitchFamily="18" charset="0"/>
                <a:cs typeface="Times New Roman" pitchFamily="18" charset="0"/>
              </a:rPr>
              <a:t>resüstasyon</a:t>
            </a:r>
            <a:r>
              <a:rPr lang="tr-TR" i="1" dirty="0" smtClean="0">
                <a:latin typeface="Times New Roman" pitchFamily="18" charset="0"/>
                <a:cs typeface="Times New Roman" pitchFamily="18" charset="0"/>
              </a:rPr>
              <a:t> ekibi gelip hastaya </a:t>
            </a:r>
            <a:r>
              <a:rPr lang="tr-TR" i="1" dirty="0" err="1" smtClean="0">
                <a:latin typeface="Times New Roman" pitchFamily="18" charset="0"/>
                <a:cs typeface="Times New Roman" pitchFamily="18" charset="0"/>
              </a:rPr>
              <a:t>CPR’a</a:t>
            </a:r>
            <a:r>
              <a:rPr lang="tr-TR" i="1" dirty="0" smtClean="0">
                <a:latin typeface="Times New Roman" pitchFamily="18" charset="0"/>
                <a:cs typeface="Times New Roman" pitchFamily="18" charset="0"/>
              </a:rPr>
              <a:t> başlar.</a:t>
            </a:r>
          </a:p>
          <a:p>
            <a:pPr algn="just"/>
            <a:r>
              <a:rPr lang="tr-TR" i="1" dirty="0" smtClean="0">
                <a:latin typeface="Times New Roman" pitchFamily="18" charset="0"/>
                <a:cs typeface="Times New Roman" pitchFamily="18" charset="0"/>
              </a:rPr>
              <a:t>Bir örnekte; hemşire mavi kod verir. Ekip gelir ve </a:t>
            </a:r>
            <a:r>
              <a:rPr lang="tr-TR" i="1" dirty="0" err="1" smtClean="0">
                <a:latin typeface="Times New Roman" pitchFamily="18" charset="0"/>
                <a:cs typeface="Times New Roman" pitchFamily="18" charset="0"/>
              </a:rPr>
              <a:t>CPR’a</a:t>
            </a:r>
            <a:r>
              <a:rPr lang="tr-TR" i="1" dirty="0" smtClean="0">
                <a:latin typeface="Times New Roman" pitchFamily="18" charset="0"/>
                <a:cs typeface="Times New Roman" pitchFamily="18" charset="0"/>
              </a:rPr>
              <a:t> başlar. Birkaç dakika sonra bir doktor hemşire masasındaki raftan aldığı hasta kartıyla odaya girer. Bu hastanın DNR olduğunu söyler ve  tüm aktivite durur. Mavi Kod Takımı üyeleri eşyalarını toplar. </a:t>
            </a:r>
          </a:p>
          <a:p>
            <a:pPr algn="just"/>
            <a:r>
              <a:rPr lang="tr-TR" i="1" dirty="0" smtClean="0">
                <a:latin typeface="Times New Roman" pitchFamily="18" charset="0"/>
                <a:cs typeface="Times New Roman" pitchFamily="18" charset="0"/>
              </a:rPr>
              <a:t>Hemşire hastayı birkaç saat önce teslim almıştır  ve hastanın nabızsız ve nefessiz kalması durumunda </a:t>
            </a:r>
            <a:r>
              <a:rPr lang="tr-TR" i="1" dirty="0" err="1" smtClean="0">
                <a:latin typeface="Times New Roman" pitchFamily="18" charset="0"/>
                <a:cs typeface="Times New Roman" pitchFamily="18" charset="0"/>
              </a:rPr>
              <a:t>müdahele</a:t>
            </a:r>
            <a:r>
              <a:rPr lang="tr-TR" i="1" dirty="0" smtClean="0">
                <a:latin typeface="Times New Roman" pitchFamily="18" charset="0"/>
                <a:cs typeface="Times New Roman" pitchFamily="18" charset="0"/>
              </a:rPr>
              <a:t> edilmesi gerektiği iletilmiştir. </a:t>
            </a:r>
            <a:endParaRPr lang="tr-TR" dirty="0" smtClean="0">
              <a:latin typeface="Times New Roman" pitchFamily="18" charset="0"/>
              <a:cs typeface="Times New Roman" pitchFamily="18" charset="0"/>
            </a:endParaRPr>
          </a:p>
          <a:p>
            <a:endParaRPr lang="tr-T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tx1"/>
                </a:solidFill>
                <a:latin typeface="Times New Roman" pitchFamily="18" charset="0"/>
                <a:cs typeface="Times New Roman" pitchFamily="18" charset="0"/>
              </a:rPr>
              <a:t>İletişim Hataları</a:t>
            </a:r>
            <a:endParaRPr lang="tr-TR" b="1" dirty="0">
              <a:solidFill>
                <a:schemeClr val="tx1"/>
              </a:solidFill>
              <a:latin typeface="Times New Roman" pitchFamily="18" charset="0"/>
              <a:cs typeface="Times New Roman" pitchFamily="18" charset="0"/>
            </a:endParaRPr>
          </a:p>
        </p:txBody>
      </p:sp>
      <p:sp>
        <p:nvSpPr>
          <p:cNvPr id="3" name="2 İçerik Yer Tutucusu"/>
          <p:cNvSpPr>
            <a:spLocks noGrp="1"/>
          </p:cNvSpPr>
          <p:nvPr>
            <p:ph sz="quarter" idx="1"/>
          </p:nvPr>
        </p:nvSpPr>
        <p:spPr>
          <a:xfrm>
            <a:off x="323528" y="1447800"/>
            <a:ext cx="8363272" cy="5005536"/>
          </a:xfrm>
        </p:spPr>
        <p:txBody>
          <a:bodyPr>
            <a:normAutofit fontScale="92500" lnSpcReduction="20000"/>
          </a:bodyPr>
          <a:lstStyle/>
          <a:p>
            <a:endParaRPr lang="tr-TR" i="1" dirty="0" smtClean="0"/>
          </a:p>
          <a:p>
            <a:pPr algn="just"/>
            <a:r>
              <a:rPr lang="tr-TR" i="1" dirty="0" smtClean="0">
                <a:latin typeface="Times New Roman" pitchFamily="18" charset="0"/>
                <a:cs typeface="Times New Roman" pitchFamily="18" charset="0"/>
              </a:rPr>
              <a:t>Doktorun işlemi durdurması konusunda kısaca düşünür. Doktorlardan biri hastanın kod statüsünü DNR olarak değiştirmiştir ve bana söylemeyi unutmuştur diye karar verir. Çünkü bu daima olan bir şeydir.</a:t>
            </a:r>
          </a:p>
          <a:p>
            <a:pPr algn="just"/>
            <a:r>
              <a:rPr lang="tr-TR" i="1" dirty="0" smtClean="0">
                <a:latin typeface="Times New Roman" pitchFamily="18" charset="0"/>
                <a:cs typeface="Times New Roman" pitchFamily="18" charset="0"/>
              </a:rPr>
              <a:t>Ancak daha sonra, biri doktorun odaya getirdiği kartı toplar doktorun kart rafından yanlış kartı aldığı anlaşılır.</a:t>
            </a:r>
          </a:p>
          <a:p>
            <a:pPr algn="just"/>
            <a:r>
              <a:rPr lang="tr-TR" i="1" dirty="0" smtClean="0">
                <a:latin typeface="Times New Roman" pitchFamily="18" charset="0"/>
                <a:cs typeface="Times New Roman" pitchFamily="18" charset="0"/>
              </a:rPr>
              <a:t> Genç hemşirenin şüpheleri doğrudur –hasta “DNR” değildir. İkinci Mavi Kod çağırılır fakat hasta döndürülemez. </a:t>
            </a:r>
            <a:endParaRPr lang="tr-TR"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chemeClr val="tx1"/>
                </a:solidFill>
                <a:latin typeface="Times New Roman" pitchFamily="18" charset="0"/>
                <a:cs typeface="Times New Roman" pitchFamily="18" charset="0"/>
              </a:rPr>
              <a:t>İletişim Hataları</a:t>
            </a:r>
            <a:endParaRPr lang="tr-TR" b="1" dirty="0">
              <a:solidFill>
                <a:schemeClr val="tx1"/>
              </a:solidFill>
              <a:latin typeface="Times New Roman" pitchFamily="18" charset="0"/>
              <a:cs typeface="Times New Roman" pitchFamily="18" charset="0"/>
            </a:endParaRPr>
          </a:p>
        </p:txBody>
      </p:sp>
      <p:sp>
        <p:nvSpPr>
          <p:cNvPr id="3" name="2 İçerik Yer Tutucusu"/>
          <p:cNvSpPr>
            <a:spLocks noGrp="1"/>
          </p:cNvSpPr>
          <p:nvPr>
            <p:ph sz="quarter" idx="1"/>
          </p:nvPr>
        </p:nvSpPr>
        <p:spPr>
          <a:xfrm>
            <a:off x="539552" y="1447800"/>
            <a:ext cx="8147248" cy="4572000"/>
          </a:xfrm>
        </p:spPr>
        <p:txBody>
          <a:bodyPr/>
          <a:lstStyle/>
          <a:p>
            <a:pPr algn="just">
              <a:lnSpc>
                <a:spcPct val="150000"/>
              </a:lnSpc>
              <a:buNone/>
            </a:pPr>
            <a:r>
              <a:rPr lang="tr-TR" sz="2800" b="1" dirty="0" smtClean="0">
                <a:solidFill>
                  <a:srgbClr val="FF0000"/>
                </a:solidFill>
                <a:latin typeface="Times New Roman" pitchFamily="18" charset="0"/>
                <a:cs typeface="Times New Roman" pitchFamily="18" charset="0"/>
              </a:rPr>
              <a:t>Sonuç:</a:t>
            </a:r>
          </a:p>
          <a:p>
            <a:pPr algn="just">
              <a:lnSpc>
                <a:spcPct val="150000"/>
              </a:lnSpc>
            </a:pPr>
            <a:r>
              <a:rPr lang="tr-TR" sz="2800" dirty="0" smtClean="0">
                <a:latin typeface="Times New Roman" pitchFamily="18" charset="0"/>
                <a:cs typeface="Times New Roman" pitchFamily="18" charset="0"/>
              </a:rPr>
              <a:t>Bu örnekte görüldüğü gibi hem iletişim eksikliğinden hem de ekip arasındaki hiyerarşiden kaynaklanan sorunlardan ötürü hasta güvenliği tamamen tehlikeye atılmış ve hastanın ölümüyle sonuçlanmıştır.</a:t>
            </a:r>
            <a:endParaRPr lang="tr-TR" sz="2800"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err="1" smtClean="0">
                <a:latin typeface="Times New Roman" pitchFamily="18" charset="0"/>
                <a:cs typeface="Times New Roman" pitchFamily="18" charset="0"/>
              </a:rPr>
              <a:t>Nazokomiyal</a:t>
            </a:r>
            <a:r>
              <a:rPr lang="tr-TR" b="1" dirty="0" smtClean="0">
                <a:latin typeface="Times New Roman" pitchFamily="18" charset="0"/>
                <a:cs typeface="Times New Roman" pitchFamily="18" charset="0"/>
              </a:rPr>
              <a:t> Enfeksiyonlar </a:t>
            </a:r>
            <a:endParaRPr lang="tr-TR" b="1" dirty="0">
              <a:latin typeface="Times New Roman" pitchFamily="18" charset="0"/>
              <a:cs typeface="Times New Roman" pitchFamily="18" charset="0"/>
            </a:endParaRPr>
          </a:p>
        </p:txBody>
      </p:sp>
      <p:sp>
        <p:nvSpPr>
          <p:cNvPr id="3" name="2 İçerik Yer Tutucusu"/>
          <p:cNvSpPr>
            <a:spLocks noGrp="1"/>
          </p:cNvSpPr>
          <p:nvPr>
            <p:ph sz="quarter" idx="1"/>
          </p:nvPr>
        </p:nvSpPr>
        <p:spPr/>
        <p:txBody>
          <a:bodyPr>
            <a:normAutofit fontScale="92500"/>
          </a:bodyPr>
          <a:lstStyle/>
          <a:p>
            <a:pPr algn="just">
              <a:lnSpc>
                <a:spcPct val="150000"/>
              </a:lnSpc>
            </a:pPr>
            <a:r>
              <a:rPr lang="tr-TR" sz="2800" dirty="0" err="1" smtClean="0">
                <a:latin typeface="Times New Roman" pitchFamily="18" charset="0"/>
                <a:cs typeface="Times New Roman" pitchFamily="18" charset="0"/>
              </a:rPr>
              <a:t>Nazokomiyal</a:t>
            </a:r>
            <a:r>
              <a:rPr lang="tr-TR" sz="2800" dirty="0" smtClean="0">
                <a:latin typeface="Times New Roman" pitchFamily="18" charset="0"/>
                <a:cs typeface="Times New Roman" pitchFamily="18" charset="0"/>
              </a:rPr>
              <a:t> enfeksiyonlar ya da bilinen diğer adlarıyla hastane enfeksiyonları ve sağlık bakımıyla ilişkili enfeksiyonlar çoğunlukla önlenebilir istenmeyen olaylardır ve küresel bir hasta güvenliği sorunudur.</a:t>
            </a:r>
          </a:p>
          <a:p>
            <a:pPr algn="just">
              <a:lnSpc>
                <a:spcPct val="150000"/>
              </a:lnSpc>
            </a:pPr>
            <a:r>
              <a:rPr lang="tr-TR" sz="2800" dirty="0" smtClean="0">
                <a:latin typeface="Times New Roman" pitchFamily="18" charset="0"/>
                <a:cs typeface="Times New Roman" pitchFamily="18" charset="0"/>
              </a:rPr>
              <a:t>Hastanede kalış süresinin artmasına, iş gücü ve üretkenlik kaybına, tedavi maliyetinin artmasına ve ölümlere neden olmaktadır.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err="1" smtClean="0">
                <a:latin typeface="Times New Roman" pitchFamily="18" charset="0"/>
                <a:cs typeface="Times New Roman" pitchFamily="18" charset="0"/>
              </a:rPr>
              <a:t>Nazokomiyal</a:t>
            </a:r>
            <a:r>
              <a:rPr lang="tr-TR" b="1" dirty="0" smtClean="0">
                <a:latin typeface="Times New Roman" pitchFamily="18" charset="0"/>
                <a:cs typeface="Times New Roman" pitchFamily="18" charset="0"/>
              </a:rPr>
              <a:t> Enfeksiyonlar </a:t>
            </a:r>
            <a:endParaRPr lang="tr-TR" b="1" dirty="0">
              <a:latin typeface="Times New Roman" pitchFamily="18" charset="0"/>
              <a:cs typeface="Times New Roman" pitchFamily="18" charset="0"/>
            </a:endParaRPr>
          </a:p>
        </p:txBody>
      </p:sp>
      <p:sp>
        <p:nvSpPr>
          <p:cNvPr id="3" name="2 İçerik Yer Tutucusu"/>
          <p:cNvSpPr>
            <a:spLocks noGrp="1"/>
          </p:cNvSpPr>
          <p:nvPr>
            <p:ph sz="quarter" idx="1"/>
          </p:nvPr>
        </p:nvSpPr>
        <p:spPr/>
        <p:txBody>
          <a:bodyPr>
            <a:normAutofit/>
          </a:bodyPr>
          <a:lstStyle/>
          <a:p>
            <a:pPr algn="just">
              <a:lnSpc>
                <a:spcPct val="150000"/>
              </a:lnSpc>
            </a:pPr>
            <a:r>
              <a:rPr lang="tr-TR" sz="2800" dirty="0" smtClean="0">
                <a:latin typeface="Times New Roman" pitchFamily="18" charset="0"/>
                <a:cs typeface="Times New Roman" pitchFamily="18" charset="0"/>
              </a:rPr>
              <a:t>Ayrıca Dünya Sağlık Örgütü’nden (WHO) elde edilen veriler, </a:t>
            </a:r>
            <a:r>
              <a:rPr lang="tr-TR" sz="2800" dirty="0" err="1" smtClean="0">
                <a:latin typeface="Times New Roman" pitchFamily="18" charset="0"/>
                <a:cs typeface="Times New Roman" pitchFamily="18" charset="0"/>
              </a:rPr>
              <a:t>nazokomiyal</a:t>
            </a:r>
            <a:r>
              <a:rPr lang="tr-TR" sz="2800" dirty="0" smtClean="0">
                <a:latin typeface="Times New Roman" pitchFamily="18" charset="0"/>
                <a:cs typeface="Times New Roman" pitchFamily="18" charset="0"/>
              </a:rPr>
              <a:t> enfeksiyonların Avrupa’da 16 milyon fazladan hastane kalış gününe neden olduğunu, 37.000 ölüme bu enfeksiyonların sebep olduğunu ve yıllık yaklaşık 7 milyar Euro maliyete neden olduğunu göstermektedir.</a:t>
            </a:r>
          </a:p>
          <a:p>
            <a:pPr algn="just">
              <a:lnSpc>
                <a:spcPct val="150000"/>
              </a:lnSpc>
            </a:pPr>
            <a:endParaRPr lang="tr-TR" sz="2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6" name="5 İçerik Yer Tutucusu" descr="indir (2).jfif"/>
          <p:cNvPicPr>
            <a:picLocks noGrp="1" noChangeAspect="1"/>
          </p:cNvPicPr>
          <p:nvPr>
            <p:ph idx="1"/>
          </p:nvPr>
        </p:nvPicPr>
        <p:blipFill>
          <a:blip r:embed="rId2" cstate="print"/>
          <a:stretch>
            <a:fillRect/>
          </a:stretch>
        </p:blipFill>
        <p:spPr>
          <a:xfrm>
            <a:off x="323528" y="332656"/>
            <a:ext cx="8424936" cy="6336704"/>
          </a:xfr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Hasta Düşmeleri</a:t>
            </a:r>
            <a:endParaRPr lang="tr-TR" b="1" dirty="0">
              <a:latin typeface="Times New Roman" pitchFamily="18" charset="0"/>
              <a:cs typeface="Times New Roman" pitchFamily="18" charset="0"/>
            </a:endParaRPr>
          </a:p>
        </p:txBody>
      </p:sp>
      <p:sp>
        <p:nvSpPr>
          <p:cNvPr id="3" name="2 İçerik Yer Tutucusu"/>
          <p:cNvSpPr>
            <a:spLocks noGrp="1"/>
          </p:cNvSpPr>
          <p:nvPr>
            <p:ph sz="quarter" idx="1"/>
          </p:nvPr>
        </p:nvSpPr>
        <p:spPr/>
        <p:txBody>
          <a:bodyPr>
            <a:normAutofit/>
          </a:bodyPr>
          <a:lstStyle/>
          <a:p>
            <a:pPr algn="just"/>
            <a:r>
              <a:rPr lang="tr-TR" altLang="tr-TR" sz="2800" dirty="0" smtClean="0">
                <a:latin typeface="Times New Roman" pitchFamily="18" charset="0"/>
                <a:cs typeface="Times New Roman" pitchFamily="18" charset="0"/>
              </a:rPr>
              <a:t>Düşmeler, tüm dünyada sağlık bakım kurumlarında önemli bir hasta güvenliği problemi olarak belirtilmektedir. </a:t>
            </a:r>
          </a:p>
          <a:p>
            <a:pPr algn="just">
              <a:buFontTx/>
              <a:buNone/>
            </a:pPr>
            <a:r>
              <a:rPr lang="tr-TR" altLang="tr-TR" sz="2800" dirty="0" smtClean="0">
                <a:latin typeface="Times New Roman" pitchFamily="18" charset="0"/>
                <a:cs typeface="Times New Roman" pitchFamily="18" charset="0"/>
              </a:rPr>
              <a:t>Düşmeler bireyde; </a:t>
            </a:r>
          </a:p>
          <a:p>
            <a:pPr algn="just"/>
            <a:r>
              <a:rPr lang="tr-TR" altLang="tr-TR" sz="2800" dirty="0" smtClean="0">
                <a:latin typeface="Times New Roman" pitchFamily="18" charset="0"/>
                <a:cs typeface="Times New Roman" pitchFamily="18" charset="0"/>
              </a:rPr>
              <a:t>Yaralanma ve fonksiyon kayıplarına, </a:t>
            </a:r>
          </a:p>
          <a:p>
            <a:pPr algn="just"/>
            <a:r>
              <a:rPr lang="tr-TR" altLang="tr-TR" sz="2800" dirty="0" smtClean="0">
                <a:latin typeface="Times New Roman" pitchFamily="18" charset="0"/>
                <a:cs typeface="Times New Roman" pitchFamily="18" charset="0"/>
              </a:rPr>
              <a:t>Hastanede kalış süresinin uzamasına, </a:t>
            </a:r>
          </a:p>
          <a:p>
            <a:pPr algn="just"/>
            <a:r>
              <a:rPr lang="tr-TR" altLang="tr-TR" sz="2800" dirty="0" smtClean="0">
                <a:latin typeface="Times New Roman" pitchFamily="18" charset="0"/>
                <a:cs typeface="Times New Roman" pitchFamily="18" charset="0"/>
              </a:rPr>
              <a:t>Tedavi maliyetinin artmasına, </a:t>
            </a:r>
          </a:p>
          <a:p>
            <a:pPr algn="just"/>
            <a:r>
              <a:rPr lang="tr-TR" altLang="tr-TR" sz="2800" dirty="0" smtClean="0">
                <a:latin typeface="Times New Roman" pitchFamily="18" charset="0"/>
                <a:cs typeface="Times New Roman" pitchFamily="18" charset="0"/>
              </a:rPr>
              <a:t>Yaşam kalitesinin azalmasına </a:t>
            </a:r>
          </a:p>
          <a:p>
            <a:pPr algn="just"/>
            <a:r>
              <a:rPr lang="tr-TR" altLang="tr-TR" sz="2800" dirty="0" err="1" smtClean="0">
                <a:latin typeface="Times New Roman" pitchFamily="18" charset="0"/>
                <a:cs typeface="Times New Roman" pitchFamily="18" charset="0"/>
              </a:rPr>
              <a:t>Anksiyete</a:t>
            </a:r>
            <a:r>
              <a:rPr lang="tr-TR" altLang="tr-TR" sz="2800" dirty="0" smtClean="0">
                <a:latin typeface="Times New Roman" pitchFamily="18" charset="0"/>
                <a:cs typeface="Times New Roman" pitchFamily="18" charset="0"/>
              </a:rPr>
              <a:t> ve korku gelişmesine neden olmaktadır</a:t>
            </a:r>
            <a:endParaRPr lang="tr-TR" sz="2800"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lgn="ctr">
              <a:buNone/>
            </a:pPr>
            <a:r>
              <a:rPr lang="tr-TR" sz="10000" dirty="0" smtClean="0">
                <a:latin typeface="Times New Roman" pitchFamily="18" charset="0"/>
                <a:cs typeface="Times New Roman" pitchFamily="18" charset="0"/>
              </a:rPr>
              <a:t>Örnek?</a:t>
            </a:r>
            <a:endParaRPr lang="tr-TR" sz="10000"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latin typeface="Times New Roman" pitchFamily="18" charset="0"/>
                <a:cs typeface="Times New Roman" pitchFamily="18" charset="0"/>
              </a:rPr>
              <a:t>Malpraktis</a:t>
            </a:r>
            <a:r>
              <a:rPr lang="tr-TR" b="1" dirty="0" smtClean="0">
                <a:latin typeface="Times New Roman" pitchFamily="18" charset="0"/>
                <a:cs typeface="Times New Roman" pitchFamily="18" charset="0"/>
              </a:rPr>
              <a:t> Değerlendirmesi</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buNone/>
            </a:pPr>
            <a:endParaRPr lang="tr-TR" sz="4400" dirty="0" smtClean="0">
              <a:latin typeface="Times New Roman" pitchFamily="18" charset="0"/>
              <a:cs typeface="Times New Roman" pitchFamily="18" charset="0"/>
            </a:endParaRPr>
          </a:p>
          <a:p>
            <a:pPr algn="ctr">
              <a:buNone/>
            </a:pPr>
            <a:r>
              <a:rPr lang="tr-TR" sz="4400" dirty="0" err="1" smtClean="0">
                <a:latin typeface="Times New Roman" pitchFamily="18" charset="0"/>
                <a:cs typeface="Times New Roman" pitchFamily="18" charset="0"/>
              </a:rPr>
              <a:t>Malpraktis</a:t>
            </a:r>
            <a:r>
              <a:rPr lang="tr-TR" sz="4400" dirty="0" smtClean="0">
                <a:latin typeface="Times New Roman" pitchFamily="18" charset="0"/>
                <a:cs typeface="Times New Roman" pitchFamily="18" charset="0"/>
              </a:rPr>
              <a:t>? X Komplikasyon?</a:t>
            </a:r>
            <a:endParaRPr lang="tr-TR" sz="4400" dirty="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latin typeface="Times New Roman" pitchFamily="18" charset="0"/>
                <a:cs typeface="Times New Roman" pitchFamily="18" charset="0"/>
              </a:rPr>
              <a:t>Malpraktis</a:t>
            </a:r>
            <a:r>
              <a:rPr lang="tr-TR" b="1" dirty="0" smtClean="0">
                <a:latin typeface="Times New Roman" pitchFamily="18" charset="0"/>
                <a:cs typeface="Times New Roman" pitchFamily="18" charset="0"/>
              </a:rPr>
              <a:t> Değerlendirmesi</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dirty="0" err="1" smtClean="0">
                <a:latin typeface="Times New Roman" pitchFamily="18" charset="0"/>
                <a:cs typeface="Times New Roman" pitchFamily="18" charset="0"/>
              </a:rPr>
              <a:t>Malpraktis</a:t>
            </a:r>
            <a:r>
              <a:rPr lang="tr-TR" dirty="0" smtClean="0">
                <a:latin typeface="Times New Roman" pitchFamily="18" charset="0"/>
                <a:cs typeface="Times New Roman" pitchFamily="18" charset="0"/>
              </a:rPr>
              <a:t> iddiası ile ilgili olarak ortaya çıkan zararın komplikasyon mu yoksa </a:t>
            </a:r>
            <a:r>
              <a:rPr lang="tr-TR" dirty="0" err="1" smtClean="0">
                <a:latin typeface="Times New Roman" pitchFamily="18" charset="0"/>
                <a:cs typeface="Times New Roman" pitchFamily="18" charset="0"/>
              </a:rPr>
              <a:t>malpraktis</a:t>
            </a:r>
            <a:r>
              <a:rPr lang="tr-TR" dirty="0" smtClean="0">
                <a:latin typeface="Times New Roman" pitchFamily="18" charset="0"/>
                <a:cs typeface="Times New Roman" pitchFamily="18" charset="0"/>
              </a:rPr>
              <a:t> mi olduğunu belirlemek incelemelerin en önemli aşamasıdır. </a:t>
            </a:r>
          </a:p>
          <a:p>
            <a:pPr algn="just"/>
            <a:r>
              <a:rPr lang="tr-TR" dirty="0" smtClean="0">
                <a:latin typeface="Times New Roman" pitchFamily="18" charset="0"/>
                <a:cs typeface="Times New Roman" pitchFamily="18" charset="0"/>
              </a:rPr>
              <a:t>Zararın, özen ve dikkat yükümlülüğünün yerine getirilmemesi, yani kusurlu davranış sonucu ortaya çıkmış olması </a:t>
            </a:r>
            <a:r>
              <a:rPr lang="tr-TR" dirty="0" err="1" smtClean="0">
                <a:latin typeface="Times New Roman" pitchFamily="18" charset="0"/>
                <a:cs typeface="Times New Roman" pitchFamily="18" charset="0"/>
              </a:rPr>
              <a:t>malpraktis</a:t>
            </a:r>
            <a:r>
              <a:rPr lang="tr-TR" dirty="0" smtClean="0">
                <a:latin typeface="Times New Roman" pitchFamily="18" charset="0"/>
                <a:cs typeface="Times New Roman" pitchFamily="18" charset="0"/>
              </a:rPr>
              <a:t> olarak değerlendirilir.</a:t>
            </a:r>
          </a:p>
          <a:p>
            <a:pPr algn="just">
              <a:buNone/>
            </a:pPr>
            <a:endParaRPr lang="tr-TR" dirty="0" smtClean="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latin typeface="Times New Roman" pitchFamily="18" charset="0"/>
                <a:cs typeface="Times New Roman" pitchFamily="18" charset="0"/>
              </a:rPr>
              <a:t>Malpraktis</a:t>
            </a:r>
            <a:r>
              <a:rPr lang="tr-TR" b="1" dirty="0" smtClean="0">
                <a:latin typeface="Times New Roman" pitchFamily="18" charset="0"/>
                <a:cs typeface="Times New Roman" pitchFamily="18" charset="0"/>
              </a:rPr>
              <a:t> Değerlendirmesi</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lnSpcReduction="10000"/>
          </a:bodyPr>
          <a:lstStyle/>
          <a:p>
            <a:pPr algn="just">
              <a:lnSpc>
                <a:spcPct val="150000"/>
              </a:lnSpc>
            </a:pPr>
            <a:r>
              <a:rPr lang="tr-TR" dirty="0" err="1">
                <a:latin typeface="Times New Roman" pitchFamily="18" charset="0"/>
                <a:cs typeface="Times New Roman" pitchFamily="18" charset="0"/>
              </a:rPr>
              <a:t>Malpraktis</a:t>
            </a:r>
            <a:r>
              <a:rPr lang="tr-TR" dirty="0">
                <a:latin typeface="Times New Roman" pitchFamily="18" charset="0"/>
                <a:cs typeface="Times New Roman" pitchFamily="18" charset="0"/>
              </a:rPr>
              <a:t> iddiası durumunda Adli Tıp Kurumu, Yüksek Sağlık Şurası gibi resmi bilirkişilik kurumunca incelemeler yapılır. </a:t>
            </a:r>
            <a:endParaRPr lang="tr-TR" dirty="0" smtClean="0">
              <a:latin typeface="Times New Roman" pitchFamily="18" charset="0"/>
              <a:cs typeface="Times New Roman" pitchFamily="18" charset="0"/>
            </a:endParaRPr>
          </a:p>
          <a:p>
            <a:pPr algn="just">
              <a:lnSpc>
                <a:spcPct val="150000"/>
              </a:lnSpc>
            </a:pPr>
            <a:r>
              <a:rPr lang="tr-TR" dirty="0" smtClean="0">
                <a:latin typeface="Times New Roman" pitchFamily="18" charset="0"/>
                <a:cs typeface="Times New Roman" pitchFamily="18" charset="0"/>
              </a:rPr>
              <a:t>İdari </a:t>
            </a:r>
            <a:r>
              <a:rPr lang="tr-TR" dirty="0">
                <a:latin typeface="Times New Roman" pitchFamily="18" charset="0"/>
                <a:cs typeface="Times New Roman" pitchFamily="18" charset="0"/>
              </a:rPr>
              <a:t>ve mesleki sorumluluk çerçevesinde incelemeler ise ilgili kurumların belirlediği bilirkişilerce soruşturulur. </a:t>
            </a:r>
            <a:endParaRPr lang="tr-TR" dirty="0" smtClean="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latin typeface="Times New Roman" pitchFamily="18" charset="0"/>
                <a:cs typeface="Times New Roman" pitchFamily="18" charset="0"/>
              </a:rPr>
              <a:t>Malpraktis</a:t>
            </a:r>
            <a:r>
              <a:rPr lang="tr-TR" b="1" dirty="0" smtClean="0">
                <a:latin typeface="Times New Roman" pitchFamily="18" charset="0"/>
                <a:cs typeface="Times New Roman" pitchFamily="18" charset="0"/>
              </a:rPr>
              <a:t> Değerlendirmesi</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lnSpc>
                <a:spcPct val="150000"/>
              </a:lnSpc>
            </a:pPr>
            <a:r>
              <a:rPr lang="tr-TR" dirty="0" smtClean="0">
                <a:latin typeface="Times New Roman" pitchFamily="18" charset="0"/>
                <a:cs typeface="Times New Roman" pitchFamily="18" charset="0"/>
              </a:rPr>
              <a:t>Bilirkişilerce </a:t>
            </a:r>
            <a:r>
              <a:rPr lang="tr-TR" dirty="0">
                <a:latin typeface="Times New Roman" pitchFamily="18" charset="0"/>
                <a:cs typeface="Times New Roman" pitchFamily="18" charset="0"/>
              </a:rPr>
              <a:t>incelemeye konu olan olay değerlendirilirken, her hasta için hekimin yükümlülüklerini tıp sanatı ve ilminin belirlediği kurallar çerçevesinde dikkat ve özen yükümlülüğünün makul ölçüde yerine getirip getirilmediğine bakılır.</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 ve </a:t>
            </a:r>
            <a:r>
              <a:rPr lang="tr-TR" b="1" dirty="0" err="1" smtClean="0">
                <a:latin typeface="Times New Roman" pitchFamily="18" charset="0"/>
                <a:cs typeface="Times New Roman" pitchFamily="18" charset="0"/>
              </a:rPr>
              <a:t>Malpraktis</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lnSpc>
                <a:spcPct val="150000"/>
              </a:lnSpc>
            </a:pPr>
            <a:r>
              <a:rPr lang="nb-NO" dirty="0">
                <a:latin typeface="Times New Roman" pitchFamily="18" charset="0"/>
                <a:cs typeface="Times New Roman" pitchFamily="18" charset="0"/>
              </a:rPr>
              <a:t>Hukuk hastanın hastaneye girişinden, tedavi </a:t>
            </a:r>
            <a:r>
              <a:rPr lang="nb-NO" dirty="0" smtClean="0">
                <a:latin typeface="Times New Roman" pitchFamily="18" charset="0"/>
                <a:cs typeface="Times New Roman" pitchFamily="18" charset="0"/>
              </a:rPr>
              <a:t>bitimine</a:t>
            </a:r>
            <a:r>
              <a:rPr lang="tr-TR" dirty="0" smtClean="0">
                <a:latin typeface="Times New Roman" pitchFamily="18" charset="0"/>
                <a:cs typeface="Times New Roman" pitchFamily="18" charset="0"/>
              </a:rPr>
              <a:t>  kadarki </a:t>
            </a:r>
            <a:r>
              <a:rPr lang="tr-TR" dirty="0">
                <a:latin typeface="Times New Roman" pitchFamily="18" charset="0"/>
                <a:cs typeface="Times New Roman" pitchFamily="18" charset="0"/>
              </a:rPr>
              <a:t>süreçte hasta ile hekim arasında bir </a:t>
            </a:r>
            <a:r>
              <a:rPr lang="tr-TR" dirty="0" smtClean="0">
                <a:latin typeface="Times New Roman" pitchFamily="18" charset="0"/>
                <a:cs typeface="Times New Roman" pitchFamily="18" charset="0"/>
              </a:rPr>
              <a:t>sözleşmenin varlığını </a:t>
            </a:r>
            <a:r>
              <a:rPr lang="tr-TR" dirty="0">
                <a:latin typeface="Times New Roman" pitchFamily="18" charset="0"/>
                <a:cs typeface="Times New Roman" pitchFamily="18" charset="0"/>
              </a:rPr>
              <a:t>kabul </a:t>
            </a:r>
            <a:r>
              <a:rPr lang="tr-TR" dirty="0" smtClean="0">
                <a:latin typeface="Times New Roman" pitchFamily="18" charset="0"/>
                <a:cs typeface="Times New Roman" pitchFamily="18" charset="0"/>
              </a:rPr>
              <a:t>eder </a:t>
            </a:r>
            <a:r>
              <a:rPr lang="tr-TR" dirty="0" smtClean="0">
                <a:solidFill>
                  <a:srgbClr val="FF0000"/>
                </a:solidFill>
                <a:latin typeface="Times New Roman" pitchFamily="18" charset="0"/>
                <a:cs typeface="Times New Roman" pitchFamily="18" charset="0"/>
              </a:rPr>
              <a:t>(VEKALET SÖZLEŞMESİ). </a:t>
            </a:r>
          </a:p>
          <a:p>
            <a:pPr algn="just"/>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 ve </a:t>
            </a:r>
            <a:r>
              <a:rPr lang="tr-TR" b="1" dirty="0" err="1" smtClean="0">
                <a:latin typeface="Times New Roman" pitchFamily="18" charset="0"/>
                <a:cs typeface="Times New Roman" pitchFamily="18" charset="0"/>
              </a:rPr>
              <a:t>Malpraktis</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dirty="0" smtClean="0">
                <a:latin typeface="Times New Roman" pitchFamily="18" charset="0"/>
                <a:cs typeface="Times New Roman" pitchFamily="18" charset="0"/>
              </a:rPr>
              <a:t>Bu </a:t>
            </a:r>
            <a:r>
              <a:rPr lang="tr-TR" dirty="0">
                <a:latin typeface="Times New Roman" pitchFamily="18" charset="0"/>
                <a:cs typeface="Times New Roman" pitchFamily="18" charset="0"/>
              </a:rPr>
              <a:t>sözleşmede hekimden </a:t>
            </a:r>
            <a:r>
              <a:rPr lang="tr-TR" dirty="0" smtClean="0">
                <a:latin typeface="Times New Roman" pitchFamily="18" charset="0"/>
                <a:cs typeface="Times New Roman" pitchFamily="18" charset="0"/>
              </a:rPr>
              <a:t>hastanın kesin </a:t>
            </a:r>
            <a:r>
              <a:rPr lang="tr-TR" dirty="0">
                <a:latin typeface="Times New Roman" pitchFamily="18" charset="0"/>
                <a:cs typeface="Times New Roman" pitchFamily="18" charset="0"/>
              </a:rPr>
              <a:t>olarak iyileşeceğini garanti etmesi </a:t>
            </a:r>
            <a:r>
              <a:rPr lang="tr-TR" dirty="0" smtClean="0">
                <a:latin typeface="Times New Roman" pitchFamily="18" charset="0"/>
                <a:cs typeface="Times New Roman" pitchFamily="18" charset="0"/>
              </a:rPr>
              <a:t>beklenemez; ancak </a:t>
            </a:r>
            <a:r>
              <a:rPr lang="tr-TR" dirty="0">
                <a:latin typeface="Times New Roman" pitchFamily="18" charset="0"/>
                <a:cs typeface="Times New Roman" pitchFamily="18" charset="0"/>
              </a:rPr>
              <a:t>hastanın tedavisinde gerekli özeni </a:t>
            </a:r>
            <a:r>
              <a:rPr lang="tr-TR" dirty="0" smtClean="0">
                <a:latin typeface="Times New Roman" pitchFamily="18" charset="0"/>
                <a:cs typeface="Times New Roman" pitchFamily="18" charset="0"/>
              </a:rPr>
              <a:t>göstermesi ve </a:t>
            </a:r>
            <a:r>
              <a:rPr lang="tr-TR" dirty="0">
                <a:latin typeface="Times New Roman" pitchFamily="18" charset="0"/>
                <a:cs typeface="Times New Roman" pitchFamily="18" charset="0"/>
              </a:rPr>
              <a:t>gerekli tedbirleri alması, modern tıbbın kabul </a:t>
            </a:r>
            <a:r>
              <a:rPr lang="tr-TR" dirty="0" smtClean="0">
                <a:latin typeface="Times New Roman" pitchFamily="18" charset="0"/>
                <a:cs typeface="Times New Roman" pitchFamily="18" charset="0"/>
              </a:rPr>
              <a:t>ettiği doğru </a:t>
            </a:r>
            <a:r>
              <a:rPr lang="tr-TR" dirty="0">
                <a:latin typeface="Times New Roman" pitchFamily="18" charset="0"/>
                <a:cs typeface="Times New Roman" pitchFamily="18" charset="0"/>
              </a:rPr>
              <a:t>tedavileri uygulaması, sırlarını saklaması, </a:t>
            </a:r>
            <a:r>
              <a:rPr lang="tr-TR" dirty="0" smtClean="0">
                <a:latin typeface="Times New Roman" pitchFamily="18" charset="0"/>
                <a:cs typeface="Times New Roman" pitchFamily="18" charset="0"/>
              </a:rPr>
              <a:t>kayıtlarını düzgün </a:t>
            </a:r>
            <a:r>
              <a:rPr lang="tr-TR" dirty="0">
                <a:latin typeface="Times New Roman" pitchFamily="18" charset="0"/>
                <a:cs typeface="Times New Roman" pitchFamily="18" charset="0"/>
              </a:rPr>
              <a:t>tutması </a:t>
            </a:r>
            <a:r>
              <a:rPr lang="tr-TR" dirty="0" smtClean="0">
                <a:latin typeface="Times New Roman" pitchFamily="18" charset="0"/>
                <a:cs typeface="Times New Roman" pitchFamily="18" charset="0"/>
              </a:rPr>
              <a:t>beklenir.</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 ve </a:t>
            </a:r>
            <a:r>
              <a:rPr lang="tr-TR" b="1" dirty="0" err="1" smtClean="0">
                <a:latin typeface="Times New Roman" pitchFamily="18" charset="0"/>
                <a:cs typeface="Times New Roman" pitchFamily="18" charset="0"/>
              </a:rPr>
              <a:t>Malpraktis</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gn="just">
              <a:lnSpc>
                <a:spcPct val="150000"/>
              </a:lnSpc>
            </a:pPr>
            <a:r>
              <a:rPr lang="tr-TR" dirty="0">
                <a:latin typeface="Times New Roman" pitchFamily="18" charset="0"/>
                <a:cs typeface="Times New Roman" pitchFamily="18" charset="0"/>
              </a:rPr>
              <a:t>Türkiye’de 2002 yılında </a:t>
            </a:r>
            <a:r>
              <a:rPr lang="tr-TR" dirty="0" err="1">
                <a:latin typeface="Times New Roman" pitchFamily="18" charset="0"/>
                <a:cs typeface="Times New Roman" pitchFamily="18" charset="0"/>
              </a:rPr>
              <a:t>malpraktis</a:t>
            </a:r>
            <a:r>
              <a:rPr lang="tr-TR" dirty="0">
                <a:latin typeface="Times New Roman" pitchFamily="18" charset="0"/>
                <a:cs typeface="Times New Roman" pitchFamily="18" charset="0"/>
              </a:rPr>
              <a:t> ile </a:t>
            </a:r>
            <a:r>
              <a:rPr lang="tr-TR" dirty="0" smtClean="0">
                <a:latin typeface="Times New Roman" pitchFamily="18" charset="0"/>
                <a:cs typeface="Times New Roman" pitchFamily="18" charset="0"/>
              </a:rPr>
              <a:t>ilgili mevzuat </a:t>
            </a:r>
            <a:r>
              <a:rPr lang="tr-TR" dirty="0">
                <a:latin typeface="Times New Roman" pitchFamily="18" charset="0"/>
                <a:cs typeface="Times New Roman" pitchFamily="18" charset="0"/>
              </a:rPr>
              <a:t>çalışmaları başlatılmış, ancak yasa </a:t>
            </a:r>
            <a:r>
              <a:rPr lang="tr-TR" dirty="0" smtClean="0">
                <a:latin typeface="Times New Roman" pitchFamily="18" charset="0"/>
                <a:cs typeface="Times New Roman" pitchFamily="18" charset="0"/>
              </a:rPr>
              <a:t>kanunlaşmadan taslak </a:t>
            </a:r>
            <a:r>
              <a:rPr lang="tr-TR" dirty="0">
                <a:latin typeface="Times New Roman" pitchFamily="18" charset="0"/>
                <a:cs typeface="Times New Roman" pitchFamily="18" charset="0"/>
              </a:rPr>
              <a:t>tasarı olarak kalmıştır.</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 ve </a:t>
            </a:r>
            <a:r>
              <a:rPr lang="tr-TR" b="1" dirty="0" err="1" smtClean="0">
                <a:latin typeface="Times New Roman" pitchFamily="18" charset="0"/>
                <a:cs typeface="Times New Roman" pitchFamily="18" charset="0"/>
              </a:rPr>
              <a:t>Malpraktis</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lnSpc>
                <a:spcPct val="150000"/>
              </a:lnSpc>
            </a:pPr>
            <a:r>
              <a:rPr lang="tr-TR" dirty="0">
                <a:latin typeface="Times New Roman" pitchFamily="18" charset="0"/>
                <a:ea typeface="Tahoma" pitchFamily="34" charset="0"/>
                <a:cs typeface="Times New Roman" pitchFamily="18" charset="0"/>
              </a:rPr>
              <a:t>5237 Sayılı Türk </a:t>
            </a:r>
            <a:r>
              <a:rPr lang="tr-TR" dirty="0" smtClean="0">
                <a:latin typeface="Times New Roman" pitchFamily="18" charset="0"/>
                <a:ea typeface="Tahoma" pitchFamily="34" charset="0"/>
                <a:cs typeface="Times New Roman" pitchFamily="18" charset="0"/>
              </a:rPr>
              <a:t>Ceza Kanunu’nda </a:t>
            </a:r>
            <a:r>
              <a:rPr lang="tr-TR" dirty="0">
                <a:latin typeface="Times New Roman" pitchFamily="18" charset="0"/>
                <a:ea typeface="Tahoma" pitchFamily="34" charset="0"/>
                <a:cs typeface="Times New Roman" pitchFamily="18" charset="0"/>
              </a:rPr>
              <a:t>(TCK) hekimlere özel kanun </a:t>
            </a:r>
            <a:r>
              <a:rPr lang="tr-TR" dirty="0" smtClean="0">
                <a:latin typeface="Times New Roman" pitchFamily="18" charset="0"/>
                <a:ea typeface="Tahoma" pitchFamily="34" charset="0"/>
                <a:cs typeface="Times New Roman" pitchFamily="18" charset="0"/>
              </a:rPr>
              <a:t>maddeleri yoktur.</a:t>
            </a:r>
          </a:p>
          <a:p>
            <a:pPr algn="just">
              <a:lnSpc>
                <a:spcPct val="150000"/>
              </a:lnSpc>
            </a:pPr>
            <a:r>
              <a:rPr lang="tr-TR" dirty="0" smtClean="0">
                <a:latin typeface="Times New Roman" pitchFamily="18" charset="0"/>
                <a:ea typeface="Tahoma" pitchFamily="34" charset="0"/>
                <a:cs typeface="Times New Roman" pitchFamily="18" charset="0"/>
              </a:rPr>
              <a:t>2005 </a:t>
            </a:r>
            <a:r>
              <a:rPr lang="tr-TR" dirty="0">
                <a:latin typeface="Times New Roman" pitchFamily="18" charset="0"/>
                <a:ea typeface="Tahoma" pitchFamily="34" charset="0"/>
                <a:cs typeface="Times New Roman" pitchFamily="18" charset="0"/>
              </a:rPr>
              <a:t>yılında yürürlüğe giren </a:t>
            </a:r>
            <a:r>
              <a:rPr lang="tr-TR" dirty="0" err="1">
                <a:latin typeface="Times New Roman" pitchFamily="18" charset="0"/>
                <a:ea typeface="Tahoma" pitchFamily="34" charset="0"/>
                <a:cs typeface="Times New Roman" pitchFamily="18" charset="0"/>
              </a:rPr>
              <a:t>TCK’dan</a:t>
            </a:r>
            <a:r>
              <a:rPr lang="tr-TR" dirty="0">
                <a:latin typeface="Times New Roman" pitchFamily="18" charset="0"/>
                <a:ea typeface="Tahoma" pitchFamily="34" charset="0"/>
                <a:cs typeface="Times New Roman" pitchFamily="18" charset="0"/>
              </a:rPr>
              <a:t> </a:t>
            </a:r>
            <a:r>
              <a:rPr lang="tr-TR" dirty="0" smtClean="0">
                <a:latin typeface="Times New Roman" pitchFamily="18" charset="0"/>
                <a:ea typeface="Tahoma" pitchFamily="34" charset="0"/>
                <a:cs typeface="Times New Roman" pitchFamily="18" charset="0"/>
              </a:rPr>
              <a:t>önce taksir </a:t>
            </a:r>
            <a:r>
              <a:rPr lang="tr-TR" dirty="0">
                <a:latin typeface="Times New Roman" pitchFamily="18" charset="0"/>
                <a:ea typeface="Tahoma" pitchFamily="34" charset="0"/>
                <a:cs typeface="Times New Roman" pitchFamily="18" charset="0"/>
              </a:rPr>
              <a:t>veya kast kavramları üzerinden </a:t>
            </a:r>
            <a:r>
              <a:rPr lang="tr-TR" dirty="0" smtClean="0">
                <a:latin typeface="Times New Roman" pitchFamily="18" charset="0"/>
                <a:ea typeface="Tahoma" pitchFamily="34" charset="0"/>
                <a:cs typeface="Times New Roman" pitchFamily="18" charset="0"/>
              </a:rPr>
              <a:t>yargılanılırdı.</a:t>
            </a:r>
            <a:endParaRPr lang="tr-TR" dirty="0">
              <a:latin typeface="Times New Roman" pitchFamily="18" charset="0"/>
              <a:ea typeface="Tahoma" pitchFamily="34"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latin typeface="Times New Roman" pitchFamily="18" charset="0"/>
                <a:cs typeface="Times New Roman" pitchFamily="18" charset="0"/>
              </a:rPr>
              <a:t>Tıbbi Hata (</a:t>
            </a:r>
            <a:r>
              <a:rPr lang="tr-TR" b="1" dirty="0" err="1" smtClean="0">
                <a:latin typeface="Times New Roman" pitchFamily="18" charset="0"/>
                <a:cs typeface="Times New Roman" pitchFamily="18" charset="0"/>
              </a:rPr>
              <a:t>Malpraktis</a:t>
            </a:r>
            <a:r>
              <a:rPr lang="tr-TR" b="1" dirty="0" smtClean="0">
                <a:latin typeface="Times New Roman" pitchFamily="18" charset="0"/>
                <a:cs typeface="Times New Roman" pitchFamily="18" charset="0"/>
              </a:rPr>
              <a:t>) - Tarihçe</a:t>
            </a:r>
            <a:endParaRPr lang="tr-TR" b="1" dirty="0">
              <a:latin typeface="Times New Roman" pitchFamily="18" charset="0"/>
              <a:cs typeface="Times New Roman" pitchFamily="18" charset="0"/>
            </a:endParaRPr>
          </a:p>
        </p:txBody>
      </p:sp>
      <p:pic>
        <p:nvPicPr>
          <p:cNvPr id="4" name="3 İçerik Yer Tutucusu" descr="indir.jfif"/>
          <p:cNvPicPr>
            <a:picLocks noGrp="1" noChangeAspect="1"/>
          </p:cNvPicPr>
          <p:nvPr>
            <p:ph sz="half" idx="1"/>
          </p:nvPr>
        </p:nvPicPr>
        <p:blipFill>
          <a:blip r:embed="rId2" cstate="print"/>
          <a:stretch>
            <a:fillRect/>
          </a:stretch>
        </p:blipFill>
        <p:spPr>
          <a:xfrm>
            <a:off x="611560" y="1628800"/>
            <a:ext cx="3672408" cy="4680520"/>
          </a:xfrm>
        </p:spPr>
      </p:pic>
      <p:sp>
        <p:nvSpPr>
          <p:cNvPr id="5" name="4 İçerik Yer Tutucusu"/>
          <p:cNvSpPr>
            <a:spLocks noGrp="1"/>
          </p:cNvSpPr>
          <p:nvPr>
            <p:ph sz="half" idx="2"/>
          </p:nvPr>
        </p:nvSpPr>
        <p:spPr/>
        <p:txBody>
          <a:bodyPr/>
          <a:lstStyle/>
          <a:p>
            <a:endParaRPr lang="tr-TR" dirty="0" smtClean="0">
              <a:latin typeface="Times New Roman" pitchFamily="18" charset="0"/>
              <a:cs typeface="Times New Roman" pitchFamily="18" charset="0"/>
            </a:endParaRPr>
          </a:p>
          <a:p>
            <a:endParaRPr lang="tr-TR" dirty="0">
              <a:latin typeface="Times New Roman" pitchFamily="18" charset="0"/>
              <a:cs typeface="Times New Roman" pitchFamily="18" charset="0"/>
            </a:endParaRPr>
          </a:p>
          <a:p>
            <a:r>
              <a:rPr lang="tr-TR" dirty="0" err="1" smtClean="0">
                <a:latin typeface="Times New Roman" pitchFamily="18" charset="0"/>
                <a:cs typeface="Times New Roman" pitchFamily="18" charset="0"/>
              </a:rPr>
              <a:t>Hammurabi</a:t>
            </a:r>
            <a:r>
              <a:rPr lang="tr-TR" dirty="0" smtClean="0">
                <a:latin typeface="Times New Roman" pitchFamily="18" charset="0"/>
                <a:cs typeface="Times New Roman" pitchFamily="18" charset="0"/>
              </a:rPr>
              <a:t> Kanunları</a:t>
            </a:r>
            <a:endParaRPr lang="tr-TR" dirty="0">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 ve </a:t>
            </a:r>
            <a:r>
              <a:rPr lang="tr-TR" b="1" dirty="0" err="1" smtClean="0">
                <a:latin typeface="Times New Roman" pitchFamily="18" charset="0"/>
                <a:cs typeface="Times New Roman" pitchFamily="18" charset="0"/>
              </a:rPr>
              <a:t>Malpraktis</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92500" lnSpcReduction="20000"/>
          </a:bodyPr>
          <a:lstStyle/>
          <a:p>
            <a:pPr algn="just">
              <a:lnSpc>
                <a:spcPct val="150000"/>
              </a:lnSpc>
            </a:pPr>
            <a:r>
              <a:rPr lang="tr-TR" b="1" dirty="0" smtClean="0">
                <a:solidFill>
                  <a:srgbClr val="FF0000"/>
                </a:solidFill>
                <a:latin typeface="Times New Roman" pitchFamily="18" charset="0"/>
                <a:cs typeface="Times New Roman" pitchFamily="18" charset="0"/>
              </a:rPr>
              <a:t>Taksir</a:t>
            </a:r>
            <a:r>
              <a:rPr lang="tr-TR" dirty="0" smtClean="0">
                <a:latin typeface="Times New Roman" pitchFamily="18" charset="0"/>
                <a:cs typeface="Times New Roman" pitchFamily="18" charset="0"/>
              </a:rPr>
              <a:t>; dikkat ve özen yükümlülüğüne aykırılık dolayısıyla, bir davranışın suçun kanuni tanımında belirtilen sonucu öngörülmeyerek gerçekleştirilmesidir. </a:t>
            </a:r>
          </a:p>
          <a:p>
            <a:pPr algn="just">
              <a:lnSpc>
                <a:spcPct val="150000"/>
              </a:lnSpc>
            </a:pPr>
            <a:r>
              <a:rPr lang="tr-TR" dirty="0" smtClean="0">
                <a:latin typeface="Times New Roman" pitchFamily="18" charset="0"/>
                <a:cs typeface="Times New Roman" pitchFamily="18" charset="0"/>
              </a:rPr>
              <a:t>Buna göre taksir, genel olarak, istenen bir davranışın istenmeyen sonucundan doğan sorumluluktur.</a:t>
            </a:r>
            <a:endParaRPr lang="tr-TR" dirty="0">
              <a:latin typeface="Times New Roman" pitchFamily="18" charset="0"/>
              <a:ea typeface="Tahoma" pitchFamily="34" charset="0"/>
              <a:cs typeface="Times New Roman"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 ve </a:t>
            </a:r>
            <a:r>
              <a:rPr lang="tr-TR" b="1" dirty="0" err="1" smtClean="0">
                <a:latin typeface="Times New Roman" pitchFamily="18" charset="0"/>
                <a:cs typeface="Times New Roman" pitchFamily="18" charset="0"/>
              </a:rPr>
              <a:t>Malpraktis</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lnSpc>
                <a:spcPct val="150000"/>
              </a:lnSpc>
            </a:pPr>
            <a:r>
              <a:rPr lang="tr-TR" b="1" dirty="0" smtClean="0">
                <a:solidFill>
                  <a:srgbClr val="FF0000"/>
                </a:solidFill>
                <a:latin typeface="Times New Roman" pitchFamily="18" charset="0"/>
                <a:cs typeface="Times New Roman" pitchFamily="18" charset="0"/>
              </a:rPr>
              <a:t>Doğrudan kast</a:t>
            </a:r>
            <a:r>
              <a:rPr lang="tr-TR" dirty="0" smtClean="0">
                <a:solidFill>
                  <a:srgbClr val="FF0000"/>
                </a:solidFill>
                <a:latin typeface="Times New Roman" pitchFamily="18" charset="0"/>
                <a:cs typeface="Times New Roman" pitchFamily="18" charset="0"/>
              </a:rPr>
              <a:t>; </a:t>
            </a:r>
            <a:r>
              <a:rPr lang="tr-TR" dirty="0" smtClean="0">
                <a:latin typeface="Times New Roman" pitchFamily="18" charset="0"/>
                <a:cs typeface="Times New Roman" pitchFamily="18" charset="0"/>
              </a:rPr>
              <a:t>bilerek ve isteyerek suçun kanuni tanımındaki fiilin işlenmesidir. Örneğin, kıraathanede bir kimseye ateş ederek öldüren kişi doğrudan kast ile insan öldürme suçu işlemiş olur.</a:t>
            </a:r>
            <a:endParaRPr lang="tr-TR" dirty="0">
              <a:latin typeface="Times New Roman" pitchFamily="18" charset="0"/>
              <a:ea typeface="Tahoma" pitchFamily="34" charset="0"/>
              <a:cs typeface="Times New Roman" pitchFamily="18"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 ve </a:t>
            </a:r>
            <a:r>
              <a:rPr lang="tr-TR" b="1" dirty="0" err="1" smtClean="0">
                <a:latin typeface="Times New Roman" pitchFamily="18" charset="0"/>
                <a:cs typeface="Times New Roman" pitchFamily="18" charset="0"/>
              </a:rPr>
              <a:t>Malpraktis</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lnSpc>
                <a:spcPct val="150000"/>
              </a:lnSpc>
            </a:pPr>
            <a:r>
              <a:rPr lang="tr-TR" dirty="0" smtClean="0">
                <a:solidFill>
                  <a:srgbClr val="FF0000"/>
                </a:solidFill>
                <a:latin typeface="Times New Roman" pitchFamily="18" charset="0"/>
                <a:cs typeface="Times New Roman" pitchFamily="18" charset="0"/>
              </a:rPr>
              <a:t>Olası </a:t>
            </a:r>
            <a:r>
              <a:rPr lang="tr-TR" dirty="0">
                <a:solidFill>
                  <a:srgbClr val="FF0000"/>
                </a:solidFill>
                <a:latin typeface="Times New Roman" pitchFamily="18" charset="0"/>
                <a:cs typeface="Times New Roman" pitchFamily="18" charset="0"/>
              </a:rPr>
              <a:t>kast; </a:t>
            </a:r>
            <a:r>
              <a:rPr lang="tr-TR" dirty="0" smtClean="0">
                <a:latin typeface="Times New Roman" pitchFamily="18" charset="0"/>
                <a:cs typeface="Times New Roman" pitchFamily="18" charset="0"/>
              </a:rPr>
              <a:t>kişinin</a:t>
            </a:r>
            <a:r>
              <a:rPr lang="tr-TR" dirty="0">
                <a:latin typeface="Times New Roman" pitchFamily="18" charset="0"/>
                <a:cs typeface="Times New Roman" pitchFamily="18" charset="0"/>
              </a:rPr>
              <a:t>, suçun kanunî tanımındaki</a:t>
            </a:r>
          </a:p>
          <a:p>
            <a:pPr algn="just">
              <a:lnSpc>
                <a:spcPct val="150000"/>
              </a:lnSpc>
              <a:buNone/>
            </a:pPr>
            <a:r>
              <a:rPr lang="tr-TR" dirty="0" smtClean="0">
                <a:latin typeface="Times New Roman" pitchFamily="18" charset="0"/>
                <a:cs typeface="Times New Roman" pitchFamily="18" charset="0"/>
              </a:rPr>
              <a:t> unsurların </a:t>
            </a:r>
            <a:r>
              <a:rPr lang="tr-TR" dirty="0">
                <a:latin typeface="Times New Roman" pitchFamily="18" charset="0"/>
                <a:cs typeface="Times New Roman" pitchFamily="18" charset="0"/>
              </a:rPr>
              <a:t>gerçekleşebileceğini </a:t>
            </a:r>
            <a:r>
              <a:rPr lang="tr-TR" dirty="0" smtClean="0">
                <a:latin typeface="Times New Roman" pitchFamily="18" charset="0"/>
                <a:cs typeface="Times New Roman" pitchFamily="18" charset="0"/>
              </a:rPr>
              <a:t>öngörmesine rağmen </a:t>
            </a:r>
            <a:r>
              <a:rPr lang="tr-TR" dirty="0">
                <a:latin typeface="Times New Roman" pitchFamily="18" charset="0"/>
                <a:cs typeface="Times New Roman" pitchFamily="18" charset="0"/>
              </a:rPr>
              <a:t>fiili </a:t>
            </a:r>
            <a:r>
              <a:rPr lang="tr-TR" dirty="0" smtClean="0">
                <a:latin typeface="Times New Roman" pitchFamily="18" charset="0"/>
                <a:cs typeface="Times New Roman" pitchFamily="18" charset="0"/>
              </a:rPr>
              <a:t>işlemesidir.</a:t>
            </a:r>
            <a:endParaRPr lang="tr-TR" dirty="0">
              <a:latin typeface="Times New Roman" pitchFamily="18" charset="0"/>
              <a:cs typeface="Times New Roman" pitchFamily="18"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 ve </a:t>
            </a:r>
            <a:r>
              <a:rPr lang="tr-TR" b="1" dirty="0" err="1" smtClean="0">
                <a:latin typeface="Times New Roman" pitchFamily="18" charset="0"/>
                <a:cs typeface="Times New Roman" pitchFamily="18" charset="0"/>
              </a:rPr>
              <a:t>Malpraktis</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lnSpc>
                <a:spcPct val="150000"/>
              </a:lnSpc>
            </a:pPr>
            <a:r>
              <a:rPr lang="tr-TR" dirty="0" smtClean="0">
                <a:latin typeface="Times New Roman" pitchFamily="18" charset="0"/>
                <a:cs typeface="Times New Roman" pitchFamily="18" charset="0"/>
              </a:rPr>
              <a:t>Bilinçli taksir; kişinin öngördüğü neticeyi </a:t>
            </a:r>
            <a:r>
              <a:rPr lang="tr-TR" dirty="0">
                <a:latin typeface="Times New Roman" pitchFamily="18" charset="0"/>
                <a:cs typeface="Times New Roman" pitchFamily="18" charset="0"/>
              </a:rPr>
              <a:t>istememesine karşın, neticenin </a:t>
            </a:r>
            <a:r>
              <a:rPr lang="tr-TR" dirty="0" smtClean="0">
                <a:latin typeface="Times New Roman" pitchFamily="18" charset="0"/>
                <a:cs typeface="Times New Roman" pitchFamily="18" charset="0"/>
              </a:rPr>
              <a:t>meydana gelmesi </a:t>
            </a:r>
            <a:r>
              <a:rPr lang="tr-TR" dirty="0">
                <a:latin typeface="Times New Roman" pitchFamily="18" charset="0"/>
                <a:cs typeface="Times New Roman" pitchFamily="18" charset="0"/>
              </a:rPr>
              <a:t>hâlinde bilinçli taksir vardır, bu hâlde </a:t>
            </a:r>
            <a:r>
              <a:rPr lang="tr-TR" dirty="0" smtClean="0">
                <a:latin typeface="Times New Roman" pitchFamily="18" charset="0"/>
                <a:cs typeface="Times New Roman" pitchFamily="18" charset="0"/>
              </a:rPr>
              <a:t>taksirli suça </a:t>
            </a:r>
            <a:r>
              <a:rPr lang="tr-TR" dirty="0">
                <a:latin typeface="Times New Roman" pitchFamily="18" charset="0"/>
                <a:cs typeface="Times New Roman" pitchFamily="18" charset="0"/>
              </a:rPr>
              <a:t>ilişkin ceza üçte birden yarısına kadar artırılır</a:t>
            </a:r>
            <a:r>
              <a:rPr lang="tr-TR" dirty="0" smtClean="0">
                <a:latin typeface="Times New Roman" pitchFamily="18" charset="0"/>
                <a:cs typeface="Times New Roman" pitchFamily="18" charset="0"/>
              </a:rPr>
              <a:t>.</a:t>
            </a:r>
            <a:endParaRPr lang="tr-TR" dirty="0">
              <a:latin typeface="Times New Roman" pitchFamily="18" charset="0"/>
              <a:cs typeface="Times New Roman" pitchFamily="18"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 ve </a:t>
            </a:r>
            <a:r>
              <a:rPr lang="tr-TR" b="1" dirty="0" err="1" smtClean="0">
                <a:latin typeface="Times New Roman" pitchFamily="18" charset="0"/>
                <a:cs typeface="Times New Roman" pitchFamily="18" charset="0"/>
              </a:rPr>
              <a:t>Malpraktis</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gn="just">
              <a:lnSpc>
                <a:spcPct val="150000"/>
              </a:lnSpc>
            </a:pPr>
            <a:r>
              <a:rPr lang="tr-TR" dirty="0">
                <a:latin typeface="Times New Roman" pitchFamily="18" charset="0"/>
                <a:cs typeface="Times New Roman" pitchFamily="18" charset="0"/>
              </a:rPr>
              <a:t>Ülkemizde bir hekim sadece ötenazi işlemini </a:t>
            </a:r>
            <a:r>
              <a:rPr lang="tr-TR" dirty="0" smtClean="0">
                <a:latin typeface="Times New Roman" pitchFamily="18" charset="0"/>
                <a:cs typeface="Times New Roman" pitchFamily="18" charset="0"/>
              </a:rPr>
              <a:t>gerçekleştirdiği takdirde </a:t>
            </a:r>
            <a:r>
              <a:rPr lang="tr-TR" dirty="0">
                <a:latin typeface="Times New Roman" pitchFamily="18" charset="0"/>
                <a:cs typeface="Times New Roman" pitchFamily="18" charset="0"/>
              </a:rPr>
              <a:t>kasten adam öldürmek </a:t>
            </a:r>
            <a:r>
              <a:rPr lang="tr-TR" dirty="0" smtClean="0">
                <a:latin typeface="Times New Roman" pitchFamily="18" charset="0"/>
                <a:cs typeface="Times New Roman" pitchFamily="18" charset="0"/>
              </a:rPr>
              <a:t>suçundan yargılanmaktadır</a:t>
            </a:r>
            <a:r>
              <a:rPr lang="tr-TR" dirty="0">
                <a:latin typeface="Times New Roman" pitchFamily="18" charset="0"/>
                <a:cs typeface="Times New Roman" pitchFamily="18" charset="0"/>
              </a:rPr>
              <a:t>.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 ve </a:t>
            </a:r>
            <a:r>
              <a:rPr lang="tr-TR" b="1" dirty="0" err="1" smtClean="0">
                <a:latin typeface="Times New Roman" pitchFamily="18" charset="0"/>
                <a:cs typeface="Times New Roman" pitchFamily="18" charset="0"/>
              </a:rPr>
              <a:t>Malpraktis</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dirty="0">
                <a:latin typeface="Times New Roman" pitchFamily="18" charset="0"/>
                <a:cs typeface="Times New Roman" pitchFamily="18" charset="0"/>
              </a:rPr>
              <a:t>Bilinçli taksirde </a:t>
            </a:r>
            <a:r>
              <a:rPr lang="tr-TR" dirty="0" smtClean="0">
                <a:latin typeface="Times New Roman" pitchFamily="18" charset="0"/>
                <a:cs typeface="Times New Roman" pitchFamily="18" charset="0"/>
              </a:rPr>
              <a:t>verilecek ceza </a:t>
            </a:r>
            <a:r>
              <a:rPr lang="tr-TR" dirty="0">
                <a:latin typeface="Times New Roman" pitchFamily="18" charset="0"/>
                <a:cs typeface="Times New Roman" pitchFamily="18" charset="0"/>
              </a:rPr>
              <a:t>taksirli suça ilişkin cezanın üçte birden </a:t>
            </a:r>
            <a:r>
              <a:rPr lang="tr-TR" dirty="0" smtClean="0">
                <a:latin typeface="Times New Roman" pitchFamily="18" charset="0"/>
                <a:cs typeface="Times New Roman" pitchFamily="18" charset="0"/>
              </a:rPr>
              <a:t>yarısına kadar </a:t>
            </a:r>
            <a:r>
              <a:rPr lang="tr-TR" dirty="0">
                <a:latin typeface="Times New Roman" pitchFamily="18" charset="0"/>
                <a:cs typeface="Times New Roman" pitchFamily="18" charset="0"/>
              </a:rPr>
              <a:t>fazlası iken (TCK Md 22-3) şikayet şartı (</a:t>
            </a:r>
            <a:r>
              <a:rPr lang="tr-TR" dirty="0" smtClean="0">
                <a:latin typeface="Times New Roman" pitchFamily="18" charset="0"/>
                <a:cs typeface="Times New Roman" pitchFamily="18" charset="0"/>
              </a:rPr>
              <a:t>TCK </a:t>
            </a:r>
            <a:r>
              <a:rPr lang="es-ES" dirty="0" smtClean="0">
                <a:latin typeface="Times New Roman" pitchFamily="18" charset="0"/>
                <a:cs typeface="Times New Roman" pitchFamily="18" charset="0"/>
              </a:rPr>
              <a:t>Md </a:t>
            </a:r>
            <a:r>
              <a:rPr lang="es-ES" dirty="0">
                <a:latin typeface="Times New Roman" pitchFamily="18" charset="0"/>
                <a:cs typeface="Times New Roman" pitchFamily="18" charset="0"/>
              </a:rPr>
              <a:t>89-5) aranmamakta ve ceza adli para </a:t>
            </a:r>
            <a:r>
              <a:rPr lang="es-ES" dirty="0" smtClean="0">
                <a:latin typeface="Times New Roman" pitchFamily="18" charset="0"/>
                <a:cs typeface="Times New Roman" pitchFamily="18" charset="0"/>
              </a:rPr>
              <a:t>cezasına</a:t>
            </a:r>
            <a:r>
              <a:rPr lang="tr-TR" dirty="0" smtClean="0">
                <a:latin typeface="Times New Roman" pitchFamily="18" charset="0"/>
                <a:cs typeface="Times New Roman" pitchFamily="18" charset="0"/>
              </a:rPr>
              <a:t> çevrilmemektedir </a:t>
            </a:r>
            <a:r>
              <a:rPr lang="tr-TR" dirty="0">
                <a:latin typeface="Times New Roman" pitchFamily="18" charset="0"/>
                <a:cs typeface="Times New Roman" pitchFamily="18" charset="0"/>
              </a:rPr>
              <a:t>(TCK Md 50-4). </a:t>
            </a:r>
            <a:endParaRPr lang="tr-TR"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Bilinçli </a:t>
            </a:r>
            <a:r>
              <a:rPr lang="tr-TR" dirty="0">
                <a:latin typeface="Times New Roman" pitchFamily="18" charset="0"/>
                <a:cs typeface="Times New Roman" pitchFamily="18" charset="0"/>
              </a:rPr>
              <a:t>taksirle </a:t>
            </a:r>
            <a:r>
              <a:rPr lang="tr-TR" dirty="0" smtClean="0">
                <a:latin typeface="Times New Roman" pitchFamily="18" charset="0"/>
                <a:cs typeface="Times New Roman" pitchFamily="18" charset="0"/>
              </a:rPr>
              <a:t>işlenen bir </a:t>
            </a:r>
            <a:r>
              <a:rPr lang="tr-TR" dirty="0">
                <a:latin typeface="Times New Roman" pitchFamily="18" charset="0"/>
                <a:cs typeface="Times New Roman" pitchFamily="18" charset="0"/>
              </a:rPr>
              <a:t>suçun karşılığında alınan cezanın tamamı </a:t>
            </a:r>
            <a:r>
              <a:rPr lang="tr-TR" dirty="0" smtClean="0">
                <a:latin typeface="Times New Roman" pitchFamily="18" charset="0"/>
                <a:cs typeface="Times New Roman" pitchFamily="18" charset="0"/>
              </a:rPr>
              <a:t>hapis yatarak </a:t>
            </a:r>
            <a:r>
              <a:rPr lang="tr-TR" dirty="0">
                <a:latin typeface="Times New Roman" pitchFamily="18" charset="0"/>
                <a:cs typeface="Times New Roman" pitchFamily="18" charset="0"/>
              </a:rPr>
              <a:t>tamamlanır, para cezasına </a:t>
            </a:r>
            <a:r>
              <a:rPr lang="tr-TR" dirty="0" smtClean="0">
                <a:latin typeface="Times New Roman" pitchFamily="18" charset="0"/>
                <a:cs typeface="Times New Roman" pitchFamily="18" charset="0"/>
              </a:rPr>
              <a:t>çevrilmez.</a:t>
            </a:r>
            <a:endParaRPr lang="tr-TR" dirty="0">
              <a:latin typeface="Times New Roman" pitchFamily="18" charset="0"/>
              <a:cs typeface="Times New Roman"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 ve </a:t>
            </a:r>
            <a:r>
              <a:rPr lang="tr-TR" b="1" dirty="0" err="1" smtClean="0">
                <a:latin typeface="Times New Roman" pitchFamily="18" charset="0"/>
                <a:cs typeface="Times New Roman" pitchFamily="18" charset="0"/>
              </a:rPr>
              <a:t>Malpraktis</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dirty="0" err="1" smtClean="0">
                <a:latin typeface="Times New Roman" pitchFamily="18" charset="0"/>
                <a:cs typeface="Times New Roman" pitchFamily="18" charset="0"/>
              </a:rPr>
              <a:t>TCK’da</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olası kast ile işlendiği takdirde</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ağırlaştırılmış müebbet hapis cezasını </a:t>
            </a:r>
            <a:r>
              <a:rPr lang="tr-TR" dirty="0" smtClean="0">
                <a:latin typeface="Times New Roman" pitchFamily="18" charset="0"/>
                <a:cs typeface="Times New Roman" pitchFamily="18" charset="0"/>
              </a:rPr>
              <a:t>gerektiren suçlarda </a:t>
            </a:r>
            <a:r>
              <a:rPr lang="tr-TR" dirty="0">
                <a:latin typeface="Times New Roman" pitchFamily="18" charset="0"/>
                <a:cs typeface="Times New Roman" pitchFamily="18" charset="0"/>
              </a:rPr>
              <a:t>müebbet hapis cezasına, müebbet hapis </a:t>
            </a:r>
            <a:r>
              <a:rPr lang="tr-TR" dirty="0" smtClean="0">
                <a:latin typeface="Times New Roman" pitchFamily="18" charset="0"/>
                <a:cs typeface="Times New Roman" pitchFamily="18" charset="0"/>
              </a:rPr>
              <a:t>cezasını gerektiren </a:t>
            </a:r>
            <a:r>
              <a:rPr lang="tr-TR" dirty="0">
                <a:latin typeface="Times New Roman" pitchFamily="18" charset="0"/>
                <a:cs typeface="Times New Roman" pitchFamily="18" charset="0"/>
              </a:rPr>
              <a:t>suçlarda yirmi yıldan yirmi beş </a:t>
            </a:r>
            <a:r>
              <a:rPr lang="tr-TR" dirty="0" smtClean="0">
                <a:latin typeface="Times New Roman" pitchFamily="18" charset="0"/>
                <a:cs typeface="Times New Roman" pitchFamily="18" charset="0"/>
              </a:rPr>
              <a:t>yıla kadar </a:t>
            </a:r>
            <a:r>
              <a:rPr lang="tr-TR" dirty="0">
                <a:latin typeface="Times New Roman" pitchFamily="18" charset="0"/>
                <a:cs typeface="Times New Roman" pitchFamily="18" charset="0"/>
              </a:rPr>
              <a:t>hapis cezasına hükmolunur; diğer suçlarda </a:t>
            </a:r>
            <a:r>
              <a:rPr lang="tr-TR" dirty="0" smtClean="0">
                <a:latin typeface="Times New Roman" pitchFamily="18" charset="0"/>
                <a:cs typeface="Times New Roman" pitchFamily="18" charset="0"/>
              </a:rPr>
              <a:t>ise temel </a:t>
            </a:r>
            <a:r>
              <a:rPr lang="tr-TR" dirty="0">
                <a:latin typeface="Times New Roman" pitchFamily="18" charset="0"/>
                <a:cs typeface="Times New Roman" pitchFamily="18" charset="0"/>
              </a:rPr>
              <a:t>ceza üçte birden yarısına kadar indirilir’’ (</a:t>
            </a:r>
            <a:r>
              <a:rPr lang="tr-TR" dirty="0" smtClean="0">
                <a:latin typeface="Times New Roman" pitchFamily="18" charset="0"/>
                <a:cs typeface="Times New Roman" pitchFamily="18" charset="0"/>
              </a:rPr>
              <a:t>TCK Md </a:t>
            </a:r>
            <a:r>
              <a:rPr lang="tr-TR" dirty="0">
                <a:latin typeface="Times New Roman" pitchFamily="18" charset="0"/>
                <a:cs typeface="Times New Roman" pitchFamily="18" charset="0"/>
              </a:rPr>
              <a:t>21-2) </a:t>
            </a:r>
            <a:endParaRPr lang="tr-TR" dirty="0" smtClean="0">
              <a:latin typeface="Times New Roman" pitchFamily="18" charset="0"/>
              <a:cs typeface="Times New Roman" pitchFamily="18"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Hukuk ve </a:t>
            </a:r>
            <a:r>
              <a:rPr lang="tr-TR" b="1" dirty="0" err="1" smtClean="0">
                <a:latin typeface="Times New Roman" pitchFamily="18" charset="0"/>
                <a:cs typeface="Times New Roman" pitchFamily="18" charset="0"/>
              </a:rPr>
              <a:t>Malpraktis</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a:bodyPr>
          <a:lstStyle/>
          <a:p>
            <a:pPr algn="just"/>
            <a:r>
              <a:rPr lang="tr-TR" dirty="0" smtClean="0">
                <a:latin typeface="Times New Roman" pitchFamily="18" charset="0"/>
                <a:cs typeface="Times New Roman" pitchFamily="18" charset="0"/>
              </a:rPr>
              <a:t>“</a:t>
            </a:r>
            <a:r>
              <a:rPr lang="tr-TR" dirty="0">
                <a:latin typeface="Times New Roman" pitchFamily="18" charset="0"/>
                <a:cs typeface="Times New Roman" pitchFamily="18" charset="0"/>
              </a:rPr>
              <a:t>Belli bir </a:t>
            </a:r>
            <a:r>
              <a:rPr lang="tr-TR" dirty="0" smtClean="0">
                <a:latin typeface="Times New Roman" pitchFamily="18" charset="0"/>
                <a:cs typeface="Times New Roman" pitchFamily="18" charset="0"/>
              </a:rPr>
              <a:t>yükümlülüğün ihmali </a:t>
            </a:r>
            <a:r>
              <a:rPr lang="tr-TR" dirty="0">
                <a:latin typeface="Times New Roman" pitchFamily="18" charset="0"/>
                <a:cs typeface="Times New Roman" pitchFamily="18" charset="0"/>
              </a:rPr>
              <a:t>ile ölüme neden olan kişi </a:t>
            </a:r>
            <a:r>
              <a:rPr lang="tr-TR" dirty="0" smtClean="0">
                <a:latin typeface="Times New Roman" pitchFamily="18" charset="0"/>
                <a:cs typeface="Times New Roman" pitchFamily="18" charset="0"/>
              </a:rPr>
              <a:t>hakkında, temel </a:t>
            </a:r>
            <a:r>
              <a:rPr lang="tr-TR" dirty="0">
                <a:latin typeface="Times New Roman" pitchFamily="18" charset="0"/>
                <a:cs typeface="Times New Roman" pitchFamily="18" charset="0"/>
              </a:rPr>
              <a:t>ceza olarak, ağırlaştırılmış müebbet </a:t>
            </a:r>
            <a:r>
              <a:rPr lang="tr-TR" dirty="0" smtClean="0">
                <a:latin typeface="Times New Roman" pitchFamily="18" charset="0"/>
                <a:cs typeface="Times New Roman" pitchFamily="18" charset="0"/>
              </a:rPr>
              <a:t>hapis cezası </a:t>
            </a:r>
            <a:r>
              <a:rPr lang="tr-TR" dirty="0">
                <a:latin typeface="Times New Roman" pitchFamily="18" charset="0"/>
                <a:cs typeface="Times New Roman" pitchFamily="18" charset="0"/>
              </a:rPr>
              <a:t>yerine yirmi yıldan yirmi beş yıla kadar, </a:t>
            </a:r>
            <a:r>
              <a:rPr lang="tr-TR" dirty="0" smtClean="0">
                <a:latin typeface="Times New Roman" pitchFamily="18" charset="0"/>
                <a:cs typeface="Times New Roman" pitchFamily="18" charset="0"/>
              </a:rPr>
              <a:t>müebbet hapis </a:t>
            </a:r>
            <a:r>
              <a:rPr lang="tr-TR" dirty="0">
                <a:latin typeface="Times New Roman" pitchFamily="18" charset="0"/>
                <a:cs typeface="Times New Roman" pitchFamily="18" charset="0"/>
              </a:rPr>
              <a:t>cezası yerine on beş yıldan yirmi yıla </a:t>
            </a:r>
            <a:r>
              <a:rPr lang="tr-TR" dirty="0" smtClean="0">
                <a:latin typeface="Times New Roman" pitchFamily="18" charset="0"/>
                <a:cs typeface="Times New Roman" pitchFamily="18" charset="0"/>
              </a:rPr>
              <a:t>kadar, diğer </a:t>
            </a:r>
            <a:r>
              <a:rPr lang="tr-TR" dirty="0">
                <a:latin typeface="Times New Roman" pitchFamily="18" charset="0"/>
                <a:cs typeface="Times New Roman" pitchFamily="18" charset="0"/>
              </a:rPr>
              <a:t>hallerde ise on yıldan on beş yıla kadar </a:t>
            </a:r>
            <a:r>
              <a:rPr lang="tr-TR" dirty="0" smtClean="0">
                <a:latin typeface="Times New Roman" pitchFamily="18" charset="0"/>
                <a:cs typeface="Times New Roman" pitchFamily="18" charset="0"/>
              </a:rPr>
              <a:t>hapis cezasına </a:t>
            </a:r>
            <a:r>
              <a:rPr lang="tr-TR" dirty="0">
                <a:latin typeface="Times New Roman" pitchFamily="18" charset="0"/>
                <a:cs typeface="Times New Roman" pitchFamily="18" charset="0"/>
              </a:rPr>
              <a:t>hükmolunabileceği gibi, cezada indirim </a:t>
            </a:r>
            <a:r>
              <a:rPr lang="tr-TR" dirty="0" smtClean="0">
                <a:latin typeface="Times New Roman" pitchFamily="18" charset="0"/>
                <a:cs typeface="Times New Roman" pitchFamily="18" charset="0"/>
              </a:rPr>
              <a:t>de yapılmayabilir</a:t>
            </a:r>
            <a:r>
              <a:rPr lang="tr-TR" dirty="0">
                <a:latin typeface="Times New Roman" pitchFamily="18" charset="0"/>
                <a:cs typeface="Times New Roman" pitchFamily="18" charset="0"/>
              </a:rPr>
              <a:t>’’ (TCK Md 83-3</a:t>
            </a:r>
            <a:r>
              <a:rPr lang="tr-TR" dirty="0" smtClean="0">
                <a:latin typeface="Times New Roman" pitchFamily="18" charset="0"/>
                <a:cs typeface="Times New Roman" pitchFamily="18" charset="0"/>
              </a:rPr>
              <a:t>).</a:t>
            </a:r>
            <a:endParaRPr lang="tr-TR" dirty="0">
              <a:latin typeface="Times New Roman" pitchFamily="18" charset="0"/>
              <a:cs typeface="Times New Roman" pitchFamily="18"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latin typeface="Times New Roman" pitchFamily="18" charset="0"/>
                <a:cs typeface="Times New Roman" pitchFamily="18" charset="0"/>
              </a:rPr>
              <a:t>Malpraktis</a:t>
            </a:r>
            <a:r>
              <a:rPr lang="tr-TR" b="1" dirty="0" smtClean="0">
                <a:latin typeface="Times New Roman" pitchFamily="18" charset="0"/>
                <a:cs typeface="Times New Roman" pitchFamily="18" charset="0"/>
              </a:rPr>
              <a:t> Önleme Yaklaşımları</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r>
              <a:rPr lang="tr-TR" sz="3000" b="1" dirty="0" err="1" smtClean="0">
                <a:solidFill>
                  <a:schemeClr val="tx2">
                    <a:lumMod val="60000"/>
                    <a:lumOff val="40000"/>
                  </a:schemeClr>
                </a:solidFill>
                <a:latin typeface="Times New Roman" pitchFamily="18" charset="0"/>
                <a:cs typeface="Times New Roman" pitchFamily="18" charset="0"/>
              </a:rPr>
              <a:t>Proaktif</a:t>
            </a:r>
            <a:r>
              <a:rPr lang="tr-TR" sz="3000" b="1" dirty="0" smtClean="0">
                <a:solidFill>
                  <a:schemeClr val="tx2">
                    <a:lumMod val="60000"/>
                    <a:lumOff val="40000"/>
                  </a:schemeClr>
                </a:solidFill>
                <a:latin typeface="Times New Roman" pitchFamily="18" charset="0"/>
                <a:cs typeface="Times New Roman" pitchFamily="18" charset="0"/>
              </a:rPr>
              <a:t> Yaklaşım (Hata Türleri Etki Analizi)</a:t>
            </a:r>
            <a:r>
              <a:rPr lang="tr-TR" sz="2600" b="1" dirty="0" smtClean="0">
                <a:solidFill>
                  <a:schemeClr val="tx2">
                    <a:lumMod val="60000"/>
                    <a:lumOff val="40000"/>
                  </a:schemeClr>
                </a:solidFill>
                <a:latin typeface="Times New Roman" pitchFamily="18" charset="0"/>
                <a:cs typeface="Times New Roman" pitchFamily="18" charset="0"/>
              </a:rPr>
              <a:t>: </a:t>
            </a:r>
            <a:r>
              <a:rPr lang="tr-TR" dirty="0" smtClean="0">
                <a:latin typeface="Times New Roman" pitchFamily="18" charset="0"/>
                <a:cs typeface="Times New Roman" pitchFamily="18" charset="0"/>
              </a:rPr>
              <a:t>Hataların nedenleri ve etkenlerini belirlemek, </a:t>
            </a:r>
            <a:r>
              <a:rPr lang="tr-TR" b="1" dirty="0" smtClean="0">
                <a:solidFill>
                  <a:schemeClr val="tx2">
                    <a:lumMod val="60000"/>
                    <a:lumOff val="40000"/>
                  </a:schemeClr>
                </a:solidFill>
                <a:latin typeface="Times New Roman" pitchFamily="18" charset="0"/>
                <a:cs typeface="Times New Roman" pitchFamily="18" charset="0"/>
              </a:rPr>
              <a:t> </a:t>
            </a:r>
            <a:r>
              <a:rPr lang="tr-TR" dirty="0" smtClean="0">
                <a:latin typeface="Times New Roman" pitchFamily="18" charset="0"/>
                <a:cs typeface="Times New Roman" pitchFamily="18" charset="0"/>
              </a:rPr>
              <a:t>olası hataları tanımlamak, olasılık, şiddet ve keşfedilebilirliğe bağlı olarak hataların önceliğini ortaya çıkarmak, sorunların izlenmesini ve düzeltici/önleyici eylemlerin yapılmasını sağlamak amacıyla yapılmaktadır.</a:t>
            </a:r>
            <a:endParaRPr lang="tr-TR" b="1" dirty="0" smtClean="0">
              <a:solidFill>
                <a:schemeClr val="tx2">
                  <a:lumMod val="60000"/>
                  <a:lumOff val="40000"/>
                </a:schemeClr>
              </a:solidFill>
              <a:latin typeface="Times New Roman" pitchFamily="18" charset="0"/>
              <a:cs typeface="Times New Roman" pitchFamily="18" charset="0"/>
            </a:endParaRPr>
          </a:p>
          <a:p>
            <a:endParaRPr lang="tr-T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latin typeface="Times New Roman" pitchFamily="18" charset="0"/>
                <a:cs typeface="Times New Roman" pitchFamily="18" charset="0"/>
              </a:rPr>
              <a:t>Malpraktis</a:t>
            </a:r>
            <a:r>
              <a:rPr lang="tr-TR" b="1" dirty="0" smtClean="0">
                <a:latin typeface="Times New Roman" pitchFamily="18" charset="0"/>
                <a:cs typeface="Times New Roman" pitchFamily="18" charset="0"/>
              </a:rPr>
              <a:t> Önleme Yaklaşımları</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nSpc>
                <a:spcPct val="150000"/>
              </a:lnSpc>
            </a:pPr>
            <a:r>
              <a:rPr lang="tr-TR" b="1" dirty="0" smtClean="0">
                <a:solidFill>
                  <a:schemeClr val="tx2">
                    <a:lumMod val="60000"/>
                    <a:lumOff val="40000"/>
                  </a:schemeClr>
                </a:solidFill>
                <a:latin typeface="Times New Roman" pitchFamily="18" charset="0"/>
                <a:cs typeface="Times New Roman" pitchFamily="18" charset="0"/>
              </a:rPr>
              <a:t>Reaktif Yaklaşım (Kök - Neden Analizi)</a:t>
            </a:r>
            <a:r>
              <a:rPr lang="tr-TR" sz="2800" b="1" dirty="0" smtClean="0">
                <a:solidFill>
                  <a:schemeClr val="tx2">
                    <a:lumMod val="60000"/>
                    <a:lumOff val="40000"/>
                  </a:schemeClr>
                </a:solidFill>
                <a:latin typeface="Times New Roman" pitchFamily="18" charset="0"/>
                <a:cs typeface="Times New Roman" pitchFamily="18" charset="0"/>
              </a:rPr>
              <a:t>: </a:t>
            </a:r>
            <a:r>
              <a:rPr lang="tr-TR" dirty="0" smtClean="0">
                <a:latin typeface="Times New Roman" pitchFamily="18" charset="0"/>
                <a:cs typeface="Times New Roman" pitchFamily="18" charset="0"/>
              </a:rPr>
              <a:t>Beklenmeyen olay gerçekleştikten sonra olayın ana nedenini anlamaya çalışarak, riskleri azaltmak için eylem planı geliştirmektir.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latin typeface="Times New Roman" pitchFamily="18" charset="0"/>
                <a:cs typeface="Times New Roman" pitchFamily="18" charset="0"/>
              </a:rPr>
              <a:t>Malpraktis</a:t>
            </a:r>
            <a:r>
              <a:rPr lang="tr-TR" b="1" dirty="0" smtClean="0">
                <a:latin typeface="Times New Roman" pitchFamily="18" charset="0"/>
                <a:cs typeface="Times New Roman" pitchFamily="18" charset="0"/>
              </a:rPr>
              <a:t> - Tarihçe</a:t>
            </a:r>
            <a:endParaRPr lang="tr-TR" b="1" dirty="0">
              <a:latin typeface="Times New Roman" pitchFamily="18" charset="0"/>
              <a:cs typeface="Times New Roman" pitchFamily="18" charset="0"/>
            </a:endParaRPr>
          </a:p>
        </p:txBody>
      </p:sp>
      <p:sp>
        <p:nvSpPr>
          <p:cNvPr id="5" name="4 İçerik Yer Tutucusu"/>
          <p:cNvSpPr>
            <a:spLocks noGrp="1"/>
          </p:cNvSpPr>
          <p:nvPr>
            <p:ph sz="half" idx="2"/>
          </p:nvPr>
        </p:nvSpPr>
        <p:spPr/>
        <p:txBody>
          <a:bodyPr>
            <a:normAutofit lnSpcReduction="10000"/>
          </a:bodyPr>
          <a:lstStyle/>
          <a:p>
            <a:pPr algn="just"/>
            <a:r>
              <a:rPr lang="tr-TR" dirty="0">
                <a:latin typeface="Times New Roman" pitchFamily="18" charset="0"/>
                <a:cs typeface="Times New Roman" pitchFamily="18" charset="0"/>
              </a:rPr>
              <a:t>Mısır papirüslerinde ise klasik tanı ve tedaviyi </a:t>
            </a:r>
            <a:r>
              <a:rPr lang="tr-TR" dirty="0" smtClean="0">
                <a:latin typeface="Times New Roman" pitchFamily="18" charset="0"/>
                <a:cs typeface="Times New Roman" pitchFamily="18" charset="0"/>
              </a:rPr>
              <a:t>uygulayan hekimin </a:t>
            </a:r>
            <a:r>
              <a:rPr lang="tr-TR" dirty="0">
                <a:latin typeface="Times New Roman" pitchFamily="18" charset="0"/>
                <a:cs typeface="Times New Roman" pitchFamily="18" charset="0"/>
              </a:rPr>
              <a:t>kusurlu olmayacağı, ancak yeni </a:t>
            </a:r>
            <a:r>
              <a:rPr lang="tr-TR" dirty="0" smtClean="0">
                <a:latin typeface="Times New Roman" pitchFamily="18" charset="0"/>
                <a:cs typeface="Times New Roman" pitchFamily="18" charset="0"/>
              </a:rPr>
              <a:t>bir tedavi </a:t>
            </a:r>
            <a:r>
              <a:rPr lang="tr-TR" dirty="0">
                <a:latin typeface="Times New Roman" pitchFamily="18" charset="0"/>
                <a:cs typeface="Times New Roman" pitchFamily="18" charset="0"/>
              </a:rPr>
              <a:t>yöntemi uyguladığında hasta ölür veya </a:t>
            </a:r>
            <a:r>
              <a:rPr lang="tr-TR" dirty="0" smtClean="0">
                <a:latin typeface="Times New Roman" pitchFamily="18" charset="0"/>
                <a:cs typeface="Times New Roman" pitchFamily="18" charset="0"/>
              </a:rPr>
              <a:t>iyileşmez ise</a:t>
            </a:r>
            <a:r>
              <a:rPr lang="tr-TR" dirty="0">
                <a:latin typeface="Times New Roman" pitchFamily="18" charset="0"/>
                <a:cs typeface="Times New Roman" pitchFamily="18" charset="0"/>
              </a:rPr>
              <a:t>, bunu yapan hekimin ölüm cezasına </a:t>
            </a:r>
            <a:r>
              <a:rPr lang="tr-TR" dirty="0" smtClean="0">
                <a:latin typeface="Times New Roman" pitchFamily="18" charset="0"/>
                <a:cs typeface="Times New Roman" pitchFamily="18" charset="0"/>
              </a:rPr>
              <a:t>çarptırılacağı kayıtlıdır.</a:t>
            </a:r>
          </a:p>
        </p:txBody>
      </p:sp>
      <p:pic>
        <p:nvPicPr>
          <p:cNvPr id="8" name="7 İçerik Yer Tutucusu" descr="indir (1).jfif"/>
          <p:cNvPicPr>
            <a:picLocks noGrp="1" noChangeAspect="1"/>
          </p:cNvPicPr>
          <p:nvPr>
            <p:ph sz="half" idx="1"/>
          </p:nvPr>
        </p:nvPicPr>
        <p:blipFill>
          <a:blip r:embed="rId2" cstate="print"/>
          <a:stretch>
            <a:fillRect/>
          </a:stretch>
        </p:blipFill>
        <p:spPr>
          <a:xfrm>
            <a:off x="539552" y="1628800"/>
            <a:ext cx="3888432" cy="4608512"/>
          </a:xfrm>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latin typeface="Times New Roman" pitchFamily="18" charset="0"/>
                <a:cs typeface="Times New Roman" pitchFamily="18" charset="0"/>
              </a:rPr>
              <a:t>Malpraktis</a:t>
            </a:r>
            <a:r>
              <a:rPr lang="tr-TR" b="1" dirty="0" smtClean="0">
                <a:latin typeface="Times New Roman" pitchFamily="18" charset="0"/>
                <a:cs typeface="Times New Roman" pitchFamily="18" charset="0"/>
              </a:rPr>
              <a:t> Önleme Yaklaşımları</a:t>
            </a:r>
            <a:endParaRPr lang="tr-TR" b="1" dirty="0">
              <a:latin typeface="Times New Roman" pitchFamily="18" charset="0"/>
              <a:cs typeface="Times New Roman" pitchFamily="18" charset="0"/>
            </a:endParaRPr>
          </a:p>
        </p:txBody>
      </p:sp>
      <p:pic>
        <p:nvPicPr>
          <p:cNvPr id="4" name="Picture 2" descr="C:\Users\meltem\Desktop\images.jpg"/>
          <p:cNvPicPr>
            <a:picLocks noGrp="1" noChangeAspect="1" noChangeArrowheads="1"/>
          </p:cNvPicPr>
          <p:nvPr>
            <p:ph idx="1"/>
          </p:nvPr>
        </p:nvPicPr>
        <p:blipFill>
          <a:blip r:embed="rId2" cstate="print"/>
          <a:stretch>
            <a:fillRect/>
          </a:stretch>
        </p:blipFill>
        <p:spPr bwMode="auto">
          <a:xfrm>
            <a:off x="1475656" y="2420888"/>
            <a:ext cx="6696744" cy="4032448"/>
          </a:xfrm>
          <a:prstGeom prst="rect">
            <a:avLst/>
          </a:prstGeom>
          <a:noFill/>
        </p:spPr>
      </p:pic>
      <p:sp>
        <p:nvSpPr>
          <p:cNvPr id="5" name="4 Metin kutusu"/>
          <p:cNvSpPr txBox="1"/>
          <p:nvPr/>
        </p:nvSpPr>
        <p:spPr>
          <a:xfrm>
            <a:off x="1835696" y="1556792"/>
            <a:ext cx="4896544" cy="369332"/>
          </a:xfrm>
          <a:prstGeom prst="rect">
            <a:avLst/>
          </a:prstGeom>
          <a:noFill/>
        </p:spPr>
        <p:txBody>
          <a:bodyPr wrap="square" rtlCol="0">
            <a:spAutoFit/>
          </a:bodyPr>
          <a:lstStyle/>
          <a:p>
            <a:pPr algn="ctr">
              <a:buNone/>
            </a:pPr>
            <a:r>
              <a:rPr lang="tr-TR" dirty="0" smtClean="0">
                <a:latin typeface="Times New Roman" pitchFamily="18" charset="0"/>
                <a:cs typeface="Times New Roman" pitchFamily="18" charset="0"/>
              </a:rPr>
              <a:t>İSVİÇRE PEYNİRİ MODELİ</a:t>
            </a:r>
            <a:endParaRPr lang="tr-TR" dirty="0">
              <a:latin typeface="Times New Roman" pitchFamily="18" charset="0"/>
              <a:cs typeface="Times New Roman" pitchFamily="18" charset="0"/>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cs typeface="Times New Roman" pitchFamily="18" charset="0"/>
              </a:rPr>
              <a:t>İsviçre Peyniri Modeli</a:t>
            </a:r>
            <a:endParaRPr lang="tr-TR" b="1" dirty="0"/>
          </a:p>
        </p:txBody>
      </p:sp>
      <p:sp>
        <p:nvSpPr>
          <p:cNvPr id="3" name="2 İçerik Yer Tutucusu"/>
          <p:cNvSpPr>
            <a:spLocks noGrp="1"/>
          </p:cNvSpPr>
          <p:nvPr>
            <p:ph idx="1"/>
          </p:nvPr>
        </p:nvSpPr>
        <p:spPr/>
        <p:txBody>
          <a:bodyPr/>
          <a:lstStyle/>
          <a:p>
            <a:r>
              <a:rPr lang="sv-SE" dirty="0" smtClean="0"/>
              <a:t>Dante Orlandella and James T. Reason tarafindan 1991 </a:t>
            </a:r>
            <a:r>
              <a:rPr lang="tr-TR" dirty="0" smtClean="0"/>
              <a:t>yılında ortaya konmuştur.</a:t>
            </a:r>
          </a:p>
          <a:p>
            <a:r>
              <a:rPr lang="tr-TR" dirty="0" smtClean="0"/>
              <a:t>Öncelikle mühendislik ve havacılıkta risk analizi için, daha sonra hasta ve çalışan güvenliğinde.</a:t>
            </a:r>
          </a:p>
          <a:p>
            <a:r>
              <a:rPr lang="tr-TR" dirty="0" smtClean="0"/>
              <a:t>Bireysel yaklaşımdan ziyade sistem yaklaşımı</a:t>
            </a:r>
            <a:endParaRPr lang="tr-TR" dirty="0"/>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İsviçre Peyniri Modeli</a:t>
            </a:r>
            <a:endParaRPr lang="tr-TR" b="1" dirty="0"/>
          </a:p>
        </p:txBody>
      </p:sp>
      <p:sp>
        <p:nvSpPr>
          <p:cNvPr id="3" name="2 İçerik Yer Tutucusu"/>
          <p:cNvSpPr>
            <a:spLocks noGrp="1"/>
          </p:cNvSpPr>
          <p:nvPr>
            <p:ph idx="1"/>
          </p:nvPr>
        </p:nvSpPr>
        <p:spPr/>
        <p:txBody>
          <a:bodyPr/>
          <a:lstStyle/>
          <a:p>
            <a:pPr algn="just">
              <a:lnSpc>
                <a:spcPct val="150000"/>
              </a:lnSpc>
            </a:pPr>
            <a:r>
              <a:rPr lang="tr-TR" dirty="0" smtClean="0">
                <a:latin typeface="Times New Roman" pitchFamily="18" charset="0"/>
                <a:cs typeface="Times New Roman" pitchFamily="18" charset="0"/>
              </a:rPr>
              <a:t>İsviçre peyniri benzetiminde </a:t>
            </a:r>
            <a:r>
              <a:rPr lang="tr-TR" dirty="0" err="1" smtClean="0">
                <a:latin typeface="Times New Roman" pitchFamily="18" charset="0"/>
                <a:cs typeface="Times New Roman" pitchFamily="18" charset="0"/>
              </a:rPr>
              <a:t>ard</a:t>
            </a:r>
            <a:r>
              <a:rPr lang="tr-TR" dirty="0" smtClean="0">
                <a:latin typeface="Times New Roman" pitchFamily="18" charset="0"/>
                <a:cs typeface="Times New Roman" pitchFamily="18" charset="0"/>
              </a:rPr>
              <a:t> arda sıralanmış peynir dilimleri bulunmaktadır. </a:t>
            </a:r>
          </a:p>
          <a:p>
            <a:pPr algn="just">
              <a:lnSpc>
                <a:spcPct val="150000"/>
              </a:lnSpc>
            </a:pPr>
            <a:r>
              <a:rPr lang="tr-TR" dirty="0" smtClean="0">
                <a:latin typeface="Times New Roman" pitchFamily="18" charset="0"/>
                <a:cs typeface="Times New Roman" pitchFamily="18" charset="0"/>
              </a:rPr>
              <a:t>Bu dilimler sistemi hata yapmaktan alıkoyan veya yapılan hatanın hastaya erişmesine engel olan bariyerleri temsil etmektedirler.</a:t>
            </a:r>
            <a:endParaRPr lang="tr-TR" dirty="0">
              <a:latin typeface="Times New Roman" pitchFamily="18" charset="0"/>
              <a:cs typeface="Times New Roman" pitchFamily="18" charset="0"/>
            </a:endParaRP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latin typeface="Times New Roman" pitchFamily="18" charset="0"/>
                <a:cs typeface="Times New Roman" pitchFamily="18" charset="0"/>
              </a:rPr>
              <a:t>İSVİÇRE PEYNİRİ MODELİ</a:t>
            </a:r>
            <a:endParaRPr lang="tr-TR" dirty="0"/>
          </a:p>
        </p:txBody>
      </p:sp>
      <p:pic>
        <p:nvPicPr>
          <p:cNvPr id="4" name="3 İçerik Yer Tutucusu" descr="indir.jpg"/>
          <p:cNvPicPr>
            <a:picLocks noGrp="1" noChangeAspect="1"/>
          </p:cNvPicPr>
          <p:nvPr>
            <p:ph idx="1"/>
          </p:nvPr>
        </p:nvPicPr>
        <p:blipFill>
          <a:blip r:embed="rId2" cstate="print"/>
          <a:stretch>
            <a:fillRect/>
          </a:stretch>
        </p:blipFill>
        <p:spPr>
          <a:xfrm>
            <a:off x="611560" y="1484784"/>
            <a:ext cx="7920880" cy="4824536"/>
          </a:xfrm>
        </p:spPr>
      </p:pic>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İsviçre Peyniri Modeli</a:t>
            </a:r>
            <a:endParaRPr lang="tr-TR" b="1" dirty="0"/>
          </a:p>
        </p:txBody>
      </p:sp>
      <p:sp>
        <p:nvSpPr>
          <p:cNvPr id="3" name="2 İçerik Yer Tutucusu"/>
          <p:cNvSpPr>
            <a:spLocks noGrp="1"/>
          </p:cNvSpPr>
          <p:nvPr>
            <p:ph idx="1"/>
          </p:nvPr>
        </p:nvSpPr>
        <p:spPr/>
        <p:txBody>
          <a:bodyPr>
            <a:normAutofit lnSpcReduction="10000"/>
          </a:bodyPr>
          <a:lstStyle/>
          <a:p>
            <a:pPr algn="just">
              <a:lnSpc>
                <a:spcPct val="150000"/>
              </a:lnSpc>
            </a:pPr>
            <a:r>
              <a:rPr lang="tr-TR" dirty="0" smtClean="0">
                <a:latin typeface="Times New Roman" pitchFamily="18" charset="0"/>
                <a:cs typeface="Times New Roman" pitchFamily="18" charset="0"/>
              </a:rPr>
              <a:t>Peynir dilimlerindeki delikler ise sistemdeki noksanlıkları, hastanın zarar görmesine sebebiyet verebilecek eksikliklerdirler.</a:t>
            </a:r>
          </a:p>
          <a:p>
            <a:pPr algn="just">
              <a:lnSpc>
                <a:spcPct val="150000"/>
              </a:lnSpc>
            </a:pPr>
            <a:r>
              <a:rPr lang="tr-TR" dirty="0" smtClean="0">
                <a:latin typeface="Times New Roman" pitchFamily="18" charset="0"/>
                <a:cs typeface="Times New Roman" pitchFamily="18" charset="0"/>
              </a:rPr>
              <a:t>Herhangi bir hatanın tüm bu deliklerden geçebilmesi ve bir geçit oluşturabilmesi halinde istenmeyen sonuç-hata oluşabilecektir.</a:t>
            </a:r>
            <a:endParaRPr lang="tr-TR" dirty="0">
              <a:latin typeface="Times New Roman" pitchFamily="18" charset="0"/>
              <a:cs typeface="Times New Roman" pitchFamily="18" charset="0"/>
            </a:endParaRP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İsviçre Peyniri Modeli</a:t>
            </a:r>
            <a:endParaRPr lang="tr-TR" b="1" dirty="0"/>
          </a:p>
        </p:txBody>
      </p:sp>
      <p:sp>
        <p:nvSpPr>
          <p:cNvPr id="3" name="2 İçerik Yer Tutucusu"/>
          <p:cNvSpPr>
            <a:spLocks noGrp="1"/>
          </p:cNvSpPr>
          <p:nvPr>
            <p:ph idx="1"/>
          </p:nvPr>
        </p:nvSpPr>
        <p:spPr/>
        <p:txBody>
          <a:bodyPr/>
          <a:lstStyle/>
          <a:p>
            <a:pPr algn="just">
              <a:lnSpc>
                <a:spcPct val="150000"/>
              </a:lnSpc>
            </a:pPr>
            <a:r>
              <a:rPr lang="tr-TR" dirty="0" smtClean="0">
                <a:latin typeface="Times New Roman" pitchFamily="18" charset="0"/>
                <a:cs typeface="Times New Roman" pitchFamily="18" charset="0"/>
              </a:rPr>
              <a:t>Burada hataların sistemdeki bir çok problemin bir araya gelmesinden oluştuğu yani hatalara birer “sistem sorunu” olarak yaklaşılması gerektiğine işaret edilmektedir.</a:t>
            </a:r>
            <a:endParaRPr lang="tr-TR" dirty="0">
              <a:latin typeface="Times New Roman" pitchFamily="18" charset="0"/>
              <a:cs typeface="Times New Roman" pitchFamily="18" charset="0"/>
            </a:endParaRP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Etkili İletişim İçin </a:t>
            </a:r>
            <a:r>
              <a:rPr lang="tr-TR" b="1" dirty="0" smtClean="0">
                <a:solidFill>
                  <a:srgbClr val="FF0000"/>
                </a:solidFill>
                <a:latin typeface="Times New Roman" pitchFamily="18" charset="0"/>
                <a:cs typeface="Times New Roman" pitchFamily="18" charset="0"/>
              </a:rPr>
              <a:t>SBAR</a:t>
            </a:r>
            <a:endParaRPr lang="tr-TR" b="1" dirty="0">
              <a:solidFill>
                <a:srgbClr val="FF0000"/>
              </a:solidFill>
              <a:latin typeface="Times New Roman" pitchFamily="18" charset="0"/>
              <a:cs typeface="Times New Roman" pitchFamily="18" charset="0"/>
            </a:endParaRPr>
          </a:p>
        </p:txBody>
      </p:sp>
      <p:sp>
        <p:nvSpPr>
          <p:cNvPr id="3" name="2 İçerik Yer Tutucusu"/>
          <p:cNvSpPr>
            <a:spLocks noGrp="1"/>
          </p:cNvSpPr>
          <p:nvPr>
            <p:ph idx="1"/>
          </p:nvPr>
        </p:nvSpPr>
        <p:spPr>
          <a:xfrm>
            <a:off x="457200" y="1412776"/>
            <a:ext cx="8229600" cy="5040560"/>
          </a:xfrm>
        </p:spPr>
        <p:txBody>
          <a:bodyPr>
            <a:normAutofit fontScale="92500" lnSpcReduction="10000"/>
          </a:bodyPr>
          <a:lstStyle/>
          <a:p>
            <a:pPr algn="just">
              <a:lnSpc>
                <a:spcPct val="150000"/>
              </a:lnSpc>
            </a:pPr>
            <a:r>
              <a:rPr lang="tr-TR" dirty="0" smtClean="0">
                <a:latin typeface="Times New Roman" pitchFamily="18" charset="0"/>
                <a:cs typeface="Times New Roman" pitchFamily="18" charset="0"/>
              </a:rPr>
              <a:t>S- </a:t>
            </a:r>
            <a:r>
              <a:rPr lang="tr-TR" dirty="0" err="1" smtClean="0">
                <a:latin typeface="Times New Roman" pitchFamily="18" charset="0"/>
                <a:cs typeface="Times New Roman" pitchFamily="18" charset="0"/>
              </a:rPr>
              <a:t>Situation</a:t>
            </a:r>
            <a:r>
              <a:rPr lang="tr-TR" dirty="0" smtClean="0">
                <a:latin typeface="Times New Roman" pitchFamily="18" charset="0"/>
                <a:cs typeface="Times New Roman" pitchFamily="18" charset="0"/>
              </a:rPr>
              <a:t>-Durum: Şuan ne oluyor?</a:t>
            </a:r>
          </a:p>
          <a:p>
            <a:pPr algn="just">
              <a:lnSpc>
                <a:spcPct val="150000"/>
              </a:lnSpc>
            </a:pPr>
            <a:r>
              <a:rPr lang="tr-TR" dirty="0" smtClean="0">
                <a:latin typeface="Times New Roman" pitchFamily="18" charset="0"/>
                <a:cs typeface="Times New Roman" pitchFamily="18" charset="0"/>
              </a:rPr>
              <a:t>B- Background-Geçmiş: Bu duruma gelmede altta yatan neden ne?</a:t>
            </a:r>
          </a:p>
          <a:p>
            <a:pPr algn="just">
              <a:lnSpc>
                <a:spcPct val="150000"/>
              </a:lnSpc>
            </a:pPr>
            <a:r>
              <a:rPr lang="tr-TR" dirty="0" smtClean="0">
                <a:latin typeface="Times New Roman" pitchFamily="18" charset="0"/>
                <a:cs typeface="Times New Roman" pitchFamily="18" charset="0"/>
              </a:rPr>
              <a:t>A-</a:t>
            </a:r>
            <a:r>
              <a:rPr lang="tr-TR" dirty="0" err="1" smtClean="0">
                <a:latin typeface="Times New Roman" pitchFamily="18" charset="0"/>
                <a:cs typeface="Times New Roman" pitchFamily="18" charset="0"/>
              </a:rPr>
              <a:t>Assessment</a:t>
            </a:r>
            <a:r>
              <a:rPr lang="tr-TR" dirty="0" smtClean="0">
                <a:latin typeface="Times New Roman" pitchFamily="18" charset="0"/>
                <a:cs typeface="Times New Roman" pitchFamily="18" charset="0"/>
              </a:rPr>
              <a:t>-Değerlendirme: Sorunun ne olduğunu düşünüyorsun?</a:t>
            </a:r>
          </a:p>
          <a:p>
            <a:pPr algn="just">
              <a:lnSpc>
                <a:spcPct val="150000"/>
              </a:lnSpc>
            </a:pPr>
            <a:r>
              <a:rPr lang="tr-TR" dirty="0" smtClean="0">
                <a:latin typeface="Times New Roman" pitchFamily="18" charset="0"/>
                <a:cs typeface="Times New Roman" pitchFamily="18" charset="0"/>
              </a:rPr>
              <a:t>R-</a:t>
            </a:r>
            <a:r>
              <a:rPr lang="tr-TR" dirty="0" err="1" smtClean="0">
                <a:latin typeface="Times New Roman" pitchFamily="18" charset="0"/>
                <a:cs typeface="Times New Roman" pitchFamily="18" charset="0"/>
              </a:rPr>
              <a:t>Recommendation</a:t>
            </a:r>
            <a:r>
              <a:rPr lang="tr-TR" dirty="0" smtClean="0">
                <a:latin typeface="Times New Roman" pitchFamily="18" charset="0"/>
                <a:cs typeface="Times New Roman" pitchFamily="18" charset="0"/>
              </a:rPr>
              <a:t>-Öneri: Sorun için ne yapmayı öneriyorsun?</a:t>
            </a:r>
          </a:p>
          <a:p>
            <a:pPr algn="just">
              <a:lnSpc>
                <a:spcPct val="150000"/>
              </a:lnSpc>
            </a:pPr>
            <a:endParaRPr lang="tr-TR" dirty="0">
              <a:latin typeface="Times New Roman" pitchFamily="18" charset="0"/>
              <a:cs typeface="Times New Roman" pitchFamily="18"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latin typeface="Times New Roman" pitchFamily="18" charset="0"/>
                <a:cs typeface="Times New Roman" pitchFamily="18" charset="0"/>
              </a:rPr>
              <a:t>Kurum Kültürü</a:t>
            </a:r>
            <a:endParaRPr lang="tr-TR" b="1" dirty="0">
              <a:latin typeface="Times New Roman" pitchFamily="18" charset="0"/>
              <a:cs typeface="Times New Roman" pitchFamily="18" charset="0"/>
            </a:endParaRPr>
          </a:p>
        </p:txBody>
      </p:sp>
      <p:sp>
        <p:nvSpPr>
          <p:cNvPr id="3" name="2 İçerik Yer Tutucusu"/>
          <p:cNvSpPr>
            <a:spLocks noGrp="1"/>
          </p:cNvSpPr>
          <p:nvPr>
            <p:ph sz="quarter" idx="1"/>
          </p:nvPr>
        </p:nvSpPr>
        <p:spPr/>
        <p:txBody>
          <a:bodyPr/>
          <a:lstStyle/>
          <a:p>
            <a:pPr algn="just">
              <a:lnSpc>
                <a:spcPct val="150000"/>
              </a:lnSpc>
            </a:pPr>
            <a:r>
              <a:rPr lang="tr-TR" dirty="0" smtClean="0">
                <a:latin typeface="Times New Roman" pitchFamily="18" charset="0"/>
                <a:cs typeface="Times New Roman" pitchFamily="18" charset="0"/>
              </a:rPr>
              <a:t>Sağlık sektöründe de, tıbbi hatalardan kaynaklanan kayıpların en aza indirilmesi, ayrıca hasta güvenliği bilincinin oluşturulması konusu son dönemlerde giderek önem kazanmış ve Türkiye’ de Hasta Güvenliği Kültürü tartışılan konulardan biri olmuştur.</a:t>
            </a:r>
            <a:endParaRPr lang="tr-TR" dirty="0">
              <a:latin typeface="Times New Roman" pitchFamily="18" charset="0"/>
              <a:cs typeface="Times New Roman" pitchFamily="18"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Kurum Kültürü</a:t>
            </a:r>
            <a:endParaRPr lang="tr-TR" dirty="0"/>
          </a:p>
        </p:txBody>
      </p:sp>
      <p:sp>
        <p:nvSpPr>
          <p:cNvPr id="3" name="2 İçerik Yer Tutucusu"/>
          <p:cNvSpPr>
            <a:spLocks noGrp="1"/>
          </p:cNvSpPr>
          <p:nvPr>
            <p:ph sz="quarter" idx="1"/>
          </p:nvPr>
        </p:nvSpPr>
        <p:spPr/>
        <p:txBody>
          <a:bodyPr>
            <a:normAutofit lnSpcReduction="10000"/>
          </a:bodyPr>
          <a:lstStyle/>
          <a:p>
            <a:pPr algn="just">
              <a:lnSpc>
                <a:spcPct val="150000"/>
              </a:lnSpc>
            </a:pPr>
            <a:r>
              <a:rPr lang="tr-TR" dirty="0" smtClean="0">
                <a:latin typeface="Times New Roman" pitchFamily="18" charset="0"/>
                <a:cs typeface="Times New Roman" pitchFamily="18" charset="0"/>
              </a:rPr>
              <a:t>Hasta güvenliği sağlık hizmetlerinde çalışan tüm personelin sahiplenmesi gereken bir konudur. </a:t>
            </a:r>
          </a:p>
          <a:p>
            <a:pPr algn="just">
              <a:lnSpc>
                <a:spcPct val="150000"/>
              </a:lnSpc>
            </a:pPr>
            <a:r>
              <a:rPr lang="tr-TR" dirty="0" smtClean="0">
                <a:latin typeface="Times New Roman" pitchFamily="18" charset="0"/>
                <a:cs typeface="Times New Roman" pitchFamily="18" charset="0"/>
              </a:rPr>
              <a:t>Sağlık kurumlarında hasta güvenliğinin sağlanabilmesi için hasta güvenliği kültürünün oluşturulması gerekir.</a:t>
            </a:r>
            <a:endParaRPr lang="tr-TR" dirty="0">
              <a:latin typeface="Times New Roman" pitchFamily="18" charset="0"/>
              <a:cs typeface="Times New Roman" pitchFamily="18"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Kurum Kültürü</a:t>
            </a:r>
            <a:endParaRPr lang="tr-TR" dirty="0"/>
          </a:p>
        </p:txBody>
      </p:sp>
      <p:sp>
        <p:nvSpPr>
          <p:cNvPr id="3" name="2 İçerik Yer Tutucusu"/>
          <p:cNvSpPr>
            <a:spLocks noGrp="1"/>
          </p:cNvSpPr>
          <p:nvPr>
            <p:ph sz="quarter" idx="1"/>
          </p:nvPr>
        </p:nvSpPr>
        <p:spPr/>
        <p:txBody>
          <a:bodyPr>
            <a:normAutofit/>
          </a:bodyPr>
          <a:lstStyle/>
          <a:p>
            <a:pPr algn="just">
              <a:lnSpc>
                <a:spcPct val="150000"/>
              </a:lnSpc>
            </a:pPr>
            <a:r>
              <a:rPr lang="tr-TR" sz="2800" dirty="0" smtClean="0">
                <a:latin typeface="Times New Roman" pitchFamily="18" charset="0"/>
                <a:cs typeface="Times New Roman" pitchFamily="18" charset="0"/>
              </a:rPr>
              <a:t>Örgüt kültürünün alt boyutlarından biri olarak değerlendirilen güvenlik kültürü kavramı, ilk kez 1986 Çernobil Nükleer Santralindeki kaza sonrası Uluslararası Atom Enerji Ajansı (IAEA) tarafından hazırlanan raporda (1988), zayıf güvenlik kültürü (</a:t>
            </a:r>
            <a:r>
              <a:rPr lang="tr-TR" sz="2800" dirty="0" err="1" smtClean="0">
                <a:latin typeface="Times New Roman" pitchFamily="18" charset="0"/>
                <a:cs typeface="Times New Roman" pitchFamily="18" charset="0"/>
              </a:rPr>
              <a:t>poor</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safety</a:t>
            </a:r>
            <a:r>
              <a:rPr lang="tr-TR" sz="2800" dirty="0" smtClean="0">
                <a:latin typeface="Times New Roman" pitchFamily="18" charset="0"/>
                <a:cs typeface="Times New Roman" pitchFamily="18" charset="0"/>
              </a:rPr>
              <a:t> </a:t>
            </a:r>
            <a:r>
              <a:rPr lang="tr-TR" sz="2800" dirty="0" err="1" smtClean="0">
                <a:latin typeface="Times New Roman" pitchFamily="18" charset="0"/>
                <a:cs typeface="Times New Roman" pitchFamily="18" charset="0"/>
              </a:rPr>
              <a:t>culture</a:t>
            </a:r>
            <a:r>
              <a:rPr lang="tr-TR" sz="2800" dirty="0" smtClean="0">
                <a:latin typeface="Times New Roman" pitchFamily="18" charset="0"/>
                <a:cs typeface="Times New Roman" pitchFamily="18" charset="0"/>
              </a:rPr>
              <a:t>) kavramı olarak ortaya çıkmıştır.</a:t>
            </a:r>
            <a:endParaRPr lang="tr-TR" sz="28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latin typeface="Times New Roman" pitchFamily="18" charset="0"/>
                <a:cs typeface="Times New Roman" pitchFamily="18" charset="0"/>
              </a:rPr>
              <a:t>Malpraktis</a:t>
            </a:r>
            <a:r>
              <a:rPr lang="tr-TR" b="1" dirty="0" smtClean="0">
                <a:latin typeface="Times New Roman" pitchFamily="18" charset="0"/>
                <a:cs typeface="Times New Roman" pitchFamily="18" charset="0"/>
              </a:rPr>
              <a:t> - Tarihçe</a:t>
            </a:r>
            <a:endParaRPr lang="tr-TR" b="1" dirty="0">
              <a:latin typeface="Times New Roman" pitchFamily="18" charset="0"/>
              <a:cs typeface="Times New Roman" pitchFamily="18" charset="0"/>
            </a:endParaRPr>
          </a:p>
        </p:txBody>
      </p:sp>
      <p:pic>
        <p:nvPicPr>
          <p:cNvPr id="6" name="5 İçerik Yer Tutucusu" descr="indir (14).jpg"/>
          <p:cNvPicPr>
            <a:picLocks noGrp="1" noChangeAspect="1"/>
          </p:cNvPicPr>
          <p:nvPr>
            <p:ph sz="half" idx="2"/>
          </p:nvPr>
        </p:nvPicPr>
        <p:blipFill>
          <a:blip r:embed="rId2" cstate="print"/>
          <a:stretch>
            <a:fillRect/>
          </a:stretch>
        </p:blipFill>
        <p:spPr>
          <a:xfrm>
            <a:off x="4572000" y="1628800"/>
            <a:ext cx="4104455" cy="4680520"/>
          </a:xfrm>
          <a:prstGeom prst="rect">
            <a:avLst/>
          </a:prstGeom>
        </p:spPr>
      </p:pic>
      <p:pic>
        <p:nvPicPr>
          <p:cNvPr id="9" name="8 İçerik Yer Tutucusu" descr="indir (2).jfif"/>
          <p:cNvPicPr>
            <a:picLocks noGrp="1" noChangeAspect="1"/>
          </p:cNvPicPr>
          <p:nvPr>
            <p:ph sz="half" idx="1"/>
          </p:nvPr>
        </p:nvPicPr>
        <p:blipFill>
          <a:blip r:embed="rId3" cstate="print"/>
          <a:stretch>
            <a:fillRect/>
          </a:stretch>
        </p:blipFill>
        <p:spPr>
          <a:xfrm>
            <a:off x="611560" y="1556793"/>
            <a:ext cx="3528391" cy="4824536"/>
          </a:xfrm>
        </p:spPr>
      </p:pic>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Kurum Kültürü</a:t>
            </a:r>
            <a:endParaRPr lang="tr-TR" dirty="0"/>
          </a:p>
        </p:txBody>
      </p:sp>
      <p:sp>
        <p:nvSpPr>
          <p:cNvPr id="3" name="2 İçerik Yer Tutucusu"/>
          <p:cNvSpPr>
            <a:spLocks noGrp="1"/>
          </p:cNvSpPr>
          <p:nvPr>
            <p:ph sz="quarter" idx="1"/>
          </p:nvPr>
        </p:nvSpPr>
        <p:spPr/>
        <p:txBody>
          <a:bodyPr>
            <a:normAutofit/>
          </a:bodyPr>
          <a:lstStyle/>
          <a:p>
            <a:pPr algn="just">
              <a:lnSpc>
                <a:spcPct val="150000"/>
              </a:lnSpc>
            </a:pPr>
            <a:r>
              <a:rPr lang="tr-TR" sz="2800" dirty="0" smtClean="0">
                <a:latin typeface="Times New Roman" pitchFamily="18" charset="0"/>
                <a:cs typeface="Times New Roman" pitchFamily="18" charset="0"/>
              </a:rPr>
              <a:t>Kurumun sağlık ve güvenlik programlarının yeterliliğine ve uygulamadaki sürekliliğine karar veren birey ve grupların; değer, algı, tutum, düşünce alışkanlıkları, yetkinlik ve davranış örüntüleri olarak ifade edilmektedir.</a:t>
            </a:r>
            <a:endParaRPr lang="tr-TR" sz="2800" dirty="0">
              <a:latin typeface="Times New Roman" pitchFamily="18" charset="0"/>
              <a:cs typeface="Times New Roman" pitchFamily="18"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Kurum Kültürü</a:t>
            </a:r>
            <a:endParaRPr lang="tr-TR" dirty="0"/>
          </a:p>
        </p:txBody>
      </p:sp>
      <p:sp>
        <p:nvSpPr>
          <p:cNvPr id="3" name="2 İçerik Yer Tutucusu"/>
          <p:cNvSpPr>
            <a:spLocks noGrp="1"/>
          </p:cNvSpPr>
          <p:nvPr>
            <p:ph sz="quarter" idx="1"/>
          </p:nvPr>
        </p:nvSpPr>
        <p:spPr>
          <a:xfrm>
            <a:off x="467544" y="1447800"/>
            <a:ext cx="4195896" cy="4572000"/>
          </a:xfrm>
        </p:spPr>
        <p:txBody>
          <a:bodyPr>
            <a:normAutofit/>
          </a:bodyPr>
          <a:lstStyle/>
          <a:p>
            <a:pPr algn="just">
              <a:lnSpc>
                <a:spcPct val="150000"/>
              </a:lnSpc>
            </a:pPr>
            <a:r>
              <a:rPr lang="tr-TR" sz="2800" dirty="0" smtClean="0">
                <a:latin typeface="Times New Roman" pitchFamily="18" charset="0"/>
                <a:cs typeface="Times New Roman" pitchFamily="18" charset="0"/>
              </a:rPr>
              <a:t>Hasta güvenliği kültürü; hata bildirimlerinde şeffaflık, tıbbi hataların önlenmesinde sistematik bir yaklaşım ve dürüstlük olarak tanımlanmaktadır.</a:t>
            </a:r>
            <a:endParaRPr lang="tr-TR" sz="2800" dirty="0">
              <a:latin typeface="Times New Roman" pitchFamily="18" charset="0"/>
              <a:cs typeface="Times New Roman" pitchFamily="18" charset="0"/>
            </a:endParaRPr>
          </a:p>
        </p:txBody>
      </p:sp>
      <p:pic>
        <p:nvPicPr>
          <p:cNvPr id="5" name="4 İçerik Yer Tutucusu" descr="indir (8).jpg"/>
          <p:cNvPicPr>
            <a:picLocks noGrp="1" noChangeAspect="1"/>
          </p:cNvPicPr>
          <p:nvPr>
            <p:ph sz="quarter" idx="2"/>
          </p:nvPr>
        </p:nvPicPr>
        <p:blipFill>
          <a:blip r:embed="rId2" cstate="print"/>
          <a:stretch>
            <a:fillRect/>
          </a:stretch>
        </p:blipFill>
        <p:spPr>
          <a:xfrm>
            <a:off x="5148064" y="1700808"/>
            <a:ext cx="3600399" cy="4248472"/>
          </a:xfrm>
        </p:spPr>
      </p:pic>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Kurum Kültürü</a:t>
            </a:r>
            <a:endParaRPr lang="tr-TR" dirty="0"/>
          </a:p>
        </p:txBody>
      </p:sp>
      <p:sp>
        <p:nvSpPr>
          <p:cNvPr id="3" name="2 İçerik Yer Tutucusu"/>
          <p:cNvSpPr>
            <a:spLocks noGrp="1"/>
          </p:cNvSpPr>
          <p:nvPr>
            <p:ph sz="quarter" idx="1"/>
          </p:nvPr>
        </p:nvSpPr>
        <p:spPr/>
        <p:txBody>
          <a:bodyPr>
            <a:normAutofit lnSpcReduction="10000"/>
          </a:bodyPr>
          <a:lstStyle/>
          <a:p>
            <a:pPr algn="just">
              <a:lnSpc>
                <a:spcPct val="150000"/>
              </a:lnSpc>
            </a:pPr>
            <a:r>
              <a:rPr lang="tr-TR" sz="2800" dirty="0" smtClean="0">
                <a:latin typeface="Times New Roman" pitchFamily="18" charset="0"/>
                <a:cs typeface="Times New Roman" pitchFamily="18" charset="0"/>
              </a:rPr>
              <a:t>Hasta güvenliği kültürü bilgi ve iletişim teknolojilerini bir araya getiren </a:t>
            </a:r>
            <a:r>
              <a:rPr lang="tr-TR" sz="2800" dirty="0" err="1" smtClean="0">
                <a:latin typeface="Times New Roman" pitchFamily="18" charset="0"/>
                <a:cs typeface="Times New Roman" pitchFamily="18" charset="0"/>
              </a:rPr>
              <a:t>multidisipliner</a:t>
            </a:r>
            <a:r>
              <a:rPr lang="tr-TR" sz="2800" dirty="0" smtClean="0">
                <a:latin typeface="Times New Roman" pitchFamily="18" charset="0"/>
                <a:cs typeface="Times New Roman" pitchFamily="18" charset="0"/>
              </a:rPr>
              <a:t> bir yapıdır. </a:t>
            </a:r>
          </a:p>
          <a:p>
            <a:pPr algn="just">
              <a:lnSpc>
                <a:spcPct val="150000"/>
              </a:lnSpc>
            </a:pPr>
            <a:r>
              <a:rPr lang="tr-TR" sz="2800" dirty="0" smtClean="0">
                <a:latin typeface="Times New Roman" pitchFamily="18" charset="0"/>
                <a:cs typeface="Times New Roman" pitchFamily="18" charset="0"/>
              </a:rPr>
              <a:t>Hasta güvenlik kültürü, bir kurumda nelerin önemli olduğunu ve hasta güvenliği ile ilgili nasıl davranılacağını kapsayan değer yargılarını, inançları ve kuralları kapsamaktadır.</a:t>
            </a:r>
            <a:endParaRPr lang="tr-TR" sz="2800" dirty="0">
              <a:latin typeface="Times New Roman" pitchFamily="18" charset="0"/>
              <a:cs typeface="Times New Roman" pitchFamily="18"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Kurum Kültürü</a:t>
            </a:r>
            <a:endParaRPr lang="tr-TR" dirty="0"/>
          </a:p>
        </p:txBody>
      </p:sp>
      <p:sp>
        <p:nvSpPr>
          <p:cNvPr id="3" name="2 İçerik Yer Tutucusu"/>
          <p:cNvSpPr>
            <a:spLocks noGrp="1"/>
          </p:cNvSpPr>
          <p:nvPr>
            <p:ph sz="quarter" idx="1"/>
          </p:nvPr>
        </p:nvSpPr>
        <p:spPr/>
        <p:txBody>
          <a:bodyPr>
            <a:normAutofit/>
          </a:bodyPr>
          <a:lstStyle/>
          <a:p>
            <a:pPr algn="just">
              <a:lnSpc>
                <a:spcPct val="150000"/>
              </a:lnSpc>
            </a:pPr>
            <a:r>
              <a:rPr lang="tr-TR" sz="2800" dirty="0" smtClean="0">
                <a:latin typeface="Times New Roman" pitchFamily="18" charset="0"/>
                <a:cs typeface="Times New Roman" pitchFamily="18" charset="0"/>
              </a:rPr>
              <a:t>Bir kurumda güvenlik kültürünün gelişebilmesi için kurum çalışanlarının tamamının bu güvenlik uygulamaları konusunda bilgi sahibi olması, uygulamalarda aktif rol alması ve ekip çalışması gereklidir.</a:t>
            </a:r>
            <a:endParaRPr lang="tr-TR" sz="2800" dirty="0">
              <a:latin typeface="Times New Roman" pitchFamily="18" charset="0"/>
              <a:cs typeface="Times New Roman" pitchFamily="18"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0"/>
            <a:ext cx="8229600" cy="1143000"/>
          </a:xfrm>
        </p:spPr>
        <p:txBody>
          <a:bodyPr/>
          <a:lstStyle/>
          <a:p>
            <a:r>
              <a:rPr lang="tr-TR" b="1" dirty="0" smtClean="0">
                <a:latin typeface="Times New Roman" pitchFamily="18" charset="0"/>
                <a:cs typeface="Times New Roman" pitchFamily="18" charset="0"/>
              </a:rPr>
              <a:t>Literatürden Örnek</a:t>
            </a:r>
            <a:endParaRPr lang="tr-TR" b="1" dirty="0">
              <a:latin typeface="Times New Roman" pitchFamily="18" charset="0"/>
              <a:cs typeface="Times New Roman" pitchFamily="18" charset="0"/>
            </a:endParaRPr>
          </a:p>
        </p:txBody>
      </p:sp>
      <p:pic>
        <p:nvPicPr>
          <p:cNvPr id="1026" name="Picture 2"/>
          <p:cNvPicPr>
            <a:picLocks noGrp="1" noChangeAspect="1" noChangeArrowheads="1"/>
          </p:cNvPicPr>
          <p:nvPr>
            <p:ph idx="1"/>
          </p:nvPr>
        </p:nvPicPr>
        <p:blipFill>
          <a:blip r:embed="rId2" cstate="print"/>
          <a:srcRect/>
          <a:stretch>
            <a:fillRect/>
          </a:stretch>
        </p:blipFill>
        <p:spPr bwMode="auto">
          <a:xfrm>
            <a:off x="395536" y="1124744"/>
            <a:ext cx="8229600" cy="1440160"/>
          </a:xfrm>
          <a:prstGeom prst="rect">
            <a:avLst/>
          </a:prstGeom>
          <a:noFill/>
          <a:ln w="9525">
            <a:noFill/>
            <a:miter lim="800000"/>
            <a:headEnd/>
            <a:tailEnd/>
          </a:ln>
        </p:spPr>
      </p:pic>
      <p:sp>
        <p:nvSpPr>
          <p:cNvPr id="5" name="4 Metin kutusu"/>
          <p:cNvSpPr txBox="1"/>
          <p:nvPr/>
        </p:nvSpPr>
        <p:spPr>
          <a:xfrm>
            <a:off x="179512" y="2780928"/>
            <a:ext cx="8496944" cy="3528392"/>
          </a:xfrm>
          <a:prstGeom prst="rect">
            <a:avLst/>
          </a:prstGeom>
          <a:noFill/>
        </p:spPr>
        <p:txBody>
          <a:bodyPr wrap="square" rtlCol="0">
            <a:spAutoFit/>
          </a:bodyPr>
          <a:lstStyle/>
          <a:p>
            <a:pPr algn="just"/>
            <a:r>
              <a:rPr lang="es-ES" dirty="0">
                <a:latin typeface="Times New Roman" pitchFamily="18" charset="0"/>
                <a:cs typeface="Times New Roman" pitchFamily="18" charset="0"/>
              </a:rPr>
              <a:t>Retrospektif, tanımlayıcı tipte olan bu </a:t>
            </a:r>
            <a:r>
              <a:rPr lang="es-ES" dirty="0" smtClean="0">
                <a:latin typeface="Times New Roman" pitchFamily="18" charset="0"/>
                <a:cs typeface="Times New Roman" pitchFamily="18" charset="0"/>
              </a:rPr>
              <a:t>araştırmada</a:t>
            </a:r>
            <a:r>
              <a:rPr lang="tr-TR" dirty="0" smtClean="0">
                <a:latin typeface="Times New Roman" pitchFamily="18" charset="0"/>
                <a:cs typeface="Times New Roman" pitchFamily="18" charset="0"/>
              </a:rPr>
              <a:t> 01 </a:t>
            </a:r>
            <a:r>
              <a:rPr lang="tr-TR" dirty="0">
                <a:latin typeface="Times New Roman" pitchFamily="18" charset="0"/>
                <a:cs typeface="Times New Roman" pitchFamily="18" charset="0"/>
              </a:rPr>
              <a:t>Ocak 2000-31 Aralık 2007 tarihleri arasında </a:t>
            </a:r>
            <a:r>
              <a:rPr lang="tr-TR" dirty="0" smtClean="0">
                <a:latin typeface="Times New Roman" pitchFamily="18" charset="0"/>
                <a:cs typeface="Times New Roman" pitchFamily="18" charset="0"/>
              </a:rPr>
              <a:t>arşivine internet </a:t>
            </a:r>
            <a:r>
              <a:rPr lang="tr-TR" dirty="0">
                <a:latin typeface="Times New Roman" pitchFamily="18" charset="0"/>
                <a:cs typeface="Times New Roman" pitchFamily="18" charset="0"/>
              </a:rPr>
              <a:t>aracılığı ile ulaşılabilen 18 gazete incelenmiş, “hatalı </a:t>
            </a:r>
            <a:r>
              <a:rPr lang="tr-TR" dirty="0" smtClean="0">
                <a:latin typeface="Times New Roman" pitchFamily="18" charset="0"/>
                <a:cs typeface="Times New Roman" pitchFamily="18" charset="0"/>
              </a:rPr>
              <a:t>tıbbi uygulama</a:t>
            </a:r>
            <a:r>
              <a:rPr lang="tr-TR" dirty="0">
                <a:latin typeface="Times New Roman" pitchFamily="18" charset="0"/>
                <a:cs typeface="Times New Roman" pitchFamily="18" charset="0"/>
              </a:rPr>
              <a:t>, doktor hatası, hemşire hatası, yanlış tedavi, hatalı </a:t>
            </a:r>
            <a:r>
              <a:rPr lang="tr-TR" dirty="0" smtClean="0">
                <a:latin typeface="Times New Roman" pitchFamily="18" charset="0"/>
                <a:cs typeface="Times New Roman" pitchFamily="18" charset="0"/>
              </a:rPr>
              <a:t>ilaç uygulamaları</a:t>
            </a:r>
            <a:r>
              <a:rPr lang="tr-TR" dirty="0">
                <a:latin typeface="Times New Roman" pitchFamily="18" charset="0"/>
                <a:cs typeface="Times New Roman" pitchFamily="18" charset="0"/>
              </a:rPr>
              <a:t>, hatalı ameliyat” anahtar kelimeleri girilerek tıbbi </a:t>
            </a:r>
            <a:r>
              <a:rPr lang="tr-TR" dirty="0" smtClean="0">
                <a:latin typeface="Times New Roman" pitchFamily="18" charset="0"/>
                <a:cs typeface="Times New Roman" pitchFamily="18" charset="0"/>
              </a:rPr>
              <a:t>hatalar ile </a:t>
            </a:r>
            <a:r>
              <a:rPr lang="tr-TR" dirty="0">
                <a:latin typeface="Times New Roman" pitchFamily="18" charset="0"/>
                <a:cs typeface="Times New Roman" pitchFamily="18" charset="0"/>
              </a:rPr>
              <a:t>ilgili haberlere ulaşılmıştır</a:t>
            </a:r>
            <a:r>
              <a:rPr lang="tr-TR" dirty="0" smtClean="0">
                <a:latin typeface="Times New Roman" pitchFamily="18" charset="0"/>
                <a:cs typeface="Times New Roman" pitchFamily="18" charset="0"/>
              </a:rPr>
              <a:t>.</a:t>
            </a:r>
          </a:p>
          <a:p>
            <a:pPr algn="just"/>
            <a:r>
              <a:rPr lang="tr-TR" dirty="0" smtClean="0">
                <a:latin typeface="Times New Roman" pitchFamily="18" charset="0"/>
                <a:cs typeface="Times New Roman" pitchFamily="18" charset="0"/>
              </a:rPr>
              <a:t>Bulgular: </a:t>
            </a:r>
            <a:r>
              <a:rPr lang="tr-TR" dirty="0">
                <a:latin typeface="Times New Roman" pitchFamily="18" charset="0"/>
                <a:cs typeface="Times New Roman" pitchFamily="18" charset="0"/>
              </a:rPr>
              <a:t>T</a:t>
            </a:r>
            <a:r>
              <a:rPr lang="fi-FI" dirty="0" smtClean="0">
                <a:latin typeface="Times New Roman" pitchFamily="18" charset="0"/>
                <a:cs typeface="Times New Roman" pitchFamily="18" charset="0"/>
              </a:rPr>
              <a:t>ıbbi </a:t>
            </a:r>
            <a:r>
              <a:rPr lang="fi-FI" dirty="0">
                <a:latin typeface="Times New Roman" pitchFamily="18" charset="0"/>
                <a:cs typeface="Times New Roman" pitchFamily="18" charset="0"/>
              </a:rPr>
              <a:t>hataları yapan kişilerin %</a:t>
            </a:r>
            <a:r>
              <a:rPr lang="fi-FI" dirty="0" smtClean="0">
                <a:latin typeface="Times New Roman" pitchFamily="18" charset="0"/>
                <a:cs typeface="Times New Roman" pitchFamily="18" charset="0"/>
              </a:rPr>
              <a:t>65.2’sini</a:t>
            </a:r>
            <a:r>
              <a:rPr lang="tr-TR" dirty="0" smtClean="0">
                <a:latin typeface="Times New Roman" pitchFamily="18" charset="0"/>
                <a:cs typeface="Times New Roman" pitchFamily="18" charset="0"/>
              </a:rPr>
              <a:t> hekimlerin</a:t>
            </a:r>
            <a:r>
              <a:rPr lang="tr-TR" dirty="0">
                <a:latin typeface="Times New Roman" pitchFamily="18" charset="0"/>
                <a:cs typeface="Times New Roman" pitchFamily="18" charset="0"/>
              </a:rPr>
              <a:t>, %12.2’sini ise hemşirelerin oluşturduğu belirlenmiştir</a:t>
            </a:r>
            <a:r>
              <a:rPr lang="tr-TR" dirty="0" smtClean="0">
                <a:latin typeface="Times New Roman" pitchFamily="18" charset="0"/>
                <a:cs typeface="Times New Roman" pitchFamily="18" charset="0"/>
              </a:rPr>
              <a:t>.</a:t>
            </a:r>
            <a:r>
              <a:rPr lang="tr-TR" dirty="0">
                <a:latin typeface="Times New Roman" pitchFamily="18" charset="0"/>
                <a:cs typeface="Times New Roman" pitchFamily="18" charset="0"/>
              </a:rPr>
              <a:t> Hatalı tıbbi uygulamaların %19.2’sinin tedbirsizlik</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17.4’unun yanlış tedavi, %11.6’sının dikkatsizlik, %</a:t>
            </a:r>
            <a:r>
              <a:rPr lang="tr-TR" dirty="0" smtClean="0">
                <a:latin typeface="Times New Roman" pitchFamily="18" charset="0"/>
                <a:cs typeface="Times New Roman" pitchFamily="18" charset="0"/>
              </a:rPr>
              <a:t>10.5’inin yanlış </a:t>
            </a:r>
            <a:r>
              <a:rPr lang="tr-TR" dirty="0">
                <a:latin typeface="Times New Roman" pitchFamily="18" charset="0"/>
                <a:cs typeface="Times New Roman" pitchFamily="18" charset="0"/>
              </a:rPr>
              <a:t>tanı, %8.7’sinin de yanlış </a:t>
            </a:r>
            <a:r>
              <a:rPr lang="tr-TR" dirty="0" err="1">
                <a:latin typeface="Times New Roman" pitchFamily="18" charset="0"/>
                <a:cs typeface="Times New Roman" pitchFamily="18" charset="0"/>
              </a:rPr>
              <a:t>ilac</a:t>
            </a:r>
            <a:r>
              <a:rPr lang="tr-TR" dirty="0">
                <a:latin typeface="Times New Roman" pitchFamily="18" charset="0"/>
                <a:cs typeface="Times New Roman" pitchFamily="18" charset="0"/>
              </a:rPr>
              <a:t> uygulamaları şeklinde </a:t>
            </a:r>
            <a:r>
              <a:rPr lang="tr-TR" dirty="0" smtClean="0">
                <a:latin typeface="Times New Roman" pitchFamily="18" charset="0"/>
                <a:cs typeface="Times New Roman" pitchFamily="18" charset="0"/>
              </a:rPr>
              <a:t>olduğu saptanmıştır</a:t>
            </a:r>
            <a:r>
              <a:rPr lang="tr-TR" dirty="0">
                <a:latin typeface="Times New Roman" pitchFamily="18" charset="0"/>
                <a:cs typeface="Times New Roman" pitchFamily="18" charset="0"/>
              </a:rPr>
              <a:t>. Mevcut hataların %62.1’inin bilgi </a:t>
            </a:r>
            <a:r>
              <a:rPr lang="tr-TR" dirty="0" smtClean="0">
                <a:latin typeface="Times New Roman" pitchFamily="18" charset="0"/>
                <a:cs typeface="Times New Roman" pitchFamily="18" charset="0"/>
              </a:rPr>
              <a:t>eksikliği-meslekte acemilikten </a:t>
            </a:r>
            <a:r>
              <a:rPr lang="tr-TR" dirty="0">
                <a:latin typeface="Times New Roman" pitchFamily="18" charset="0"/>
                <a:cs typeface="Times New Roman" pitchFamily="18" charset="0"/>
              </a:rPr>
              <a:t>kaynaklandığı, tıbbi hataların %49.4’unun </a:t>
            </a:r>
            <a:r>
              <a:rPr lang="tr-TR" dirty="0" err="1">
                <a:latin typeface="Times New Roman" pitchFamily="18" charset="0"/>
                <a:cs typeface="Times New Roman" pitchFamily="18" charset="0"/>
              </a:rPr>
              <a:t>olumle</a:t>
            </a:r>
            <a:r>
              <a:rPr lang="tr-TR" dirty="0">
                <a:latin typeface="Times New Roman" pitchFamily="18" charset="0"/>
                <a:cs typeface="Times New Roman" pitchFamily="18" charset="0"/>
              </a:rPr>
              <a:t> </a:t>
            </a:r>
            <a:r>
              <a:rPr lang="tr-TR" dirty="0" err="1" smtClean="0">
                <a:latin typeface="Times New Roman" pitchFamily="18" charset="0"/>
                <a:cs typeface="Times New Roman" pitchFamily="18" charset="0"/>
              </a:rPr>
              <a:t>sonuclandığı</a:t>
            </a:r>
            <a:r>
              <a:rPr lang="tr-TR" dirty="0" smtClean="0">
                <a:latin typeface="Times New Roman" pitchFamily="18" charset="0"/>
                <a:cs typeface="Times New Roman" pitchFamily="18" charset="0"/>
              </a:rPr>
              <a:t>, </a:t>
            </a:r>
            <a:r>
              <a:rPr lang="tr-TR" dirty="0" err="1" smtClean="0">
                <a:latin typeface="Times New Roman" pitchFamily="18" charset="0"/>
                <a:cs typeface="Times New Roman" pitchFamily="18" charset="0"/>
              </a:rPr>
              <a:t>buyuk</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bir bolumu olan %68’lik kısmının yargıya </a:t>
            </a:r>
            <a:r>
              <a:rPr lang="tr-TR" dirty="0" smtClean="0">
                <a:latin typeface="Times New Roman" pitchFamily="18" charset="0"/>
                <a:cs typeface="Times New Roman" pitchFamily="18" charset="0"/>
              </a:rPr>
              <a:t>intikal ettiği</a:t>
            </a:r>
            <a:r>
              <a:rPr lang="tr-TR" dirty="0">
                <a:latin typeface="Times New Roman" pitchFamily="18" charset="0"/>
                <a:cs typeface="Times New Roman" pitchFamily="18" charset="0"/>
              </a:rPr>
              <a:t>, tıbbi hatanın yapıldığı kurumların %38.4’unun </a:t>
            </a:r>
            <a:r>
              <a:rPr lang="tr-TR" dirty="0" err="1">
                <a:latin typeface="Times New Roman" pitchFamily="18" charset="0"/>
                <a:cs typeface="Times New Roman" pitchFamily="18" charset="0"/>
              </a:rPr>
              <a:t>ozel</a:t>
            </a: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hastaneler olduğu</a:t>
            </a:r>
            <a:r>
              <a:rPr lang="tr-TR" dirty="0">
                <a:latin typeface="Times New Roman" pitchFamily="18" charset="0"/>
                <a:cs typeface="Times New Roman" pitchFamily="18" charset="0"/>
              </a:rPr>
              <a:t>, hataya maruz kalanların %65’inin hastanede </a:t>
            </a:r>
            <a:r>
              <a:rPr lang="tr-TR" dirty="0" smtClean="0">
                <a:latin typeface="Times New Roman" pitchFamily="18" charset="0"/>
                <a:cs typeface="Times New Roman" pitchFamily="18" charset="0"/>
              </a:rPr>
              <a:t>kalma surelerinin </a:t>
            </a:r>
            <a:r>
              <a:rPr lang="tr-TR" dirty="0">
                <a:latin typeface="Times New Roman" pitchFamily="18" charset="0"/>
                <a:cs typeface="Times New Roman" pitchFamily="18" charset="0"/>
              </a:rPr>
              <a:t>uzamış olduğu ortaya konulmuştur.</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Literatürden Örnek</a:t>
            </a:r>
            <a:endParaRPr lang="tr-TR" b="1" dirty="0">
              <a:latin typeface="Times New Roman" pitchFamily="18" charset="0"/>
              <a:cs typeface="Times New Roman" pitchFamily="18" charset="0"/>
            </a:endParaRPr>
          </a:p>
        </p:txBody>
      </p:sp>
      <p:pic>
        <p:nvPicPr>
          <p:cNvPr id="2050" name="Picture 2"/>
          <p:cNvPicPr>
            <a:picLocks noGrp="1" noChangeAspect="1" noChangeArrowheads="1"/>
          </p:cNvPicPr>
          <p:nvPr>
            <p:ph idx="1"/>
          </p:nvPr>
        </p:nvPicPr>
        <p:blipFill>
          <a:blip r:embed="rId2" cstate="print"/>
          <a:srcRect/>
          <a:stretch>
            <a:fillRect/>
          </a:stretch>
        </p:blipFill>
        <p:spPr bwMode="auto">
          <a:xfrm>
            <a:off x="785812" y="1556792"/>
            <a:ext cx="7572375" cy="3954214"/>
          </a:xfrm>
          <a:prstGeom prst="rect">
            <a:avLst/>
          </a:prstGeom>
          <a:noFill/>
          <a:ln w="9525">
            <a:noFill/>
            <a:miter lim="800000"/>
            <a:headEnd/>
            <a:tailEnd/>
          </a:ln>
        </p:spPr>
      </p:pic>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latin typeface="Times New Roman" pitchFamily="18" charset="0"/>
                <a:cs typeface="Times New Roman" pitchFamily="18" charset="0"/>
              </a:rPr>
              <a:t>Literatürden Örnek</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normAutofit fontScale="77500" lnSpcReduction="20000"/>
          </a:bodyPr>
          <a:lstStyle/>
          <a:p>
            <a:pPr algn="just"/>
            <a:r>
              <a:rPr lang="tr-TR" dirty="0">
                <a:latin typeface="Times New Roman" pitchFamily="18" charset="0"/>
                <a:cs typeface="Times New Roman" pitchFamily="18" charset="0"/>
              </a:rPr>
              <a:t>Mayıs-Haziran 2013 </a:t>
            </a:r>
            <a:r>
              <a:rPr lang="tr-TR" dirty="0" smtClean="0">
                <a:latin typeface="Times New Roman" pitchFamily="18" charset="0"/>
                <a:cs typeface="Times New Roman" pitchFamily="18" charset="0"/>
              </a:rPr>
              <a:t>tarihleri arasında </a:t>
            </a:r>
            <a:r>
              <a:rPr lang="tr-TR" dirty="0">
                <a:latin typeface="Times New Roman" pitchFamily="18" charset="0"/>
                <a:cs typeface="Times New Roman" pitchFamily="18" charset="0"/>
              </a:rPr>
              <a:t>bir üniversite hastanesinde </a:t>
            </a:r>
            <a:r>
              <a:rPr lang="tr-TR" dirty="0" err="1">
                <a:latin typeface="Times New Roman" pitchFamily="18" charset="0"/>
                <a:cs typeface="Times New Roman" pitchFamily="18" charset="0"/>
              </a:rPr>
              <a:t>yapılmıstır</a:t>
            </a:r>
            <a:r>
              <a:rPr lang="tr-TR" dirty="0">
                <a:latin typeface="Times New Roman" pitchFamily="18" charset="0"/>
                <a:cs typeface="Times New Roman" pitchFamily="18" charset="0"/>
              </a:rPr>
              <a:t>. </a:t>
            </a:r>
            <a:r>
              <a:rPr lang="tr-TR" dirty="0" err="1" smtClean="0">
                <a:latin typeface="Times New Roman" pitchFamily="18" charset="0"/>
                <a:cs typeface="Times New Roman" pitchFamily="18" charset="0"/>
              </a:rPr>
              <a:t>Arastırmanın</a:t>
            </a: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örneklemine </a:t>
            </a:r>
            <a:r>
              <a:rPr lang="tr-TR" dirty="0">
                <a:latin typeface="Times New Roman" pitchFamily="18" charset="0"/>
                <a:cs typeface="Times New Roman" pitchFamily="18" charset="0"/>
              </a:rPr>
              <a:t>üniversite hastanesinin yataklı birimlerinde </a:t>
            </a:r>
            <a:r>
              <a:rPr lang="tr-TR" dirty="0" err="1">
                <a:latin typeface="Times New Roman" pitchFamily="18" charset="0"/>
                <a:cs typeface="Times New Roman" pitchFamily="18" charset="0"/>
              </a:rPr>
              <a:t>çalısan</a:t>
            </a: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210 </a:t>
            </a:r>
            <a:r>
              <a:rPr lang="tr-TR" dirty="0" err="1" smtClean="0">
                <a:latin typeface="Times New Roman" pitchFamily="18" charset="0"/>
                <a:cs typeface="Times New Roman" pitchFamily="18" charset="0"/>
              </a:rPr>
              <a:t>hemsire</a:t>
            </a:r>
            <a:r>
              <a:rPr lang="tr-TR" dirty="0" smtClean="0">
                <a:latin typeface="Times New Roman" pitchFamily="18" charset="0"/>
                <a:cs typeface="Times New Roman" pitchFamily="18" charset="0"/>
              </a:rPr>
              <a:t> </a:t>
            </a:r>
            <a:r>
              <a:rPr lang="tr-TR" dirty="0" err="1">
                <a:latin typeface="Times New Roman" pitchFamily="18" charset="0"/>
                <a:cs typeface="Times New Roman" pitchFamily="18" charset="0"/>
              </a:rPr>
              <a:t>alınmıstır</a:t>
            </a:r>
            <a:r>
              <a:rPr lang="tr-TR" dirty="0">
                <a:latin typeface="Times New Roman" pitchFamily="18" charset="0"/>
                <a:cs typeface="Times New Roman" pitchFamily="18" charset="0"/>
              </a:rPr>
              <a:t>. </a:t>
            </a:r>
            <a:endParaRPr lang="tr-TR" dirty="0" smtClean="0">
              <a:latin typeface="Times New Roman" pitchFamily="18" charset="0"/>
              <a:cs typeface="Times New Roman" pitchFamily="18" charset="0"/>
            </a:endParaRPr>
          </a:p>
          <a:p>
            <a:pPr algn="just"/>
            <a:r>
              <a:rPr lang="tr-TR" b="1" dirty="0" smtClean="0">
                <a:latin typeface="Times New Roman" pitchFamily="18" charset="0"/>
                <a:cs typeface="Times New Roman" pitchFamily="18" charset="0"/>
              </a:rPr>
              <a:t>Bulgular</a:t>
            </a:r>
            <a:r>
              <a:rPr lang="tr-TR" b="1" dirty="0">
                <a:latin typeface="Times New Roman" pitchFamily="18" charset="0"/>
                <a:cs typeface="Times New Roman" pitchFamily="18" charset="0"/>
              </a:rPr>
              <a:t>: </a:t>
            </a:r>
            <a:r>
              <a:rPr lang="tr-TR" b="1" dirty="0" err="1">
                <a:latin typeface="Times New Roman" pitchFamily="18" charset="0"/>
                <a:cs typeface="Times New Roman" pitchFamily="18" charset="0"/>
              </a:rPr>
              <a:t>Çalısmaya</a:t>
            </a:r>
            <a:r>
              <a:rPr lang="tr-TR" b="1" dirty="0">
                <a:latin typeface="Times New Roman" pitchFamily="18" charset="0"/>
                <a:cs typeface="Times New Roman" pitchFamily="18" charset="0"/>
              </a:rPr>
              <a:t> katılan </a:t>
            </a:r>
            <a:r>
              <a:rPr lang="tr-TR" b="1" dirty="0" err="1">
                <a:latin typeface="Times New Roman" pitchFamily="18" charset="0"/>
                <a:cs typeface="Times New Roman" pitchFamily="18" charset="0"/>
              </a:rPr>
              <a:t>hemsirelerinin</a:t>
            </a:r>
            <a:r>
              <a:rPr lang="tr-TR" b="1" dirty="0">
                <a:latin typeface="Times New Roman" pitchFamily="18" charset="0"/>
                <a:cs typeface="Times New Roman" pitchFamily="18" charset="0"/>
              </a:rPr>
              <a:t> %67.0’ının tıbbi hata </a:t>
            </a:r>
            <a:r>
              <a:rPr lang="tr-TR" b="1" dirty="0" smtClean="0">
                <a:latin typeface="Times New Roman" pitchFamily="18" charset="0"/>
                <a:cs typeface="Times New Roman" pitchFamily="18" charset="0"/>
              </a:rPr>
              <a:t>ile </a:t>
            </a:r>
            <a:r>
              <a:rPr lang="tr-TR" dirty="0" err="1" smtClean="0">
                <a:latin typeface="Times New Roman" pitchFamily="18" charset="0"/>
                <a:cs typeface="Times New Roman" pitchFamily="18" charset="0"/>
              </a:rPr>
              <a:t>karsılastıgı</a:t>
            </a:r>
            <a:r>
              <a:rPr lang="tr-TR" dirty="0" smtClean="0">
                <a:latin typeface="Times New Roman" pitchFamily="18" charset="0"/>
                <a:cs typeface="Times New Roman" pitchFamily="18" charset="0"/>
              </a:rPr>
              <a:t> </a:t>
            </a:r>
            <a:r>
              <a:rPr lang="tr-TR" dirty="0" err="1">
                <a:latin typeface="Times New Roman" pitchFamily="18" charset="0"/>
                <a:cs typeface="Times New Roman" pitchFamily="18" charset="0"/>
              </a:rPr>
              <a:t>belirlenmistir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Hemsirelerin</a:t>
            </a:r>
            <a:r>
              <a:rPr lang="tr-TR" dirty="0">
                <a:latin typeface="Times New Roman" pitchFamily="18" charset="0"/>
                <a:cs typeface="Times New Roman" pitchFamily="18" charset="0"/>
              </a:rPr>
              <a:t> %41.8’i hekimlerin, %</a:t>
            </a:r>
            <a:r>
              <a:rPr lang="tr-TR" dirty="0" smtClean="0">
                <a:latin typeface="Times New Roman" pitchFamily="18" charset="0"/>
                <a:cs typeface="Times New Roman" pitchFamily="18" charset="0"/>
              </a:rPr>
              <a:t>58.2’si </a:t>
            </a:r>
            <a:r>
              <a:rPr lang="tr-TR" dirty="0" err="1" smtClean="0">
                <a:latin typeface="Times New Roman" pitchFamily="18" charset="0"/>
                <a:cs typeface="Times New Roman" pitchFamily="18" charset="0"/>
              </a:rPr>
              <a:t>arkadaslarının</a:t>
            </a:r>
            <a:r>
              <a:rPr lang="tr-TR" dirty="0" smtClean="0">
                <a:latin typeface="Times New Roman" pitchFamily="18" charset="0"/>
                <a:cs typeface="Times New Roman" pitchFamily="18" charset="0"/>
              </a:rPr>
              <a:t> </a:t>
            </a:r>
            <a:r>
              <a:rPr lang="tr-TR" dirty="0">
                <a:latin typeface="Times New Roman" pitchFamily="18" charset="0"/>
                <a:cs typeface="Times New Roman" pitchFamily="18" charset="0"/>
              </a:rPr>
              <a:t>hatalarına </a:t>
            </a:r>
            <a:r>
              <a:rPr lang="tr-TR" dirty="0" err="1">
                <a:latin typeface="Times New Roman" pitchFamily="18" charset="0"/>
                <a:cs typeface="Times New Roman" pitchFamily="18" charset="0"/>
              </a:rPr>
              <a:t>sahit</a:t>
            </a:r>
            <a:r>
              <a:rPr lang="tr-TR" dirty="0">
                <a:latin typeface="Times New Roman" pitchFamily="18" charset="0"/>
                <a:cs typeface="Times New Roman" pitchFamily="18" charset="0"/>
              </a:rPr>
              <a:t> olduklarını ve en fazla yapılan tıbbi </a:t>
            </a:r>
            <a:r>
              <a:rPr lang="tr-TR" dirty="0" smtClean="0">
                <a:latin typeface="Times New Roman" pitchFamily="18" charset="0"/>
                <a:cs typeface="Times New Roman" pitchFamily="18" charset="0"/>
              </a:rPr>
              <a:t>hata türünün </a:t>
            </a:r>
            <a:r>
              <a:rPr lang="tr-TR" dirty="0">
                <a:solidFill>
                  <a:srgbClr val="FF0000"/>
                </a:solidFill>
                <a:latin typeface="Times New Roman" pitchFamily="18" charset="0"/>
                <a:cs typeface="Times New Roman" pitchFamily="18" charset="0"/>
              </a:rPr>
              <a:t>(%56.1) ilaç hatası </a:t>
            </a:r>
            <a:r>
              <a:rPr lang="tr-TR" dirty="0" err="1">
                <a:latin typeface="Times New Roman" pitchFamily="18" charset="0"/>
                <a:cs typeface="Times New Roman" pitchFamily="18" charset="0"/>
              </a:rPr>
              <a:t>oldugunu</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belirtmistir</a:t>
            </a:r>
            <a:r>
              <a:rPr lang="tr-TR" dirty="0">
                <a:latin typeface="Times New Roman" pitchFamily="18" charset="0"/>
                <a:cs typeface="Times New Roman" pitchFamily="18" charset="0"/>
              </a:rPr>
              <a:t>. Tıbbi hata </a:t>
            </a:r>
            <a:r>
              <a:rPr lang="tr-TR" dirty="0" smtClean="0">
                <a:latin typeface="Times New Roman" pitchFamily="18" charset="0"/>
                <a:cs typeface="Times New Roman" pitchFamily="18" charset="0"/>
              </a:rPr>
              <a:t>nedenlerinin basında </a:t>
            </a:r>
            <a:r>
              <a:rPr lang="tr-TR" dirty="0">
                <a:latin typeface="Times New Roman" pitchFamily="18" charset="0"/>
                <a:cs typeface="Times New Roman" pitchFamily="18" charset="0"/>
              </a:rPr>
              <a:t>ise; is yükünün fazla olması (%64.7), </a:t>
            </a:r>
            <a:r>
              <a:rPr lang="tr-TR" dirty="0" err="1">
                <a:latin typeface="Times New Roman" pitchFamily="18" charset="0"/>
                <a:cs typeface="Times New Roman" pitchFamily="18" charset="0"/>
              </a:rPr>
              <a:t>çalısan</a:t>
            </a:r>
            <a:r>
              <a:rPr lang="tr-TR" dirty="0">
                <a:latin typeface="Times New Roman" pitchFamily="18" charset="0"/>
                <a:cs typeface="Times New Roman" pitchFamily="18" charset="0"/>
              </a:rPr>
              <a:t> </a:t>
            </a:r>
            <a:r>
              <a:rPr lang="tr-TR" dirty="0" err="1" smtClean="0">
                <a:latin typeface="Times New Roman" pitchFamily="18" charset="0"/>
                <a:cs typeface="Times New Roman" pitchFamily="18" charset="0"/>
              </a:rPr>
              <a:t>hemsire</a:t>
            </a:r>
            <a:r>
              <a:rPr lang="tr-TR" dirty="0">
                <a:latin typeface="Times New Roman" pitchFamily="18" charset="0"/>
                <a:cs typeface="Times New Roman" pitchFamily="18" charset="0"/>
              </a:rPr>
              <a:t> </a:t>
            </a:r>
            <a:r>
              <a:rPr lang="tr-TR" dirty="0" smtClean="0">
                <a:latin typeface="Times New Roman" pitchFamily="18" charset="0"/>
                <a:cs typeface="Times New Roman" pitchFamily="18" charset="0"/>
              </a:rPr>
              <a:t>sayısının </a:t>
            </a:r>
            <a:r>
              <a:rPr lang="tr-TR" dirty="0">
                <a:latin typeface="Times New Roman" pitchFamily="18" charset="0"/>
                <a:cs typeface="Times New Roman" pitchFamily="18" charset="0"/>
              </a:rPr>
              <a:t>az olması (%60.0), </a:t>
            </a:r>
            <a:r>
              <a:rPr lang="tr-TR" dirty="0" err="1">
                <a:latin typeface="Times New Roman" pitchFamily="18" charset="0"/>
                <a:cs typeface="Times New Roman" pitchFamily="18" charset="0"/>
              </a:rPr>
              <a:t>hemsirelere</a:t>
            </a:r>
            <a:r>
              <a:rPr lang="tr-TR" dirty="0">
                <a:latin typeface="Times New Roman" pitchFamily="18" charset="0"/>
                <a:cs typeface="Times New Roman" pitchFamily="18" charset="0"/>
              </a:rPr>
              <a:t> görev </a:t>
            </a:r>
            <a:r>
              <a:rPr lang="tr-TR" dirty="0" err="1">
                <a:latin typeface="Times New Roman" pitchFamily="18" charset="0"/>
                <a:cs typeface="Times New Roman" pitchFamily="18" charset="0"/>
              </a:rPr>
              <a:t>dısı</a:t>
            </a:r>
            <a:r>
              <a:rPr lang="tr-TR" dirty="0">
                <a:latin typeface="Times New Roman" pitchFamily="18" charset="0"/>
                <a:cs typeface="Times New Roman" pitchFamily="18" charset="0"/>
              </a:rPr>
              <a:t> islerin </a:t>
            </a:r>
            <a:r>
              <a:rPr lang="tr-TR" dirty="0" smtClean="0">
                <a:latin typeface="Times New Roman" pitchFamily="18" charset="0"/>
                <a:cs typeface="Times New Roman" pitchFamily="18" charset="0"/>
              </a:rPr>
              <a:t>yüklenmesi (%</a:t>
            </a:r>
            <a:r>
              <a:rPr lang="tr-TR" dirty="0">
                <a:latin typeface="Times New Roman" pitchFamily="18" charset="0"/>
                <a:cs typeface="Times New Roman" pitchFamily="18" charset="0"/>
              </a:rPr>
              <a:t>51.4), yorgunluk (%51.4) ifade </a:t>
            </a:r>
            <a:r>
              <a:rPr lang="tr-TR" dirty="0" err="1">
                <a:latin typeface="Times New Roman" pitchFamily="18" charset="0"/>
                <a:cs typeface="Times New Roman" pitchFamily="18" charset="0"/>
              </a:rPr>
              <a:t>edilmistir</a:t>
            </a:r>
            <a:r>
              <a:rPr lang="tr-TR" dirty="0">
                <a:latin typeface="Times New Roman" pitchFamily="18" charset="0"/>
                <a:cs typeface="Times New Roman" pitchFamily="18" charset="0"/>
              </a:rPr>
              <a:t>. </a:t>
            </a:r>
            <a:r>
              <a:rPr lang="tr-TR" dirty="0" err="1">
                <a:latin typeface="Times New Roman" pitchFamily="18" charset="0"/>
                <a:cs typeface="Times New Roman" pitchFamily="18" charset="0"/>
              </a:rPr>
              <a:t>Hemsirelikte</a:t>
            </a:r>
            <a:r>
              <a:rPr lang="tr-TR" dirty="0">
                <a:latin typeface="Times New Roman" pitchFamily="18" charset="0"/>
                <a:cs typeface="Times New Roman" pitchFamily="18" charset="0"/>
              </a:rPr>
              <a:t> Tıbbi </a:t>
            </a:r>
            <a:r>
              <a:rPr lang="tr-TR" dirty="0" smtClean="0">
                <a:latin typeface="Times New Roman" pitchFamily="18" charset="0"/>
                <a:cs typeface="Times New Roman" pitchFamily="18" charset="0"/>
              </a:rPr>
              <a:t>Hataya Eğilim </a:t>
            </a:r>
            <a:r>
              <a:rPr lang="tr-TR" dirty="0" err="1">
                <a:latin typeface="Times New Roman" pitchFamily="18" charset="0"/>
                <a:cs typeface="Times New Roman" pitchFamily="18" charset="0"/>
              </a:rPr>
              <a:t>Ölçegi</a:t>
            </a:r>
            <a:r>
              <a:rPr lang="tr-TR" dirty="0">
                <a:latin typeface="Times New Roman" pitchFamily="18" charset="0"/>
                <a:cs typeface="Times New Roman" pitchFamily="18" charset="0"/>
              </a:rPr>
              <a:t> puan ortalaması 95.55±5.34 olarak </a:t>
            </a:r>
            <a:r>
              <a:rPr lang="tr-TR" dirty="0" err="1" smtClean="0">
                <a:latin typeface="Times New Roman" pitchFamily="18" charset="0"/>
                <a:cs typeface="Times New Roman" pitchFamily="18" charset="0"/>
              </a:rPr>
              <a:t>belirlenmistir</a:t>
            </a:r>
            <a:r>
              <a:rPr lang="tr-TR" dirty="0" smtClean="0">
                <a:latin typeface="Times New Roman" pitchFamily="18" charset="0"/>
                <a:cs typeface="Times New Roman" pitchFamily="18" charset="0"/>
              </a:rPr>
              <a:t>.</a:t>
            </a:r>
            <a:endParaRPr lang="tr-TR" dirty="0">
              <a:latin typeface="Times New Roman" pitchFamily="18" charset="0"/>
              <a:cs typeface="Times New Roman" pitchFamily="18"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4" name="3 İçerik Yer Tutucusu" descr="indir.png"/>
          <p:cNvPicPr>
            <a:picLocks noGrp="1" noChangeAspect="1"/>
          </p:cNvPicPr>
          <p:nvPr>
            <p:ph idx="1"/>
          </p:nvPr>
        </p:nvPicPr>
        <p:blipFill>
          <a:blip r:embed="rId2" cstate="print"/>
          <a:stretch>
            <a:fillRect/>
          </a:stretch>
        </p:blipFill>
        <p:spPr>
          <a:xfrm>
            <a:off x="539552" y="404664"/>
            <a:ext cx="7992888" cy="5976664"/>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latin typeface="Times New Roman" pitchFamily="18" charset="0"/>
                <a:cs typeface="Times New Roman" pitchFamily="18" charset="0"/>
              </a:rPr>
              <a:t>Malpraktis</a:t>
            </a:r>
            <a:r>
              <a:rPr lang="tr-TR" b="1" dirty="0" smtClean="0">
                <a:latin typeface="Times New Roman" pitchFamily="18" charset="0"/>
                <a:cs typeface="Times New Roman" pitchFamily="18" charset="0"/>
              </a:rPr>
              <a:t> - Tarihçe</a:t>
            </a:r>
            <a:endParaRPr lang="tr-TR" b="1" dirty="0">
              <a:latin typeface="Times New Roman" pitchFamily="18" charset="0"/>
              <a:cs typeface="Times New Roman" pitchFamily="18" charset="0"/>
            </a:endParaRPr>
          </a:p>
        </p:txBody>
      </p:sp>
      <p:sp>
        <p:nvSpPr>
          <p:cNvPr id="5" name="4 İçerik Yer Tutucusu"/>
          <p:cNvSpPr>
            <a:spLocks noGrp="1"/>
          </p:cNvSpPr>
          <p:nvPr>
            <p:ph sz="half" idx="1"/>
          </p:nvPr>
        </p:nvSpPr>
        <p:spPr/>
        <p:txBody>
          <a:bodyPr/>
          <a:lstStyle/>
          <a:p>
            <a:pPr algn="just">
              <a:lnSpc>
                <a:spcPct val="150000"/>
              </a:lnSpc>
            </a:pPr>
            <a:r>
              <a:rPr lang="pt-BR" dirty="0">
                <a:latin typeface="Times New Roman" pitchFamily="18" charset="0"/>
                <a:ea typeface="Tahoma" pitchFamily="34" charset="0"/>
                <a:cs typeface="Times New Roman" pitchFamily="18" charset="0"/>
              </a:rPr>
              <a:t>Roma Hukukunda da, hekimin </a:t>
            </a:r>
            <a:r>
              <a:rPr lang="pt-BR" dirty="0" smtClean="0">
                <a:latin typeface="Times New Roman" pitchFamily="18" charset="0"/>
                <a:ea typeface="Tahoma" pitchFamily="34" charset="0"/>
                <a:cs typeface="Times New Roman" pitchFamily="18" charset="0"/>
              </a:rPr>
              <a:t>yaptığı</a:t>
            </a:r>
            <a:r>
              <a:rPr lang="tr-TR" dirty="0" smtClean="0">
                <a:latin typeface="Times New Roman" pitchFamily="18" charset="0"/>
                <a:ea typeface="Tahoma" pitchFamily="34" charset="0"/>
                <a:cs typeface="Times New Roman" pitchFamily="18" charset="0"/>
              </a:rPr>
              <a:t> tedavide </a:t>
            </a:r>
            <a:r>
              <a:rPr lang="tr-TR" dirty="0">
                <a:latin typeface="Times New Roman" pitchFamily="18" charset="0"/>
                <a:ea typeface="Tahoma" pitchFamily="34" charset="0"/>
                <a:cs typeface="Times New Roman" pitchFamily="18" charset="0"/>
              </a:rPr>
              <a:t>sorumluğunun varlığı kabul edilerek </a:t>
            </a:r>
            <a:r>
              <a:rPr lang="tr-TR" dirty="0" smtClean="0">
                <a:latin typeface="Times New Roman" pitchFamily="18" charset="0"/>
                <a:ea typeface="Tahoma" pitchFamily="34" charset="0"/>
                <a:cs typeface="Times New Roman" pitchFamily="18" charset="0"/>
              </a:rPr>
              <a:t>ağır suçlar </a:t>
            </a:r>
            <a:r>
              <a:rPr lang="tr-TR" dirty="0">
                <a:latin typeface="Times New Roman" pitchFamily="18" charset="0"/>
                <a:ea typeface="Tahoma" pitchFamily="34" charset="0"/>
                <a:cs typeface="Times New Roman" pitchFamily="18" charset="0"/>
              </a:rPr>
              <a:t>kapsamında değerlendirilmiştir</a:t>
            </a:r>
            <a:r>
              <a:rPr lang="tr-TR" dirty="0" smtClean="0">
                <a:latin typeface="Times New Roman" pitchFamily="18" charset="0"/>
                <a:ea typeface="Tahoma" pitchFamily="34" charset="0"/>
                <a:cs typeface="Times New Roman" pitchFamily="18" charset="0"/>
              </a:rPr>
              <a:t>.</a:t>
            </a:r>
            <a:endParaRPr lang="tr-TR" dirty="0">
              <a:latin typeface="Times New Roman" pitchFamily="18" charset="0"/>
              <a:ea typeface="Tahoma" pitchFamily="34" charset="0"/>
              <a:cs typeface="Times New Roman" pitchFamily="18" charset="0"/>
            </a:endParaRPr>
          </a:p>
        </p:txBody>
      </p:sp>
      <p:pic>
        <p:nvPicPr>
          <p:cNvPr id="8" name="7 Resim" descr="indir (3).jfif"/>
          <p:cNvPicPr>
            <a:picLocks noChangeAspect="1"/>
          </p:cNvPicPr>
          <p:nvPr/>
        </p:nvPicPr>
        <p:blipFill>
          <a:blip r:embed="rId2" cstate="print"/>
          <a:stretch>
            <a:fillRect/>
          </a:stretch>
        </p:blipFill>
        <p:spPr>
          <a:xfrm>
            <a:off x="4716016" y="1628800"/>
            <a:ext cx="3816424" cy="4320480"/>
          </a:xfrm>
          <a:prstGeom prst="rect">
            <a:avLst/>
          </a:prstGeom>
        </p:spPr>
      </p:pic>
      <p:sp>
        <p:nvSpPr>
          <p:cNvPr id="10" name="9 İçerik Yer Tutucusu"/>
          <p:cNvSpPr>
            <a:spLocks noGrp="1"/>
          </p:cNvSpPr>
          <p:nvPr>
            <p:ph sz="half" idx="2"/>
          </p:nvPr>
        </p:nvSpPr>
        <p:spPr/>
        <p:txBody>
          <a:bodyPr/>
          <a:lstStyle/>
          <a:p>
            <a:endParaRPr lang="tr-T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latin typeface="Times New Roman" pitchFamily="18" charset="0"/>
                <a:cs typeface="Times New Roman" pitchFamily="18" charset="0"/>
              </a:rPr>
              <a:t>Malpraktis</a:t>
            </a:r>
            <a:r>
              <a:rPr lang="tr-TR" b="1" dirty="0" smtClean="0">
                <a:latin typeface="Times New Roman" pitchFamily="18" charset="0"/>
                <a:cs typeface="Times New Roman" pitchFamily="18" charset="0"/>
              </a:rPr>
              <a:t> - Tarihçe</a:t>
            </a:r>
            <a:endParaRPr lang="tr-TR" b="1" dirty="0">
              <a:latin typeface="Times New Roman" pitchFamily="18" charset="0"/>
              <a:cs typeface="Times New Roman" pitchFamily="18" charset="0"/>
            </a:endParaRPr>
          </a:p>
        </p:txBody>
      </p:sp>
      <p:sp>
        <p:nvSpPr>
          <p:cNvPr id="6" name="5 İçerik Yer Tutucusu"/>
          <p:cNvSpPr>
            <a:spLocks noGrp="1"/>
          </p:cNvSpPr>
          <p:nvPr>
            <p:ph idx="1"/>
          </p:nvPr>
        </p:nvSpPr>
        <p:spPr/>
        <p:txBody>
          <a:bodyPr/>
          <a:lstStyle/>
          <a:p>
            <a:pPr algn="just"/>
            <a:r>
              <a:rPr lang="tr-TR" dirty="0" smtClean="0">
                <a:latin typeface="Times New Roman" pitchFamily="18" charset="0"/>
                <a:cs typeface="Times New Roman" pitchFamily="18" charset="0"/>
              </a:rPr>
              <a:t>ABD'de tıbbi bir yanlış uygulama vakasının ilk örneği 1794’te gerçekleşti. Bu davada davalı, eşini ameliyat eden doktorun, karısını ölüme yol açacak şekilde saldırgan ve acımasız bir şekilde tedavi ettiğini ileri sürmüştür. Kocası ayrıca doktorun operasyonu ustaca yapacağına dair söz verdiğini iddia etti. Bu nedenle adama 40 İngiliz Sterlini verildi.</a:t>
            </a:r>
            <a:endParaRPr lang="tr-TR"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latin typeface="Times New Roman" pitchFamily="18" charset="0"/>
                <a:cs typeface="Times New Roman" pitchFamily="18" charset="0"/>
              </a:rPr>
              <a:t>Malpraktis</a:t>
            </a:r>
            <a:r>
              <a:rPr lang="tr-TR" b="1" dirty="0" smtClean="0">
                <a:latin typeface="Times New Roman" pitchFamily="18" charset="0"/>
                <a:cs typeface="Times New Roman" pitchFamily="18" charset="0"/>
              </a:rPr>
              <a:t> - Tarihçe</a:t>
            </a:r>
            <a:endParaRPr lang="tr-TR"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lgn="just">
              <a:lnSpc>
                <a:spcPct val="150000"/>
              </a:lnSpc>
            </a:pPr>
            <a:r>
              <a:rPr lang="tr-TR" dirty="0">
                <a:latin typeface="Times New Roman" pitchFamily="18" charset="0"/>
                <a:cs typeface="Times New Roman" pitchFamily="18" charset="0"/>
              </a:rPr>
              <a:t>Resmi Gazete’de 1998 yılında yayınlanan “Hasta Hakları Yönetmeliği” </a:t>
            </a:r>
            <a:r>
              <a:rPr lang="tr-TR" dirty="0" err="1">
                <a:latin typeface="Times New Roman" pitchFamily="18" charset="0"/>
                <a:cs typeface="Times New Roman" pitchFamily="18" charset="0"/>
              </a:rPr>
              <a:t>nin</a:t>
            </a:r>
            <a:r>
              <a:rPr lang="tr-TR" dirty="0">
                <a:latin typeface="Times New Roman" pitchFamily="18" charset="0"/>
                <a:cs typeface="Times New Roman" pitchFamily="18" charset="0"/>
              </a:rPr>
              <a:t> 7. Bölümünün 37. maddesi, “herkesin, sağlık kurum ve kuruluşlarında güvenlik içinde olmayı bekleme ve bunu isteme hakkı vardır” </a:t>
            </a:r>
            <a:r>
              <a:rPr lang="tr-TR" dirty="0" smtClean="0">
                <a:latin typeface="Times New Roman" pitchFamily="18" charset="0"/>
                <a:cs typeface="Times New Roman" pitchFamily="18" charset="0"/>
              </a:rPr>
              <a:t>denmektedir. </a:t>
            </a:r>
            <a:endParaRPr lang="tr-TR"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TotalTime>
  <Words>2368</Words>
  <Application>Microsoft Office PowerPoint</Application>
  <PresentationFormat>Ekran Gösterisi (4:3)</PresentationFormat>
  <Paragraphs>176</Paragraphs>
  <Slides>67</Slides>
  <Notes>0</Notes>
  <HiddenSlides>0</HiddenSlides>
  <MMClips>0</MMClips>
  <ScaleCrop>false</ScaleCrop>
  <HeadingPairs>
    <vt:vector size="4" baseType="variant">
      <vt:variant>
        <vt:lpstr>Tema</vt:lpstr>
      </vt:variant>
      <vt:variant>
        <vt:i4>1</vt:i4>
      </vt:variant>
      <vt:variant>
        <vt:lpstr>Slayt Başlıkları</vt:lpstr>
      </vt:variant>
      <vt:variant>
        <vt:i4>67</vt:i4>
      </vt:variant>
    </vt:vector>
  </HeadingPairs>
  <TitlesOfParts>
    <vt:vector size="68" baseType="lpstr">
      <vt:lpstr>Ofis Teması</vt:lpstr>
      <vt:lpstr>TIBBİ HATALI UYGULAMALAR (MALPRAKTİS)</vt:lpstr>
      <vt:lpstr>Slayt 2</vt:lpstr>
      <vt:lpstr>Slayt 3</vt:lpstr>
      <vt:lpstr>Tıbbi Hata (Malpraktis) - Tarihçe</vt:lpstr>
      <vt:lpstr>Malpraktis - Tarihçe</vt:lpstr>
      <vt:lpstr>Malpraktis - Tarihçe</vt:lpstr>
      <vt:lpstr>Malpraktis - Tarihçe</vt:lpstr>
      <vt:lpstr>Malpraktis - Tarihçe</vt:lpstr>
      <vt:lpstr>Malpraktis - Tarihçe</vt:lpstr>
      <vt:lpstr>Malpraktis</vt:lpstr>
      <vt:lpstr>Malpraktis</vt:lpstr>
      <vt:lpstr>IOM’un Raporu (1999)</vt:lpstr>
      <vt:lpstr>Malpraktis</vt:lpstr>
      <vt:lpstr>Tıbbi hata çeşitleri</vt:lpstr>
      <vt:lpstr>İLAÇ HATALARI</vt:lpstr>
      <vt:lpstr>İlaç Hataları</vt:lpstr>
      <vt:lpstr>Cerrahi Hataları</vt:lpstr>
      <vt:lpstr>Slayt 18</vt:lpstr>
      <vt:lpstr>Cerrahi Hataları</vt:lpstr>
      <vt:lpstr>Tanı Hataları</vt:lpstr>
      <vt:lpstr>Tanı Hataları</vt:lpstr>
      <vt:lpstr>Tanı Hataları</vt:lpstr>
      <vt:lpstr>Tanı Hataları</vt:lpstr>
      <vt:lpstr>Tanı Hataları</vt:lpstr>
      <vt:lpstr> İletişim Hataları</vt:lpstr>
      <vt:lpstr>İletişim Hataları</vt:lpstr>
      <vt:lpstr>İletişim Hataları</vt:lpstr>
      <vt:lpstr>Nazokomiyal Enfeksiyonlar </vt:lpstr>
      <vt:lpstr>Nazokomiyal Enfeksiyonlar </vt:lpstr>
      <vt:lpstr>Hasta Düşmeleri</vt:lpstr>
      <vt:lpstr>Slayt 31</vt:lpstr>
      <vt:lpstr>Malpraktis Değerlendirmesi</vt:lpstr>
      <vt:lpstr>Malpraktis Değerlendirmesi</vt:lpstr>
      <vt:lpstr>Malpraktis Değerlendirmesi</vt:lpstr>
      <vt:lpstr>Malpraktis Değerlendirmesi</vt:lpstr>
      <vt:lpstr>Hukuk ve Malpraktis</vt:lpstr>
      <vt:lpstr>Hukuk ve Malpraktis</vt:lpstr>
      <vt:lpstr>Hukuk ve Malpraktis</vt:lpstr>
      <vt:lpstr>Hukuk ve Malpraktis</vt:lpstr>
      <vt:lpstr>Hukuk ve Malpraktis</vt:lpstr>
      <vt:lpstr>Hukuk ve Malpraktis</vt:lpstr>
      <vt:lpstr>Hukuk ve Malpraktis</vt:lpstr>
      <vt:lpstr>Hukuk ve Malpraktis</vt:lpstr>
      <vt:lpstr>Hukuk ve Malpraktis</vt:lpstr>
      <vt:lpstr>Hukuk ve Malpraktis</vt:lpstr>
      <vt:lpstr>Hukuk ve Malpraktis</vt:lpstr>
      <vt:lpstr>Hukuk ve Malpraktis</vt:lpstr>
      <vt:lpstr>Malpraktis Önleme Yaklaşımları</vt:lpstr>
      <vt:lpstr>Malpraktis Önleme Yaklaşımları</vt:lpstr>
      <vt:lpstr>Malpraktis Önleme Yaklaşımları</vt:lpstr>
      <vt:lpstr>İsviçre Peyniri Modeli</vt:lpstr>
      <vt:lpstr>İsviçre Peyniri Modeli</vt:lpstr>
      <vt:lpstr>İSVİÇRE PEYNİRİ MODELİ</vt:lpstr>
      <vt:lpstr>İsviçre Peyniri Modeli</vt:lpstr>
      <vt:lpstr>İsviçre Peyniri Modeli</vt:lpstr>
      <vt:lpstr>Etkili İletişim İçin SBAR</vt:lpstr>
      <vt:lpstr>Kurum Kültürü</vt:lpstr>
      <vt:lpstr>Kurum Kültürü</vt:lpstr>
      <vt:lpstr>Kurum Kültürü</vt:lpstr>
      <vt:lpstr>Kurum Kültürü</vt:lpstr>
      <vt:lpstr>Kurum Kültürü</vt:lpstr>
      <vt:lpstr>Kurum Kültürü</vt:lpstr>
      <vt:lpstr>Kurum Kültürü</vt:lpstr>
      <vt:lpstr>Literatürden Örnek</vt:lpstr>
      <vt:lpstr>Literatürden Örnek</vt:lpstr>
      <vt:lpstr>Literatürden Örnek</vt:lpstr>
      <vt:lpstr>Slayt 67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TIBBİ HATALI UYGULAMALAR (MALPRAKTİS)</dc:title>
  <dc:creator>Kemal Toprak KILIÇ</dc:creator>
  <cp:lastModifiedBy>Kemal Toprak KILIÇ</cp:lastModifiedBy>
  <cp:revision>5</cp:revision>
  <dcterms:created xsi:type="dcterms:W3CDTF">2019-12-24T19:11:21Z</dcterms:created>
  <dcterms:modified xsi:type="dcterms:W3CDTF">2020-01-19T20:46:50Z</dcterms:modified>
</cp:coreProperties>
</file>