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2EBE1C3-13C2-4D7E-A0B3-8EFD407379D9}"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2002285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2EBE1C3-13C2-4D7E-A0B3-8EFD407379D9}"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3678224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2EBE1C3-13C2-4D7E-A0B3-8EFD407379D9}"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490242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2EBE1C3-13C2-4D7E-A0B3-8EFD407379D9}"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156880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2EBE1C3-13C2-4D7E-A0B3-8EFD407379D9}" type="datetimeFigureOut">
              <a:rPr lang="tr-TR" smtClean="0"/>
              <a:t>21.02.2018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2070014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2EBE1C3-13C2-4D7E-A0B3-8EFD407379D9}" type="datetimeFigureOut">
              <a:rPr lang="tr-TR" smtClean="0"/>
              <a:t>21.02.2018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4167812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2EBE1C3-13C2-4D7E-A0B3-8EFD407379D9}" type="datetimeFigureOut">
              <a:rPr lang="tr-TR" smtClean="0"/>
              <a:t>21.02.2018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201246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2EBE1C3-13C2-4D7E-A0B3-8EFD407379D9}" type="datetimeFigureOut">
              <a:rPr lang="tr-TR" smtClean="0"/>
              <a:t>21.02.2018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251314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2EBE1C3-13C2-4D7E-A0B3-8EFD407379D9}" type="datetimeFigureOut">
              <a:rPr lang="tr-TR" smtClean="0"/>
              <a:t>21.02.2018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683825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2EBE1C3-13C2-4D7E-A0B3-8EFD407379D9}" type="datetimeFigureOut">
              <a:rPr lang="tr-TR" smtClean="0"/>
              <a:t>21.02.2018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3092073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2EBE1C3-13C2-4D7E-A0B3-8EFD407379D9}" type="datetimeFigureOut">
              <a:rPr lang="tr-TR" smtClean="0"/>
              <a:t>21.02.2018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B00798-0D2A-447C-94AF-908040313311}" type="slidenum">
              <a:rPr lang="tr-TR" smtClean="0"/>
              <a:t>‹#›</a:t>
            </a:fld>
            <a:endParaRPr lang="tr-TR"/>
          </a:p>
        </p:txBody>
      </p:sp>
    </p:spTree>
    <p:extLst>
      <p:ext uri="{BB962C8B-B14F-4D97-AF65-F5344CB8AC3E}">
        <p14:creationId xmlns:p14="http://schemas.microsoft.com/office/powerpoint/2010/main" val="13533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EBE1C3-13C2-4D7E-A0B3-8EFD407379D9}" type="datetimeFigureOut">
              <a:rPr lang="tr-TR" smtClean="0"/>
              <a:t>21.02.2018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00798-0D2A-447C-94AF-908040313311}" type="slidenum">
              <a:rPr lang="tr-TR" smtClean="0"/>
              <a:t>‹#›</a:t>
            </a:fld>
            <a:endParaRPr lang="tr-TR"/>
          </a:p>
        </p:txBody>
      </p:sp>
    </p:spTree>
    <p:extLst>
      <p:ext uri="{BB962C8B-B14F-4D97-AF65-F5344CB8AC3E}">
        <p14:creationId xmlns:p14="http://schemas.microsoft.com/office/powerpoint/2010/main" val="4216524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t>ÖZEL TÜKETİM VERGİSİ</a:t>
            </a:r>
            <a:endParaRPr lang="tr-TR" sz="4400" dirty="0"/>
          </a:p>
        </p:txBody>
      </p:sp>
      <p:sp>
        <p:nvSpPr>
          <p:cNvPr id="3" name="Alt Başlık 2"/>
          <p:cNvSpPr>
            <a:spLocks noGrp="1"/>
          </p:cNvSpPr>
          <p:nvPr>
            <p:ph type="subTitle" idx="1"/>
          </p:nvPr>
        </p:nvSpPr>
        <p:spPr/>
        <p:txBody>
          <a:bodyPr/>
          <a:lstStyle/>
          <a:p>
            <a:endParaRPr lang="tr-TR" dirty="0" smtClean="0"/>
          </a:p>
          <a:p>
            <a:r>
              <a:rPr lang="tr-TR" sz="2800" dirty="0" smtClean="0"/>
              <a:t>YRD. DOÇ. DR. EDA ÖZDİLER KÜÇÜK</a:t>
            </a:r>
            <a:endParaRPr lang="tr-TR" sz="2800" dirty="0"/>
          </a:p>
        </p:txBody>
      </p:sp>
    </p:spTree>
    <p:extLst>
      <p:ext uri="{BB962C8B-B14F-4D97-AF65-F5344CB8AC3E}">
        <p14:creationId xmlns:p14="http://schemas.microsoft.com/office/powerpoint/2010/main" val="4289764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ÖTVK’ne</a:t>
            </a:r>
            <a:r>
              <a:rPr lang="tr-TR" dirty="0"/>
              <a:t> </a:t>
            </a:r>
            <a:r>
              <a:rPr lang="tr-TR" dirty="0" smtClean="0"/>
              <a:t>ekli</a:t>
            </a:r>
            <a:r>
              <a:rPr lang="tr-TR" dirty="0"/>
              <a:t>;</a:t>
            </a:r>
          </a:p>
          <a:p>
            <a:r>
              <a:rPr lang="tr-TR" dirty="0"/>
              <a:t>a) (I) sayılı listedeki malların ithalatçıları veya rafineriler dahil imal edenler tarafından teslimi,</a:t>
            </a:r>
          </a:p>
          <a:p>
            <a:r>
              <a:rPr lang="tr-TR" dirty="0"/>
              <a:t>b) (II) sayılı listedeki mallardan kayıt ve tescile tâbi olanların ilk iktisabı,</a:t>
            </a:r>
          </a:p>
          <a:p>
            <a:r>
              <a:rPr lang="tr-TR" dirty="0"/>
              <a:t>c) (II) sayılı listedeki mallardan kayıt ve tescile tâbi olmayanlar ile (III) ve (IV) sayılı listelerdeki malların ithalatı veya imal ya da inşa edenler tarafından teslimi,</a:t>
            </a:r>
          </a:p>
          <a:p>
            <a:r>
              <a:rPr lang="tr-TR" dirty="0"/>
              <a:t>d) (I), (III) ve (IV) sayılı listelerdeki mallar ile (II) sayılı listedeki mallardan kayıt ve tescile tâbi olmayanların özel tüketim vergisi uygulanmadan önce müzayede yoluyla satışı,</a:t>
            </a:r>
          </a:p>
          <a:p>
            <a:r>
              <a:rPr lang="tr-TR" dirty="0" smtClean="0"/>
              <a:t>bir </a:t>
            </a:r>
            <a:r>
              <a:rPr lang="tr-TR" dirty="0"/>
              <a:t>defaya mahsus olmak üzere özel tüketim vergisine tâbidir.</a:t>
            </a:r>
          </a:p>
          <a:p>
            <a:endParaRPr lang="tr-TR" dirty="0"/>
          </a:p>
        </p:txBody>
      </p:sp>
    </p:spTree>
    <p:extLst>
      <p:ext uri="{BB962C8B-B14F-4D97-AF65-F5344CB8AC3E}">
        <p14:creationId xmlns:p14="http://schemas.microsoft.com/office/powerpoint/2010/main" val="1220900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İlk iktisap: (II) sayılı listedeki mallardan Türkiye’de kayıt ve tescil edilmemiş olanların kullanılmak üzere ithalini, müzayede yoluyla veya kayıt ve tescil edilmiş olsa dahi 4077 sayılı Tüketicinin Korunması Hakkında Kanun hükümlerine göre iade edilenler de dahil motorlu araç ticareti yapanlardan iktisabını, motorlu araç ticareti yapanlar tarafından kullanılmaya başlanmasını, aktife alınmasını veya adlarına kayıt ve tescil </a:t>
            </a:r>
            <a:r>
              <a:rPr lang="tr-TR" dirty="0" smtClean="0"/>
              <a:t>ettirilmesini ifade eder.</a:t>
            </a:r>
            <a:endParaRPr lang="tr-TR" dirty="0"/>
          </a:p>
          <a:p>
            <a:endParaRPr lang="tr-TR" dirty="0"/>
          </a:p>
        </p:txBody>
      </p:sp>
    </p:spTree>
    <p:extLst>
      <p:ext uri="{BB962C8B-B14F-4D97-AF65-F5344CB8AC3E}">
        <p14:creationId xmlns:p14="http://schemas.microsoft.com/office/powerpoint/2010/main" val="4125707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Vergiyi doğuran olay;</a:t>
            </a:r>
          </a:p>
          <a:p>
            <a:r>
              <a:rPr lang="tr-TR" dirty="0"/>
              <a:t>a) Mal teslimi veya ilk iktisap hallerinde malın teslimi veya ilk iktisabı,</a:t>
            </a:r>
          </a:p>
          <a:p>
            <a:r>
              <a:rPr lang="tr-TR" dirty="0"/>
              <a:t>b) Malın tesliminden önce fatura veya benzeri belgeler verilmesi hallerinde, bu belgelerde gösterilen miktarla sınırlı olmak üzere fatura veya benzeri belgelerin düzenlenmesi, </a:t>
            </a:r>
          </a:p>
          <a:p>
            <a:r>
              <a:rPr lang="tr-TR" dirty="0"/>
              <a:t>c) Kısım </a:t>
            </a:r>
            <a:r>
              <a:rPr lang="tr-TR" dirty="0" err="1"/>
              <a:t>kısım</a:t>
            </a:r>
            <a:r>
              <a:rPr lang="tr-TR" dirty="0"/>
              <a:t> mal teslim edilmesi mutat olan veya bu hususlarda mutabık kalınan hallerde, her bir kısmın teslimi,</a:t>
            </a:r>
          </a:p>
          <a:p>
            <a:r>
              <a:rPr lang="tr-TR" dirty="0"/>
              <a:t>d) Komisyoncular vasıtasıyla veya </a:t>
            </a:r>
            <a:r>
              <a:rPr lang="tr-TR" dirty="0" err="1"/>
              <a:t>konsinyasyon</a:t>
            </a:r>
            <a:r>
              <a:rPr lang="tr-TR" dirty="0"/>
              <a:t> suretiyle yapılan satışlarda malların alıcıya teslimi,</a:t>
            </a:r>
          </a:p>
          <a:p>
            <a:r>
              <a:rPr lang="tr-TR" dirty="0"/>
              <a:t>e) İthalatta, 4458 sayılı Gümrük Kanununa göre gümrük yükümlülüğünün doğması, ithalat vergilerine tâbi olmayan işlemlerde ise gümrük beyannamesinin tescilidir.</a:t>
            </a:r>
          </a:p>
          <a:p>
            <a:endParaRPr lang="tr-TR" dirty="0"/>
          </a:p>
        </p:txBody>
      </p:sp>
    </p:spTree>
    <p:extLst>
      <p:ext uri="{BB962C8B-B14F-4D97-AF65-F5344CB8AC3E}">
        <p14:creationId xmlns:p14="http://schemas.microsoft.com/office/powerpoint/2010/main" val="1753815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Özel tüketim vergisinin mükellefi, bu Kanuna ekli;</a:t>
            </a:r>
          </a:p>
          <a:p>
            <a:r>
              <a:rPr lang="tr-TR" dirty="0"/>
              <a:t>a) (I), (III) ve (IV) sayılı listelerdeki mallar ile (II) sayılı listedeki mallardan kayıt ve tescile tâbi olmayanları imal, inşa veya ithal edenler ile bu malların müzayede yoluyla satışını gerçekleştirenler,</a:t>
            </a:r>
          </a:p>
          <a:p>
            <a:r>
              <a:rPr lang="tr-TR" dirty="0"/>
              <a:t>b) (II) sayılı listedeki mallardan kayıt ve tescile tâbi olanlar için; motorlu araç ticareti yapanlar, kullanmak üzere ithal edenler veya müzayede yoluyla satışını gerçekleştirenlerdir.</a:t>
            </a:r>
          </a:p>
          <a:p>
            <a:endParaRPr lang="tr-TR" dirty="0"/>
          </a:p>
        </p:txBody>
      </p:sp>
    </p:spTree>
    <p:extLst>
      <p:ext uri="{BB962C8B-B14F-4D97-AF65-F5344CB8AC3E}">
        <p14:creationId xmlns:p14="http://schemas.microsoft.com/office/powerpoint/2010/main" val="405989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Mükellefin Türkiye içinde ikametgâhının, işyerinin, kanuni ve iş merkezlerinin bulunmaması halleri ile gerekli görülen diğer hallerde Maliye Bakanlığı, vergi alacağının emniyet altına alınması amacıyla vergiye tâbi işlemlere taraf olanları verginin ödenmesinden sorumlu tutabilir.</a:t>
            </a:r>
          </a:p>
        </p:txBody>
      </p:sp>
    </p:spTree>
    <p:extLst>
      <p:ext uri="{BB962C8B-B14F-4D97-AF65-F5344CB8AC3E}">
        <p14:creationId xmlns:p14="http://schemas.microsoft.com/office/powerpoint/2010/main" val="1122297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Ekli </a:t>
            </a:r>
            <a:r>
              <a:rPr lang="tr-TR" dirty="0"/>
              <a:t>listelerdeki malların ihracat teslimleri aşağıdaki şartlarla vergiden müstesnadır.</a:t>
            </a:r>
          </a:p>
          <a:p>
            <a:r>
              <a:rPr lang="tr-TR" dirty="0"/>
              <a:t>a) Teslim yurt dışındaki bir müşteriye yapılmalıdır. Yurt dışındaki müşteri tabiri; ikametgâhı, işyeri, kanuni ve iş merkezleri yurt dışında olan alıcılar ile yurt içinde bulunan bir işletmenin, yurt dışında faaliyet gösteren şubelerini ifade eder.</a:t>
            </a:r>
          </a:p>
          <a:p>
            <a:r>
              <a:rPr lang="tr-TR" dirty="0"/>
              <a:t>b) Teslim konusu mal, Türkiye Cumhuriyeti Gümrük Bölgesinden çıkmış olmalıdır. Malın ihraç edilmeden önce yurt dışındaki alıcı adına hareket edenlere veya bizzat alıcıya işlenmek ya da herhangi bir şekilde değerlendirilmek üzere yurt içinde teslimi ihracat sayılmaz.</a:t>
            </a:r>
          </a:p>
          <a:p>
            <a:endParaRPr lang="tr-TR" dirty="0"/>
          </a:p>
        </p:txBody>
      </p:sp>
    </p:spTree>
    <p:extLst>
      <p:ext uri="{BB962C8B-B14F-4D97-AF65-F5344CB8AC3E}">
        <p14:creationId xmlns:p14="http://schemas.microsoft.com/office/powerpoint/2010/main" val="2686631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t>Kanuna ekli (I) sayılı listenin (B) cetvelindeki malların; (I) sayılı listeye dahil olmayan malların imalinde kullanılmak üzere mükellefler tarafından tesliminde tarh ve tahakkuk ettirilen özel tüketim vergisinin Bakanlar Kurulu tarafından belirlenecek kısmı, teminat alınmak suretiyle tecil olunur.</a:t>
            </a:r>
          </a:p>
        </p:txBody>
      </p:sp>
    </p:spTree>
    <p:extLst>
      <p:ext uri="{BB962C8B-B14F-4D97-AF65-F5344CB8AC3E}">
        <p14:creationId xmlns:p14="http://schemas.microsoft.com/office/powerpoint/2010/main" val="22382313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548</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ÖZEL TÜKETİM VERGİSİ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ÖZEL TÜKETİM VERGİSİ</dc:title>
  <dc:creator>EDA OZDILER</dc:creator>
  <cp:lastModifiedBy>EDA OZDILER</cp:lastModifiedBy>
  <cp:revision>1</cp:revision>
  <dcterms:created xsi:type="dcterms:W3CDTF">2018-02-21T09:14:16Z</dcterms:created>
  <dcterms:modified xsi:type="dcterms:W3CDTF">2018-02-21T09:14:23Z</dcterms:modified>
</cp:coreProperties>
</file>