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2F487-1F67-48B2-98E3-79962FB4435F}" type="datetimeFigureOut">
              <a:rPr lang="tr-TR" smtClean="0"/>
              <a:pPr/>
              <a:t>24.03.2020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9D53EF-A091-49F6-91A5-E0E93A5E7423}" type="slidenum">
              <a:rPr lang="tr-TR" smtClean="0"/>
              <a:pPr/>
              <a:t>‹#›</a:t>
            </a:fld>
            <a:endParaRPr lang="tr-TR"/>
          </a:p>
        </p:txBody>
      </p:sp>
    </p:spTree>
    <p:extLst>
      <p:ext uri="{BB962C8B-B14F-4D97-AF65-F5344CB8AC3E}">
        <p14:creationId xmlns:p14="http://schemas.microsoft.com/office/powerpoint/2010/main" val="1143772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10</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29D53EF-A091-49F6-91A5-E0E93A5E7423}"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0F9817DF-D93D-454A-A16B-0FB64BD1AC5A}" type="datetime1">
              <a:rPr lang="tr-TR" smtClean="0"/>
              <a:t>24.03.2020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91879338-C83D-402C-A22E-8C743F703DF4}" type="datetime1">
              <a:rPr lang="tr-TR" smtClean="0"/>
              <a:t>24.03.2020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51BFA54F-0FCB-4B27-903F-ADCBDF1472F5}" type="datetime1">
              <a:rPr lang="tr-TR" smtClean="0"/>
              <a:t>24.03.2020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2D03360-6DE4-4F16-BD82-0C174B8A71BC}" type="datetime1">
              <a:rPr lang="tr-TR" smtClean="0"/>
              <a:t>24.03.2020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B3912663-D3B4-48D7-A09D-8A03A4DB3969}" type="datetime1">
              <a:rPr lang="tr-TR" smtClean="0"/>
              <a:t>24.03.2020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085F708-2B77-41DA-A9C0-AB2B23D7CD64}" type="datetime1">
              <a:rPr lang="tr-TR" smtClean="0"/>
              <a:t>24.03.2020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B925EB0B-6287-447D-87F8-20E1942EE0D2}" type="datetime1">
              <a:rPr lang="tr-TR" smtClean="0"/>
              <a:t>24.03.2020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8713D8A3-C2BC-47DA-AE23-9D92F458F0AD}" type="datetime1">
              <a:rPr lang="tr-TR" smtClean="0"/>
              <a:t>24.03.2020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64F3FA4-B3FD-413A-BE97-3A4C15C6B112}" type="datetime1">
              <a:rPr lang="tr-TR" smtClean="0"/>
              <a:t>24.03.2020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4BDB83D-665D-4482-BFAF-B373D52D78F9}" type="datetime1">
              <a:rPr lang="tr-TR" smtClean="0"/>
              <a:t>24.03.2020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BC8C7B1C-6604-447A-AF0F-2355AFE46E80}" type="datetime1">
              <a:rPr lang="tr-TR" smtClean="0"/>
              <a:t>24.03.2020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EDB6BA7-FCCE-42C2-8C72-76ACE397054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2F037-3AB0-42B0-BD69-5DA9903AB3B6}" type="datetime1">
              <a:rPr lang="tr-TR" smtClean="0"/>
              <a:t>24.03.2020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B6BA7-FCCE-42C2-8C72-76ACE397054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a:solidFill>
                  <a:srgbClr val="7030A0"/>
                </a:solidFill>
                <a:latin typeface="Arial" pitchFamily="34" charset="0"/>
                <a:cs typeface="Arial" pitchFamily="34" charset="0"/>
              </a:rPr>
              <a:t>HAKSIZ REKABET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600" b="1" dirty="0">
                <a:solidFill>
                  <a:srgbClr val="7030A0"/>
                </a:solidFill>
                <a:latin typeface="Arial" pitchFamily="34" charset="0"/>
                <a:cs typeface="Arial" pitchFamily="34" charset="0"/>
              </a:rPr>
              <a:t>Çalıştıranın Sorumluluğu</a:t>
            </a:r>
          </a:p>
        </p:txBody>
      </p:sp>
      <p:sp>
        <p:nvSpPr>
          <p:cNvPr id="3" name="2 İçerik Yer Tutucusu"/>
          <p:cNvSpPr>
            <a:spLocks noGrp="1"/>
          </p:cNvSpPr>
          <p:nvPr>
            <p:ph idx="1"/>
          </p:nvPr>
        </p:nvSpPr>
        <p:spPr/>
        <p:txBody>
          <a:bodyPr/>
          <a:lstStyle/>
          <a:p>
            <a:pPr>
              <a:buNone/>
            </a:pPr>
            <a:r>
              <a:rPr lang="tr-TR" b="1" dirty="0"/>
              <a:t>	</a:t>
            </a:r>
            <a:r>
              <a:rPr lang="tr-TR" sz="2400" b="1" dirty="0">
                <a:latin typeface="Arial" pitchFamily="34" charset="0"/>
                <a:cs typeface="Arial" pitchFamily="34" charset="0"/>
              </a:rPr>
              <a:t>MADDE 57</a:t>
            </a:r>
            <a:r>
              <a:rPr lang="tr-TR" sz="2400" dirty="0">
                <a:latin typeface="Arial" pitchFamily="34" charset="0"/>
                <a:cs typeface="Arial" pitchFamily="34" charset="0"/>
              </a:rPr>
              <a:t>-</a:t>
            </a:r>
            <a:r>
              <a:rPr lang="tr-TR" sz="2400" b="1" dirty="0">
                <a:latin typeface="Arial" pitchFamily="34" charset="0"/>
                <a:cs typeface="Arial" pitchFamily="34" charset="0"/>
              </a:rPr>
              <a:t> </a:t>
            </a:r>
            <a:r>
              <a:rPr lang="tr-TR" sz="2400" dirty="0">
                <a:latin typeface="Arial" pitchFamily="34" charset="0"/>
                <a:cs typeface="Arial" pitchFamily="34" charset="0"/>
              </a:rPr>
              <a:t>(1)</a:t>
            </a:r>
            <a:r>
              <a:rPr lang="tr-TR" sz="2400" b="1" dirty="0">
                <a:latin typeface="Arial" pitchFamily="34" charset="0"/>
                <a:cs typeface="Arial" pitchFamily="34" charset="0"/>
              </a:rPr>
              <a:t> </a:t>
            </a:r>
            <a:r>
              <a:rPr lang="tr-TR" sz="2400" dirty="0">
                <a:latin typeface="Arial" pitchFamily="34" charset="0"/>
                <a:cs typeface="Arial" pitchFamily="34" charset="0"/>
              </a:rPr>
              <a:t>Haksız rekabet fiili, hizmetlerini veya işlerini gördükleri sırada çalışanlar veya işçiler tarafından işlenmiş olursa, 56 </a:t>
            </a:r>
            <a:r>
              <a:rPr lang="tr-TR" sz="2400" dirty="0" err="1">
                <a:latin typeface="Arial" pitchFamily="34" charset="0"/>
                <a:cs typeface="Arial" pitchFamily="34" charset="0"/>
              </a:rPr>
              <a:t>ncı</a:t>
            </a:r>
            <a:r>
              <a:rPr lang="tr-TR" sz="2400" dirty="0">
                <a:latin typeface="Arial" pitchFamily="34" charset="0"/>
                <a:cs typeface="Arial" pitchFamily="34" charset="0"/>
              </a:rPr>
              <a:t> maddenin birinci fıkrasının (a), (b) ve (c) bentlerinde yazılı davalar, çalıştıranlara karşı da açılabilir. </a:t>
            </a:r>
          </a:p>
          <a:p>
            <a:pPr>
              <a:buNone/>
            </a:pPr>
            <a:endParaRPr lang="tr-TR"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CEDB6BA7-FCCE-42C2-8C72-76ACE3970540}" type="slidenum">
              <a:rPr lang="tr-TR" smtClean="0"/>
              <a:pPr/>
              <a:t>10</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229600" cy="1143000"/>
          </a:xfrm>
        </p:spPr>
        <p:txBody>
          <a:bodyPr>
            <a:normAutofit/>
          </a:bodyPr>
          <a:lstStyle/>
          <a:p>
            <a:pPr algn="l"/>
            <a:r>
              <a:rPr lang="tr-TR" sz="3200" b="1" dirty="0">
                <a:solidFill>
                  <a:srgbClr val="7030A0"/>
                </a:solidFill>
                <a:latin typeface="Arial" pitchFamily="34" charset="0"/>
                <a:cs typeface="Arial" pitchFamily="34" charset="0"/>
              </a:rPr>
              <a:t>Haksız Rekabet</a:t>
            </a:r>
          </a:p>
        </p:txBody>
      </p:sp>
      <p:sp>
        <p:nvSpPr>
          <p:cNvPr id="3" name="2 İçerik Yer Tutucusu"/>
          <p:cNvSpPr>
            <a:spLocks noGrp="1"/>
          </p:cNvSpPr>
          <p:nvPr>
            <p:ph idx="1"/>
          </p:nvPr>
        </p:nvSpPr>
        <p:spPr/>
        <p:txBody>
          <a:bodyPr>
            <a:normAutofit/>
          </a:bodyPr>
          <a:lstStyle/>
          <a:p>
            <a:pPr>
              <a:buNone/>
            </a:pPr>
            <a:r>
              <a:rPr lang="tr-TR" sz="2400" b="1" dirty="0"/>
              <a:t>	</a:t>
            </a:r>
            <a:r>
              <a:rPr lang="tr-TR" sz="2400" b="1" dirty="0">
                <a:latin typeface="Arial" pitchFamily="34" charset="0"/>
                <a:cs typeface="Arial" pitchFamily="34" charset="0"/>
              </a:rPr>
              <a:t>Amaç ve ilke</a:t>
            </a:r>
            <a:endParaRPr lang="tr-TR" sz="2400" dirty="0">
              <a:latin typeface="Arial" pitchFamily="34" charset="0"/>
              <a:cs typeface="Arial" pitchFamily="34" charset="0"/>
            </a:endParaRPr>
          </a:p>
          <a:p>
            <a:pPr>
              <a:buNone/>
            </a:pPr>
            <a:r>
              <a:rPr lang="tr-TR" sz="2400" b="1" dirty="0">
                <a:latin typeface="Arial" pitchFamily="34" charset="0"/>
                <a:cs typeface="Arial" pitchFamily="34" charset="0"/>
              </a:rPr>
              <a:t>	TTK m. 54</a:t>
            </a:r>
            <a:r>
              <a:rPr lang="tr-TR" sz="2400" dirty="0">
                <a:latin typeface="Arial" pitchFamily="34" charset="0"/>
                <a:cs typeface="Arial" pitchFamily="34" charset="0"/>
              </a:rPr>
              <a:t>-</a:t>
            </a:r>
            <a:r>
              <a:rPr lang="tr-TR" sz="2400" b="1" dirty="0">
                <a:latin typeface="Arial" pitchFamily="34" charset="0"/>
                <a:cs typeface="Arial" pitchFamily="34" charset="0"/>
              </a:rPr>
              <a:t> </a:t>
            </a:r>
            <a:r>
              <a:rPr lang="tr-TR" sz="2400" dirty="0">
                <a:latin typeface="Arial" pitchFamily="34" charset="0"/>
                <a:cs typeface="Arial" pitchFamily="34" charset="0"/>
              </a:rPr>
              <a:t>(1)</a:t>
            </a:r>
            <a:r>
              <a:rPr lang="tr-TR" sz="2400" b="1" dirty="0">
                <a:latin typeface="Arial" pitchFamily="34" charset="0"/>
                <a:cs typeface="Arial" pitchFamily="34" charset="0"/>
              </a:rPr>
              <a:t> </a:t>
            </a:r>
            <a:r>
              <a:rPr lang="tr-TR" sz="2400" dirty="0">
                <a:latin typeface="Arial" pitchFamily="34" charset="0"/>
                <a:cs typeface="Arial" pitchFamily="34" charset="0"/>
              </a:rPr>
              <a:t>Haksız rekabete ilişkin bu Kısım hükümlerinin amacı, bütün katılanların menfaatine, dürüst ve bozulmamış rekabetin sağlanmasıdır.</a:t>
            </a:r>
          </a:p>
          <a:p>
            <a:pPr>
              <a:buNone/>
            </a:pPr>
            <a:r>
              <a:rPr lang="tr-TR" sz="2400" dirty="0">
                <a:latin typeface="Arial" pitchFamily="34" charset="0"/>
                <a:cs typeface="Arial" pitchFamily="34" charset="0"/>
              </a:rPr>
              <a:t>	(2)</a:t>
            </a:r>
            <a:r>
              <a:rPr lang="tr-TR" sz="2400" b="1" dirty="0">
                <a:latin typeface="Arial" pitchFamily="34" charset="0"/>
                <a:cs typeface="Arial" pitchFamily="34" charset="0"/>
              </a:rPr>
              <a:t> </a:t>
            </a:r>
            <a:r>
              <a:rPr lang="tr-TR" sz="2400" dirty="0">
                <a:latin typeface="Arial" pitchFamily="34" charset="0"/>
                <a:cs typeface="Arial" pitchFamily="34" charset="0"/>
              </a:rPr>
              <a:t>Rakipler arasında veya tedarik edenlerle müşteriler arasındaki ilişkileri etkileyen aldatıcı veya dürüstlük kuralına diğer şekillerdeki aykırı davranışlar ile ticari uygulamalar haksız ve hukuka aykırıdır. </a:t>
            </a:r>
          </a:p>
          <a:p>
            <a:pPr>
              <a:buNone/>
            </a:pPr>
            <a:endParaRPr lang="tr-TR" sz="2400"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CEDB6BA7-FCCE-42C2-8C72-76ACE3970540}"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548680"/>
            <a:ext cx="7560840" cy="1143000"/>
          </a:xfrm>
        </p:spPr>
        <p:txBody>
          <a:bodyPr>
            <a:normAutofit fontScale="90000"/>
          </a:bodyPr>
          <a:lstStyle/>
          <a:p>
            <a:pPr algn="l"/>
            <a:r>
              <a:rPr lang="tr-TR" sz="3200" b="1" dirty="0">
                <a:solidFill>
                  <a:srgbClr val="7030A0"/>
                </a:solidFill>
                <a:latin typeface="Arial" pitchFamily="34" charset="0"/>
                <a:cs typeface="Arial" pitchFamily="34" charset="0"/>
              </a:rPr>
              <a:t>Dürüstlük Kuralına Aykırı Davranışlar, </a:t>
            </a:r>
            <a:br>
              <a:rPr lang="tr-TR" sz="3200" b="1" dirty="0">
                <a:solidFill>
                  <a:srgbClr val="7030A0"/>
                </a:solidFill>
                <a:latin typeface="Arial" pitchFamily="34" charset="0"/>
                <a:cs typeface="Arial" pitchFamily="34" charset="0"/>
              </a:rPr>
            </a:br>
            <a:r>
              <a:rPr lang="tr-TR" sz="3200" b="1" dirty="0">
                <a:solidFill>
                  <a:srgbClr val="7030A0"/>
                </a:solidFill>
                <a:latin typeface="Arial" pitchFamily="34" charset="0"/>
                <a:cs typeface="Arial" pitchFamily="34" charset="0"/>
              </a:rPr>
              <a:t>Ticari Uygulamalar</a:t>
            </a:r>
            <a:r>
              <a:rPr lang="tr-TR" sz="3200" dirty="0">
                <a:solidFill>
                  <a:srgbClr val="7030A0"/>
                </a:solidFill>
                <a:latin typeface="Arial" pitchFamily="34" charset="0"/>
                <a:cs typeface="Arial" pitchFamily="34" charset="0"/>
              </a:rPr>
              <a:t> </a:t>
            </a:r>
            <a:r>
              <a:rPr lang="tr-TR" sz="3200" b="1" dirty="0">
                <a:solidFill>
                  <a:srgbClr val="7030A0"/>
                </a:solidFill>
                <a:latin typeface="Arial" pitchFamily="34" charset="0"/>
                <a:cs typeface="Arial" pitchFamily="34" charset="0"/>
              </a:rPr>
              <a:t>(TTK m. 55)</a:t>
            </a:r>
            <a:br>
              <a:rPr lang="tr-TR" sz="3200" dirty="0">
                <a:solidFill>
                  <a:srgbClr val="7030A0"/>
                </a:solidFill>
                <a:latin typeface="Arial" pitchFamily="34" charset="0"/>
                <a:cs typeface="Arial" pitchFamily="34" charset="0"/>
              </a:rPr>
            </a:br>
            <a:endParaRPr lang="tr-TR" sz="3200"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p:txBody>
          <a:bodyPr>
            <a:normAutofit fontScale="85000" lnSpcReduction="10000"/>
          </a:bodyPr>
          <a:lstStyle/>
          <a:p>
            <a:pPr>
              <a:buNone/>
            </a:pPr>
            <a:r>
              <a:rPr lang="tr-TR" sz="2000" b="1" dirty="0"/>
              <a:t>	</a:t>
            </a:r>
            <a:r>
              <a:rPr lang="tr-TR" sz="2000" b="1" dirty="0">
                <a:latin typeface="Arial" pitchFamily="34" charset="0"/>
                <a:cs typeface="Arial" pitchFamily="34" charset="0"/>
              </a:rPr>
              <a:t>a)</a:t>
            </a:r>
            <a:r>
              <a:rPr lang="tr-TR" sz="2000" dirty="0">
                <a:latin typeface="Arial" pitchFamily="34" charset="0"/>
                <a:cs typeface="Arial" pitchFamily="34" charset="0"/>
              </a:rPr>
              <a:t> </a:t>
            </a:r>
            <a:r>
              <a:rPr lang="tr-TR" sz="2000" b="1" dirty="0">
                <a:latin typeface="Arial" pitchFamily="34" charset="0"/>
                <a:cs typeface="Arial" pitchFamily="34" charset="0"/>
              </a:rPr>
              <a:t>Dürüstlük kuralına aykırı reklamlar ve satış yöntemleri ile diğer hukuka aykırı davranışlar ve özellikle;</a:t>
            </a:r>
          </a:p>
          <a:p>
            <a:pPr>
              <a:buNone/>
            </a:pPr>
            <a:r>
              <a:rPr lang="tr-TR" sz="2000" dirty="0">
                <a:latin typeface="Arial" pitchFamily="34" charset="0"/>
                <a:cs typeface="Arial" pitchFamily="34" charset="0"/>
              </a:rPr>
              <a:t>	1. Başkalarını veya onların mallarını, iş ürünlerini, fiyatlarını, faaliyetlerini veya ticari işlerini </a:t>
            </a:r>
            <a:r>
              <a:rPr lang="tr-TR" sz="2000" u="sng" dirty="0">
                <a:latin typeface="Arial" pitchFamily="34" charset="0"/>
                <a:cs typeface="Arial" pitchFamily="34" charset="0"/>
              </a:rPr>
              <a:t>yanlış, yanıltıcı veya gereksiz yere incitici açıklamalarla kötülemek</a:t>
            </a:r>
            <a:r>
              <a:rPr lang="tr-TR" sz="2000" dirty="0">
                <a:latin typeface="Arial" pitchFamily="34" charset="0"/>
                <a:cs typeface="Arial" pitchFamily="34" charset="0"/>
              </a:rPr>
              <a:t>, </a:t>
            </a:r>
          </a:p>
          <a:p>
            <a:pPr>
              <a:buNone/>
            </a:pPr>
            <a:r>
              <a:rPr lang="tr-TR" sz="2000" dirty="0">
                <a:latin typeface="Arial" pitchFamily="34" charset="0"/>
                <a:cs typeface="Arial" pitchFamily="34" charset="0"/>
              </a:rPr>
              <a:t>	2. Kendisi, ticari işletmesi, işletme işaretleri, malları, iş ürünleri, faaliyetleri, fiyatları, stokları, satış kampanyalarının biçimi ve iş ilişkileri hakkında </a:t>
            </a:r>
            <a:r>
              <a:rPr lang="tr-TR" sz="2000" u="sng" dirty="0">
                <a:latin typeface="Arial" pitchFamily="34" charset="0"/>
                <a:cs typeface="Arial" pitchFamily="34" charset="0"/>
              </a:rPr>
              <a:t>gerçek dışı veya yanıltıcı açıklamalarda bulunmak veya aynı yollarla üçüncü kişiyi rekabette öne geçirmek,</a:t>
            </a:r>
          </a:p>
          <a:p>
            <a:pPr>
              <a:buNone/>
            </a:pPr>
            <a:r>
              <a:rPr lang="tr-TR" sz="2000" dirty="0">
                <a:latin typeface="Arial" pitchFamily="34" charset="0"/>
                <a:cs typeface="Arial" pitchFamily="34" charset="0"/>
              </a:rPr>
              <a:t>	3. Paye, diploma veya ödül almadığı hâlde bunlara sahipmişçesine hareket ederek müstesna yeteneğe malik bulunduğu zannını uyandırmaya çalışmak veya buna elverişli </a:t>
            </a:r>
            <a:r>
              <a:rPr lang="tr-TR" sz="2000" u="sng" dirty="0">
                <a:latin typeface="Arial" pitchFamily="34" charset="0"/>
                <a:cs typeface="Arial" pitchFamily="34" charset="0"/>
              </a:rPr>
              <a:t>doğru olmayan meslek adları ve sembolleri kullanmak</a:t>
            </a:r>
            <a:r>
              <a:rPr lang="tr-TR" sz="2000" dirty="0">
                <a:latin typeface="Arial" pitchFamily="34" charset="0"/>
                <a:cs typeface="Arial" pitchFamily="34" charset="0"/>
              </a:rPr>
              <a:t>,</a:t>
            </a:r>
          </a:p>
          <a:p>
            <a:pPr>
              <a:buNone/>
            </a:pPr>
            <a:r>
              <a:rPr lang="tr-TR" sz="2000" dirty="0">
                <a:latin typeface="Arial" pitchFamily="34" charset="0"/>
                <a:cs typeface="Arial" pitchFamily="34" charset="0"/>
              </a:rPr>
              <a:t>	4. Başkasının malları, iş ürünleri, faaliyetleri veya işleri ile </a:t>
            </a:r>
            <a:r>
              <a:rPr lang="tr-TR" sz="2000" u="sng" dirty="0">
                <a:latin typeface="Arial" pitchFamily="34" charset="0"/>
                <a:cs typeface="Arial" pitchFamily="34" charset="0"/>
              </a:rPr>
              <a:t>karıştırılmaya yol açan önlemler almak,</a:t>
            </a:r>
          </a:p>
          <a:p>
            <a:pPr>
              <a:buNone/>
            </a:pPr>
            <a:r>
              <a:rPr lang="tr-TR" sz="2000" dirty="0">
                <a:latin typeface="Arial" pitchFamily="34" charset="0"/>
                <a:cs typeface="Arial" pitchFamily="34" charset="0"/>
              </a:rPr>
              <a:t>	5. Kendisini, mallarını, iş ürünlerini, faaliyetlerini, fiyatlarını, gerçeğe aykırı, yanıltıcı, rakibini </a:t>
            </a:r>
            <a:r>
              <a:rPr lang="tr-TR" sz="2000" u="sng" dirty="0">
                <a:latin typeface="Arial" pitchFamily="34" charset="0"/>
                <a:cs typeface="Arial" pitchFamily="34" charset="0"/>
              </a:rPr>
              <a:t>gereksiz yere kötüleyici veya gereksiz yere onun tanınmışlığından yararlanacak şekilde; başkaları, malları, iş ürünleri veya fiyatlarıyla karşılaştırmak ya da üçüncü kişiyi benzer yollardan öne geçirmek</a:t>
            </a:r>
            <a:r>
              <a:rPr lang="tr-TR" sz="2000" dirty="0">
                <a:latin typeface="Arial" pitchFamily="34" charset="0"/>
                <a:cs typeface="Arial" pitchFamily="34" charset="0"/>
              </a:rPr>
              <a:t>,</a:t>
            </a:r>
          </a:p>
          <a:p>
            <a:endParaRPr lang="tr-TR" sz="2000"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CEDB6BA7-FCCE-42C2-8C72-76ACE3970540}"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l"/>
            <a:r>
              <a:rPr lang="tr-TR" sz="3600" b="1" dirty="0">
                <a:solidFill>
                  <a:srgbClr val="7030A0"/>
                </a:solidFill>
                <a:latin typeface="Arial" pitchFamily="34" charset="0"/>
                <a:cs typeface="Arial" pitchFamily="34" charset="0"/>
              </a:rPr>
              <a:t>Dürüstlük Kuralına Aykırı Davranışlar, </a:t>
            </a:r>
            <a:br>
              <a:rPr lang="tr-TR" sz="3600" b="1" dirty="0">
                <a:solidFill>
                  <a:srgbClr val="7030A0"/>
                </a:solidFill>
                <a:latin typeface="Arial" pitchFamily="34" charset="0"/>
                <a:cs typeface="Arial" pitchFamily="34" charset="0"/>
              </a:rPr>
            </a:br>
            <a:r>
              <a:rPr lang="tr-TR" sz="3600" b="1" dirty="0">
                <a:solidFill>
                  <a:srgbClr val="7030A0"/>
                </a:solidFill>
                <a:latin typeface="Arial" pitchFamily="34" charset="0"/>
                <a:cs typeface="Arial" pitchFamily="34" charset="0"/>
              </a:rPr>
              <a:t>Ticari Uygulamalar (TTK m. 55)</a:t>
            </a:r>
            <a:endParaRPr lang="tr-TR" sz="3600"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a:xfrm>
            <a:off x="251520" y="1412776"/>
            <a:ext cx="8892480" cy="5328592"/>
          </a:xfrm>
        </p:spPr>
        <p:txBody>
          <a:bodyPr>
            <a:normAutofit fontScale="32500" lnSpcReduction="20000"/>
          </a:bodyPr>
          <a:lstStyle/>
          <a:p>
            <a:pPr>
              <a:buNone/>
            </a:pPr>
            <a:r>
              <a:rPr lang="tr-TR" sz="2400" dirty="0"/>
              <a:t>	</a:t>
            </a:r>
            <a:r>
              <a:rPr lang="tr-TR" sz="4500" dirty="0">
                <a:latin typeface="Arial" pitchFamily="34" charset="0"/>
                <a:cs typeface="Arial" pitchFamily="34" charset="0"/>
              </a:rPr>
              <a:t>6. Seçilmiş bazı malları, iş ürünlerini veya faaliyetleri birden çok kere tedarik fiyatının altında satışa sunmak, bu sunumları reklamlarında özellikle vurgulamak ve bu şekilde müşterilerini, kendisinin veya rakiplerinin yeteneği hakkında yanıltmak; şu kadar ki, satış fiyatının, aynı çeşit malların, iş ürünlerinin veya faaliyetlerinin benzer hacimde alımında uygulanan tedarik fiyatının altında olması hâlinde yanıltmanın varlığı karine olarak kabul olunur; davalı, gerçek tedarik fiyatını ispatladığı takdirde bu fiyat değerlendirmeye esas olur,</a:t>
            </a:r>
          </a:p>
          <a:p>
            <a:pPr>
              <a:buNone/>
            </a:pPr>
            <a:r>
              <a:rPr lang="tr-TR" sz="4500" dirty="0">
                <a:latin typeface="Arial" pitchFamily="34" charset="0"/>
                <a:cs typeface="Arial" pitchFamily="34" charset="0"/>
              </a:rPr>
              <a:t>	7. Müşteriyi ek edimlerle sunumun gerçek değeri hakkında yanıltmak,</a:t>
            </a:r>
          </a:p>
          <a:p>
            <a:pPr>
              <a:buNone/>
            </a:pPr>
            <a:r>
              <a:rPr lang="tr-TR" sz="4500" dirty="0">
                <a:latin typeface="Arial" pitchFamily="34" charset="0"/>
                <a:cs typeface="Arial" pitchFamily="34" charset="0"/>
              </a:rPr>
              <a:t>	8. Müşterinin karar verme özgürlüğünü özellikle saldırgan satış yöntemleri ile sınırlamak,</a:t>
            </a:r>
          </a:p>
          <a:p>
            <a:pPr>
              <a:buNone/>
            </a:pPr>
            <a:r>
              <a:rPr lang="tr-TR" sz="4500" dirty="0">
                <a:latin typeface="Arial" pitchFamily="34" charset="0"/>
                <a:cs typeface="Arial" pitchFamily="34" charset="0"/>
              </a:rPr>
              <a:t>	9. Malların, iş ürünlerinin veya faaliyetlerin özelliklerini, miktarını, kullanım amaçlarını, yararlarını veya tehlikelerini gizlemek ve bu şekilde müşteriyi yanıltmak,</a:t>
            </a:r>
          </a:p>
          <a:p>
            <a:pPr>
              <a:buNone/>
            </a:pPr>
            <a:r>
              <a:rPr lang="tr-TR" sz="4500" dirty="0">
                <a:latin typeface="Arial" pitchFamily="34" charset="0"/>
                <a:cs typeface="Arial" pitchFamily="34" charset="0"/>
              </a:rPr>
              <a:t>	10. Taksitle satım sözleşmelerine veya buna benzer hukuki işlemlere ilişkin kamuya yapılan ilanlarda unvanını açıkça belirtmemek, peşin veya toplam satış fiyatını veya taksitle satımdan kaynaklanan ek maliyeti Türk Lirası ve yıllık oranlar üzerinden belirtmemek,</a:t>
            </a:r>
          </a:p>
          <a:p>
            <a:pPr>
              <a:buNone/>
            </a:pPr>
            <a:r>
              <a:rPr lang="tr-TR" sz="4500" dirty="0">
                <a:latin typeface="Arial" pitchFamily="34" charset="0"/>
                <a:cs typeface="Arial" pitchFamily="34" charset="0"/>
              </a:rPr>
              <a:t>	11. Tüketici kredilerine ilişkin kamuya yapılan ilanlarda unvanını açıkça belirtmemek veya kredilerin net tutarlarına, toplam giderlerine, efektif yıllık faizlerine ilişkin açık beyanlarda bulunmamak,</a:t>
            </a:r>
          </a:p>
          <a:p>
            <a:pPr>
              <a:buNone/>
            </a:pPr>
            <a:r>
              <a:rPr lang="tr-TR" sz="4500" dirty="0">
                <a:latin typeface="Arial" pitchFamily="34" charset="0"/>
                <a:cs typeface="Arial" pitchFamily="34" charset="0"/>
              </a:rPr>
              <a:t>	12. İşletmesine ilişkin faaliyetleri çerçevesinde, taksitle satım veya tüketici kredisi sözleşmeleri sunan veya akdeden ve bu bağlamda sözleşmenin konusu, fiyatı, ödeme şartları, sözleşme süresi, müşterinin cayma veya fesih hakkına veya kalan borcu vadeden önce ödeme hakkına ilişkin eksik veya yanlış bilgiler  içeren sözleşme formülleri kullanmak.</a:t>
            </a:r>
          </a:p>
          <a:p>
            <a:endParaRPr lang="tr-TR" sz="3600"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CEDB6BA7-FCCE-42C2-8C72-76ACE3970540}"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b="1" dirty="0">
                <a:solidFill>
                  <a:srgbClr val="7030A0"/>
                </a:solidFill>
                <a:latin typeface="Arial" pitchFamily="34" charset="0"/>
                <a:cs typeface="Arial" pitchFamily="34" charset="0"/>
              </a:rPr>
              <a:t>Dürüstlük Kuralına Aykırı Davranışlar, </a:t>
            </a:r>
            <a:br>
              <a:rPr lang="tr-TR" sz="3200" b="1" dirty="0">
                <a:solidFill>
                  <a:srgbClr val="7030A0"/>
                </a:solidFill>
                <a:latin typeface="Arial" pitchFamily="34" charset="0"/>
                <a:cs typeface="Arial" pitchFamily="34" charset="0"/>
              </a:rPr>
            </a:br>
            <a:r>
              <a:rPr lang="tr-TR" sz="3200" b="1" dirty="0">
                <a:solidFill>
                  <a:srgbClr val="7030A0"/>
                </a:solidFill>
                <a:latin typeface="Arial" pitchFamily="34" charset="0"/>
                <a:cs typeface="Arial" pitchFamily="34" charset="0"/>
              </a:rPr>
              <a:t>Ticari Uygulamalar (TTK m. 55)</a:t>
            </a:r>
            <a:endParaRPr lang="tr-TR" sz="3200"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p:txBody>
          <a:bodyPr>
            <a:normAutofit fontScale="85000" lnSpcReduction="20000"/>
          </a:bodyPr>
          <a:lstStyle/>
          <a:p>
            <a:pPr>
              <a:buNone/>
            </a:pPr>
            <a:r>
              <a:rPr lang="tr-TR" sz="2400" dirty="0"/>
              <a:t>	</a:t>
            </a:r>
            <a:r>
              <a:rPr lang="tr-TR" sz="2400" b="1" dirty="0">
                <a:latin typeface="Arial" pitchFamily="34" charset="0"/>
                <a:cs typeface="Arial" pitchFamily="34" charset="0"/>
              </a:rPr>
              <a:t>b) Sözleşmeyi ihlale veya sona erdirmeye yöneltmek; özellikle</a:t>
            </a:r>
            <a:r>
              <a:rPr lang="tr-TR" sz="2400" dirty="0">
                <a:latin typeface="Arial" pitchFamily="34" charset="0"/>
                <a:cs typeface="Arial" pitchFamily="34" charset="0"/>
              </a:rPr>
              <a:t>;</a:t>
            </a:r>
          </a:p>
          <a:p>
            <a:pPr>
              <a:buNone/>
            </a:pPr>
            <a:r>
              <a:rPr lang="tr-TR" sz="2400" dirty="0">
                <a:latin typeface="Arial" pitchFamily="34" charset="0"/>
                <a:cs typeface="Arial" pitchFamily="34" charset="0"/>
              </a:rPr>
              <a:t>	1. Müşterilerle kendisinin bizzat sözleşme yapabilmesi için, onları başkalarıyla yapmış oldukları sözleşmelere aykırı davranmaya yöneltmek,</a:t>
            </a:r>
          </a:p>
          <a:p>
            <a:pPr>
              <a:buNone/>
            </a:pPr>
            <a:r>
              <a:rPr lang="tr-TR" sz="2400" dirty="0">
                <a:latin typeface="Arial" pitchFamily="34" charset="0"/>
                <a:cs typeface="Arial" pitchFamily="34" charset="0"/>
              </a:rPr>
              <a:t>	2. Üçüncü kişilerin işçilerine, vekillerine ve diğer yardımcı kişilerine, </a:t>
            </a:r>
            <a:r>
              <a:rPr lang="tr-TR" sz="2400" dirty="0" err="1">
                <a:latin typeface="Arial" pitchFamily="34" charset="0"/>
                <a:cs typeface="Arial" pitchFamily="34" charset="0"/>
              </a:rPr>
              <a:t>haketmedikleri</a:t>
            </a:r>
            <a:r>
              <a:rPr lang="tr-TR" sz="2400" dirty="0">
                <a:latin typeface="Arial" pitchFamily="34" charset="0"/>
                <a:cs typeface="Arial" pitchFamily="34" charset="0"/>
              </a:rPr>
              <a:t> ve onları işlerinin ifasında yükümlülüklerine aykırı davranmaya yöneltebilecek yararlar sağlayarak veya önererek, kendisine veya başkalarına çıkar sağlamaya çalışmak,</a:t>
            </a:r>
          </a:p>
          <a:p>
            <a:pPr>
              <a:buNone/>
            </a:pPr>
            <a:r>
              <a:rPr lang="tr-TR" sz="2400" dirty="0">
                <a:latin typeface="Arial" pitchFamily="34" charset="0"/>
                <a:cs typeface="Arial" pitchFamily="34" charset="0"/>
              </a:rPr>
              <a:t>	3. İşçileri, vekilleri veya diğer yardımcı kişileri, işverenlerinin veya müvekkillerinin üretim ve iş sırlarını ifşa etmeye veya ele geçirmeye yöneltmek,</a:t>
            </a:r>
          </a:p>
          <a:p>
            <a:pPr>
              <a:buNone/>
            </a:pPr>
            <a:r>
              <a:rPr lang="tr-TR" sz="2400" dirty="0">
                <a:latin typeface="Arial" pitchFamily="34" charset="0"/>
                <a:cs typeface="Arial" pitchFamily="34" charset="0"/>
              </a:rPr>
              <a:t>	4. Onunla kendisinin bu tür bir sözleşme yapabilmesi için, taksitle satış, peşin satış veya tüketici  kredisi  sözleşmesi yapmış  olan  alıcının  veya  kredi  alan  kişinin,  bu  sözleşmeden caymasına veya peşin satış sözleşmesi yapmış olan alıcının bu sözleşmeyi feshetmesine yöneltmek.</a:t>
            </a:r>
          </a:p>
          <a:p>
            <a:endParaRPr lang="tr-TR" sz="2400" dirty="0"/>
          </a:p>
        </p:txBody>
      </p:sp>
      <p:sp>
        <p:nvSpPr>
          <p:cNvPr id="4" name="3 Slayt Numarası Yer Tutucusu"/>
          <p:cNvSpPr>
            <a:spLocks noGrp="1"/>
          </p:cNvSpPr>
          <p:nvPr>
            <p:ph type="sldNum" sz="quarter" idx="12"/>
          </p:nvPr>
        </p:nvSpPr>
        <p:spPr/>
        <p:txBody>
          <a:bodyPr/>
          <a:lstStyle/>
          <a:p>
            <a:fld id="{CEDB6BA7-FCCE-42C2-8C72-76ACE3970540}"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b="1" dirty="0">
                <a:solidFill>
                  <a:srgbClr val="7030A0"/>
                </a:solidFill>
                <a:latin typeface="Arial" pitchFamily="34" charset="0"/>
                <a:cs typeface="Arial" pitchFamily="34" charset="0"/>
              </a:rPr>
              <a:t>Dürüstlük Kuralına Aykırı Davranışlar, </a:t>
            </a:r>
            <a:br>
              <a:rPr lang="tr-TR" sz="3200" b="1" dirty="0">
                <a:solidFill>
                  <a:srgbClr val="7030A0"/>
                </a:solidFill>
                <a:latin typeface="Arial" pitchFamily="34" charset="0"/>
                <a:cs typeface="Arial" pitchFamily="34" charset="0"/>
              </a:rPr>
            </a:br>
            <a:r>
              <a:rPr lang="tr-TR" sz="3200" b="1" dirty="0">
                <a:solidFill>
                  <a:srgbClr val="7030A0"/>
                </a:solidFill>
                <a:latin typeface="Arial" pitchFamily="34" charset="0"/>
                <a:cs typeface="Arial" pitchFamily="34" charset="0"/>
              </a:rPr>
              <a:t>Ticari Uygulamalar (TTK m. 55)</a:t>
            </a:r>
            <a:endParaRPr lang="tr-TR" sz="3200"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pPr>
              <a:buNone/>
            </a:pPr>
            <a:r>
              <a:rPr lang="tr-TR" sz="2800" dirty="0"/>
              <a:t>	</a:t>
            </a:r>
            <a:r>
              <a:rPr lang="tr-TR" sz="2400" b="1" dirty="0">
                <a:latin typeface="Arial" pitchFamily="34" charset="0"/>
                <a:cs typeface="Arial" pitchFamily="34" charset="0"/>
              </a:rPr>
              <a:t>c) Başkalarının iş ürünlerinden yetkisiz yararlanma; özellikle;</a:t>
            </a:r>
          </a:p>
          <a:p>
            <a:pPr>
              <a:spcBef>
                <a:spcPts val="0"/>
              </a:spcBef>
              <a:buNone/>
            </a:pPr>
            <a:r>
              <a:rPr lang="tr-TR" sz="2400" dirty="0">
                <a:latin typeface="Arial" pitchFamily="34" charset="0"/>
                <a:cs typeface="Arial" pitchFamily="34" charset="0"/>
              </a:rPr>
              <a:t>	1. Kendisine emanet edilmiş teklif, hesap veya plan gibi bir iş ürününden yetkisiz yararlanmak,</a:t>
            </a:r>
          </a:p>
          <a:p>
            <a:pPr>
              <a:spcBef>
                <a:spcPts val="0"/>
              </a:spcBef>
              <a:buNone/>
            </a:pPr>
            <a:r>
              <a:rPr lang="tr-TR" sz="2400" dirty="0">
                <a:latin typeface="Arial" pitchFamily="34" charset="0"/>
                <a:cs typeface="Arial" pitchFamily="34" charset="0"/>
              </a:rPr>
              <a:t>	2. Üçüncü kişilere ait teklif, hesap veya plan gibi bir iş ürününden, bunların kendisine yetkisiz olarak tevdi edilmiş veya sağlanmış olduğunun bilinmesi gerektiği hâlde, yararlanmak,</a:t>
            </a:r>
          </a:p>
          <a:p>
            <a:pPr>
              <a:spcBef>
                <a:spcPts val="0"/>
              </a:spcBef>
              <a:buNone/>
            </a:pPr>
            <a:r>
              <a:rPr lang="tr-TR" sz="2400" dirty="0">
                <a:latin typeface="Arial" pitchFamily="34" charset="0"/>
                <a:cs typeface="Arial" pitchFamily="34" charset="0"/>
              </a:rPr>
              <a:t>	3. Kendisinin uygun bir katkısı olmaksızın başkasına ait pazarlanmaya hazır çalışma ürünlerini teknik çoğaltma yöntemleriyle devralıp onlardan yararlanmak.</a:t>
            </a:r>
          </a:p>
          <a:p>
            <a:pPr>
              <a:spcBef>
                <a:spcPts val="0"/>
              </a:spcBef>
            </a:pPr>
            <a:endParaRPr lang="tr-TR"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CEDB6BA7-FCCE-42C2-8C72-76ACE3970540}"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l"/>
            <a:r>
              <a:rPr lang="tr-TR" sz="3600" b="1" dirty="0">
                <a:solidFill>
                  <a:srgbClr val="7030A0"/>
                </a:solidFill>
                <a:latin typeface="Arial" pitchFamily="34" charset="0"/>
                <a:cs typeface="Arial" pitchFamily="34" charset="0"/>
              </a:rPr>
              <a:t>Dürüstlük Kuralına Aykırı Davranışlar, </a:t>
            </a:r>
            <a:br>
              <a:rPr lang="tr-TR" sz="3600" b="1" dirty="0">
                <a:solidFill>
                  <a:srgbClr val="7030A0"/>
                </a:solidFill>
                <a:latin typeface="Arial" pitchFamily="34" charset="0"/>
                <a:cs typeface="Arial" pitchFamily="34" charset="0"/>
              </a:rPr>
            </a:br>
            <a:r>
              <a:rPr lang="tr-TR" sz="3600" b="1" dirty="0">
                <a:solidFill>
                  <a:srgbClr val="7030A0"/>
                </a:solidFill>
                <a:latin typeface="Arial" pitchFamily="34" charset="0"/>
                <a:cs typeface="Arial" pitchFamily="34" charset="0"/>
              </a:rPr>
              <a:t>Ticari Uygulamalar (TTK m. 55)</a:t>
            </a:r>
            <a:endParaRPr lang="tr-TR" sz="3600"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p:txBody>
          <a:bodyPr>
            <a:normAutofit fontScale="85000" lnSpcReduction="20000"/>
          </a:bodyPr>
          <a:lstStyle/>
          <a:p>
            <a:pPr>
              <a:buNone/>
            </a:pPr>
            <a:r>
              <a:rPr lang="tr-TR" sz="2400" dirty="0"/>
              <a:t>	</a:t>
            </a:r>
            <a:r>
              <a:rPr lang="tr-TR" sz="2400" b="1" dirty="0">
                <a:latin typeface="Arial" pitchFamily="34" charset="0"/>
                <a:cs typeface="Arial" pitchFamily="34" charset="0"/>
              </a:rPr>
              <a:t>d) Üretim ve iş sırlarını hukuka aykırı olarak ifşa etmek; özellikle, gizlice ve izinsiz olarak ele geçirdiği veya başkaca hukuka aykırı bir şekilde öğrendiği bilgileri ve üretenin iş sırlarını değerlendiren veya başkalarına bildiren dürüstlüğe aykırı davranmış olur.</a:t>
            </a:r>
          </a:p>
          <a:p>
            <a:pPr>
              <a:buNone/>
            </a:pPr>
            <a:r>
              <a:rPr lang="tr-TR" sz="2400" dirty="0">
                <a:latin typeface="Arial" pitchFamily="34" charset="0"/>
                <a:cs typeface="Arial" pitchFamily="34" charset="0"/>
              </a:rPr>
              <a:t>	</a:t>
            </a:r>
            <a:r>
              <a:rPr lang="tr-TR" sz="2400" b="1" dirty="0">
                <a:latin typeface="Arial" pitchFamily="34" charset="0"/>
                <a:cs typeface="Arial" pitchFamily="34" charset="0"/>
              </a:rPr>
              <a:t>e) İş şartlarına uymamak; özellikle kanun veya sözleşmeyle, rakiplere de yüklenmiş olan veya bir meslek dalında veya çevrede olağan olan iş şartlarına uymayanlar dürüstlüğe aykırı davranmış olur.</a:t>
            </a:r>
          </a:p>
          <a:p>
            <a:pPr>
              <a:buNone/>
            </a:pPr>
            <a:r>
              <a:rPr lang="tr-TR" sz="2400" dirty="0">
                <a:latin typeface="Arial" pitchFamily="34" charset="0"/>
                <a:cs typeface="Arial" pitchFamily="34" charset="0"/>
              </a:rPr>
              <a:t>	</a:t>
            </a:r>
            <a:r>
              <a:rPr lang="tr-TR" sz="2400" b="1" dirty="0">
                <a:latin typeface="Arial" pitchFamily="34" charset="0"/>
                <a:cs typeface="Arial" pitchFamily="34" charset="0"/>
              </a:rPr>
              <a:t>f) Dürüstlük kuralına aykırı işlem şartları kullanmak. Özellikle yanıltıcı bir şekilde diğer taraf aleyhine;</a:t>
            </a:r>
          </a:p>
          <a:p>
            <a:pPr>
              <a:buNone/>
            </a:pPr>
            <a:r>
              <a:rPr lang="tr-TR" sz="2400" dirty="0">
                <a:latin typeface="Arial" pitchFamily="34" charset="0"/>
                <a:cs typeface="Arial" pitchFamily="34" charset="0"/>
              </a:rPr>
              <a:t>	1. Doğrudan veya yorum yoluyla uygulanacak kanuni düzenlemeden önemli ölçüde ayrılan, veya </a:t>
            </a:r>
          </a:p>
          <a:p>
            <a:pPr>
              <a:buNone/>
            </a:pPr>
            <a:r>
              <a:rPr lang="tr-TR" sz="2400" dirty="0">
                <a:latin typeface="Arial" pitchFamily="34" charset="0"/>
                <a:cs typeface="Arial" pitchFamily="34" charset="0"/>
              </a:rPr>
              <a:t>	2. Sözleşmenin niteliğine önemli ölçüde aykırı haklar ve borçlar dağılımını öngören, önceden yazılmış genel işlem şartlarını kullananlar dürüstlüğe aykırı davranmış olur. </a:t>
            </a:r>
          </a:p>
          <a:p>
            <a:endParaRPr lang="tr-TR" sz="2400" dirty="0"/>
          </a:p>
        </p:txBody>
      </p:sp>
      <p:sp>
        <p:nvSpPr>
          <p:cNvPr id="4" name="3 Slayt Numarası Yer Tutucusu"/>
          <p:cNvSpPr>
            <a:spLocks noGrp="1"/>
          </p:cNvSpPr>
          <p:nvPr>
            <p:ph type="sldNum" sz="quarter" idx="12"/>
          </p:nvPr>
        </p:nvSpPr>
        <p:spPr/>
        <p:txBody>
          <a:bodyPr/>
          <a:lstStyle/>
          <a:p>
            <a:fld id="{CEDB6BA7-FCCE-42C2-8C72-76ACE3970540}"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476672"/>
            <a:ext cx="8229600" cy="1143000"/>
          </a:xfrm>
        </p:spPr>
        <p:txBody>
          <a:bodyPr>
            <a:noAutofit/>
          </a:bodyPr>
          <a:lstStyle/>
          <a:p>
            <a:pPr algn="l"/>
            <a:r>
              <a:rPr lang="tr-TR" sz="3600" b="1" dirty="0">
                <a:solidFill>
                  <a:srgbClr val="7030A0"/>
                </a:solidFill>
                <a:latin typeface="Arial" pitchFamily="34" charset="0"/>
                <a:cs typeface="Arial" pitchFamily="34" charset="0"/>
              </a:rPr>
              <a:t>Hukuki Sorumluluk (TTK m. 56)</a:t>
            </a:r>
            <a:br>
              <a:rPr lang="tr-TR" sz="3600" dirty="0">
                <a:solidFill>
                  <a:srgbClr val="7030A0"/>
                </a:solidFill>
                <a:latin typeface="Arial" pitchFamily="34" charset="0"/>
                <a:cs typeface="Arial" pitchFamily="34" charset="0"/>
              </a:rPr>
            </a:br>
            <a:endParaRPr lang="tr-TR" sz="3600"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a:xfrm>
            <a:off x="251520" y="1412776"/>
            <a:ext cx="8445624" cy="4785395"/>
          </a:xfrm>
        </p:spPr>
        <p:txBody>
          <a:bodyPr>
            <a:normAutofit fontScale="85000" lnSpcReduction="20000"/>
          </a:bodyPr>
          <a:lstStyle/>
          <a:p>
            <a:pPr>
              <a:buNone/>
            </a:pPr>
            <a:r>
              <a:rPr lang="tr-TR" sz="2400" b="1" dirty="0"/>
              <a:t>	</a:t>
            </a:r>
            <a:r>
              <a:rPr lang="tr-TR" sz="2400" b="1" dirty="0">
                <a:latin typeface="Arial" pitchFamily="34" charset="0"/>
                <a:cs typeface="Arial" pitchFamily="34" charset="0"/>
              </a:rPr>
              <a:t>MADDE 56</a:t>
            </a:r>
            <a:r>
              <a:rPr lang="tr-TR" sz="2400" dirty="0">
                <a:latin typeface="Arial" pitchFamily="34" charset="0"/>
                <a:cs typeface="Arial" pitchFamily="34" charset="0"/>
              </a:rPr>
              <a:t>-</a:t>
            </a:r>
            <a:r>
              <a:rPr lang="tr-TR" sz="2400" b="1" dirty="0">
                <a:latin typeface="Arial" pitchFamily="34" charset="0"/>
                <a:cs typeface="Arial" pitchFamily="34" charset="0"/>
              </a:rPr>
              <a:t> </a:t>
            </a:r>
            <a:r>
              <a:rPr lang="tr-TR" sz="2400" dirty="0">
                <a:latin typeface="Arial" pitchFamily="34" charset="0"/>
                <a:cs typeface="Arial" pitchFamily="34" charset="0"/>
              </a:rPr>
              <a:t>(1) Haksız rekabet sebebiyle müşterileri, kredisi, meslekî itibarı, ticari faaliyetleri veya diğer ekonomik menfaatleri zarar gören veya böyle bir tehlikeyle karşılaşabilecek olan kimse; </a:t>
            </a:r>
          </a:p>
          <a:p>
            <a:pPr>
              <a:buNone/>
            </a:pPr>
            <a:r>
              <a:rPr lang="tr-TR" sz="2400" dirty="0">
                <a:latin typeface="Arial" pitchFamily="34" charset="0"/>
                <a:cs typeface="Arial" pitchFamily="34" charset="0"/>
              </a:rPr>
              <a:t>	a) Fiilin haksız olup olmadığının </a:t>
            </a:r>
            <a:r>
              <a:rPr lang="tr-TR" sz="2400" b="1" dirty="0">
                <a:latin typeface="Arial" pitchFamily="34" charset="0"/>
                <a:cs typeface="Arial" pitchFamily="34" charset="0"/>
              </a:rPr>
              <a:t>tespitini, </a:t>
            </a:r>
          </a:p>
          <a:p>
            <a:pPr>
              <a:buNone/>
            </a:pPr>
            <a:r>
              <a:rPr lang="tr-TR" sz="2400" dirty="0">
                <a:latin typeface="Arial" pitchFamily="34" charset="0"/>
                <a:cs typeface="Arial" pitchFamily="34" charset="0"/>
              </a:rPr>
              <a:t>	b) Haksız rekabetin </a:t>
            </a:r>
            <a:r>
              <a:rPr lang="tr-TR" sz="2400" b="1" dirty="0">
                <a:latin typeface="Arial" pitchFamily="34" charset="0"/>
                <a:cs typeface="Arial" pitchFamily="34" charset="0"/>
              </a:rPr>
              <a:t>men’ini,</a:t>
            </a:r>
          </a:p>
          <a:p>
            <a:pPr>
              <a:buNone/>
            </a:pPr>
            <a:r>
              <a:rPr lang="tr-TR" sz="2400" dirty="0">
                <a:latin typeface="Arial" pitchFamily="34" charset="0"/>
                <a:cs typeface="Arial" pitchFamily="34" charset="0"/>
              </a:rPr>
              <a:t>	c) Haksız rekabetin sonucu olan </a:t>
            </a:r>
            <a:r>
              <a:rPr lang="tr-TR" sz="2400" b="1" dirty="0">
                <a:latin typeface="Arial" pitchFamily="34" charset="0"/>
                <a:cs typeface="Arial" pitchFamily="34" charset="0"/>
              </a:rPr>
              <a:t>maddi durumun ortadan kaldırılmasını</a:t>
            </a:r>
            <a:r>
              <a:rPr lang="tr-TR" sz="2400" dirty="0">
                <a:latin typeface="Arial" pitchFamily="34" charset="0"/>
                <a:cs typeface="Arial" pitchFamily="34" charset="0"/>
              </a:rPr>
              <a:t>, haksız rekabet yanlış veya yanıltıcı beyanlarla yapılmışsa bu beyanların düzeltilmesini ve tecavüzün önlenmesi için kaçınılmaz ise, haksız rekabetin işlenmesinde etkili olan </a:t>
            </a:r>
            <a:r>
              <a:rPr lang="tr-TR" sz="2400" b="1" dirty="0">
                <a:latin typeface="Arial" pitchFamily="34" charset="0"/>
                <a:cs typeface="Arial" pitchFamily="34" charset="0"/>
              </a:rPr>
              <a:t>araçların ve malların imhasını</a:t>
            </a:r>
            <a:r>
              <a:rPr lang="tr-TR" sz="2400" dirty="0">
                <a:latin typeface="Arial" pitchFamily="34" charset="0"/>
                <a:cs typeface="Arial" pitchFamily="34" charset="0"/>
              </a:rPr>
              <a:t>,</a:t>
            </a:r>
          </a:p>
          <a:p>
            <a:pPr>
              <a:buNone/>
            </a:pPr>
            <a:r>
              <a:rPr lang="tr-TR" sz="2400" dirty="0">
                <a:latin typeface="Arial" pitchFamily="34" charset="0"/>
                <a:cs typeface="Arial" pitchFamily="34" charset="0"/>
              </a:rPr>
              <a:t>	d) </a:t>
            </a:r>
            <a:r>
              <a:rPr lang="tr-TR" sz="2400" b="1" dirty="0">
                <a:latin typeface="Arial" pitchFamily="34" charset="0"/>
                <a:cs typeface="Arial" pitchFamily="34" charset="0"/>
              </a:rPr>
              <a:t>Kusur </a:t>
            </a:r>
            <a:r>
              <a:rPr lang="tr-TR" sz="2400" dirty="0">
                <a:latin typeface="Arial" pitchFamily="34" charset="0"/>
                <a:cs typeface="Arial" pitchFamily="34" charset="0"/>
              </a:rPr>
              <a:t>varsa </a:t>
            </a:r>
            <a:r>
              <a:rPr lang="tr-TR" sz="2400" b="1" dirty="0">
                <a:latin typeface="Arial" pitchFamily="34" charset="0"/>
                <a:cs typeface="Arial" pitchFamily="34" charset="0"/>
              </a:rPr>
              <a:t>zarar </a:t>
            </a:r>
            <a:r>
              <a:rPr lang="tr-TR" sz="2400" dirty="0">
                <a:latin typeface="Arial" pitchFamily="34" charset="0"/>
                <a:cs typeface="Arial" pitchFamily="34" charset="0"/>
              </a:rPr>
              <a:t>ve </a:t>
            </a:r>
            <a:r>
              <a:rPr lang="tr-TR" sz="2400" dirty="0" err="1">
                <a:latin typeface="Arial" pitchFamily="34" charset="0"/>
                <a:cs typeface="Arial" pitchFamily="34" charset="0"/>
              </a:rPr>
              <a:t>zıyanın</a:t>
            </a:r>
            <a:r>
              <a:rPr lang="tr-TR" sz="2400" dirty="0">
                <a:latin typeface="Arial" pitchFamily="34" charset="0"/>
                <a:cs typeface="Arial" pitchFamily="34" charset="0"/>
              </a:rPr>
              <a:t> </a:t>
            </a:r>
            <a:r>
              <a:rPr lang="tr-TR" sz="2400" b="1" dirty="0">
                <a:latin typeface="Arial" pitchFamily="34" charset="0"/>
                <a:cs typeface="Arial" pitchFamily="34" charset="0"/>
              </a:rPr>
              <a:t>tazminini,</a:t>
            </a:r>
          </a:p>
          <a:p>
            <a:pPr>
              <a:buNone/>
            </a:pPr>
            <a:r>
              <a:rPr lang="tr-TR" sz="2400" dirty="0">
                <a:latin typeface="Arial" pitchFamily="34" charset="0"/>
                <a:cs typeface="Arial" pitchFamily="34" charset="0"/>
              </a:rPr>
              <a:t>	e) Türk Borçlar Kanununun 58 inci maddesinde öngörülen şartların varlığında </a:t>
            </a:r>
            <a:r>
              <a:rPr lang="tr-TR" sz="2400" b="1" dirty="0">
                <a:latin typeface="Arial" pitchFamily="34" charset="0"/>
                <a:cs typeface="Arial" pitchFamily="34" charset="0"/>
              </a:rPr>
              <a:t>manevi tazminat </a:t>
            </a:r>
            <a:r>
              <a:rPr lang="tr-TR" sz="2400" dirty="0">
                <a:latin typeface="Arial" pitchFamily="34" charset="0"/>
                <a:cs typeface="Arial" pitchFamily="34" charset="0"/>
              </a:rPr>
              <a:t>verilmesini,</a:t>
            </a:r>
          </a:p>
          <a:p>
            <a:pPr>
              <a:buNone/>
            </a:pPr>
            <a:r>
              <a:rPr lang="tr-TR" sz="2400" dirty="0">
                <a:latin typeface="Arial" pitchFamily="34" charset="0"/>
                <a:cs typeface="Arial" pitchFamily="34" charset="0"/>
              </a:rPr>
              <a:t>	isteyebilir. Davacı lehine ve (d) bendi hükmünce tazminat olarak hâkim, haksız rekabet sonucunda davalının elde etmesi mümkün görülen menfaatin karşılığına da karar verebilir. </a:t>
            </a:r>
          </a:p>
          <a:p>
            <a:endParaRPr lang="tr-TR" sz="2400"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CEDB6BA7-FCCE-42C2-8C72-76ACE3970540}"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229600" cy="1143000"/>
          </a:xfrm>
        </p:spPr>
        <p:txBody>
          <a:bodyPr>
            <a:normAutofit fontScale="90000"/>
          </a:bodyPr>
          <a:lstStyle/>
          <a:p>
            <a:pPr algn="l"/>
            <a:r>
              <a:rPr lang="tr-TR" sz="3600" b="1" dirty="0">
                <a:solidFill>
                  <a:srgbClr val="7030A0"/>
                </a:solidFill>
                <a:latin typeface="Arial" pitchFamily="34" charset="0"/>
                <a:cs typeface="Arial" pitchFamily="34" charset="0"/>
              </a:rPr>
              <a:t>Hukuki Sorumluluk (TTK m. 56)</a:t>
            </a:r>
            <a:br>
              <a:rPr lang="tr-TR" sz="3600" dirty="0">
                <a:solidFill>
                  <a:srgbClr val="7030A0"/>
                </a:solidFill>
                <a:latin typeface="Arial" pitchFamily="34" charset="0"/>
                <a:cs typeface="Arial" pitchFamily="34" charset="0"/>
              </a:rPr>
            </a:br>
            <a:endParaRPr lang="tr-TR" sz="3600" dirty="0">
              <a:solidFill>
                <a:srgbClr val="7030A0"/>
              </a:solidFill>
              <a:latin typeface="Arial" pitchFamily="34" charset="0"/>
              <a:cs typeface="Arial" pitchFamily="34" charset="0"/>
            </a:endParaRPr>
          </a:p>
        </p:txBody>
      </p:sp>
      <p:sp>
        <p:nvSpPr>
          <p:cNvPr id="3" name="2 İçerik Yer Tutucusu"/>
          <p:cNvSpPr>
            <a:spLocks noGrp="1"/>
          </p:cNvSpPr>
          <p:nvPr>
            <p:ph idx="1"/>
          </p:nvPr>
        </p:nvSpPr>
        <p:spPr>
          <a:xfrm>
            <a:off x="395536" y="1196752"/>
            <a:ext cx="8229600" cy="4785395"/>
          </a:xfrm>
        </p:spPr>
        <p:txBody>
          <a:bodyPr>
            <a:normAutofit fontScale="62500" lnSpcReduction="20000"/>
          </a:bodyPr>
          <a:lstStyle/>
          <a:p>
            <a:endParaRPr lang="tr-TR" dirty="0"/>
          </a:p>
          <a:p>
            <a:pPr>
              <a:buNone/>
            </a:pPr>
            <a:r>
              <a:rPr lang="tr-TR" dirty="0"/>
              <a:t>	</a:t>
            </a:r>
            <a:r>
              <a:rPr lang="tr-TR" b="1" dirty="0">
                <a:latin typeface="Arial" pitchFamily="34" charset="0"/>
                <a:cs typeface="Arial" pitchFamily="34" charset="0"/>
              </a:rPr>
              <a:t>Md. 56</a:t>
            </a:r>
          </a:p>
          <a:p>
            <a:pPr>
              <a:buNone/>
            </a:pPr>
            <a:r>
              <a:rPr lang="tr-TR" b="1" dirty="0">
                <a:latin typeface="Arial" pitchFamily="34" charset="0"/>
                <a:cs typeface="Arial" pitchFamily="34" charset="0"/>
              </a:rPr>
              <a:t>	…..</a:t>
            </a:r>
          </a:p>
          <a:p>
            <a:pPr>
              <a:buNone/>
            </a:pPr>
            <a:r>
              <a:rPr lang="tr-TR" dirty="0">
                <a:latin typeface="Arial" pitchFamily="34" charset="0"/>
                <a:cs typeface="Arial" pitchFamily="34" charset="0"/>
              </a:rPr>
              <a:t>	(2)</a:t>
            </a:r>
            <a:r>
              <a:rPr lang="tr-TR" b="1" dirty="0">
                <a:latin typeface="Arial" pitchFamily="34" charset="0"/>
                <a:cs typeface="Arial" pitchFamily="34" charset="0"/>
              </a:rPr>
              <a:t> </a:t>
            </a:r>
            <a:r>
              <a:rPr lang="tr-TR" dirty="0">
                <a:latin typeface="Arial" pitchFamily="34" charset="0"/>
                <a:cs typeface="Arial" pitchFamily="34" charset="0"/>
              </a:rPr>
              <a:t>Ekonomik çıkarları </a:t>
            </a:r>
            <a:r>
              <a:rPr lang="tr-TR" b="1" dirty="0">
                <a:latin typeface="Arial" pitchFamily="34" charset="0"/>
                <a:cs typeface="Arial" pitchFamily="34" charset="0"/>
              </a:rPr>
              <a:t>zarar gören veya böyle bir tehlikeyle karşılaşabilecek müşteriler</a:t>
            </a:r>
            <a:r>
              <a:rPr lang="tr-TR" dirty="0">
                <a:latin typeface="Arial" pitchFamily="34" charset="0"/>
                <a:cs typeface="Arial" pitchFamily="34" charset="0"/>
              </a:rPr>
              <a:t> de </a:t>
            </a:r>
            <a:r>
              <a:rPr lang="tr-TR" b="1" dirty="0">
                <a:latin typeface="Arial" pitchFamily="34" charset="0"/>
                <a:cs typeface="Arial" pitchFamily="34" charset="0"/>
              </a:rPr>
              <a:t>birinci fıkradaki </a:t>
            </a:r>
            <a:r>
              <a:rPr lang="tr-TR" dirty="0">
                <a:latin typeface="Arial" pitchFamily="34" charset="0"/>
                <a:cs typeface="Arial" pitchFamily="34" charset="0"/>
              </a:rPr>
              <a:t>davaları açabilirler, ancak </a:t>
            </a:r>
            <a:r>
              <a:rPr lang="tr-TR" b="1" dirty="0">
                <a:latin typeface="Arial" pitchFamily="34" charset="0"/>
                <a:cs typeface="Arial" pitchFamily="34" charset="0"/>
              </a:rPr>
              <a:t>araçların ve malların imhasını isteyemezler. </a:t>
            </a:r>
          </a:p>
          <a:p>
            <a:pPr>
              <a:buNone/>
            </a:pPr>
            <a:r>
              <a:rPr lang="tr-TR" dirty="0">
                <a:latin typeface="Arial" pitchFamily="34" charset="0"/>
                <a:cs typeface="Arial" pitchFamily="34" charset="0"/>
              </a:rPr>
              <a:t>	(3)</a:t>
            </a:r>
            <a:r>
              <a:rPr lang="tr-TR" b="1" dirty="0">
                <a:latin typeface="Arial" pitchFamily="34" charset="0"/>
                <a:cs typeface="Arial" pitchFamily="34" charset="0"/>
              </a:rPr>
              <a:t> Ticaret ve sanayi odaları, esnaf odaları, borsalar ve tüzüklerine göre üyelerinin ekonomik menfaatlerini korumaya yetkili bulunan diğer meslekî ve ekonomik birlikler </a:t>
            </a:r>
            <a:r>
              <a:rPr lang="tr-TR" dirty="0">
                <a:latin typeface="Arial" pitchFamily="34" charset="0"/>
                <a:cs typeface="Arial" pitchFamily="34" charset="0"/>
              </a:rPr>
              <a:t>ile tüzüklerine göre tüketicilerin ekonomik menfaatlerini koruyan sivil toplum kuruluşlarıyla kamusal nitelikteki kurumlar da birinci fıkranın (a), (b) ve (c) bentlerinde yazılı davaları açabilirler. </a:t>
            </a:r>
          </a:p>
          <a:p>
            <a:pPr>
              <a:buNone/>
            </a:pPr>
            <a:r>
              <a:rPr lang="tr-TR" dirty="0">
                <a:latin typeface="Arial" pitchFamily="34" charset="0"/>
                <a:cs typeface="Arial" pitchFamily="34" charset="0"/>
              </a:rPr>
              <a:t>	(4)</a:t>
            </a:r>
            <a:r>
              <a:rPr lang="tr-TR" b="1" dirty="0">
                <a:latin typeface="Arial" pitchFamily="34" charset="0"/>
                <a:cs typeface="Arial" pitchFamily="34" charset="0"/>
              </a:rPr>
              <a:t> </a:t>
            </a:r>
            <a:r>
              <a:rPr lang="tr-TR" dirty="0">
                <a:latin typeface="Arial" pitchFamily="34" charset="0"/>
                <a:cs typeface="Arial" pitchFamily="34" charset="0"/>
              </a:rPr>
              <a:t>Bir kimse aleyhine birinci fıkranın (b) ve (c) bentleri gereğince verilmiş olan hüküm, haksız rekabete konu malları, doğrudan veya dolaylı bir şekilde ondan ticari amaçla elde etmiş olan kişiler hakkında da icra olunur.</a:t>
            </a:r>
          </a:p>
          <a:p>
            <a:endParaRPr lang="tr-TR" dirty="0"/>
          </a:p>
        </p:txBody>
      </p:sp>
      <p:sp>
        <p:nvSpPr>
          <p:cNvPr id="4" name="3 Slayt Numarası Yer Tutucusu"/>
          <p:cNvSpPr>
            <a:spLocks noGrp="1"/>
          </p:cNvSpPr>
          <p:nvPr>
            <p:ph type="sldNum" sz="quarter" idx="12"/>
          </p:nvPr>
        </p:nvSpPr>
        <p:spPr/>
        <p:txBody>
          <a:bodyPr/>
          <a:lstStyle/>
          <a:p>
            <a:fld id="{CEDB6BA7-FCCE-42C2-8C72-76ACE3970540}" type="slidenum">
              <a:rPr lang="tr-TR" smtClean="0"/>
              <a:pPr/>
              <a:t>9</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66</Words>
  <Application>Microsoft Office PowerPoint</Application>
  <PresentationFormat>Ekran Gösterisi (4:3)</PresentationFormat>
  <Paragraphs>73</Paragraphs>
  <Slides>10</Slides>
  <Notes>10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HAKSIZ REKABET</vt:lpstr>
      <vt:lpstr>Haksız Rekabet</vt:lpstr>
      <vt:lpstr>Dürüstlük Kuralına Aykırı Davranışlar,  Ticari Uygulamalar (TTK m. 55) </vt:lpstr>
      <vt:lpstr>Dürüstlük Kuralına Aykırı Davranışlar,  Ticari Uygulamalar (TTK m. 55)</vt:lpstr>
      <vt:lpstr>Dürüstlük Kuralına Aykırı Davranışlar,  Ticari Uygulamalar (TTK m. 55)</vt:lpstr>
      <vt:lpstr>Dürüstlük Kuralına Aykırı Davranışlar,  Ticari Uygulamalar (TTK m. 55)</vt:lpstr>
      <vt:lpstr>Dürüstlük Kuralına Aykırı Davranışlar,  Ticari Uygulamalar (TTK m. 55)</vt:lpstr>
      <vt:lpstr>Hukuki Sorumluluk (TTK m. 56) </vt:lpstr>
      <vt:lpstr>Hukuki Sorumluluk (TTK m. 56) </vt:lpstr>
      <vt:lpstr>Çalıştıranın Sorumluluğu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dc:creator>
  <cp:lastModifiedBy>Murat</cp:lastModifiedBy>
  <cp:revision>10</cp:revision>
  <dcterms:created xsi:type="dcterms:W3CDTF">2012-05-16T06:34:37Z</dcterms:created>
  <dcterms:modified xsi:type="dcterms:W3CDTF">2020-03-24T06:37:50Z</dcterms:modified>
</cp:coreProperties>
</file>