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5" r:id="rId11"/>
    <p:sldId id="266" r:id="rId12"/>
    <p:sldId id="267" r:id="rId13"/>
    <p:sldId id="268" r:id="rId14"/>
    <p:sldId id="269" r:id="rId15"/>
    <p:sldId id="270" r:id="rId16"/>
    <p:sldId id="271" r:id="rId17"/>
    <p:sldId id="272" r:id="rId18"/>
    <p:sldId id="273" r:id="rId19"/>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9.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0.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115570" y="1196975"/>
            <a:ext cx="12254865" cy="3121025"/>
          </a:xfrm>
        </p:spPr>
        <p:txBody>
          <a:bodyPr/>
          <a:p>
            <a:br>
              <a:rPr lang="tr-TR" altLang="en-US" sz="4400" b="1">
                <a:solidFill>
                  <a:schemeClr val="tx1"/>
                </a:solidFill>
                <a:sym typeface="+mn-ea"/>
              </a:rPr>
            </a:br>
            <a:r>
              <a:rPr lang="tr-TR" altLang="en-US" sz="4400" b="1">
                <a:solidFill>
                  <a:schemeClr val="tx1"/>
                </a:solidFill>
                <a:sym typeface="+mn-ea"/>
              </a:rPr>
              <a:t>KONAKLAMA İŞLETMELERİNDE MALİYET ANALİZİ</a:t>
            </a:r>
            <a:br>
              <a:rPr lang="tr-TR" altLang="en-US" sz="4400" b="1">
                <a:solidFill>
                  <a:schemeClr val="tx1"/>
                </a:solidFill>
                <a:sym typeface="+mn-ea"/>
              </a:rPr>
            </a:br>
            <a:br>
              <a:rPr lang="en-US">
                <a:sym typeface="+mn-ea"/>
              </a:rPr>
            </a:b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Content Placeholder 3"/>
          <p:cNvSpPr>
            <a:spLocks noGrp="1"/>
          </p:cNvSpPr>
          <p:nvPr>
            <p:ph sz="half" idx="2"/>
          </p:nvPr>
        </p:nvSpPr>
        <p:spPr>
          <a:xfrm>
            <a:off x="38100" y="85090"/>
            <a:ext cx="12172315" cy="6739890"/>
          </a:xfrm>
        </p:spPr>
        <p:txBody>
          <a:bodyPr/>
          <a:p>
            <a:pPr marL="0" indent="0" algn="l">
              <a:buNone/>
            </a:pPr>
            <a:r>
              <a:rPr lang="en-US" sz="2400">
                <a:latin typeface="Times New Roman" panose="02020603050405020304" charset="0"/>
                <a:sym typeface="+mn-ea"/>
              </a:rPr>
              <a:t>Kişi başı satış fiyatımızla değişken ve sabit masrafları karşılayıp kâr hedeflediğimize göre; 40,00 TL satış fiyatımızdan 21,00 TL kişi başı değişken masrafları çıkardığımızda, geriye kalan rakamla sabit masraflarımızı karşılayıp kâr yazacağımıza göre geri kalan 19,00 TL den kaç müşteride sabit masrafları karşıladığımızı hesaplayalım. </a:t>
            </a:r>
            <a:endParaRPr lang="en-US" sz="2400">
              <a:latin typeface="Times New Roman" panose="02020603050405020304" charset="0"/>
            </a:endParaRPr>
          </a:p>
          <a:p>
            <a:pPr marL="0" indent="0" algn="l">
              <a:buNone/>
            </a:pPr>
            <a:endParaRPr lang="en-US" sz="2400">
              <a:latin typeface="Times New Roman" panose="02020603050405020304" charset="0"/>
            </a:endParaRPr>
          </a:p>
          <a:p>
            <a:pPr marL="0" indent="0" algn="l">
              <a:buNone/>
            </a:pPr>
            <a:r>
              <a:rPr lang="en-US" sz="2400">
                <a:latin typeface="Times New Roman" panose="02020603050405020304" charset="0"/>
                <a:sym typeface="+mn-ea"/>
              </a:rPr>
              <a:t>4.650,00/19= 245 müşteriyle hem sabit ve hem de değişken masrafları karşılayabiliyoruz. </a:t>
            </a:r>
            <a:endParaRPr lang="en-US" sz="2400">
              <a:latin typeface="Times New Roman" panose="02020603050405020304" charset="0"/>
            </a:endParaRPr>
          </a:p>
          <a:p>
            <a:pPr marL="0" indent="0" algn="l">
              <a:buNone/>
            </a:pPr>
            <a:endParaRPr lang="en-US" sz="2400">
              <a:latin typeface="Times New Roman" panose="02020603050405020304" charset="0"/>
            </a:endParaRPr>
          </a:p>
          <a:p>
            <a:pPr marL="0" indent="0" algn="l">
              <a:buNone/>
            </a:pPr>
            <a:r>
              <a:rPr lang="en-US" sz="2400">
                <a:latin typeface="Times New Roman" panose="02020603050405020304" charset="0"/>
                <a:sym typeface="+mn-ea"/>
              </a:rPr>
              <a:t>Yani 245 müşteriye yaptığımız 40,00 TL'lik satışın 19,00 TL'si tüm sabit masrafları karşılamaya (245 x 19 = 4.655,00 TL ), 21,00 TL'si ise 245 kişinin değişken masrafını karşılamaya (245 x 21 = 5.145,00 TL) dolayısıyla toplamda kişi başı 40,00 TL den 245 kişiye satış yaptığımız anda toplam gelir ve toplam giderlerimizin birbirine eşit ve 9.800,00 TL olduğunu (245 x 40 = 9.800,00) görüyoruz. Bu noktada şunu söyleyebiliriz; “245 kişiden sonra yapılacak her bir kişilik satışın kişi başı değişken giderler (21,00 TL) haricindeki kısmın (19,00 TL) tamamını((480 -245) x 19 = 4.465,00) kâr yazacağız. </a:t>
            </a: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Content Placeholder 5"/>
          <p:cNvSpPr>
            <a:spLocks noGrp="1"/>
          </p:cNvSpPr>
          <p:nvPr>
            <p:ph idx="1"/>
          </p:nvPr>
        </p:nvSpPr>
        <p:spPr>
          <a:xfrm>
            <a:off x="8890" y="113030"/>
            <a:ext cx="12173585" cy="6684645"/>
          </a:xfrm>
        </p:spPr>
        <p:txBody>
          <a:bodyPr/>
          <a:p>
            <a:pPr marL="0" indent="0" algn="l">
              <a:buNone/>
            </a:pPr>
            <a:r>
              <a:rPr lang="en-US" sz="2800" b="1">
                <a:solidFill>
                  <a:srgbClr val="FF0000"/>
                </a:solidFill>
                <a:latin typeface="Times New Roman" panose="02020603050405020304" charset="0"/>
                <a:sym typeface="+mn-ea"/>
              </a:rPr>
              <a:t>Not: </a:t>
            </a:r>
            <a:r>
              <a:rPr lang="en-US" sz="2400">
                <a:latin typeface="Times New Roman" panose="02020603050405020304" charset="0"/>
                <a:sym typeface="+mn-ea"/>
              </a:rPr>
              <a:t>Aradaki 5,00 TL'lik kâr farkının sebebi 244,7 kişilik satışın 245 e yuvarlanmasından kaynaklanmaktadır. </a:t>
            </a:r>
            <a:endParaRPr lang="en-US" sz="2400">
              <a:latin typeface="Times New Roman" panose="02020603050405020304" charset="0"/>
            </a:endParaRPr>
          </a:p>
          <a:p>
            <a:pPr marL="0" indent="0" algn="l">
              <a:buNone/>
            </a:pPr>
            <a:endParaRPr lang="en-US" sz="2400">
              <a:latin typeface="Times New Roman" panose="02020603050405020304" charset="0"/>
            </a:endParaRPr>
          </a:p>
          <a:p>
            <a:pPr marL="0" indent="0" algn="l">
              <a:buNone/>
            </a:pPr>
            <a:r>
              <a:rPr lang="en-US" sz="2400">
                <a:latin typeface="Times New Roman" panose="02020603050405020304" charset="0"/>
                <a:sym typeface="+mn-ea"/>
              </a:rPr>
              <a:t>Tam kapasite (600 kişi) doldurduğumuz taktirde karımız ne olacak dersek (600 – 245) x 19,00 = 6.745,00 TL olacağını görürüz. </a:t>
            </a:r>
            <a:endParaRPr lang="en-US" sz="2400">
              <a:latin typeface="Times New Roman" panose="02020603050405020304" charset="0"/>
            </a:endParaRPr>
          </a:p>
          <a:p>
            <a:pPr marL="0" indent="0" algn="l">
              <a:buNone/>
            </a:pPr>
            <a:endParaRPr lang="en-US" sz="2400">
              <a:latin typeface="Times New Roman" panose="02020603050405020304" charset="0"/>
            </a:endParaRPr>
          </a:p>
          <a:p>
            <a:pPr marL="0" indent="0" algn="l">
              <a:buNone/>
            </a:pPr>
            <a:r>
              <a:rPr lang="en-US" sz="2400">
                <a:latin typeface="Times New Roman" panose="02020603050405020304" charset="0"/>
                <a:sym typeface="+mn-ea"/>
              </a:rPr>
              <a:t>Ancak bu noktada şu kıyaslamanın yapılmasında yarar vardır; 480 kişi doldurduğumuzda sanatçı bizim kazancımızın 0,67 katı para kazanmaktadır. Salonun tamamını doldurduğumuzda ise kazancımızın 0,44 katı para kazanmaktadır.</a:t>
            </a:r>
            <a:endParaRPr lang="en-US" sz="2400">
              <a:latin typeface="Times New Roman" panose="02020603050405020304" charset="0"/>
            </a:endParaRPr>
          </a:p>
          <a:p>
            <a:pPr marL="0" indent="0" algn="l">
              <a:buNone/>
            </a:pPr>
            <a:endParaRPr lang="en-US" sz="2400">
              <a:latin typeface="Times New Roman" panose="02020603050405020304" charset="0"/>
            </a:endParaRPr>
          </a:p>
          <a:p>
            <a:pPr marL="0" indent="0" algn="l">
              <a:buNone/>
            </a:pPr>
            <a:r>
              <a:rPr lang="en-US" sz="2400">
                <a:latin typeface="Times New Roman" panose="02020603050405020304" charset="0"/>
                <a:sym typeface="+mn-ea"/>
              </a:rPr>
              <a:t>İşletmeler sanatcıya verdiğinin 2,5 ya da 3 katı kâr yapabilmeli ki sanatcıyı çalıştırdım desin aksi takdirde sanatcıya çalışmış olacaktır işletmeci. </a:t>
            </a: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0" y="85090"/>
            <a:ext cx="12117705" cy="6697980"/>
          </a:xfrm>
        </p:spPr>
        <p:txBody>
          <a:bodyPr/>
          <a:p>
            <a:pPr marL="0" indent="0" algn="l">
              <a:buNone/>
            </a:pPr>
            <a:r>
              <a:rPr lang="en-US" sz="2400">
                <a:latin typeface="Times New Roman" panose="02020603050405020304" charset="0"/>
                <a:sym typeface="+mn-ea"/>
              </a:rPr>
              <a:t>Bu durumda; sanatcıya verilen paranın daha fazlasını kazanmak için fiyatlara zam yapmak kaçınılmaz olmaktadır. </a:t>
            </a:r>
            <a:endParaRPr lang="en-US" sz="2400">
              <a:latin typeface="Times New Roman" panose="02020603050405020304" charset="0"/>
            </a:endParaRPr>
          </a:p>
          <a:p>
            <a:pPr marL="0" indent="0" algn="l">
              <a:buNone/>
            </a:pPr>
            <a:endParaRPr lang="en-US" sz="2400">
              <a:latin typeface="Times New Roman" panose="02020603050405020304" charset="0"/>
            </a:endParaRPr>
          </a:p>
          <a:p>
            <a:pPr marL="0" indent="0" algn="l">
              <a:buNone/>
            </a:pPr>
            <a:r>
              <a:rPr lang="en-US" sz="2400">
                <a:latin typeface="Times New Roman" panose="02020603050405020304" charset="0"/>
                <a:sym typeface="+mn-ea"/>
              </a:rPr>
              <a:t>Kişi başı fiyatımızı 50,00 TL yaptığımızda beklentimizde %80 den aşağı düşecektir. Fiyatı 50,00 TL yaptığımızda beklentimiz artık %65 olacaktır. Yeni başabaş noktası ile karşı karşıya kalacağız;</a:t>
            </a: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buNone/>
            </a:pPr>
            <a:r>
              <a:rPr lang="en-US" sz="2400">
                <a:latin typeface="Times New Roman" panose="02020603050405020304" charset="0"/>
                <a:sym typeface="+mn-ea"/>
              </a:rPr>
              <a:t>Kişi yeni başabaş noktası satış adedimizdir.  </a:t>
            </a: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buNone/>
            </a:pPr>
            <a:r>
              <a:rPr lang="en-US" sz="2400">
                <a:latin typeface="Times New Roman" panose="02020603050405020304" charset="0"/>
                <a:sym typeface="+mn-ea"/>
              </a:rPr>
              <a:t> </a:t>
            </a: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878205" y="2913380"/>
            <a:ext cx="10157460" cy="178181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9525" y="190500"/>
            <a:ext cx="12200890" cy="582930"/>
          </a:xfrm>
        </p:spPr>
        <p:txBody>
          <a:bodyPr/>
          <a:p>
            <a:br>
              <a:rPr lang="en-US" sz="3200" b="1">
                <a:solidFill>
                  <a:srgbClr val="FF0000"/>
                </a:solidFill>
                <a:latin typeface="Times New Roman" panose="02020603050405020304" charset="0"/>
                <a:sym typeface="+mn-ea"/>
              </a:rPr>
            </a:br>
            <a:r>
              <a:rPr lang="en-US" sz="3200" b="1">
                <a:solidFill>
                  <a:srgbClr val="FF0000"/>
                </a:solidFill>
                <a:latin typeface="Times New Roman" panose="02020603050405020304" charset="0"/>
                <a:sym typeface="+mn-ea"/>
              </a:rPr>
              <a:t>Karar Verme Aşamaları Örnek Çözümleri </a:t>
            </a:r>
            <a:br>
              <a:rPr lang="en-US" sz="3200" b="1">
                <a:solidFill>
                  <a:srgbClr val="FF0000"/>
                </a:solidFill>
                <a:latin typeface="Times New Roman" panose="02020603050405020304" charset="0"/>
              </a:rPr>
            </a:br>
            <a:endParaRPr lang="en-US"/>
          </a:p>
        </p:txBody>
      </p:sp>
      <p:sp>
        <p:nvSpPr>
          <p:cNvPr id="3" name="Content Placeholder 2"/>
          <p:cNvSpPr>
            <a:spLocks noGrp="1"/>
          </p:cNvSpPr>
          <p:nvPr>
            <p:ph idx="1"/>
          </p:nvPr>
        </p:nvSpPr>
        <p:spPr>
          <a:xfrm>
            <a:off x="9525" y="1174750"/>
            <a:ext cx="12200255" cy="5581015"/>
          </a:xfrm>
        </p:spPr>
        <p:txBody>
          <a:bodyPr/>
          <a:p>
            <a:pPr marL="0" indent="0" algn="l">
              <a:buNone/>
            </a:pPr>
            <a:r>
              <a:rPr lang="tr-TR" altLang="en-US" b="1">
                <a:latin typeface="Times New Roman" panose="02020603050405020304" charset="0"/>
                <a:sym typeface="+mn-ea"/>
              </a:rPr>
              <a:t>* </a:t>
            </a:r>
            <a:r>
              <a:rPr lang="en-US" b="1">
                <a:latin typeface="Times New Roman" panose="02020603050405020304" charset="0"/>
                <a:sym typeface="+mn-ea"/>
              </a:rPr>
              <a:t>İşletme Sahibine Tavsiyeniz Ne Olurdu?</a:t>
            </a:r>
            <a:endParaRPr lang="en-US" b="1">
              <a:latin typeface="Times New Roman" panose="02020603050405020304" charset="0"/>
            </a:endParaRPr>
          </a:p>
          <a:p>
            <a:pPr marL="0" indent="0" algn="l">
              <a:buNone/>
            </a:pPr>
            <a:endParaRPr lang="en-US" b="1">
              <a:latin typeface="Times New Roman" panose="02020603050405020304" charset="0"/>
            </a:endParaRPr>
          </a:p>
          <a:p>
            <a:pPr marL="0" indent="0" algn="l">
              <a:buNone/>
            </a:pPr>
            <a:r>
              <a:rPr lang="en-US" sz="2400">
                <a:latin typeface="Times New Roman" panose="02020603050405020304" charset="0"/>
                <a:sym typeface="+mn-ea"/>
              </a:rPr>
              <a:t>Bir kış turizm işletmecisinin elinde 3 adet motel bulunmaktadır. Yaz aylarında iş yapabilmekle beraber, bu süre içinde her üç işyerini de çalışır durumda tutmayı çok güç bulmakta ve motellerden birini kapatmayı düşünmektedir. Bu süre içinde her 3 motelin satışları ve maliyet dökümü şöyledir; </a:t>
            </a:r>
            <a:endParaRPr lang="en-US" sz="2400">
              <a:latin typeface="Times New Roman" panose="02020603050405020304" charset="0"/>
            </a:endParaRPr>
          </a:p>
          <a:p>
            <a:pPr marL="0" indent="0" algn="l">
              <a:buNone/>
            </a:pP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Content Placeholder 3"/>
          <p:cNvPicPr>
            <a:picLocks noChangeAspect="1"/>
          </p:cNvPicPr>
          <p:nvPr>
            <p:ph idx="1"/>
          </p:nvPr>
        </p:nvPicPr>
        <p:blipFill>
          <a:blip r:embed="rId1"/>
          <a:stretch>
            <a:fillRect/>
          </a:stretch>
        </p:blipFill>
        <p:spPr>
          <a:xfrm>
            <a:off x="220345" y="434975"/>
            <a:ext cx="11722735" cy="6085840"/>
          </a:xfrm>
          <a:prstGeom prst="rect">
            <a:avLst/>
          </a:prstGeom>
          <a:noFill/>
          <a:ln w="9525">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860" y="113030"/>
            <a:ext cx="12131675" cy="6697980"/>
          </a:xfrm>
        </p:spPr>
        <p:txBody>
          <a:bodyPr/>
          <a:p>
            <a:pPr marL="0" indent="0" algn="l">
              <a:buNone/>
            </a:pPr>
            <a:endParaRPr lang="en-US" sz="2400">
              <a:latin typeface="Times New Roman" panose="02020603050405020304" charset="0"/>
              <a:sym typeface="+mn-ea"/>
            </a:endParaRPr>
          </a:p>
          <a:p>
            <a:pPr marL="0" indent="0" algn="l">
              <a:buNone/>
            </a:pPr>
            <a:r>
              <a:rPr lang="en-US" sz="2400">
                <a:latin typeface="Times New Roman" panose="02020603050405020304" charset="0"/>
                <a:sym typeface="+mn-ea"/>
              </a:rPr>
              <a:t>a. Motellerden birinin kapanması gerektiği ve bu kapanışın diğer iki motelin satışlarını etkilemeyeceği varsayılarak, hangi motelin kapatılması gerektiğini ve nedenlerini açıklayınız.</a:t>
            </a:r>
            <a:endParaRPr lang="en-US" sz="2400">
              <a:latin typeface="Times New Roman" panose="02020603050405020304" charset="0"/>
            </a:endParaRPr>
          </a:p>
          <a:p>
            <a:pPr marL="0" indent="0" algn="l">
              <a:buNone/>
            </a:pPr>
            <a:endParaRPr lang="en-US" sz="2400">
              <a:latin typeface="Times New Roman" panose="02020603050405020304" charset="0"/>
            </a:endParaRPr>
          </a:p>
          <a:p>
            <a:pPr marL="0" indent="0" algn="l">
              <a:buNone/>
            </a:pPr>
            <a:r>
              <a:rPr lang="en-US" sz="2400">
                <a:latin typeface="Times New Roman" panose="02020603050405020304" charset="0"/>
                <a:sym typeface="+mn-ea"/>
              </a:rPr>
              <a:t>b. Satışların yukarıdaki düzeyde kalmasına karşın maliyetlerin aşağıdaki biçimi alması durumunda yanıtınız aynı mı olur? </a:t>
            </a:r>
            <a:endParaRPr lang="en-US" sz="2400">
              <a:latin typeface="Times New Roman" panose="02020603050405020304" charset="0"/>
            </a:endParaRPr>
          </a:p>
          <a:p>
            <a:pPr marL="0" indent="0" algn="l">
              <a:buNone/>
            </a:pPr>
            <a:endParaRPr lang="en-US" sz="2400">
              <a:latin typeface="Times New Roman" panose="02020603050405020304" charset="0"/>
            </a:endParaRPr>
          </a:p>
          <a:p>
            <a:pPr marL="0" indent="0" algn="ctr">
              <a:buNone/>
            </a:pPr>
            <a:r>
              <a:rPr lang="en-US" sz="2400" u="sng">
                <a:latin typeface="Times New Roman" panose="02020603050405020304" charset="0"/>
                <a:sym typeface="+mn-ea"/>
              </a:rPr>
              <a:t> A moteli         B moteli        C moteli </a:t>
            </a:r>
            <a:endParaRPr lang="en-US" sz="2400" u="sng">
              <a:latin typeface="Times New Roman" panose="02020603050405020304" charset="0"/>
            </a:endParaRPr>
          </a:p>
          <a:p>
            <a:pPr marL="0" indent="0" algn="l">
              <a:buNone/>
            </a:pPr>
            <a:r>
              <a:rPr lang="en-US" sz="2400">
                <a:latin typeface="Times New Roman" panose="02020603050405020304" charset="0"/>
                <a:sym typeface="+mn-ea"/>
              </a:rPr>
              <a:t> </a:t>
            </a:r>
            <a:endParaRPr lang="en-US" sz="2400">
              <a:latin typeface="Times New Roman" panose="02020603050405020304" charset="0"/>
              <a:sym typeface="+mn-ea"/>
            </a:endParaRPr>
          </a:p>
          <a:p>
            <a:pPr marL="0" indent="0" algn="l">
              <a:buNone/>
            </a:pPr>
            <a:r>
              <a:rPr lang="en-US" sz="2400">
                <a:latin typeface="Times New Roman" panose="02020603050405020304" charset="0"/>
                <a:sym typeface="+mn-ea"/>
              </a:rPr>
              <a:t>Değişken Maliyetler                 100.000        167.000         250.000 </a:t>
            </a:r>
            <a:endParaRPr lang="en-US" sz="2400">
              <a:latin typeface="Times New Roman" panose="02020603050405020304" charset="0"/>
            </a:endParaRPr>
          </a:p>
          <a:p>
            <a:pPr marL="0" indent="0" algn="l">
              <a:buNone/>
            </a:pPr>
            <a:r>
              <a:rPr lang="en-US" sz="2400">
                <a:latin typeface="Times New Roman" panose="02020603050405020304" charset="0"/>
                <a:sym typeface="+mn-ea"/>
              </a:rPr>
              <a:t> Değişmez Maliyetler                110.000         113.000         112.000</a:t>
            </a:r>
            <a:endParaRPr lang="en-US" sz="2400">
              <a:latin typeface="Times New Roman" panose="02020603050405020304" charset="0"/>
            </a:endParaRPr>
          </a:p>
          <a:p>
            <a:pPr marL="0" indent="0" algn="l">
              <a:buNone/>
            </a:pPr>
            <a:endParaRPr lang="en-US" sz="2400">
              <a:latin typeface="Times New Roman" panose="02020603050405020304" charset="0"/>
            </a:endParaRPr>
          </a:p>
          <a:p>
            <a:pPr marL="0" indent="0">
              <a:buNone/>
            </a:pP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860" y="196850"/>
            <a:ext cx="12089765" cy="6586855"/>
          </a:xfrm>
        </p:spPr>
        <p:txBody>
          <a:bodyPr/>
          <a:p>
            <a:pPr marL="0" indent="0" algn="l">
              <a:buNone/>
            </a:pPr>
            <a:r>
              <a:rPr lang="en-US" sz="2800" b="1">
                <a:latin typeface="Times New Roman" panose="02020603050405020304" charset="0"/>
                <a:sym typeface="+mn-ea"/>
              </a:rPr>
              <a:t>Çözüm: </a:t>
            </a:r>
            <a:endParaRPr lang="en-US" sz="2800" b="1">
              <a:latin typeface="Times New Roman" panose="02020603050405020304" charset="0"/>
            </a:endParaRPr>
          </a:p>
          <a:p>
            <a:pPr marL="0" indent="0" algn="l">
              <a:buNone/>
            </a:pPr>
            <a:r>
              <a:rPr lang="en-US" sz="2800" b="1">
                <a:latin typeface="Times New Roman" panose="02020603050405020304" charset="0"/>
                <a:sym typeface="+mn-ea"/>
              </a:rPr>
              <a:t>a) </a:t>
            </a:r>
            <a:endParaRPr lang="en-US" sz="2800" b="1">
              <a:latin typeface="Times New Roman" panose="02020603050405020304" charset="0"/>
              <a:sym typeface="+mn-ea"/>
            </a:endParaRPr>
          </a:p>
          <a:p>
            <a:pPr marL="0" indent="0" algn="l">
              <a:buNone/>
            </a:pPr>
            <a:endParaRPr lang="en-US" sz="2800" b="1">
              <a:latin typeface="Times New Roman" panose="02020603050405020304" charset="0"/>
              <a:sym typeface="+mn-ea"/>
            </a:endParaRPr>
          </a:p>
          <a:p>
            <a:pPr marL="0" indent="0" algn="l">
              <a:buNone/>
            </a:pPr>
            <a:endParaRPr lang="en-US" sz="2800" b="1">
              <a:latin typeface="Times New Roman" panose="02020603050405020304" charset="0"/>
              <a:sym typeface="+mn-ea"/>
            </a:endParaRPr>
          </a:p>
          <a:p>
            <a:pPr marL="0" indent="0" algn="l">
              <a:buNone/>
            </a:pPr>
            <a:endParaRPr lang="en-US" sz="2800" b="1">
              <a:latin typeface="Times New Roman" panose="02020603050405020304" charset="0"/>
              <a:sym typeface="+mn-ea"/>
            </a:endParaRPr>
          </a:p>
          <a:p>
            <a:pPr marL="0" indent="0" algn="l">
              <a:buNone/>
            </a:pPr>
            <a:endParaRPr lang="en-US" sz="2800" b="1">
              <a:latin typeface="Times New Roman" panose="02020603050405020304" charset="0"/>
              <a:sym typeface="+mn-ea"/>
            </a:endParaRPr>
          </a:p>
          <a:p>
            <a:pPr marL="0" indent="0" algn="l">
              <a:buNone/>
            </a:pPr>
            <a:endParaRPr lang="en-US" sz="2800" b="1">
              <a:latin typeface="Times New Roman" panose="02020603050405020304" charset="0"/>
              <a:sym typeface="+mn-ea"/>
            </a:endParaRPr>
          </a:p>
          <a:p>
            <a:pPr marL="0" indent="0" algn="l">
              <a:buNone/>
            </a:pPr>
            <a:endParaRPr lang="en-US" sz="2800" b="1">
              <a:latin typeface="Times New Roman" panose="02020603050405020304" charset="0"/>
              <a:sym typeface="+mn-ea"/>
            </a:endParaRPr>
          </a:p>
          <a:p>
            <a:pPr marL="0" indent="0" algn="l">
              <a:buNone/>
            </a:pPr>
            <a:r>
              <a:rPr lang="en-US" sz="2400">
                <a:latin typeface="Times New Roman" panose="02020603050405020304" charset="0"/>
                <a:sym typeface="+mn-ea"/>
              </a:rPr>
              <a:t>A motelini kapatırsak B ve C otellerinden toplam 22.000 TL zarar elde ederiz birde buna ilaveten A motelinin değişmez maliyetlerinin eklenmesi gerekir. O zaman 132.000 TL zarar da görünür.</a:t>
            </a:r>
            <a:endParaRPr lang="en-US" sz="2400">
              <a:latin typeface="Times New Roman" panose="02020603050405020304" charset="0"/>
            </a:endParaRPr>
          </a:p>
          <a:p>
            <a:pPr marL="0" indent="0" algn="l">
              <a:buNone/>
            </a:pPr>
            <a:endParaRPr lang="en-US" sz="2400">
              <a:latin typeface="Times New Roman" panose="02020603050405020304" charset="0"/>
            </a:endParaRPr>
          </a:p>
          <a:p>
            <a:pPr marL="0" indent="0" algn="l">
              <a:buNone/>
            </a:pPr>
            <a:r>
              <a:rPr lang="en-US" sz="2400">
                <a:latin typeface="Times New Roman" panose="02020603050405020304" charset="0"/>
                <a:sym typeface="+mn-ea"/>
              </a:rPr>
              <a:t>B motelini kapatırsak A ve C motelinin toplam 25.000 TL karı olur. Buna B otelinin değişmez giderlerini eklersek 142.000 TL zarar ederiz. </a:t>
            </a:r>
            <a:endParaRPr lang="en-US" sz="2400">
              <a:latin typeface="Times New Roman" panose="02020603050405020304" charset="0"/>
            </a:endParaRPr>
          </a:p>
          <a:p>
            <a:pPr marL="0" indent="0" algn="l">
              <a:buNone/>
            </a:pPr>
            <a:endParaRPr lang="en-US" sz="2800" b="1">
              <a:latin typeface="Times New Roman" panose="02020603050405020304" charset="0"/>
              <a:sym typeface="+mn-ea"/>
            </a:endParaRPr>
          </a:p>
          <a:p>
            <a:pPr marL="0" indent="0" algn="l">
              <a:buNone/>
            </a:pPr>
            <a:endParaRPr lang="en-US" sz="2800" b="1">
              <a:latin typeface="Times New Roman" panose="02020603050405020304" charset="0"/>
            </a:endParaRPr>
          </a:p>
          <a:p>
            <a:pPr marL="0" indent="0">
              <a:buNone/>
            </a:pPr>
            <a:endParaRPr lang="en-US"/>
          </a:p>
        </p:txBody>
      </p:sp>
      <p:pic>
        <p:nvPicPr>
          <p:cNvPr id="4" name="Content Placeholder 3"/>
          <p:cNvPicPr>
            <a:picLocks noChangeAspect="1"/>
          </p:cNvPicPr>
          <p:nvPr>
            <p:ph sz="half" idx="2"/>
          </p:nvPr>
        </p:nvPicPr>
        <p:blipFill>
          <a:blip r:embed="rId1"/>
          <a:stretch>
            <a:fillRect/>
          </a:stretch>
        </p:blipFill>
        <p:spPr>
          <a:xfrm>
            <a:off x="786765" y="695960"/>
            <a:ext cx="11035665" cy="3311525"/>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3200">
                <a:latin typeface="Times New Roman" panose="02020603050405020304" charset="0"/>
              </a:rPr>
              <a:t>Kaynakça</a:t>
            </a:r>
            <a:endParaRPr lang="tr-TR" altLang="en-US" sz="3200">
              <a:latin typeface="Times New Roman" panose="02020603050405020304" charset="0"/>
            </a:endParaRPr>
          </a:p>
        </p:txBody>
      </p:sp>
      <p:sp>
        <p:nvSpPr>
          <p:cNvPr id="3" name="Content Placeholder 2"/>
          <p:cNvSpPr>
            <a:spLocks noGrp="1"/>
          </p:cNvSpPr>
          <p:nvPr>
            <p:ph idx="1"/>
          </p:nvPr>
        </p:nvSpPr>
        <p:spPr/>
        <p:txBody>
          <a:bodyPr/>
          <a:p>
            <a:pPr marL="0" indent="0">
              <a:buNone/>
            </a:pPr>
            <a:r>
              <a:rPr lang="tr-TR" altLang="en-US">
                <a:latin typeface="Times New Roman" panose="02020603050405020304" charset="0"/>
                <a:sym typeface="+mn-ea"/>
              </a:rPr>
              <a:t>Ankuzem, Turizm İşletmelerinde Maliyet Analizi , Ankara Üniversitesi , s.1-98</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51435" y="190500"/>
            <a:ext cx="12089765" cy="582930"/>
          </a:xfrm>
        </p:spPr>
        <p:txBody>
          <a:bodyPr/>
          <a:p>
            <a:pPr algn="ctr"/>
            <a:r>
              <a:rPr lang="en-US" sz="3200" b="1">
                <a:solidFill>
                  <a:srgbClr val="FF0000"/>
                </a:solidFill>
                <a:latin typeface="Times New Roman" panose="02020603050405020304" charset="0"/>
              </a:rPr>
              <a:t> BAŞABAŞ NOKTASI VE KARAR VERME AŞAMALARI </a:t>
            </a:r>
            <a:endParaRPr lang="en-US" sz="3200" b="1">
              <a:solidFill>
                <a:srgbClr val="FF0000"/>
              </a:solidFill>
              <a:latin typeface="Times New Roman" panose="02020603050405020304" charset="0"/>
            </a:endParaRPr>
          </a:p>
        </p:txBody>
      </p:sp>
      <p:sp>
        <p:nvSpPr>
          <p:cNvPr id="3" name="Content Placeholder 2"/>
          <p:cNvSpPr>
            <a:spLocks noGrp="1"/>
          </p:cNvSpPr>
          <p:nvPr>
            <p:ph idx="1"/>
          </p:nvPr>
        </p:nvSpPr>
        <p:spPr>
          <a:xfrm>
            <a:off x="51435" y="1011555"/>
            <a:ext cx="12089765" cy="5771515"/>
          </a:xfrm>
        </p:spPr>
        <p:txBody>
          <a:bodyPr/>
          <a:p>
            <a:pPr marL="0" indent="0">
              <a:buNone/>
            </a:pPr>
            <a:r>
              <a:rPr lang="en-US" sz="2800" b="1">
                <a:solidFill>
                  <a:srgbClr val="FF0000"/>
                </a:solidFill>
                <a:latin typeface="Times New Roman" panose="02020603050405020304" charset="0"/>
              </a:rPr>
              <a:t>Öğrenme Hedefleri </a:t>
            </a:r>
            <a:endParaRPr lang="en-US" sz="2800" b="1">
              <a:solidFill>
                <a:srgbClr val="FF0000"/>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800">
                <a:latin typeface="Times New Roman" panose="02020603050405020304" charset="0"/>
              </a:rPr>
              <a:t>Bu üniteyi bitirdiğinizde; </a:t>
            </a:r>
            <a:endParaRPr lang="en-US" sz="2800">
              <a:latin typeface="Times New Roman" panose="02020603050405020304" charset="0"/>
            </a:endParaRPr>
          </a:p>
          <a:p>
            <a:pPr marL="0" indent="0">
              <a:buNone/>
            </a:pPr>
            <a:endParaRPr lang="en-US" sz="2800">
              <a:latin typeface="Times New Roman" panose="02020603050405020304" charset="0"/>
            </a:endParaRPr>
          </a:p>
          <a:p>
            <a:r>
              <a:rPr lang="en-US" sz="2800">
                <a:latin typeface="Times New Roman" panose="02020603050405020304" charset="0"/>
              </a:rPr>
              <a:t>Başabaş noktası satış düzeyini bulmayı, </a:t>
            </a:r>
            <a:endParaRPr lang="en-US" sz="2800">
              <a:latin typeface="Times New Roman" panose="02020603050405020304" charset="0"/>
            </a:endParaRPr>
          </a:p>
          <a:p>
            <a:r>
              <a:rPr lang="en-US" sz="2800">
                <a:latin typeface="Times New Roman" panose="02020603050405020304" charset="0"/>
              </a:rPr>
              <a:t>Belli bir kâr düzeyinde başabaş noktası satış düzeyini bulmayı,  </a:t>
            </a:r>
            <a:endParaRPr lang="en-US" sz="2800">
              <a:latin typeface="Times New Roman" panose="02020603050405020304" charset="0"/>
            </a:endParaRPr>
          </a:p>
          <a:p>
            <a:r>
              <a:rPr lang="en-US" sz="2800">
                <a:latin typeface="Times New Roman" panose="02020603050405020304" charset="0"/>
              </a:rPr>
              <a:t>Bir yatırımı yaparken hangi ölçülere bakarak karar verilmesi gerektiğini, </a:t>
            </a:r>
            <a:endParaRPr lang="en-US" sz="2800">
              <a:latin typeface="Times New Roman" panose="02020603050405020304" charset="0"/>
            </a:endParaRPr>
          </a:p>
          <a:p>
            <a:pPr marL="0" indent="0">
              <a:buNone/>
            </a:pPr>
            <a:r>
              <a:rPr lang="en-US" sz="2800">
                <a:latin typeface="Times New Roman" panose="02020603050405020304" charset="0"/>
              </a:rPr>
              <a:t>öğrenmiş olacaksınız. </a:t>
            </a:r>
            <a:endParaRPr lang="en-US" sz="2800">
              <a:latin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pPr algn="ctr"/>
            <a:r>
              <a:rPr lang="en-US" sz="3200" b="1">
                <a:solidFill>
                  <a:srgbClr val="FF0000"/>
                </a:solidFill>
                <a:latin typeface="Times New Roman" panose="02020603050405020304" charset="0"/>
              </a:rPr>
              <a:t>Başabaş Noktası:</a:t>
            </a:r>
            <a:r>
              <a:rPr lang="en-US"/>
              <a:t> </a:t>
            </a:r>
            <a:endParaRPr lang="en-US"/>
          </a:p>
        </p:txBody>
      </p:sp>
      <p:sp>
        <p:nvSpPr>
          <p:cNvPr id="3" name="Content Placeholder 2"/>
          <p:cNvSpPr>
            <a:spLocks noGrp="1"/>
          </p:cNvSpPr>
          <p:nvPr>
            <p:ph sz="half" idx="1"/>
          </p:nvPr>
        </p:nvSpPr>
        <p:spPr>
          <a:xfrm>
            <a:off x="65405" y="1174750"/>
            <a:ext cx="12103100" cy="5664200"/>
          </a:xfrm>
        </p:spPr>
        <p:txBody>
          <a:bodyPr/>
          <a:p>
            <a:pPr marL="0" indent="0">
              <a:buNone/>
            </a:pPr>
            <a:r>
              <a:rPr lang="en-US" sz="2400">
                <a:latin typeface="Times New Roman" panose="02020603050405020304" charset="0"/>
              </a:rPr>
              <a:t>Bir işletmenin maliyetlerinin satışlarına eşit olduğu başka bir ifade ile işletmenin ne kârda ne de zararda bulunduğu noktadır. İşletme yöneticilerinin karar verirken işletmenin başabaş noktası satış düzeyini bilmeleri daha rahat karar vermelerini sağlamaktadır.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Başabaş noktasını hesaplarken işletmenin değişken ve değişmez maliyetlerini tam olarak bilmemiz ve satış tutarını bilmemiz gerekir. Formülü ise; </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314325" y="4434205"/>
            <a:ext cx="11059795" cy="168783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65405" y="238125"/>
            <a:ext cx="12144375" cy="4953000"/>
          </a:xfrm>
        </p:spPr>
        <p:txBody>
          <a:bodyPr/>
          <a:p>
            <a:pPr marL="0" indent="0" algn="ctr">
              <a:buNone/>
            </a:pPr>
            <a:r>
              <a:rPr lang="en-US" sz="2400">
                <a:latin typeface="Times New Roman" panose="02020603050405020304" charset="0"/>
              </a:rPr>
              <a:t>Başabaş noktasını bir grafik üzerinde göstermek istersek;  </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1135380" y="1203325"/>
            <a:ext cx="9653905" cy="537019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0" y="252730"/>
            <a:ext cx="12117705" cy="6489065"/>
          </a:xfrm>
        </p:spPr>
        <p:txBody>
          <a:bodyPr/>
          <a:p>
            <a:pPr marL="0" indent="0">
              <a:buNone/>
            </a:pPr>
            <a:r>
              <a:rPr lang="tr-TR" altLang="en-US" b="1">
                <a:latin typeface="Times New Roman" panose="02020603050405020304" charset="0"/>
              </a:rPr>
              <a:t>* </a:t>
            </a:r>
            <a:r>
              <a:rPr lang="tr-TR" altLang="en-US" sz="2800" b="1">
                <a:latin typeface="Times New Roman" panose="02020603050405020304" charset="0"/>
              </a:rPr>
              <a:t>Örnek; </a:t>
            </a:r>
            <a:r>
              <a:rPr lang="tr-TR" altLang="en-US" sz="2400">
                <a:latin typeface="Times New Roman" panose="02020603050405020304" charset="0"/>
              </a:rPr>
              <a:t>90 odalı bir otelin %75  dolum oranı ile çalıştığını varsayalım. Otelimizin değişken maliyetleri toplamı 160.000 TL olup değişmez maliyetlerinin toplamı ise 280.000 TL'dir. Otelin oda satış fiyatı 30 TL'dir. </a:t>
            </a: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r>
              <a:rPr lang="tr-TR" altLang="en-US" sz="2400" u="sng">
                <a:latin typeface="Times New Roman" panose="02020603050405020304" charset="0"/>
              </a:rPr>
              <a:t>İşletmenin yıllık kâr ya da zararını hesaplayalım: </a:t>
            </a:r>
            <a:endParaRPr lang="tr-TR" altLang="en-US" sz="2400" u="sng">
              <a:latin typeface="Times New Roman" panose="02020603050405020304" charset="0"/>
            </a:endParaRPr>
          </a:p>
          <a:p>
            <a:pPr marL="0" indent="0">
              <a:buNone/>
            </a:pPr>
            <a:endParaRPr lang="tr-TR" altLang="en-US" sz="2400" u="sng">
              <a:latin typeface="Times New Roman" panose="02020603050405020304" charset="0"/>
            </a:endParaRPr>
          </a:p>
          <a:p>
            <a:pPr marL="0" indent="0">
              <a:buNone/>
            </a:pPr>
            <a:r>
              <a:rPr lang="tr-TR" altLang="en-US" sz="2400">
                <a:latin typeface="Times New Roman" panose="02020603050405020304" charset="0"/>
              </a:rPr>
              <a:t>Toplam satış için öncelikli olarak otelin satılabilir yıllık oda sayısını bulmamız gerekir çünkü verilen veriler yıllık bazdadır. Daha sonrasında ise satılabilir oda sayısının %75 i alınarak kaç odanın o yıl için satıldığını bulmamız gerekir. Satılan oda sayısını oda satış fiyatı ile çarptığımız zaman yıllık satış tutarına ulaşmış oluruz. Maliyet verileri de verildiği için işletmenin kâr ya da zararını hesaplamak hiçte zor olmayacaktır. </a:t>
            </a:r>
            <a:endParaRPr lang="tr-TR" altLang="en-US" sz="2400">
              <a:latin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23495" y="57150"/>
            <a:ext cx="12186920" cy="6697980"/>
          </a:xfrm>
        </p:spPr>
        <p:txBody>
          <a:bodyPr/>
          <a:p>
            <a:pPr marL="0" indent="0">
              <a:buNone/>
            </a:pPr>
            <a:r>
              <a:rPr lang="en-US" sz="2400">
                <a:latin typeface="Times New Roman" panose="02020603050405020304" charset="0"/>
              </a:rPr>
              <a:t>90 x 365 = 32.850 satılabilir oda sayısı </a:t>
            </a:r>
            <a:endParaRPr lang="en-US" sz="2400">
              <a:latin typeface="Times New Roman" panose="02020603050405020304" charset="0"/>
            </a:endParaRPr>
          </a:p>
          <a:p>
            <a:pPr marL="0" indent="0">
              <a:buNone/>
            </a:pPr>
            <a:r>
              <a:rPr lang="en-US" sz="2400">
                <a:latin typeface="Times New Roman" panose="02020603050405020304" charset="0"/>
              </a:rPr>
              <a:t>32.850 x  0,75 = 24.638 satılan oda sayısı </a:t>
            </a:r>
            <a:endParaRPr lang="en-US" sz="2400">
              <a:latin typeface="Times New Roman" panose="02020603050405020304" charset="0"/>
            </a:endParaRPr>
          </a:p>
          <a:p>
            <a:pPr marL="0" indent="0">
              <a:buNone/>
            </a:pPr>
            <a:r>
              <a:rPr lang="en-US" sz="2400">
                <a:latin typeface="Times New Roman" panose="02020603050405020304" charset="0"/>
              </a:rPr>
              <a:t>24.638 x 30 = 739.140 TL yıllık satış tutarı </a:t>
            </a:r>
            <a:endParaRPr lang="en-US" sz="2400">
              <a:latin typeface="Times New Roman" panose="02020603050405020304" charset="0"/>
            </a:endParaRPr>
          </a:p>
          <a:p>
            <a:pPr marL="0" indent="0">
              <a:buNone/>
            </a:pPr>
            <a:r>
              <a:rPr lang="en-US" sz="2400">
                <a:latin typeface="Times New Roman" panose="02020603050405020304" charset="0"/>
              </a:rPr>
              <a:t>Bu verileri elde ettikten sonra artık kâr zararı hesaplayabiliriz. </a:t>
            </a:r>
            <a:endParaRPr lang="en-US" sz="2400">
              <a:latin typeface="Times New Roman" panose="02020603050405020304" charset="0"/>
            </a:endParaRPr>
          </a:p>
          <a:p>
            <a:pPr marL="0" indent="0">
              <a:buNone/>
            </a:pPr>
            <a:r>
              <a:rPr lang="en-US" sz="2400">
                <a:latin typeface="Times New Roman" panose="02020603050405020304" charset="0"/>
              </a:rPr>
              <a:t>Yıllık giderler toplamı 160.000 + 280.000 = 440.000 TL'dir. </a:t>
            </a:r>
            <a:endParaRPr lang="en-US" sz="2400">
              <a:latin typeface="Times New Roman" panose="02020603050405020304" charset="0"/>
            </a:endParaRPr>
          </a:p>
          <a:p>
            <a:pPr marL="0" indent="0">
              <a:buNone/>
            </a:pPr>
            <a:r>
              <a:rPr lang="en-US" sz="2400">
                <a:latin typeface="Times New Roman" panose="02020603050405020304" charset="0"/>
              </a:rPr>
              <a:t>739.140 - 440.000 = 299.140 TL kâr ortaya çıkmaktadır. </a:t>
            </a:r>
            <a:endParaRPr lang="en-US" sz="2400">
              <a:latin typeface="Times New Roman" panose="02020603050405020304" charset="0"/>
            </a:endParaRPr>
          </a:p>
          <a:p>
            <a:pPr marL="0" indent="0">
              <a:buNone/>
            </a:pPr>
            <a:endParaRPr lang="en-US" sz="2400" u="sng">
              <a:latin typeface="Times New Roman" panose="02020603050405020304" charset="0"/>
            </a:endParaRPr>
          </a:p>
          <a:p>
            <a:pPr marL="0" indent="0">
              <a:buNone/>
            </a:pPr>
            <a:r>
              <a:rPr lang="en-US" sz="2400" u="sng">
                <a:latin typeface="Times New Roman" panose="02020603050405020304" charset="0"/>
              </a:rPr>
              <a:t>İşletmenin başabaş noktası hesaplayalım: </a:t>
            </a:r>
            <a:endParaRPr lang="en-US" sz="2400" u="sng">
              <a:latin typeface="Times New Roman" panose="02020603050405020304" charset="0"/>
            </a:endParaRPr>
          </a:p>
          <a:p>
            <a:pPr marL="0" indent="0">
              <a:buNone/>
            </a:pPr>
            <a:endParaRPr lang="en-US" sz="2400" u="sng">
              <a:latin typeface="Times New Roman" panose="02020603050405020304" charset="0"/>
            </a:endParaRPr>
          </a:p>
          <a:p>
            <a:pPr marL="0" indent="0">
              <a:buNone/>
            </a:pPr>
            <a:r>
              <a:rPr lang="en-US" sz="2400">
                <a:latin typeface="Times New Roman" panose="02020603050405020304" charset="0"/>
              </a:rPr>
              <a:t>Yukarıdaki formülde istenen karın 0 olduğunu varsayarak bilgilerimizi yerine koyalım </a:t>
            </a: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610235" y="4702175"/>
            <a:ext cx="10537825" cy="177292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9525" y="1905"/>
            <a:ext cx="12130405" cy="6795770"/>
          </a:xfrm>
        </p:spPr>
        <p:txBody>
          <a:bodyPr/>
          <a:p>
            <a:pPr marL="0" indent="0">
              <a:buNone/>
            </a:pPr>
            <a:r>
              <a:rPr lang="en-US" sz="2400">
                <a:latin typeface="Times New Roman" panose="02020603050405020304" charset="0"/>
              </a:rPr>
              <a:t>Kaç adet oda satıldığını bulmak için 357.356,08  / 30 TL  = 11.912  adet oda satılmıştır.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Günlük olarak satılan oda sayısı ortalama olarak 11.912 / 365 = 32,63 oda buda yaklaşık olarak 33 oda eder</a:t>
            </a:r>
            <a:r>
              <a:rPr lang="tr-TR" altLang="en-US" sz="2400">
                <a:latin typeface="Times New Roman" panose="02020603050405020304" charset="0"/>
              </a:rPr>
              <a:t>.</a:t>
            </a: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lgn="ctr">
              <a:buNone/>
            </a:pPr>
            <a:r>
              <a:rPr lang="tr-TR" altLang="en-US" b="1">
                <a:solidFill>
                  <a:srgbClr val="FF0000"/>
                </a:solidFill>
                <a:latin typeface="Times New Roman" panose="02020603050405020304" charset="0"/>
              </a:rPr>
              <a:t>Belirli Bir Kâr Durumunda Başa Baş Noktası: </a:t>
            </a:r>
            <a:endParaRPr lang="tr-TR" altLang="en-US" b="1">
              <a:solidFill>
                <a:srgbClr val="FF0000"/>
              </a:solidFill>
              <a:latin typeface="Times New Roman" panose="02020603050405020304" charset="0"/>
            </a:endParaRPr>
          </a:p>
          <a:p>
            <a:pPr marL="0" indent="0" algn="ctr">
              <a:buNone/>
            </a:pPr>
            <a:endParaRPr lang="tr-TR" altLang="en-US" b="1">
              <a:solidFill>
                <a:srgbClr val="FF0000"/>
              </a:solidFill>
              <a:latin typeface="Times New Roman" panose="02020603050405020304" charset="0"/>
            </a:endParaRPr>
          </a:p>
          <a:p>
            <a:pPr marL="0" indent="0" algn="l">
              <a:buNone/>
            </a:pPr>
            <a:r>
              <a:rPr lang="tr-TR" altLang="en-US" sz="2400" u="sng">
                <a:solidFill>
                  <a:schemeClr val="tx1"/>
                </a:solidFill>
                <a:latin typeface="Times New Roman" panose="02020603050405020304" charset="0"/>
              </a:rPr>
              <a:t>İşletmenin en az 90.000 TL  karı elde etmek istediğini düşünürsek: </a:t>
            </a:r>
            <a:endParaRPr lang="tr-TR" altLang="en-US" sz="2400" u="sng">
              <a:solidFill>
                <a:schemeClr val="tx1"/>
              </a:solidFill>
              <a:latin typeface="Times New Roman" panose="02020603050405020304" charset="0"/>
            </a:endParaRPr>
          </a:p>
          <a:p>
            <a:pPr marL="0" indent="0" algn="l">
              <a:buNone/>
            </a:pPr>
            <a:endParaRPr lang="tr-TR" altLang="en-US" sz="2400" u="sng">
              <a:solidFill>
                <a:schemeClr val="tx1"/>
              </a:solidFill>
              <a:latin typeface="Times New Roman" panose="02020603050405020304" charset="0"/>
            </a:endParaRPr>
          </a:p>
          <a:p>
            <a:pPr marL="0" indent="0" algn="l">
              <a:buNone/>
            </a:pPr>
            <a:endParaRPr lang="tr-TR" altLang="en-US" sz="2400" u="sng">
              <a:solidFill>
                <a:schemeClr val="tx1"/>
              </a:solidFill>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680085" y="4496435"/>
            <a:ext cx="10314940" cy="203708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22860" y="43180"/>
            <a:ext cx="12089130" cy="6768465"/>
          </a:xfrm>
        </p:spPr>
        <p:txBody>
          <a:bodyPr/>
          <a:p>
            <a:pPr marL="0" indent="0">
              <a:buNone/>
            </a:pPr>
            <a:r>
              <a:rPr lang="en-US" sz="2400">
                <a:latin typeface="Times New Roman" panose="02020603050405020304" charset="0"/>
              </a:rPr>
              <a:t>Kaç adet oda satıldığını bulmak için 472.220,53 / 30 TL = 15.741 adet oda satılmıştır.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Günlük olarak satılan oda sayısı ortalama olarak 15.741 / 365 = 43,13 oda buda yaklaşık olarak 43 oda eder.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u="sng">
                <a:latin typeface="Times New Roman" panose="02020603050405020304" charset="0"/>
              </a:rPr>
              <a:t>İşletmenin oda satış fiyatının 25 TL olduğunu varsayarsak; </a:t>
            </a:r>
            <a:endParaRPr lang="en-US" sz="2400" u="sng">
              <a:latin typeface="Times New Roman" panose="02020603050405020304" charset="0"/>
            </a:endParaRPr>
          </a:p>
          <a:p>
            <a:pPr marL="0" indent="0">
              <a:buNone/>
            </a:pPr>
            <a:endParaRPr lang="en-US" sz="2400" u="sng">
              <a:latin typeface="Times New Roman" panose="02020603050405020304" charset="0"/>
            </a:endParaRPr>
          </a:p>
          <a:p>
            <a:pPr marL="0" indent="0">
              <a:buNone/>
            </a:pPr>
            <a:r>
              <a:rPr lang="en-US" sz="2400">
                <a:latin typeface="Times New Roman" panose="02020603050405020304" charset="0"/>
              </a:rPr>
              <a:t>24.638 x 25 = 615.950 toplam satış tutarı ve işletmenin karı 615.950 – 440.000 = 175.950 TL'dir. Başabaş noktasını hesaplayacak olursak </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507365" y="4686300"/>
            <a:ext cx="10632440" cy="196596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8890" y="99060"/>
            <a:ext cx="12186920" cy="6697980"/>
          </a:xfrm>
        </p:spPr>
        <p:txBody>
          <a:bodyPr/>
          <a:p>
            <a:pPr marL="0" indent="0" algn="l">
              <a:buNone/>
            </a:pPr>
            <a:r>
              <a:rPr lang="tr-TR" altLang="en-US" sz="3600" b="1">
                <a:latin typeface="Times New Roman" panose="02020603050405020304" charset="0"/>
                <a:sym typeface="+mn-ea"/>
              </a:rPr>
              <a:t>* </a:t>
            </a:r>
            <a:r>
              <a:rPr lang="en-US" sz="2800" b="1">
                <a:latin typeface="Times New Roman" panose="02020603050405020304" charset="0"/>
                <a:sym typeface="+mn-ea"/>
              </a:rPr>
              <a:t>Örnek; </a:t>
            </a:r>
            <a:r>
              <a:rPr lang="en-US" sz="2400">
                <a:latin typeface="Times New Roman" panose="02020603050405020304" charset="0"/>
                <a:sym typeface="+mn-ea"/>
              </a:rPr>
              <a:t>Salonun kapasitesi 600 kişilik  </a:t>
            </a:r>
            <a:endParaRPr lang="en-US" sz="2400">
              <a:latin typeface="Times New Roman" panose="02020603050405020304" charset="0"/>
            </a:endParaRPr>
          </a:p>
          <a:p>
            <a:pPr marL="0" indent="0" algn="l">
              <a:buNone/>
            </a:pPr>
            <a:r>
              <a:rPr lang="en-US" sz="2400">
                <a:latin typeface="Times New Roman" panose="02020603050405020304" charset="0"/>
                <a:sym typeface="+mn-ea"/>
              </a:rPr>
              <a:t>Kampanya sonunda salonu 40,00 TL fiyattan % 80 doldurmak </a:t>
            </a:r>
            <a:endParaRPr lang="en-US" sz="2400">
              <a:latin typeface="Times New Roman" panose="02020603050405020304" charset="0"/>
            </a:endParaRPr>
          </a:p>
          <a:p>
            <a:pPr marL="0" indent="0" algn="l">
              <a:buNone/>
            </a:pPr>
            <a:r>
              <a:rPr lang="en-US" sz="2400">
                <a:latin typeface="Times New Roman" panose="02020603050405020304" charset="0"/>
                <a:sym typeface="+mn-ea"/>
              </a:rPr>
              <a:t>Sabit Masraflar;  </a:t>
            </a:r>
            <a:endParaRPr lang="en-US" sz="2400">
              <a:latin typeface="Times New Roman" panose="02020603050405020304" charset="0"/>
            </a:endParaRPr>
          </a:p>
          <a:p>
            <a:pPr marL="0" indent="0" algn="l">
              <a:buNone/>
            </a:pPr>
            <a:r>
              <a:rPr lang="en-US" sz="2400">
                <a:latin typeface="Times New Roman" panose="02020603050405020304" charset="0"/>
                <a:sym typeface="+mn-ea"/>
              </a:rPr>
              <a:t>Enerji: 400,00 TL, </a:t>
            </a:r>
            <a:endParaRPr lang="en-US" sz="2400">
              <a:latin typeface="Times New Roman" panose="02020603050405020304" charset="0"/>
            </a:endParaRPr>
          </a:p>
          <a:p>
            <a:pPr marL="0" indent="0" algn="l">
              <a:buNone/>
            </a:pPr>
            <a:r>
              <a:rPr lang="en-US" sz="2400">
                <a:latin typeface="Times New Roman" panose="02020603050405020304" charset="0"/>
                <a:sym typeface="+mn-ea"/>
              </a:rPr>
              <a:t>Personel: 900,00 TL, </a:t>
            </a:r>
            <a:endParaRPr lang="en-US" sz="2400">
              <a:latin typeface="Times New Roman" panose="02020603050405020304" charset="0"/>
            </a:endParaRPr>
          </a:p>
          <a:p>
            <a:pPr marL="0" indent="0" algn="l">
              <a:buNone/>
            </a:pPr>
            <a:r>
              <a:rPr lang="en-US" sz="2400">
                <a:latin typeface="Times New Roman" panose="02020603050405020304" charset="0"/>
                <a:sym typeface="+mn-ea"/>
              </a:rPr>
              <a:t>Sanatçı masrafı: 3.000,00 TL, </a:t>
            </a:r>
            <a:endParaRPr lang="en-US" sz="2400">
              <a:latin typeface="Times New Roman" panose="02020603050405020304" charset="0"/>
            </a:endParaRPr>
          </a:p>
          <a:p>
            <a:pPr marL="0" indent="0" algn="l">
              <a:buNone/>
            </a:pPr>
            <a:r>
              <a:rPr lang="en-US" sz="2400">
                <a:latin typeface="Times New Roman" panose="02020603050405020304" charset="0"/>
                <a:sym typeface="+mn-ea"/>
              </a:rPr>
              <a:t>Reklam: 350,00 TL </a:t>
            </a:r>
            <a:endParaRPr lang="en-US" sz="2400">
              <a:latin typeface="Times New Roman" panose="02020603050405020304" charset="0"/>
            </a:endParaRPr>
          </a:p>
          <a:p>
            <a:pPr marL="0" indent="0" algn="l">
              <a:buNone/>
            </a:pPr>
            <a:r>
              <a:rPr lang="en-US" sz="2400">
                <a:latin typeface="Times New Roman" panose="02020603050405020304" charset="0"/>
                <a:sym typeface="+mn-ea"/>
              </a:rPr>
              <a:t>Kişi Başı Değişken Masraflar;  </a:t>
            </a:r>
            <a:endParaRPr lang="en-US" sz="2400">
              <a:latin typeface="Times New Roman" panose="02020603050405020304" charset="0"/>
            </a:endParaRPr>
          </a:p>
          <a:p>
            <a:pPr marL="0" indent="0" algn="l">
              <a:buNone/>
            </a:pPr>
            <a:r>
              <a:rPr lang="en-US" sz="2400">
                <a:latin typeface="Times New Roman" panose="02020603050405020304" charset="0"/>
                <a:sym typeface="+mn-ea"/>
              </a:rPr>
              <a:t>Yiyecek: 15,00 TL, İçecek: 6,00 TL </a:t>
            </a:r>
            <a:endParaRPr lang="en-US" sz="2400">
              <a:latin typeface="Times New Roman" panose="02020603050405020304" charset="0"/>
            </a:endParaRPr>
          </a:p>
          <a:p>
            <a:pPr marL="0" indent="0" algn="l">
              <a:buNone/>
            </a:pPr>
            <a:endParaRPr lang="en-US" sz="2400">
              <a:latin typeface="Times New Roman" panose="02020603050405020304" charset="0"/>
            </a:endParaRPr>
          </a:p>
          <a:p>
            <a:pPr marL="0" indent="0" algn="l">
              <a:buNone/>
            </a:pPr>
            <a:r>
              <a:rPr lang="en-US" sz="2400">
                <a:latin typeface="Times New Roman" panose="02020603050405020304" charset="0"/>
                <a:sym typeface="+mn-ea"/>
              </a:rPr>
              <a:t>Sabit masraflarımızın toplamı :   4.650,00 TL </a:t>
            </a:r>
            <a:endParaRPr lang="en-US" sz="2400">
              <a:latin typeface="Times New Roman" panose="02020603050405020304" charset="0"/>
            </a:endParaRPr>
          </a:p>
          <a:p>
            <a:pPr marL="0" indent="0" algn="l">
              <a:buNone/>
            </a:pPr>
            <a:r>
              <a:rPr lang="en-US" sz="2400">
                <a:latin typeface="Times New Roman" panose="02020603050405020304" charset="0"/>
                <a:sym typeface="+mn-ea"/>
              </a:rPr>
              <a:t>Değişken masraflarımız 480 kişide :   10.080,00 TL </a:t>
            </a:r>
            <a:endParaRPr lang="en-US" sz="2400">
              <a:latin typeface="Times New Roman" panose="02020603050405020304" charset="0"/>
            </a:endParaRPr>
          </a:p>
          <a:p>
            <a:pPr marL="0" indent="0" algn="l">
              <a:buNone/>
            </a:pPr>
            <a:r>
              <a:rPr lang="en-US" sz="2400">
                <a:latin typeface="Times New Roman" panose="02020603050405020304" charset="0"/>
                <a:sym typeface="+mn-ea"/>
              </a:rPr>
              <a:t>Toplam masraflarımız :   14.730,00 TL</a:t>
            </a:r>
            <a:endParaRPr lang="en-US" sz="2400">
              <a:latin typeface="Times New Roman" panose="02020603050405020304" charset="0"/>
            </a:endParaRPr>
          </a:p>
          <a:p>
            <a:pPr marL="0" indent="0" algn="l">
              <a:buNone/>
            </a:pPr>
            <a:r>
              <a:rPr lang="en-US" sz="2400">
                <a:latin typeface="Times New Roman" panose="02020603050405020304" charset="0"/>
                <a:sym typeface="+mn-ea"/>
              </a:rPr>
              <a:t>Satışımız 480 x 40 :   19.200,00 TL  </a:t>
            </a:r>
            <a:endParaRPr lang="en-US" sz="2400">
              <a:latin typeface="Times New Roman" panose="02020603050405020304" charset="0"/>
            </a:endParaRPr>
          </a:p>
          <a:p>
            <a:pPr marL="0" indent="0" algn="l">
              <a:buNone/>
            </a:pPr>
            <a:r>
              <a:rPr lang="en-US" sz="2400">
                <a:latin typeface="Times New Roman" panose="02020603050405020304" charset="0"/>
                <a:sym typeface="+mn-ea"/>
              </a:rPr>
              <a:t>Karımız :   4.470,00 TL </a:t>
            </a: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6403</Words>
  <Application>WPS Presentation</Application>
  <PresentationFormat>Widescreen</PresentationFormat>
  <Paragraphs>146</Paragraphs>
  <Slides>17</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17</vt:i4>
      </vt:variant>
    </vt:vector>
  </HeadingPairs>
  <TitlesOfParts>
    <vt:vector size="26" baseType="lpstr">
      <vt:lpstr>Arial</vt:lpstr>
      <vt:lpstr>SimSun</vt:lpstr>
      <vt:lpstr>Wingdings</vt:lpstr>
      <vt:lpstr>Times New Roman</vt:lpstr>
      <vt:lpstr>Microsoft YaHei</vt:lpstr>
      <vt:lpstr/>
      <vt:lpstr>Arial Unicode MS</vt:lpstr>
      <vt:lpstr>Calibri</vt:lpstr>
      <vt:lpstr>Blue Waves</vt:lpstr>
      <vt:lpstr> KONAKLAMA İŞLETMELERİNDE MALİYET ANALİZİ  </vt:lpstr>
      <vt:lpstr> BAŞABAŞ NOKTASI VE KARAR VERME AŞAMALARI </vt:lpstr>
      <vt:lpstr>Başabaş Noktası: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 Karar Verme Aşamaları Örnek Çözümleri  </vt:lpstr>
      <vt:lpstr>PowerPoint 演示文稿</vt:lpstr>
      <vt:lpstr>PowerPoint 演示文稿</vt:lpstr>
      <vt:lpstr>PowerPoint 演示文稿</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_x000B_KONAKLAMA İŞLETMELERİNDE MALİYET ANALİZİ  </dc:title>
  <dc:creator>ali</dc:creator>
  <cp:lastModifiedBy>ali</cp:lastModifiedBy>
  <cp:revision>5</cp:revision>
  <dcterms:created xsi:type="dcterms:W3CDTF">2018-02-13T21:53:00Z</dcterms:created>
  <dcterms:modified xsi:type="dcterms:W3CDTF">2018-02-16T11:59:40Z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