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6">
  <p:sldMasterIdLst>
    <p:sldMasterId id="2147483660" r:id="rId1"/>
    <p:sldMasterId id="2147483673" r:id="rId2"/>
    <p:sldMasterId id="2147483690" r:id="rId3"/>
  </p:sldMasterIdLst>
  <p:notesMasterIdLst>
    <p:notesMasterId r:id="rId25"/>
  </p:notesMasterIdLst>
  <p:sldIdLst>
    <p:sldId id="1082" r:id="rId4"/>
    <p:sldId id="1089" r:id="rId5"/>
    <p:sldId id="1090" r:id="rId6"/>
    <p:sldId id="1091" r:id="rId7"/>
    <p:sldId id="1092" r:id="rId8"/>
    <p:sldId id="1093" r:id="rId9"/>
    <p:sldId id="1094" r:id="rId10"/>
    <p:sldId id="1095" r:id="rId11"/>
    <p:sldId id="1096" r:id="rId12"/>
    <p:sldId id="1097" r:id="rId13"/>
    <p:sldId id="1098" r:id="rId14"/>
    <p:sldId id="1099" r:id="rId15"/>
    <p:sldId id="1100" r:id="rId16"/>
    <p:sldId id="1101" r:id="rId17"/>
    <p:sldId id="1102" r:id="rId18"/>
    <p:sldId id="1103" r:id="rId19"/>
    <p:sldId id="1105" r:id="rId20"/>
    <p:sldId id="1108" r:id="rId21"/>
    <p:sldId id="1104" r:id="rId22"/>
    <p:sldId id="1106" r:id="rId23"/>
    <p:sldId id="1109" r:id="rId24"/>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7176C"/>
    <a:srgbClr val="46166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Orta Sti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Stil Yok, Kılavuz Yok">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E3FDE45-AF77-4B5C-9715-49D594BDF05E}" styleName="Açık Stil 1 - Vurgu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5940675A-B579-460E-94D1-54222C63F5DA}" styleName="Stil Yok, Tablo Kılavuz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7164" autoAdjust="0"/>
    <p:restoredTop sz="91471" autoAdjust="0"/>
  </p:normalViewPr>
  <p:slideViewPr>
    <p:cSldViewPr snapToGrid="0">
      <p:cViewPr>
        <p:scale>
          <a:sx n="115" d="100"/>
          <a:sy n="115" d="100"/>
        </p:scale>
        <p:origin x="-1508" y="-48"/>
      </p:cViewPr>
      <p:guideLst>
        <p:guide orient="horz" pos="2160"/>
        <p:guide pos="2880"/>
      </p:guideLst>
    </p:cSldViewPr>
  </p:slideViewPr>
  <p:notesTextViewPr>
    <p:cViewPr>
      <p:scale>
        <a:sx n="66" d="100"/>
        <a:sy n="66" d="100"/>
      </p:scale>
      <p:origin x="0" y="0"/>
    </p:cViewPr>
  </p:notesTextViewPr>
  <p:sorterViewPr>
    <p:cViewPr>
      <p:scale>
        <a:sx n="100" d="100"/>
        <a:sy n="100" d="100"/>
      </p:scale>
      <p:origin x="0" y="0"/>
    </p:cViewPr>
  </p:sorterViewPr>
  <p:notesViewPr>
    <p:cSldViewPr snapToGrid="0" showGuides="1">
      <p:cViewPr varScale="1">
        <p:scale>
          <a:sx n="61" d="100"/>
          <a:sy n="61" d="100"/>
        </p:scale>
        <p:origin x="3378"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presProps" Target="presProps.xml"/><Relationship Id="rId3" Type="http://schemas.openxmlformats.org/officeDocument/2006/relationships/slideMaster" Target="slideMasters/slideMaster3.xml"/><Relationship Id="rId21" Type="http://schemas.openxmlformats.org/officeDocument/2006/relationships/slide" Target="slides/slide18.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theme" Target="theme/theme1.xml"/><Relationship Id="rId10" Type="http://schemas.openxmlformats.org/officeDocument/2006/relationships/slide" Target="slides/slide7.xml"/><Relationship Id="rId19" Type="http://schemas.openxmlformats.org/officeDocument/2006/relationships/slide" Target="slides/slide16.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C3F88CA5-4B52-431F-9D0B-7834703D4155}" type="datetimeFigureOut">
              <a:rPr lang="en-US" smtClean="0"/>
              <a:pPr/>
              <a:t>4/6/2020</a:t>
            </a:fld>
            <a:endParaRPr lang="en-US"/>
          </a:p>
        </p:txBody>
      </p:sp>
      <p:sp>
        <p:nvSpPr>
          <p:cNvPr id="4" name="Slayt Görüntüsü Yer Tutucusu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6" name="Altbilgi Yer Tutucusu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5185FB67-13BD-4A07-A42B-F2DDB568A1B4}" type="slidenum">
              <a:rPr lang="en-US" smtClean="0"/>
              <a:pPr/>
              <a:t>‹#›</a:t>
            </a:fld>
            <a:endParaRPr lang="en-US"/>
          </a:p>
        </p:txBody>
      </p:sp>
    </p:spTree>
    <p:extLst>
      <p:ext uri="{BB962C8B-B14F-4D97-AF65-F5344CB8AC3E}">
        <p14:creationId xmlns:p14="http://schemas.microsoft.com/office/powerpoint/2010/main" val="9125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BFAC2E16-D5DA-4D9C-92CB-3D0DDCA7AE5C}" type="datetime1">
              <a:rPr lang="en-US" smtClean="0"/>
              <a:pPr/>
              <a:t>4/6/2020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pPr/>
              <a:t>‹#›</a:t>
            </a:fld>
            <a:endParaRPr lang="en-US"/>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37714002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3DC021E8-F963-4E7B-98CE-B76E5E287BD9}" type="datetime1">
              <a:rPr lang="en-US" smtClean="0"/>
              <a:pPr/>
              <a:t>4/6/2020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pPr/>
              <a:t>‹#›</a:t>
            </a:fld>
            <a:endParaRPr lang="en-US"/>
          </a:p>
        </p:txBody>
      </p:sp>
    </p:spTree>
    <p:extLst>
      <p:ext uri="{BB962C8B-B14F-4D97-AF65-F5344CB8AC3E}">
        <p14:creationId xmlns:p14="http://schemas.microsoft.com/office/powerpoint/2010/main" val="16073875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9F771BD1-7858-4A7D-AB54-A4451F562A85}" type="datetime1">
              <a:rPr lang="en-US" smtClean="0"/>
              <a:pPr/>
              <a:t>4/6/2020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pPr/>
              <a:t>‹#›</a:t>
            </a:fld>
            <a:endParaRPr lang="en-US"/>
          </a:p>
        </p:txBody>
      </p:sp>
    </p:spTree>
    <p:extLst>
      <p:ext uri="{BB962C8B-B14F-4D97-AF65-F5344CB8AC3E}">
        <p14:creationId xmlns:p14="http://schemas.microsoft.com/office/powerpoint/2010/main" val="13966878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1066800" y="304800"/>
            <a:ext cx="7543800" cy="57912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3" name="Rectangle 17"/>
          <p:cNvSpPr>
            <a:spLocks noGrp="1" noChangeArrowheads="1"/>
          </p:cNvSpPr>
          <p:nvPr>
            <p:ph type="dt" sz="half" idx="10"/>
          </p:nvPr>
        </p:nvSpPr>
        <p:spPr>
          <a:ln/>
        </p:spPr>
        <p:txBody>
          <a:bodyPr/>
          <a:lstStyle>
            <a:lvl1pPr>
              <a:defRPr/>
            </a:lvl1pPr>
          </a:lstStyle>
          <a:p>
            <a:pPr>
              <a:defRPr/>
            </a:pPr>
            <a:endParaRPr lang="tr-TR"/>
          </a:p>
        </p:txBody>
      </p:sp>
      <p:sp>
        <p:nvSpPr>
          <p:cNvPr id="4" name="Rectangle 18"/>
          <p:cNvSpPr>
            <a:spLocks noGrp="1" noChangeArrowheads="1"/>
          </p:cNvSpPr>
          <p:nvPr>
            <p:ph type="ftr" sz="quarter" idx="11"/>
          </p:nvPr>
        </p:nvSpPr>
        <p:spPr>
          <a:ln/>
        </p:spPr>
        <p:txBody>
          <a:bodyPr/>
          <a:lstStyle>
            <a:lvl1pPr>
              <a:defRPr/>
            </a:lvl1pPr>
          </a:lstStyle>
          <a:p>
            <a:pPr>
              <a:defRPr/>
            </a:pPr>
            <a:endParaRPr lang="tr-TR"/>
          </a:p>
        </p:txBody>
      </p:sp>
      <p:sp>
        <p:nvSpPr>
          <p:cNvPr id="5" name="Rectangle 19"/>
          <p:cNvSpPr>
            <a:spLocks noGrp="1" noChangeArrowheads="1"/>
          </p:cNvSpPr>
          <p:nvPr>
            <p:ph type="sldNum" sz="quarter" idx="12"/>
          </p:nvPr>
        </p:nvSpPr>
        <p:spPr>
          <a:ln/>
        </p:spPr>
        <p:txBody>
          <a:bodyPr/>
          <a:lstStyle>
            <a:lvl1pPr>
              <a:defRPr/>
            </a:lvl1pPr>
          </a:lstStyle>
          <a:p>
            <a:fld id="{E24DB031-92E8-45A5-8D15-81850C813C05}" type="slidenum">
              <a:rPr lang="tr-TR" altLang="tr-TR"/>
              <a:pPr/>
              <a:t>‹#›</a:t>
            </a:fld>
            <a:endParaRPr lang="tr-TR" altLang="tr-TR"/>
          </a:p>
        </p:txBody>
      </p:sp>
    </p:spTree>
    <p:extLst>
      <p:ext uri="{BB962C8B-B14F-4D97-AF65-F5344CB8AC3E}">
        <p14:creationId xmlns:p14="http://schemas.microsoft.com/office/powerpoint/2010/main" val="5071712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A73093B4-1CC8-466C-AC69-8C4EAAC07B96}" type="datetime1">
              <a:rPr lang="en-US" smtClean="0"/>
              <a:pPr/>
              <a:t>4/6/2020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324808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590254B-BB82-4C80-A262-98BD5C0B4A90}" type="datetime1">
              <a:rPr lang="en-US" smtClean="0"/>
              <a:pPr/>
              <a:t>4/6/2020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88757136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E3955901-25EF-4B6B-8217-40AE73B567A5}" type="datetime1">
              <a:rPr lang="en-US" smtClean="0"/>
              <a:pPr/>
              <a:t>4/6/2020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261986849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A38C9F5-99EE-46C1-925D-08171F3997F5}" type="datetime1">
              <a:rPr lang="en-US" smtClean="0"/>
              <a:pPr/>
              <a:t>4/6/2020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28348045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B5ECB38C-929A-4885-8B3A-FB2E643FA28D}" type="datetime1">
              <a:rPr lang="en-US" smtClean="0"/>
              <a:pPr/>
              <a:t>4/6/2020</a:t>
            </a:fld>
            <a:endParaRPr lang="tr-TR"/>
          </a:p>
        </p:txBody>
      </p:sp>
      <p:sp>
        <p:nvSpPr>
          <p:cNvPr id="8" name="Footer Placeholder 7"/>
          <p:cNvSpPr>
            <a:spLocks noGrp="1"/>
          </p:cNvSpPr>
          <p:nvPr>
            <p:ph type="ftr" sz="quarter" idx="11"/>
          </p:nvPr>
        </p:nvSpPr>
        <p:spPr/>
        <p:txBody>
          <a:bodyPr/>
          <a:lstStyle/>
          <a:p>
            <a:r>
              <a:rPr lang="tr-TR"/>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1492942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AEB3DAA0-B6AA-4ACD-9FB1-17185E43A90D}" type="datetime1">
              <a:rPr lang="en-US" smtClean="0"/>
              <a:pPr/>
              <a:t>4/6/2020</a:t>
            </a:fld>
            <a:endParaRPr lang="tr-TR"/>
          </a:p>
        </p:txBody>
      </p:sp>
      <p:sp>
        <p:nvSpPr>
          <p:cNvPr id="4" name="Footer Placeholder 3"/>
          <p:cNvSpPr>
            <a:spLocks noGrp="1"/>
          </p:cNvSpPr>
          <p:nvPr>
            <p:ph type="ftr" sz="quarter" idx="11"/>
          </p:nvPr>
        </p:nvSpPr>
        <p:spPr/>
        <p:txBody>
          <a:bodyPr/>
          <a:lstStyle/>
          <a:p>
            <a:r>
              <a:rPr lang="tr-TR"/>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7469024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D7F1EA-F52B-42F5-8478-0AF9BFD7E958}" type="datetime1">
              <a:rPr lang="en-US" smtClean="0"/>
              <a:pPr/>
              <a:t>4/6/2020</a:t>
            </a:fld>
            <a:endParaRPr lang="tr-TR"/>
          </a:p>
        </p:txBody>
      </p:sp>
      <p:sp>
        <p:nvSpPr>
          <p:cNvPr id="3" name="Footer Placeholder 2"/>
          <p:cNvSpPr>
            <a:spLocks noGrp="1"/>
          </p:cNvSpPr>
          <p:nvPr>
            <p:ph type="ftr" sz="quarter" idx="11"/>
          </p:nvPr>
        </p:nvSpPr>
        <p:spPr/>
        <p:txBody>
          <a:bodyPr/>
          <a:lstStyle/>
          <a:p>
            <a:r>
              <a:rPr lang="tr-TR"/>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3747553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Asıl başlık stili için tıklatın</a:t>
            </a:r>
            <a:endParaRPr lang="en-US" dirty="0"/>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Tree>
    <p:extLst>
      <p:ext uri="{BB962C8B-B14F-4D97-AF65-F5344CB8AC3E}">
        <p14:creationId xmlns:p14="http://schemas.microsoft.com/office/powerpoint/2010/main" val="183211488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989E4876-F515-4632-ACBF-711C6699D7F1}" type="datetime1">
              <a:rPr lang="en-US" smtClean="0"/>
              <a:pPr/>
              <a:t>4/6/2020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544585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6EC930EE-5137-4864-99E0-78D0AA38347E}" type="datetime1">
              <a:rPr lang="en-US" smtClean="0"/>
              <a:pPr/>
              <a:t>4/6/2020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8547969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DDF37A8-D33E-4B0E-8235-475DB97D5147}" type="datetime1">
              <a:rPr lang="en-US" smtClean="0"/>
              <a:pPr/>
              <a:t>4/6/2020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03643762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F4E96E1F-70EC-4C9F-84B9-309ABB33F145}" type="datetime1">
              <a:rPr lang="en-US" smtClean="0"/>
              <a:pPr/>
              <a:t>4/6/2020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7974391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Only" preserve="1">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457200" y="277813"/>
            <a:ext cx="8229600" cy="585311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3" name="Rectangle 44"/>
          <p:cNvSpPr>
            <a:spLocks noGrp="1" noChangeArrowheads="1"/>
          </p:cNvSpPr>
          <p:nvPr>
            <p:ph type="dt" sz="half" idx="10"/>
          </p:nvPr>
        </p:nvSpPr>
        <p:spPr>
          <a:ln/>
        </p:spPr>
        <p:txBody>
          <a:bodyPr/>
          <a:lstStyle>
            <a:lvl1pPr>
              <a:defRPr/>
            </a:lvl1pPr>
          </a:lstStyle>
          <a:p>
            <a:pPr>
              <a:defRPr/>
            </a:pPr>
            <a:fld id="{852F65B9-AF3F-4168-8F3A-EA905B549768}" type="datetime1">
              <a:rPr lang="en-US" smtClean="0"/>
              <a:pPr>
                <a:defRPr/>
              </a:pPr>
              <a:t>4/6/2020</a:t>
            </a:fld>
            <a:endParaRPr lang="tr-TR"/>
          </a:p>
        </p:txBody>
      </p:sp>
      <p:sp>
        <p:nvSpPr>
          <p:cNvPr id="4"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5" name="Rectangle 46"/>
          <p:cNvSpPr>
            <a:spLocks noGrp="1" noChangeArrowheads="1"/>
          </p:cNvSpPr>
          <p:nvPr>
            <p:ph type="sldNum" sz="quarter" idx="12"/>
          </p:nvPr>
        </p:nvSpPr>
        <p:spPr>
          <a:ln/>
        </p:spPr>
        <p:txBody>
          <a:bodyPr/>
          <a:lstStyle>
            <a:lvl1pPr>
              <a:defRPr/>
            </a:lvl1pPr>
          </a:lstStyle>
          <a:p>
            <a:pPr>
              <a:defRPr/>
            </a:pPr>
            <a:fld id="{4ACC9CEF-1B2B-47A9-B112-A53E035B6F79}" type="slidenum">
              <a:rPr lang="tr-TR" smtClean="0"/>
              <a:pPr>
                <a:defRPr/>
              </a:pPr>
              <a:t>‹#›</a:t>
            </a:fld>
            <a:endParaRPr lang="tr-TR"/>
          </a:p>
        </p:txBody>
      </p:sp>
    </p:spTree>
    <p:extLst>
      <p:ext uri="{BB962C8B-B14F-4D97-AF65-F5344CB8AC3E}">
        <p14:creationId xmlns:p14="http://schemas.microsoft.com/office/powerpoint/2010/main" val="411206933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xAndObj" preserve="1">
  <p:cSld name="Başlık, Metin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Metin Yer Tutucusu 2"/>
          <p:cNvSpPr>
            <a:spLocks noGrp="1"/>
          </p:cNvSpPr>
          <p:nvPr>
            <p:ph type="body" sz="half" idx="1"/>
          </p:nvPr>
        </p:nvSpPr>
        <p:spPr>
          <a:xfrm>
            <a:off x="457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4648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Rectangle 44"/>
          <p:cNvSpPr>
            <a:spLocks noGrp="1" noChangeArrowheads="1"/>
          </p:cNvSpPr>
          <p:nvPr>
            <p:ph type="dt" sz="half" idx="10"/>
          </p:nvPr>
        </p:nvSpPr>
        <p:spPr>
          <a:ln/>
        </p:spPr>
        <p:txBody>
          <a:bodyPr/>
          <a:lstStyle>
            <a:lvl1pPr>
              <a:defRPr/>
            </a:lvl1pPr>
          </a:lstStyle>
          <a:p>
            <a:pPr>
              <a:defRPr/>
            </a:pPr>
            <a:fld id="{06D7AFE2-252A-473E-B74B-445E14A41A1C}" type="datetime1">
              <a:rPr lang="en-US" smtClean="0"/>
              <a:pPr>
                <a:defRPr/>
              </a:pPr>
              <a:t>4/6/2020</a:t>
            </a:fld>
            <a:endParaRPr lang="tr-TR"/>
          </a:p>
        </p:txBody>
      </p:sp>
      <p:sp>
        <p:nvSpPr>
          <p:cNvPr id="6"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7" name="Rectangle 46"/>
          <p:cNvSpPr>
            <a:spLocks noGrp="1" noChangeArrowheads="1"/>
          </p:cNvSpPr>
          <p:nvPr>
            <p:ph type="sldNum" sz="quarter" idx="12"/>
          </p:nvPr>
        </p:nvSpPr>
        <p:spPr>
          <a:ln/>
        </p:spPr>
        <p:txBody>
          <a:bodyPr/>
          <a:lstStyle>
            <a:lvl1pPr>
              <a:defRPr/>
            </a:lvl1pPr>
          </a:lstStyle>
          <a:p>
            <a:pPr>
              <a:defRPr/>
            </a:pPr>
            <a:fld id="{5F9C2CDE-511F-4CCA-A6CE-70569E99ECA7}" type="slidenum">
              <a:rPr lang="tr-TR" smtClean="0"/>
              <a:pPr>
                <a:defRPr/>
              </a:pPr>
              <a:t>‹#›</a:t>
            </a:fld>
            <a:endParaRPr lang="tr-TR"/>
          </a:p>
        </p:txBody>
      </p:sp>
    </p:spTree>
    <p:extLst>
      <p:ext uri="{BB962C8B-B14F-4D97-AF65-F5344CB8AC3E}">
        <p14:creationId xmlns:p14="http://schemas.microsoft.com/office/powerpoint/2010/main" val="245389097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bl" preserve="1">
  <p:cSld name="Başlık ve Tablo">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Tablo Yer Tutucusu 2"/>
          <p:cNvSpPr>
            <a:spLocks noGrp="1"/>
          </p:cNvSpPr>
          <p:nvPr>
            <p:ph type="tbl" idx="1"/>
          </p:nvPr>
        </p:nvSpPr>
        <p:spPr>
          <a:xfrm>
            <a:off x="457200" y="1600202"/>
            <a:ext cx="8229600" cy="4530725"/>
          </a:xfrm>
        </p:spPr>
        <p:txBody>
          <a:bodyPr/>
          <a:lstStyle/>
          <a:p>
            <a:pPr lvl="0"/>
            <a:r>
              <a:rPr lang="tr-TR" noProof="0"/>
              <a:t>Tablo eklemek için simgeyi tıklatın</a:t>
            </a:r>
          </a:p>
        </p:txBody>
      </p:sp>
      <p:sp>
        <p:nvSpPr>
          <p:cNvPr id="4" name="Rectangle 44"/>
          <p:cNvSpPr>
            <a:spLocks noGrp="1" noChangeArrowheads="1"/>
          </p:cNvSpPr>
          <p:nvPr>
            <p:ph type="dt" sz="half" idx="10"/>
          </p:nvPr>
        </p:nvSpPr>
        <p:spPr>
          <a:ln/>
        </p:spPr>
        <p:txBody>
          <a:bodyPr/>
          <a:lstStyle>
            <a:lvl1pPr>
              <a:defRPr/>
            </a:lvl1pPr>
          </a:lstStyle>
          <a:p>
            <a:pPr>
              <a:defRPr/>
            </a:pPr>
            <a:fld id="{6A24C5B5-B0BC-4A99-9668-7AA50979CB18}" type="datetime1">
              <a:rPr lang="en-US" smtClean="0"/>
              <a:pPr>
                <a:defRPr/>
              </a:pPr>
              <a:t>4/6/2020</a:t>
            </a:fld>
            <a:endParaRPr lang="tr-TR"/>
          </a:p>
        </p:txBody>
      </p:sp>
      <p:sp>
        <p:nvSpPr>
          <p:cNvPr id="5"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6" name="Rectangle 46"/>
          <p:cNvSpPr>
            <a:spLocks noGrp="1" noChangeArrowheads="1"/>
          </p:cNvSpPr>
          <p:nvPr>
            <p:ph type="sldNum" sz="quarter" idx="12"/>
          </p:nvPr>
        </p:nvSpPr>
        <p:spPr>
          <a:ln/>
        </p:spPr>
        <p:txBody>
          <a:bodyPr/>
          <a:lstStyle>
            <a:lvl1pPr>
              <a:defRPr/>
            </a:lvl1pPr>
          </a:lstStyle>
          <a:p>
            <a:pPr>
              <a:defRPr/>
            </a:pPr>
            <a:fld id="{B5694B09-DDCA-463B-A0FD-225071502900}" type="slidenum">
              <a:rPr lang="tr-TR" smtClean="0"/>
              <a:pPr>
                <a:defRPr/>
              </a:pPr>
              <a:t>‹#›</a:t>
            </a:fld>
            <a:endParaRPr lang="tr-TR"/>
          </a:p>
        </p:txBody>
      </p:sp>
    </p:spTree>
    <p:extLst>
      <p:ext uri="{BB962C8B-B14F-4D97-AF65-F5344CB8AC3E}">
        <p14:creationId xmlns:p14="http://schemas.microsoft.com/office/powerpoint/2010/main" val="247452489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fourObj" preserve="1">
  <p:cSld name="Başlık, 4 İçerik">
    <p:spTree>
      <p:nvGrpSpPr>
        <p:cNvPr id="1" name=""/>
        <p:cNvGrpSpPr/>
        <p:nvPr/>
      </p:nvGrpSpPr>
      <p:grpSpPr>
        <a:xfrm>
          <a:off x="0" y="0"/>
          <a:ext cx="0" cy="0"/>
          <a:chOff x="0" y="0"/>
          <a:chExt cx="0" cy="0"/>
        </a:xfrm>
      </p:grpSpPr>
      <p:sp>
        <p:nvSpPr>
          <p:cNvPr id="2" name="Başlık 1"/>
          <p:cNvSpPr>
            <a:spLocks noGrp="1"/>
          </p:cNvSpPr>
          <p:nvPr>
            <p:ph type="title" sz="quarter"/>
          </p:nvPr>
        </p:nvSpPr>
        <p:spPr>
          <a:xfrm>
            <a:off x="457200" y="277813"/>
            <a:ext cx="8229600" cy="1143000"/>
          </a:xfrm>
        </p:spPr>
        <p:txBody>
          <a:bodyPr/>
          <a:lstStyle/>
          <a:p>
            <a:r>
              <a:rPr lang="tr-TR"/>
              <a:t>Asıl başlık stili için tıklatın</a:t>
            </a:r>
          </a:p>
        </p:txBody>
      </p:sp>
      <p:sp>
        <p:nvSpPr>
          <p:cNvPr id="3" name="İçerik Yer Tutucusu 2"/>
          <p:cNvSpPr>
            <a:spLocks noGrp="1"/>
          </p:cNvSpPr>
          <p:nvPr>
            <p:ph sz="quarter" idx="1"/>
          </p:nvPr>
        </p:nvSpPr>
        <p:spPr>
          <a:xfrm>
            <a:off x="457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quarter" idx="2"/>
          </p:nvPr>
        </p:nvSpPr>
        <p:spPr>
          <a:xfrm>
            <a:off x="4648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İçerik Yer Tutucusu 4"/>
          <p:cNvSpPr>
            <a:spLocks noGrp="1"/>
          </p:cNvSpPr>
          <p:nvPr>
            <p:ph sz="quarter" idx="3"/>
          </p:nvPr>
        </p:nvSpPr>
        <p:spPr>
          <a:xfrm>
            <a:off x="457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İçerik Yer Tutucusu 5"/>
          <p:cNvSpPr>
            <a:spLocks noGrp="1"/>
          </p:cNvSpPr>
          <p:nvPr>
            <p:ph sz="quarter" idx="4"/>
          </p:nvPr>
        </p:nvSpPr>
        <p:spPr>
          <a:xfrm>
            <a:off x="4648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7" name="Rectangle 44"/>
          <p:cNvSpPr>
            <a:spLocks noGrp="1" noChangeArrowheads="1"/>
          </p:cNvSpPr>
          <p:nvPr>
            <p:ph type="dt" sz="half" idx="10"/>
          </p:nvPr>
        </p:nvSpPr>
        <p:spPr>
          <a:ln/>
        </p:spPr>
        <p:txBody>
          <a:bodyPr/>
          <a:lstStyle>
            <a:lvl1pPr>
              <a:defRPr/>
            </a:lvl1pPr>
          </a:lstStyle>
          <a:p>
            <a:pPr>
              <a:defRPr/>
            </a:pPr>
            <a:fld id="{37B4A527-8F12-4586-8896-F9A7002F02D4}" type="datetime1">
              <a:rPr lang="en-US" smtClean="0"/>
              <a:pPr>
                <a:defRPr/>
              </a:pPr>
              <a:t>4/6/2020</a:t>
            </a:fld>
            <a:endParaRPr lang="tr-TR"/>
          </a:p>
        </p:txBody>
      </p:sp>
      <p:sp>
        <p:nvSpPr>
          <p:cNvPr id="8"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9" name="Rectangle 46"/>
          <p:cNvSpPr>
            <a:spLocks noGrp="1" noChangeArrowheads="1"/>
          </p:cNvSpPr>
          <p:nvPr>
            <p:ph type="sldNum" sz="quarter" idx="12"/>
          </p:nvPr>
        </p:nvSpPr>
        <p:spPr>
          <a:ln/>
        </p:spPr>
        <p:txBody>
          <a:bodyPr/>
          <a:lstStyle>
            <a:lvl1pPr>
              <a:defRPr/>
            </a:lvl1pPr>
          </a:lstStyle>
          <a:p>
            <a:pPr>
              <a:defRPr/>
            </a:pPr>
            <a:fld id="{1DFE3CA1-1F67-46BC-B6F2-EBF60CBDD860}" type="slidenum">
              <a:rPr lang="tr-TR" smtClean="0"/>
              <a:pPr>
                <a:defRPr/>
              </a:pPr>
              <a:t>‹#›</a:t>
            </a:fld>
            <a:endParaRPr lang="tr-TR"/>
          </a:p>
        </p:txBody>
      </p:sp>
    </p:spTree>
    <p:extLst>
      <p:ext uri="{BB962C8B-B14F-4D97-AF65-F5344CB8AC3E}">
        <p14:creationId xmlns:p14="http://schemas.microsoft.com/office/powerpoint/2010/main" val="217563434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Başlık Slaydı">
    <p:spTree>
      <p:nvGrpSpPr>
        <p:cNvPr id="1" name=""/>
        <p:cNvGrpSpPr/>
        <p:nvPr/>
      </p:nvGrpSpPr>
      <p:grpSpPr>
        <a:xfrm>
          <a:off x="0" y="0"/>
          <a:ext cx="0" cy="0"/>
          <a:chOff x="0" y="0"/>
          <a:chExt cx="0" cy="0"/>
        </a:xfrm>
      </p:grpSpPr>
      <p:sp>
        <p:nvSpPr>
          <p:cNvPr id="7" name="Metin Yer Tutucusu 11"/>
          <p:cNvSpPr>
            <a:spLocks noGrp="1"/>
          </p:cNvSpPr>
          <p:nvPr>
            <p:ph idx="1"/>
          </p:nvPr>
        </p:nvSpPr>
        <p:spPr>
          <a:xfrm>
            <a:off x="410935" y="1299507"/>
            <a:ext cx="7886700" cy="1179054"/>
          </a:xfrm>
          <a:prstGeom prst="rect">
            <a:avLst/>
          </a:prstGeom>
        </p:spPr>
        <p:txBody>
          <a:bodyPr rIns="0" anchor="b" anchorCtr="0">
            <a:noAutofit/>
          </a:bodyPr>
          <a:lstStyle>
            <a:lvl1pPr marL="0" indent="0" algn="l">
              <a:buNone/>
              <a:defRPr sz="2000" b="0" i="0" baseline="0">
                <a:latin typeface="Arial" panose="020B0604020202020204" pitchFamily="34" charset="0"/>
                <a:cs typeface="Arial" panose="020B0604020202020204" pitchFamily="34" charset="0"/>
              </a:defRPr>
            </a:lvl1pPr>
          </a:lstStyle>
          <a:p>
            <a:pPr lvl="0"/>
            <a:r>
              <a:rPr lang="tr-TR" noProof="0" smtClean="0"/>
              <a:t>Asıl metin stillerini düzenle</a:t>
            </a:r>
          </a:p>
        </p:txBody>
      </p:sp>
      <p:sp>
        <p:nvSpPr>
          <p:cNvPr id="9" name="Başlık Yer Tutucusu 10"/>
          <p:cNvSpPr>
            <a:spLocks noGrp="1"/>
          </p:cNvSpPr>
          <p:nvPr>
            <p:ph type="title"/>
          </p:nvPr>
        </p:nvSpPr>
        <p:spPr>
          <a:xfrm>
            <a:off x="410935" y="370117"/>
            <a:ext cx="7886700" cy="673965"/>
          </a:xfrm>
          <a:prstGeom prst="rect">
            <a:avLst/>
          </a:prstGeom>
        </p:spPr>
        <p:txBody>
          <a:bodyPr rIns="0" anchor="b" anchorCtr="0">
            <a:normAutofit/>
          </a:bodyPr>
          <a:lstStyle>
            <a:lvl1pPr>
              <a:defRPr sz="2400"/>
            </a:lvl1pPr>
          </a:lstStyle>
          <a:p>
            <a:pPr lvl="0"/>
            <a:r>
              <a:rPr lang="tr-TR" smtClean="0"/>
              <a:t>Asıl başlık stili için tıklatın</a:t>
            </a:r>
            <a:endParaRPr lang="tr-TR" dirty="0"/>
          </a:p>
        </p:txBody>
      </p:sp>
    </p:spTree>
    <p:extLst>
      <p:ext uri="{BB962C8B-B14F-4D97-AF65-F5344CB8AC3E}">
        <p14:creationId xmlns:p14="http://schemas.microsoft.com/office/powerpoint/2010/main" val="233627385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cSld name="Özel Düze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dirty="0"/>
          </a:p>
        </p:txBody>
      </p:sp>
    </p:spTree>
    <p:extLst>
      <p:ext uri="{BB962C8B-B14F-4D97-AF65-F5344CB8AC3E}">
        <p14:creationId xmlns:p14="http://schemas.microsoft.com/office/powerpoint/2010/main" val="1954219885"/>
      </p:ext>
    </p:extLst>
  </p:cSld>
  <p:clrMapOvr>
    <a:masterClrMapping/>
  </p:clrMapOvr>
  <p:hf sldNum="0" hdr="0" dt="0"/>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13212512-3B4A-4C0D-950D-6FFEACF07EB0}" type="datetime1">
              <a:rPr lang="en-US" smtClean="0"/>
              <a:pPr/>
              <a:t>4/6/2020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pPr/>
              <a:t>‹#›</a:t>
            </a:fld>
            <a:endParaRPr lang="en-US"/>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0110625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userDrawn="1">
  <p:cSld name="1_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Asıl başlık stili için tıklatın</a:t>
            </a:r>
            <a:endParaRPr lang="en-US" dirty="0"/>
          </a:p>
        </p:txBody>
      </p:sp>
      <p:sp>
        <p:nvSpPr>
          <p:cNvPr id="4" name="Date Placeholder 3"/>
          <p:cNvSpPr>
            <a:spLocks noGrp="1"/>
          </p:cNvSpPr>
          <p:nvPr>
            <p:ph type="dt" sz="half" idx="10"/>
          </p:nvPr>
        </p:nvSpPr>
        <p:spPr/>
        <p:txBody>
          <a:bodyPr/>
          <a:lstStyle/>
          <a:p>
            <a:fld id="{419913B4-353A-43F0-919E-C9E766A5124A}" type="datetime1">
              <a:rPr lang="en-US" smtClean="0"/>
              <a:pPr/>
              <a:t>4/6/2020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pPr/>
              <a:t>‹#›</a:t>
            </a:fld>
            <a:endParaRPr lang="en-US"/>
          </a:p>
        </p:txBody>
      </p:sp>
    </p:spTree>
    <p:extLst>
      <p:ext uri="{BB962C8B-B14F-4D97-AF65-F5344CB8AC3E}">
        <p14:creationId xmlns:p14="http://schemas.microsoft.com/office/powerpoint/2010/main" val="190747082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a:xfrm>
            <a:off x="744501" y="51739"/>
            <a:ext cx="7654996" cy="513080"/>
          </a:xfrm>
          <a:prstGeom prst="rect">
            <a:avLst/>
          </a:prstGeom>
        </p:spPr>
        <p:txBody>
          <a:bodyPr lIns="0" tIns="0" rIns="0" bIns="0"/>
          <a:lstStyle>
            <a:lvl1pPr>
              <a:defRPr sz="3200" b="1" i="0">
                <a:solidFill>
                  <a:schemeClr val="tx1"/>
                </a:solidFill>
                <a:latin typeface="Arial"/>
                <a:cs typeface="Arial"/>
              </a:defRPr>
            </a:lvl1pPr>
          </a:lstStyle>
          <a:p>
            <a:endParaRPr/>
          </a:p>
        </p:txBody>
      </p:sp>
      <p:sp>
        <p:nvSpPr>
          <p:cNvPr id="3" name="Holder 3"/>
          <p:cNvSpPr>
            <a:spLocks noGrp="1"/>
          </p:cNvSpPr>
          <p:nvPr>
            <p:ph type="body" idx="1"/>
          </p:nvPr>
        </p:nvSpPr>
        <p:spPr>
          <a:xfrm>
            <a:off x="169320" y="1357782"/>
            <a:ext cx="4191000" cy="3683000"/>
          </a:xfrm>
          <a:prstGeom prst="rect">
            <a:avLst/>
          </a:prstGeom>
        </p:spPr>
        <p:txBody>
          <a:bodyPr lIns="0" tIns="0" rIns="0" bIns="0"/>
          <a:lstStyle>
            <a:lvl1pPr>
              <a:defRPr sz="2000" b="0" i="0">
                <a:solidFill>
                  <a:schemeClr val="tx1"/>
                </a:solidFill>
                <a:latin typeface="Arial"/>
                <a:cs typeface="Arial"/>
              </a:defRPr>
            </a:lvl1pPr>
          </a:lstStyle>
          <a:p>
            <a:endParaRPr/>
          </a:p>
        </p:txBody>
      </p:sp>
      <p:sp>
        <p:nvSpPr>
          <p:cNvPr id="4" name="Holder 4"/>
          <p:cNvSpPr>
            <a:spLocks noGrp="1"/>
          </p:cNvSpPr>
          <p:nvPr>
            <p:ph type="ftr" sz="quarter" idx="5"/>
          </p:nvPr>
        </p:nvSpPr>
        <p:spPr>
          <a:xfrm>
            <a:off x="3108960" y="6377940"/>
            <a:ext cx="2926080" cy="342900"/>
          </a:xfrm>
          <a:prstGeom prst="rect">
            <a:avLst/>
          </a:prstGeom>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457200" y="6377940"/>
            <a:ext cx="2103120" cy="342900"/>
          </a:xfrm>
          <a:prstGeom prst="rect">
            <a:avLst/>
          </a:prstGeom>
        </p:spPr>
        <p:txBody>
          <a:bodyPr lIns="0" tIns="0" rIns="0" bIns="0"/>
          <a:lstStyle>
            <a:lvl1pPr algn="l">
              <a:defRPr>
                <a:solidFill>
                  <a:schemeClr val="tx1">
                    <a:tint val="75000"/>
                  </a:schemeClr>
                </a:solidFill>
              </a:defRPr>
            </a:lvl1pPr>
          </a:lstStyle>
          <a:p>
            <a:fld id="{1D8BD707-D9CF-40AE-B4C6-C98DA3205C09}" type="datetimeFigureOut">
              <a:rPr lang="en-US"/>
              <a:pPr/>
              <a:t>4/6/2020</a:t>
            </a:fld>
            <a:endParaRPr lang="en-US"/>
          </a:p>
        </p:txBody>
      </p:sp>
      <p:sp>
        <p:nvSpPr>
          <p:cNvPr id="6" name="Holder 6"/>
          <p:cNvSpPr>
            <a:spLocks noGrp="1"/>
          </p:cNvSpPr>
          <p:nvPr>
            <p:ph type="sldNum" sz="quarter" idx="7"/>
          </p:nvPr>
        </p:nvSpPr>
        <p:spPr>
          <a:xfrm>
            <a:off x="6583680" y="6377940"/>
            <a:ext cx="2103120" cy="342900"/>
          </a:xfrm>
          <a:prstGeom prst="rect">
            <a:avLst/>
          </a:prstGeom>
        </p:spPr>
        <p:txBody>
          <a:bodyPr lIns="0" tIns="0" rIns="0" bIns="0"/>
          <a:lstStyle>
            <a:lvl1pPr algn="r">
              <a:defRPr>
                <a:solidFill>
                  <a:schemeClr val="tx1">
                    <a:tint val="75000"/>
                  </a:schemeClr>
                </a:solidFill>
              </a:defRPr>
            </a:lvl1pPr>
          </a:lstStyle>
          <a:p>
            <a:fld id="{B6F15528-21DE-4FAA-801E-634DDDAF4B2B}" type="slidenum">
              <a:rPr/>
              <a:pPr/>
              <a:t>‹#›</a:t>
            </a:fld>
            <a:endParaRPr/>
          </a:p>
        </p:txBody>
      </p:sp>
    </p:spTree>
    <p:extLst>
      <p:ext uri="{BB962C8B-B14F-4D97-AF65-F5344CB8AC3E}">
        <p14:creationId xmlns:p14="http://schemas.microsoft.com/office/powerpoint/2010/main" val="1056008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EB19078-E88E-432E-B463-E382E09B18DC}" type="datetime1">
              <a:rPr lang="en-US" smtClean="0"/>
              <a:pPr/>
              <a:t>4/6/2020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pPr/>
              <a:t>‹#›</a:t>
            </a:fld>
            <a:endParaRPr lang="en-US"/>
          </a:p>
        </p:txBody>
      </p:sp>
    </p:spTree>
    <p:extLst>
      <p:ext uri="{BB962C8B-B14F-4D97-AF65-F5344CB8AC3E}">
        <p14:creationId xmlns:p14="http://schemas.microsoft.com/office/powerpoint/2010/main" val="39026643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32BF88A8-F742-4F69-A35B-1B28FBF07202}" type="datetime1">
              <a:rPr lang="en-US" smtClean="0"/>
              <a:pPr/>
              <a:t>4/6/2020</a:t>
            </a:fld>
            <a:endParaRPr lang="en-US"/>
          </a:p>
        </p:txBody>
      </p:sp>
      <p:sp>
        <p:nvSpPr>
          <p:cNvPr id="8" name="Footer Placeholder 7"/>
          <p:cNvSpPr>
            <a:spLocks noGrp="1"/>
          </p:cNvSpPr>
          <p:nvPr>
            <p:ph type="ftr" sz="quarter" idx="11"/>
          </p:nvPr>
        </p:nvSpPr>
        <p:spPr/>
        <p:txBody>
          <a:bodyPr/>
          <a:lstStyle/>
          <a:p>
            <a:r>
              <a:rPr lang="en-US"/>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450E119D-8EDB-4D0A-AB54-479909DD9FBC}" type="slidenum">
              <a:rPr lang="en-US" smtClean="0"/>
              <a:pPr/>
              <a:t>‹#›</a:t>
            </a:fld>
            <a:endParaRPr lang="en-US"/>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3776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246C0540-C812-4A10-A4A2-8F2918206376}" type="datetime1">
              <a:rPr lang="en-US" smtClean="0"/>
              <a:pPr/>
              <a:t>4/6/2020</a:t>
            </a:fld>
            <a:endParaRPr lang="en-US"/>
          </a:p>
        </p:txBody>
      </p:sp>
      <p:sp>
        <p:nvSpPr>
          <p:cNvPr id="4" name="Footer Placeholder 3"/>
          <p:cNvSpPr>
            <a:spLocks noGrp="1"/>
          </p:cNvSpPr>
          <p:nvPr>
            <p:ph type="ftr" sz="quarter" idx="11"/>
          </p:nvPr>
        </p:nvSpPr>
        <p:spPr/>
        <p:txBody>
          <a:bodyPr/>
          <a:lstStyle/>
          <a:p>
            <a:r>
              <a:rPr lang="en-US"/>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450E119D-8EDB-4D0A-AB54-479909DD9FBC}" type="slidenum">
              <a:rPr lang="en-US" smtClean="0"/>
              <a:pPr/>
              <a:t>‹#›</a:t>
            </a:fld>
            <a:endParaRPr lang="en-US"/>
          </a:p>
        </p:txBody>
      </p:sp>
    </p:spTree>
    <p:extLst>
      <p:ext uri="{BB962C8B-B14F-4D97-AF65-F5344CB8AC3E}">
        <p14:creationId xmlns:p14="http://schemas.microsoft.com/office/powerpoint/2010/main" val="30046229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80DDDF-7A43-4041-A150-A5265DD17B5B}" type="datetime1">
              <a:rPr lang="en-US" smtClean="0"/>
              <a:pPr/>
              <a:t>4/6/2020</a:t>
            </a:fld>
            <a:endParaRPr lang="en-US"/>
          </a:p>
        </p:txBody>
      </p:sp>
      <p:sp>
        <p:nvSpPr>
          <p:cNvPr id="3" name="Footer Placeholder 2"/>
          <p:cNvSpPr>
            <a:spLocks noGrp="1"/>
          </p:cNvSpPr>
          <p:nvPr>
            <p:ph type="ftr" sz="quarter" idx="11"/>
          </p:nvPr>
        </p:nvSpPr>
        <p:spPr/>
        <p:txBody>
          <a:bodyPr/>
          <a:lstStyle/>
          <a:p>
            <a:r>
              <a:rPr lang="en-US"/>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450E119D-8EDB-4D0A-AB54-479909DD9FBC}" type="slidenum">
              <a:rPr lang="en-US" smtClean="0"/>
              <a:pPr/>
              <a:t>‹#›</a:t>
            </a:fld>
            <a:endParaRPr lang="en-US"/>
          </a:p>
        </p:txBody>
      </p:sp>
    </p:spTree>
    <p:extLst>
      <p:ext uri="{BB962C8B-B14F-4D97-AF65-F5344CB8AC3E}">
        <p14:creationId xmlns:p14="http://schemas.microsoft.com/office/powerpoint/2010/main" val="14838819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737B923B-C384-40AA-8590-01472514B94D}" type="datetime1">
              <a:rPr lang="en-US" smtClean="0"/>
              <a:pPr/>
              <a:t>4/6/2020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pPr/>
              <a:t>‹#›</a:t>
            </a:fld>
            <a:endParaRPr lang="en-US"/>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43253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E3210B27-1C63-4458-A0DE-D05A3D5ED342}" type="datetime1">
              <a:rPr lang="en-US" smtClean="0"/>
              <a:pPr/>
              <a:t>4/6/2020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pPr/>
              <a:t>‹#›</a:t>
            </a:fld>
            <a:endParaRPr lang="en-US"/>
          </a:p>
        </p:txBody>
      </p:sp>
    </p:spTree>
    <p:extLst>
      <p:ext uri="{BB962C8B-B14F-4D97-AF65-F5344CB8AC3E}">
        <p14:creationId xmlns:p14="http://schemas.microsoft.com/office/powerpoint/2010/main" val="7582204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6" Type="http://schemas.openxmlformats.org/officeDocument/2006/relationships/theme" Target="../theme/theme2.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slideLayout" Target="../slideLayouts/slideLayout2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slideLayout" Target="../slideLayouts/slideLayout26.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30.xml"/><Relationship Id="rId2" Type="http://schemas.openxmlformats.org/officeDocument/2006/relationships/slideLayout" Target="../slideLayouts/slideLayout29.xml"/><Relationship Id="rId1" Type="http://schemas.openxmlformats.org/officeDocument/2006/relationships/slideLayout" Target="../slideLayouts/slideLayout28.xml"/><Relationship Id="rId6" Type="http://schemas.openxmlformats.org/officeDocument/2006/relationships/image" Target="../media/image2.jpeg"/><Relationship Id="rId5" Type="http://schemas.openxmlformats.org/officeDocument/2006/relationships/theme" Target="../theme/theme3.xml"/><Relationship Id="rId4"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D5BA3AE7-9ECF-44E5-AA35-A658ADA8F751}" type="datetime1">
              <a:rPr lang="en-US" smtClean="0"/>
              <a:pPr/>
              <a:t>4/6/2020</a:t>
            </a:fld>
            <a:endParaRPr lang="en-US"/>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en-US"/>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450E119D-8EDB-4D0A-AB54-479909DD9FBC}" type="slidenum">
              <a:rPr lang="en-US" smtClean="0"/>
              <a:pPr/>
              <a:t>‹#›</a:t>
            </a:fld>
            <a:endParaRPr lang="en-US"/>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6328270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89" r:id="rId12"/>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39369955-C8A4-4023-9F6B-3A82C0FA9480}" type="datetime1">
              <a:rPr lang="en-US" smtClean="0"/>
              <a:pPr/>
              <a:t>4/6/2020</a:t>
            </a:fld>
            <a:endParaRPr lang="tr-TR"/>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tr-TR"/>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B1DEFA8C-F947-479F-BE07-76B6B3F80BF1}" type="slidenum">
              <a:rPr lang="tr-TR" smtClean="0"/>
              <a:pPr/>
              <a:t>‹#›</a:t>
            </a:fld>
            <a:endParaRPr lang="tr-TR"/>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941729721"/>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 id="2147483687" r:id="rId14"/>
    <p:sldLayoutId id="2147483688" r:id="rId15"/>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Resim 6"/>
          <p:cNvPicPr>
            <a:picLocks noChangeAspect="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0" y="2"/>
            <a:ext cx="9144000" cy="685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57028069"/>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6" r:id="rId3"/>
    <p:sldLayoutId id="2147483697" r:id="rId4"/>
  </p:sldLayoutIdLst>
  <p:hf sldNum="0" hdr="0" dt="0"/>
  <p:txStyles>
    <p:titleStyle>
      <a:lvl1pPr algn="l" rtl="0" eaLnBrk="1" fontAlgn="base" hangingPunct="1">
        <a:lnSpc>
          <a:spcPct val="90000"/>
        </a:lnSpc>
        <a:spcBef>
          <a:spcPct val="0"/>
        </a:spcBef>
        <a:spcAft>
          <a:spcPct val="0"/>
        </a:spcAft>
        <a:defRPr lang="tr-TR" sz="2000" b="1" kern="1200" dirty="0">
          <a:solidFill>
            <a:srgbClr val="160093"/>
          </a:solidFill>
          <a:latin typeface="Arial"/>
          <a:ea typeface="ＭＳ Ｐゴシック" charset="0"/>
          <a:cs typeface="Arial"/>
        </a:defRPr>
      </a:lvl1pPr>
      <a:lvl2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4572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9144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3716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8288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p:titleStyle>
    <p:bodyStyle>
      <a:lvl1pPr marL="228600" indent="-228600" algn="l" rtl="0" eaLnBrk="1" fontAlgn="base" hangingPunct="1">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1" fontAlgn="base" hangingPunct="1">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ikdörtgen 13"/>
          <p:cNvSpPr/>
          <p:nvPr/>
        </p:nvSpPr>
        <p:spPr>
          <a:xfrm>
            <a:off x="503198" y="1533155"/>
            <a:ext cx="8137603" cy="2357568"/>
          </a:xfrm>
          <a:prstGeom prst="rect">
            <a:avLst/>
          </a:prstGeom>
        </p:spPr>
        <p:txBody>
          <a:bodyPr wrap="square">
            <a:spAutoFit/>
          </a:bodyPr>
          <a:lstStyle/>
          <a:p>
            <a:pPr marL="0" lvl="1" algn="ctr">
              <a:spcBef>
                <a:spcPct val="20000"/>
              </a:spcBef>
              <a:buClr>
                <a:schemeClr val="accent1"/>
              </a:buClr>
            </a:pPr>
            <a:endParaRPr lang="tr-TR" sz="3200" b="1" dirty="0" smtClean="0">
              <a:latin typeface="Arial" panose="020B0604020202020204" pitchFamily="34" charset="0"/>
              <a:cs typeface="Arial" panose="020B0604020202020204" pitchFamily="34" charset="0"/>
            </a:endParaRPr>
          </a:p>
          <a:p>
            <a:pPr marL="0" lvl="1" algn="ctr">
              <a:spcBef>
                <a:spcPct val="20000"/>
              </a:spcBef>
              <a:buClr>
                <a:schemeClr val="accent1"/>
              </a:buClr>
            </a:pPr>
            <a:r>
              <a:rPr lang="tr-TR" sz="3200" b="1" dirty="0">
                <a:latin typeface="Arial" panose="020B0604020202020204" pitchFamily="34" charset="0"/>
                <a:cs typeface="Arial" panose="020B0604020202020204" pitchFamily="34" charset="0"/>
              </a:rPr>
              <a:t>GGY 448</a:t>
            </a:r>
          </a:p>
          <a:p>
            <a:pPr marL="0" lvl="1" algn="ctr">
              <a:spcBef>
                <a:spcPct val="20000"/>
              </a:spcBef>
              <a:buClr>
                <a:schemeClr val="accent1"/>
              </a:buClr>
            </a:pPr>
            <a:r>
              <a:rPr lang="tr-TR" sz="3200" b="1" dirty="0">
                <a:latin typeface="Arial" panose="020B0604020202020204" pitchFamily="34" charset="0"/>
                <a:cs typeface="Arial" panose="020B0604020202020204" pitchFamily="34" charset="0"/>
              </a:rPr>
              <a:t>Toplu Yapı ve Taşınmaz Yönetimi</a:t>
            </a:r>
          </a:p>
          <a:p>
            <a:pPr marL="0" lvl="1" algn="ctr">
              <a:spcBef>
                <a:spcPct val="20000"/>
              </a:spcBef>
              <a:buClr>
                <a:schemeClr val="accent1"/>
              </a:buClr>
            </a:pPr>
            <a:endParaRPr lang="tr-TR" sz="3200" b="1" dirty="0">
              <a:solidFill>
                <a:schemeClr val="tx2"/>
              </a:solidFill>
              <a:latin typeface="Arial" panose="020B0604020202020204" pitchFamily="34" charset="0"/>
              <a:cs typeface="Arial" panose="020B0604020202020204" pitchFamily="34" charset="0"/>
            </a:endParaRPr>
          </a:p>
        </p:txBody>
      </p:sp>
      <p:sp>
        <p:nvSpPr>
          <p:cNvPr id="13" name="Dikdörtgen 12"/>
          <p:cNvSpPr/>
          <p:nvPr/>
        </p:nvSpPr>
        <p:spPr>
          <a:xfrm>
            <a:off x="868100" y="4393802"/>
            <a:ext cx="7558269" cy="338554"/>
          </a:xfrm>
          <a:prstGeom prst="rect">
            <a:avLst/>
          </a:prstGeom>
        </p:spPr>
        <p:txBody>
          <a:bodyPr wrap="square">
            <a:spAutoFit/>
          </a:bodyPr>
          <a:lstStyle/>
          <a:p>
            <a:pPr algn="ctr">
              <a:spcAft>
                <a:spcPts val="0"/>
              </a:spcAft>
            </a:pPr>
            <a:r>
              <a:rPr lang="tr-TR" sz="1600" b="1" dirty="0" smtClean="0">
                <a:effectLst/>
                <a:latin typeface="Arial" panose="020B0604020202020204" pitchFamily="34" charset="0"/>
                <a:ea typeface="Times New Roman" panose="02020603050405020304" pitchFamily="18" charset="0"/>
                <a:cs typeface="Arial" panose="020B0604020202020204" pitchFamily="34" charset="0"/>
              </a:rPr>
              <a:t>Dr.H.Murat </a:t>
            </a:r>
            <a:r>
              <a:rPr lang="tr-TR" sz="1600" b="1" dirty="0" smtClean="0">
                <a:effectLst/>
                <a:latin typeface="Arial" panose="020B0604020202020204" pitchFamily="34" charset="0"/>
                <a:ea typeface="Times New Roman" panose="02020603050405020304" pitchFamily="18" charset="0"/>
                <a:cs typeface="Arial" panose="020B0604020202020204" pitchFamily="34" charset="0"/>
              </a:rPr>
              <a:t>ÇEKİCİ</a:t>
            </a:r>
          </a:p>
        </p:txBody>
      </p:sp>
    </p:spTree>
    <p:extLst>
      <p:ext uri="{BB962C8B-B14F-4D97-AF65-F5344CB8AC3E}">
        <p14:creationId xmlns:p14="http://schemas.microsoft.com/office/powerpoint/2010/main" val="197435160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p:cNvSpPr>
            <a:spLocks noGrp="1"/>
          </p:cNvSpPr>
          <p:nvPr>
            <p:ph type="body" idx="1"/>
          </p:nvPr>
        </p:nvSpPr>
        <p:spPr>
          <a:xfrm>
            <a:off x="320040" y="1524000"/>
            <a:ext cx="8430420" cy="3749040"/>
          </a:xfrm>
        </p:spPr>
        <p:txBody>
          <a:bodyPr/>
          <a:lstStyle/>
          <a:p>
            <a:pPr marL="0" indent="0">
              <a:buNone/>
            </a:pPr>
            <a:r>
              <a:rPr lang="tr-TR" b="1" dirty="0" smtClean="0"/>
              <a:t>Dar </a:t>
            </a:r>
            <a:r>
              <a:rPr lang="tr-TR" b="1" dirty="0"/>
              <a:t>dilimli pazarlama (niş pazarlama) stratejisi </a:t>
            </a:r>
            <a:endParaRPr lang="tr-TR" b="1" dirty="0" smtClean="0"/>
          </a:p>
          <a:p>
            <a:pPr marL="0" indent="0">
              <a:buNone/>
            </a:pPr>
            <a:endParaRPr lang="tr-TR" b="1" dirty="0"/>
          </a:p>
          <a:p>
            <a:r>
              <a:rPr lang="tr-TR" sz="1800" dirty="0"/>
              <a:t>Niş pazarlama, dar anlamda belirlenmiş gereksinimleri veya çok özel bir dizi gereksinimleri olan daha küçük grupları kapsayan pazarlama stratejisidir. Niş pazarlamada işletme ilgilendiği pazarı giderek daha küçük pazarlama bölümlerine ayırarak, boşlukların olduğu bölümleri belirler ve bu boşlukları yeni ürün ve hizmetlerle doldurur. </a:t>
            </a:r>
            <a:endParaRPr lang="tr-TR" sz="1800" dirty="0" smtClean="0"/>
          </a:p>
          <a:p>
            <a:endParaRPr lang="tr-TR" sz="1800" dirty="0"/>
          </a:p>
          <a:p>
            <a:r>
              <a:rPr lang="tr-TR" sz="1800" dirty="0"/>
              <a:t>Bazı istek ve ihtiyaçlar yeni olduklarından dolayı tatmin edilemezler bazen de büyük işletmelerin girmeye değer bulmadıkları pazar boşlukları vardır. İşte bu boşluklara niş pazar denir. Bu pazarlar bir tür ürün hedef pazar olabilir. Niş pazarlar daha önce daha önce kimsenin fark etmediği ya da fark edilse  bile girmeye değer bulunmayan pazarlar olduklarından başlangıçta rekabet yoktur.   </a:t>
            </a:r>
          </a:p>
          <a:p>
            <a:pPr>
              <a:buNone/>
            </a:pPr>
            <a:endParaRPr lang="tr-TR" dirty="0"/>
          </a:p>
        </p:txBody>
      </p:sp>
      <p:sp>
        <p:nvSpPr>
          <p:cNvPr id="4" name="Altbilgi Yer Tutucusu 3"/>
          <p:cNvSpPr>
            <a:spLocks noGrp="1"/>
          </p:cNvSpPr>
          <p:nvPr>
            <p:ph type="ftr" sz="quarter" idx="5"/>
          </p:nvPr>
        </p:nvSpPr>
        <p:spPr/>
        <p:txBody>
          <a:bodyPr/>
          <a:lstStyle/>
          <a:p>
            <a:endParaRPr lang="tr-TR"/>
          </a:p>
        </p:txBody>
      </p:sp>
    </p:spTree>
    <p:extLst>
      <p:ext uri="{BB962C8B-B14F-4D97-AF65-F5344CB8AC3E}">
        <p14:creationId xmlns:p14="http://schemas.microsoft.com/office/powerpoint/2010/main" val="189335099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p:cNvSpPr>
            <a:spLocks noGrp="1"/>
          </p:cNvSpPr>
          <p:nvPr>
            <p:ph type="body" idx="1"/>
          </p:nvPr>
        </p:nvSpPr>
        <p:spPr>
          <a:xfrm>
            <a:off x="324091" y="2095018"/>
            <a:ext cx="8426369" cy="2945764"/>
          </a:xfrm>
        </p:spPr>
        <p:txBody>
          <a:bodyPr/>
          <a:lstStyle/>
          <a:p>
            <a:r>
              <a:rPr lang="tr-TR" dirty="0"/>
              <a:t>Niş pazarlamada işletmenin pazara yakın olması çok önemlidir. Çünkü, niş pazarlamada pazarda sürekli veri toplamak ve bunları değerlendirmek esastır. Bu pazarlamada esas olan ürün ve hizmet farklılaştırılmasıdır. </a:t>
            </a:r>
            <a:endParaRPr lang="tr-TR" dirty="0" smtClean="0"/>
          </a:p>
          <a:p>
            <a:endParaRPr lang="tr-TR" dirty="0"/>
          </a:p>
          <a:p>
            <a:r>
              <a:rPr lang="tr-TR" dirty="0"/>
              <a:t>Niş pazarlamanın; müşteriye yakın olmak, rakip sayısının az olması ve kar marjının yüksek olması gibi avantajlarının yanında dezavantajları da bulunmaktadır. En büyük sorun niş pazarın küçülme </a:t>
            </a:r>
            <a:r>
              <a:rPr lang="tr-TR" dirty="0"/>
              <a:t>r</a:t>
            </a:r>
            <a:r>
              <a:rPr lang="tr-TR" dirty="0" smtClean="0"/>
              <a:t>iski </a:t>
            </a:r>
            <a:r>
              <a:rPr lang="tr-TR" dirty="0"/>
              <a:t>veya rakip sayısının artma riskidir. Eğer böyle bir risk varsa tek niş stratejisi yerine birden fazla niş stratejisi uygulanmalıdır.</a:t>
            </a:r>
          </a:p>
        </p:txBody>
      </p:sp>
      <p:sp>
        <p:nvSpPr>
          <p:cNvPr id="4" name="Altbilgi Yer Tutucusu 3"/>
          <p:cNvSpPr>
            <a:spLocks noGrp="1"/>
          </p:cNvSpPr>
          <p:nvPr>
            <p:ph type="ftr" sz="quarter" idx="5"/>
          </p:nvPr>
        </p:nvSpPr>
        <p:spPr/>
        <p:txBody>
          <a:bodyPr/>
          <a:lstStyle/>
          <a:p>
            <a:endParaRPr lang="tr-TR"/>
          </a:p>
        </p:txBody>
      </p:sp>
    </p:spTree>
    <p:extLst>
      <p:ext uri="{BB962C8B-B14F-4D97-AF65-F5344CB8AC3E}">
        <p14:creationId xmlns:p14="http://schemas.microsoft.com/office/powerpoint/2010/main" val="334052939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28263" y="537938"/>
            <a:ext cx="7759555" cy="293097"/>
          </a:xfrm>
        </p:spPr>
        <p:txBody>
          <a:bodyPr/>
          <a:lstStyle/>
          <a:p>
            <a:pPr algn="ctr"/>
            <a:r>
              <a:rPr lang="tr-TR" sz="2600" dirty="0" smtClean="0"/>
              <a:t>Tüketici Pazarlarının Bölümlendirilmesi</a:t>
            </a:r>
            <a:endParaRPr lang="tr-TR" sz="2600" dirty="0"/>
          </a:p>
        </p:txBody>
      </p:sp>
      <p:sp>
        <p:nvSpPr>
          <p:cNvPr id="3" name="Metin Yer Tutucusu 2"/>
          <p:cNvSpPr>
            <a:spLocks noGrp="1"/>
          </p:cNvSpPr>
          <p:nvPr>
            <p:ph type="body" idx="1"/>
          </p:nvPr>
        </p:nvSpPr>
        <p:spPr>
          <a:xfrm>
            <a:off x="428263" y="1875098"/>
            <a:ext cx="8194875" cy="3165683"/>
          </a:xfrm>
        </p:spPr>
        <p:txBody>
          <a:bodyPr/>
          <a:lstStyle/>
          <a:p>
            <a:pPr marL="0" indent="0">
              <a:buNone/>
            </a:pPr>
            <a:r>
              <a:rPr lang="tr-TR" b="1" dirty="0"/>
              <a:t>1-Bölge ve coğrafi Alan Temeline Göre Bölümlendirme: </a:t>
            </a:r>
            <a:endParaRPr lang="tr-TR" b="1" dirty="0" smtClean="0"/>
          </a:p>
          <a:p>
            <a:pPr marL="0" indent="0">
              <a:buNone/>
            </a:pPr>
            <a:r>
              <a:rPr lang="tr-TR" dirty="0" smtClean="0"/>
              <a:t>Ülke </a:t>
            </a:r>
            <a:r>
              <a:rPr lang="tr-TR" dirty="0"/>
              <a:t>içindeki bölgeler, nüfus yoğunluğu, doğal kaynaklar, kent ve kırsal kesim olma durumu ve iklim gibi faktörler ele alınarak bölümlendirilebilir. </a:t>
            </a:r>
            <a:endParaRPr lang="tr-TR" dirty="0" smtClean="0"/>
          </a:p>
          <a:p>
            <a:endParaRPr lang="tr-TR" dirty="0"/>
          </a:p>
          <a:p>
            <a:pPr marL="0" indent="0">
              <a:buNone/>
            </a:pPr>
            <a:r>
              <a:rPr lang="tr-TR" b="1" dirty="0" smtClean="0"/>
              <a:t>2-Demografik </a:t>
            </a:r>
            <a:r>
              <a:rPr lang="tr-TR" b="1" dirty="0"/>
              <a:t>Bölümlendirme: </a:t>
            </a:r>
            <a:endParaRPr lang="tr-TR" b="1" dirty="0" smtClean="0"/>
          </a:p>
          <a:p>
            <a:pPr marL="0" indent="0">
              <a:buNone/>
            </a:pPr>
            <a:r>
              <a:rPr lang="tr-TR" dirty="0" smtClean="0"/>
              <a:t>Toplam </a:t>
            </a:r>
            <a:r>
              <a:rPr lang="tr-TR" dirty="0"/>
              <a:t>nüfusun karakteristik özellikleri incelenerek, yaş, cinsiyet, meslek, eğitim düzeyi, gelir ve sosyal sınıf gibi değişkenler Pazar bölümlendirmede kullanılır.</a:t>
            </a:r>
          </a:p>
        </p:txBody>
      </p:sp>
      <p:sp>
        <p:nvSpPr>
          <p:cNvPr id="4" name="Altbilgi Yer Tutucusu 3"/>
          <p:cNvSpPr>
            <a:spLocks noGrp="1"/>
          </p:cNvSpPr>
          <p:nvPr>
            <p:ph type="ftr" sz="quarter" idx="5"/>
          </p:nvPr>
        </p:nvSpPr>
        <p:spPr/>
        <p:txBody>
          <a:bodyPr/>
          <a:lstStyle/>
          <a:p>
            <a:endParaRPr lang="tr-TR"/>
          </a:p>
        </p:txBody>
      </p:sp>
    </p:spTree>
    <p:extLst>
      <p:ext uri="{BB962C8B-B14F-4D97-AF65-F5344CB8AC3E}">
        <p14:creationId xmlns:p14="http://schemas.microsoft.com/office/powerpoint/2010/main" val="246543627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p:cNvSpPr>
            <a:spLocks noGrp="1"/>
          </p:cNvSpPr>
          <p:nvPr>
            <p:ph type="body" idx="1"/>
          </p:nvPr>
        </p:nvSpPr>
        <p:spPr>
          <a:xfrm>
            <a:off x="324091" y="1724628"/>
            <a:ext cx="8075405" cy="3316154"/>
          </a:xfrm>
        </p:spPr>
        <p:txBody>
          <a:bodyPr/>
          <a:lstStyle/>
          <a:p>
            <a:pPr marL="0" indent="0">
              <a:buNone/>
            </a:pPr>
            <a:r>
              <a:rPr lang="tr-TR" b="1" dirty="0" smtClean="0"/>
              <a:t>3- </a:t>
            </a:r>
            <a:r>
              <a:rPr lang="tr-TR" b="1" dirty="0" err="1" smtClean="0"/>
              <a:t>Psikografik</a:t>
            </a:r>
            <a:r>
              <a:rPr lang="tr-TR" b="1" dirty="0" smtClean="0"/>
              <a:t> </a:t>
            </a:r>
            <a:r>
              <a:rPr lang="tr-TR" b="1" dirty="0"/>
              <a:t>Bölümlendirme: </a:t>
            </a:r>
            <a:r>
              <a:rPr lang="tr-TR" dirty="0"/>
              <a:t>Tüketici pazarlarında en fazla kullanılan üç </a:t>
            </a:r>
            <a:r>
              <a:rPr lang="tr-TR" dirty="0" err="1"/>
              <a:t>psikografik</a:t>
            </a:r>
            <a:r>
              <a:rPr lang="tr-TR" dirty="0"/>
              <a:t> temel, sosyal sınıf yapısı, kişilik karakteristik özellikleri ve hayat tarzıdır</a:t>
            </a:r>
            <a:r>
              <a:rPr lang="tr-TR" dirty="0" smtClean="0"/>
              <a:t>.</a:t>
            </a:r>
          </a:p>
          <a:p>
            <a:pPr marL="0" indent="0">
              <a:buNone/>
            </a:pPr>
            <a:endParaRPr lang="tr-TR" dirty="0"/>
          </a:p>
          <a:p>
            <a:pPr marL="0" indent="0">
              <a:buNone/>
            </a:pPr>
            <a:r>
              <a:rPr lang="tr-TR" b="1" dirty="0"/>
              <a:t>4- </a:t>
            </a:r>
            <a:r>
              <a:rPr lang="tr-TR" b="1" dirty="0" err="1"/>
              <a:t>Mamül’e</a:t>
            </a:r>
            <a:r>
              <a:rPr lang="tr-TR" b="1" dirty="0"/>
              <a:t> ilişkin Faktörlere Göre Bölümlendirme: </a:t>
            </a:r>
            <a:r>
              <a:rPr lang="tr-TR" dirty="0"/>
              <a:t>Bazen de Pazar tüketicinin </a:t>
            </a:r>
            <a:r>
              <a:rPr lang="tr-TR" dirty="0" err="1"/>
              <a:t>mamüle</a:t>
            </a:r>
            <a:r>
              <a:rPr lang="tr-TR" dirty="0"/>
              <a:t> ilişkin davranış özelliklerine göre bölümlendirilebilir. Ki, bunun en çok kullanılan iki temeli istenilen yararlar (yarar bölümlendirmesi) ve kullanım hızıdır. İstenilen yararlar; tüketicinin malı onun fiziksel özellikleri için değil, kendisine sağlayacağı yarar için satın almasıdır. Kullanım hızı ise tüketicilerin bir </a:t>
            </a:r>
            <a:r>
              <a:rPr lang="tr-TR" dirty="0" err="1"/>
              <a:t>mamülü</a:t>
            </a:r>
            <a:r>
              <a:rPr lang="tr-TR" dirty="0"/>
              <a:t> ne hızda kullandığını gösterir. </a:t>
            </a:r>
          </a:p>
        </p:txBody>
      </p:sp>
      <p:sp>
        <p:nvSpPr>
          <p:cNvPr id="4" name="Altbilgi Yer Tutucusu 3"/>
          <p:cNvSpPr>
            <a:spLocks noGrp="1"/>
          </p:cNvSpPr>
          <p:nvPr>
            <p:ph type="ftr" sz="quarter" idx="5"/>
          </p:nvPr>
        </p:nvSpPr>
        <p:spPr/>
        <p:txBody>
          <a:bodyPr/>
          <a:lstStyle/>
          <a:p>
            <a:endParaRPr lang="tr-TR"/>
          </a:p>
        </p:txBody>
      </p:sp>
    </p:spTree>
    <p:extLst>
      <p:ext uri="{BB962C8B-B14F-4D97-AF65-F5344CB8AC3E}">
        <p14:creationId xmlns:p14="http://schemas.microsoft.com/office/powerpoint/2010/main" val="247883718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347241" y="243840"/>
            <a:ext cx="8052256" cy="822960"/>
          </a:xfrm>
        </p:spPr>
        <p:txBody>
          <a:bodyPr/>
          <a:lstStyle/>
          <a:p>
            <a:pPr algn="ctr"/>
            <a:r>
              <a:rPr lang="tr-TR" sz="2600" dirty="0" smtClean="0"/>
              <a:t/>
            </a:r>
            <a:br>
              <a:rPr lang="tr-TR" sz="2600" dirty="0" smtClean="0"/>
            </a:br>
            <a:r>
              <a:rPr lang="tr-TR" sz="2600" dirty="0" smtClean="0"/>
              <a:t>Endüstriyel Pazarların Bölümlendirilmesi</a:t>
            </a:r>
            <a:endParaRPr lang="tr-TR" sz="2600" dirty="0"/>
          </a:p>
        </p:txBody>
      </p:sp>
      <p:sp>
        <p:nvSpPr>
          <p:cNvPr id="3" name="Metin Yer Tutucusu 2"/>
          <p:cNvSpPr>
            <a:spLocks noGrp="1"/>
          </p:cNvSpPr>
          <p:nvPr>
            <p:ph type="body" idx="1"/>
          </p:nvPr>
        </p:nvSpPr>
        <p:spPr>
          <a:xfrm>
            <a:off x="347240" y="1620456"/>
            <a:ext cx="8052257" cy="3420325"/>
          </a:xfrm>
        </p:spPr>
        <p:txBody>
          <a:bodyPr/>
          <a:lstStyle/>
          <a:p>
            <a:r>
              <a:rPr lang="tr-TR" dirty="0"/>
              <a:t>İşletmeler; endüstriyel pazarların </a:t>
            </a:r>
            <a:r>
              <a:rPr lang="tr-TR" dirty="0" err="1"/>
              <a:t>mamül</a:t>
            </a:r>
            <a:r>
              <a:rPr lang="tr-TR" dirty="0"/>
              <a:t> ihtiyaçlarına yönelik pazarlama faaliyetlerinde ise; bölge, organizasyon tipi müşteri büyüklüğü ve </a:t>
            </a:r>
            <a:r>
              <a:rPr lang="tr-TR" dirty="0" err="1"/>
              <a:t>mamül</a:t>
            </a:r>
            <a:r>
              <a:rPr lang="tr-TR" dirty="0"/>
              <a:t> kullanımı gibi değişkenleri kriter olarak alıp bölümlendirme </a:t>
            </a:r>
            <a:r>
              <a:rPr lang="tr-TR" dirty="0" smtClean="0"/>
              <a:t>yaparlar.</a:t>
            </a:r>
          </a:p>
          <a:p>
            <a:endParaRPr lang="tr-TR" dirty="0"/>
          </a:p>
          <a:p>
            <a:pPr marL="0" indent="0">
              <a:buNone/>
            </a:pPr>
            <a:r>
              <a:rPr lang="tr-TR" b="1" dirty="0" smtClean="0"/>
              <a:t>1- </a:t>
            </a:r>
            <a:r>
              <a:rPr lang="tr-TR" b="1" dirty="0"/>
              <a:t>Bölge ve Coğrafi Alan: </a:t>
            </a:r>
            <a:r>
              <a:rPr lang="tr-TR" dirty="0"/>
              <a:t>Tüketici pazarlarında olduğu gibi bazı endüstriyel mallara olan talep de iklim, bölge, arazi, doğal kaynaklar vs. faktörlerdeki farklılıklardan dolayı bir coğrafi bölgeden diğerine büyük ölçüde değişir. </a:t>
            </a:r>
            <a:endParaRPr lang="tr-TR" dirty="0" smtClean="0"/>
          </a:p>
          <a:p>
            <a:pPr marL="0" indent="0">
              <a:buNone/>
            </a:pPr>
            <a:r>
              <a:rPr lang="tr-TR" dirty="0" smtClean="0"/>
              <a:t>Coğrafi </a:t>
            </a:r>
            <a:r>
              <a:rPr lang="tr-TR" dirty="0"/>
              <a:t>bölümlendirme özellikle belirli yerlerde kümelenmiş endüstrilere erişmek için çok yarar sağlar. </a:t>
            </a:r>
            <a:r>
              <a:rPr lang="tr-TR" dirty="0" err="1"/>
              <a:t>Örn</a:t>
            </a:r>
            <a:r>
              <a:rPr lang="tr-TR" dirty="0"/>
              <a:t>: Ülkemizdeki otomobil endüstrisi. </a:t>
            </a:r>
          </a:p>
        </p:txBody>
      </p:sp>
      <p:sp>
        <p:nvSpPr>
          <p:cNvPr id="4" name="Altbilgi Yer Tutucusu 3"/>
          <p:cNvSpPr>
            <a:spLocks noGrp="1"/>
          </p:cNvSpPr>
          <p:nvPr>
            <p:ph type="ftr" sz="quarter" idx="5"/>
          </p:nvPr>
        </p:nvSpPr>
        <p:spPr/>
        <p:txBody>
          <a:bodyPr/>
          <a:lstStyle/>
          <a:p>
            <a:endParaRPr lang="tr-TR"/>
          </a:p>
        </p:txBody>
      </p:sp>
    </p:spTree>
    <p:extLst>
      <p:ext uri="{BB962C8B-B14F-4D97-AF65-F5344CB8AC3E}">
        <p14:creationId xmlns:p14="http://schemas.microsoft.com/office/powerpoint/2010/main" val="142736979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p:cNvSpPr>
            <a:spLocks noGrp="1"/>
          </p:cNvSpPr>
          <p:nvPr>
            <p:ph type="body" idx="1"/>
          </p:nvPr>
        </p:nvSpPr>
        <p:spPr>
          <a:xfrm>
            <a:off x="567159" y="1956122"/>
            <a:ext cx="7986531" cy="3084660"/>
          </a:xfrm>
        </p:spPr>
        <p:txBody>
          <a:bodyPr/>
          <a:lstStyle/>
          <a:p>
            <a:pPr marL="0" indent="0">
              <a:buNone/>
            </a:pPr>
            <a:r>
              <a:rPr lang="tr-TR" b="1" dirty="0"/>
              <a:t>2- Örgüt Tipi: </a:t>
            </a:r>
            <a:r>
              <a:rPr lang="tr-TR" dirty="0"/>
              <a:t>Örgütlerdeki farklılıklar çoğu kez </a:t>
            </a:r>
            <a:r>
              <a:rPr lang="tr-TR" dirty="0" err="1"/>
              <a:t>mamül</a:t>
            </a:r>
            <a:r>
              <a:rPr lang="tr-TR" dirty="0"/>
              <a:t> özelliklerini, dağıtım sistemlerini ve fiyatları gerekli kılar. İhtiyaçlardaki bu farklılıklar nedeniyle işletme bir Pazar bölümünü veya birkaç bölümü kendisine hedef Pazar seçer. </a:t>
            </a:r>
            <a:r>
              <a:rPr lang="tr-TR" dirty="0" smtClean="0"/>
              <a:t>Örneğin, </a:t>
            </a:r>
            <a:r>
              <a:rPr lang="tr-TR" dirty="0"/>
              <a:t>bir halı üreticisi evler için, büyük ticari binalar için ve otomobiller için farklı halı türleri üretir</a:t>
            </a:r>
            <a:r>
              <a:rPr lang="tr-TR" dirty="0" smtClean="0"/>
              <a:t>.</a:t>
            </a:r>
          </a:p>
          <a:p>
            <a:pPr marL="0" indent="0">
              <a:buNone/>
            </a:pPr>
            <a:endParaRPr lang="tr-TR" dirty="0"/>
          </a:p>
          <a:p>
            <a:pPr marL="0" indent="0">
              <a:buNone/>
            </a:pPr>
            <a:r>
              <a:rPr lang="tr-TR" b="1" dirty="0"/>
              <a:t>3- Müşteri Büyüklüğü: </a:t>
            </a:r>
            <a:r>
              <a:rPr lang="tr-TR" dirty="0"/>
              <a:t>Bir örgütün  büyüklüğü mallara olan ihtiyacın miktarını, tiplerini ve satın alma prosedürlerini oldukça etkileyebilir. Bu nedenle müşteri büyüklüğü endüstriyel Pazar bölümlendirmede etkili bir kriterdir.</a:t>
            </a:r>
          </a:p>
        </p:txBody>
      </p:sp>
      <p:sp>
        <p:nvSpPr>
          <p:cNvPr id="4" name="Altbilgi Yer Tutucusu 3"/>
          <p:cNvSpPr>
            <a:spLocks noGrp="1"/>
          </p:cNvSpPr>
          <p:nvPr>
            <p:ph type="ftr" sz="quarter" idx="5"/>
          </p:nvPr>
        </p:nvSpPr>
        <p:spPr/>
        <p:txBody>
          <a:bodyPr/>
          <a:lstStyle/>
          <a:p>
            <a:endParaRPr lang="tr-TR"/>
          </a:p>
        </p:txBody>
      </p:sp>
    </p:spTree>
    <p:extLst>
      <p:ext uri="{BB962C8B-B14F-4D97-AF65-F5344CB8AC3E}">
        <p14:creationId xmlns:p14="http://schemas.microsoft.com/office/powerpoint/2010/main" val="96732004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p:cNvSpPr>
            <a:spLocks noGrp="1"/>
          </p:cNvSpPr>
          <p:nvPr>
            <p:ph type="body" idx="1"/>
          </p:nvPr>
        </p:nvSpPr>
        <p:spPr>
          <a:xfrm>
            <a:off x="474562" y="1597305"/>
            <a:ext cx="8137003" cy="3831221"/>
          </a:xfrm>
        </p:spPr>
        <p:txBody>
          <a:bodyPr/>
          <a:lstStyle/>
          <a:p>
            <a:pPr marL="0" indent="0">
              <a:buNone/>
            </a:pPr>
            <a:r>
              <a:rPr lang="tr-TR" b="1" dirty="0"/>
              <a:t>4- Mamul Kullanımı: </a:t>
            </a:r>
            <a:r>
              <a:rPr lang="tr-TR" dirty="0"/>
              <a:t>Bazı mallar- özellikle demir, plastik, kereste vb. hammaddeler- çok çeşitli biçimlerde kullanılırlar. Malın kullanım yeri ve alım yöntemleri değişir. Kerestenin konut yapımı ve mobilya yapımında kullanım farkı gibi</a:t>
            </a:r>
            <a:r>
              <a:rPr lang="tr-TR" dirty="0" smtClean="0"/>
              <a:t>.</a:t>
            </a:r>
          </a:p>
          <a:p>
            <a:pPr marL="0" indent="0">
              <a:buNone/>
            </a:pPr>
            <a:endParaRPr lang="tr-TR" dirty="0"/>
          </a:p>
          <a:p>
            <a:pPr marL="0" indent="0">
              <a:buNone/>
            </a:pPr>
            <a:r>
              <a:rPr lang="tr-TR" sz="1800" b="1" dirty="0" smtClean="0"/>
              <a:t>Uluslararası </a:t>
            </a:r>
            <a:r>
              <a:rPr lang="tr-TR" sz="1800" b="1" dirty="0"/>
              <a:t>pazarları bölümlendirmek için uygun makro değişkenlerin belirlenmesi şu 3 nedenden dolayı </a:t>
            </a:r>
            <a:r>
              <a:rPr lang="tr-TR" sz="1800" b="1" dirty="0" smtClean="0"/>
              <a:t>önemlidir:</a:t>
            </a:r>
          </a:p>
          <a:p>
            <a:pPr marL="0" indent="0">
              <a:buNone/>
            </a:pPr>
            <a:r>
              <a:rPr lang="tr-TR" sz="1800" dirty="0" smtClean="0"/>
              <a:t>1- </a:t>
            </a:r>
            <a:r>
              <a:rPr lang="tr-TR" sz="1800" dirty="0"/>
              <a:t>Uluslar arası pazarlar karmaşıklık düzeylerine göre birbirlerinden farklıdır. </a:t>
            </a:r>
            <a:endParaRPr lang="tr-TR" sz="1800" dirty="0" smtClean="0"/>
          </a:p>
          <a:p>
            <a:pPr marL="0" indent="0">
              <a:buNone/>
            </a:pPr>
            <a:r>
              <a:rPr lang="tr-TR" sz="1800" dirty="0" smtClean="0"/>
              <a:t>2- </a:t>
            </a:r>
            <a:r>
              <a:rPr lang="tr-TR" sz="1800" dirty="0"/>
              <a:t>Ülkeleri farklı kategorilere koymak firmalara pazarlama stratejilerini özelleştirme olanağı verir. </a:t>
            </a:r>
            <a:endParaRPr lang="tr-TR" sz="1800" dirty="0" smtClean="0"/>
          </a:p>
          <a:p>
            <a:pPr marL="0" indent="0">
              <a:buNone/>
            </a:pPr>
            <a:r>
              <a:rPr lang="tr-TR" sz="1800" dirty="0" smtClean="0"/>
              <a:t>3- </a:t>
            </a:r>
            <a:r>
              <a:rPr lang="tr-TR" sz="1800" dirty="0"/>
              <a:t>Bazı pazarlarda aynı Pazar konumlandırmasını kullanmak mümkün olabilir.</a:t>
            </a:r>
          </a:p>
        </p:txBody>
      </p:sp>
      <p:sp>
        <p:nvSpPr>
          <p:cNvPr id="4" name="Altbilgi Yer Tutucusu 3"/>
          <p:cNvSpPr>
            <a:spLocks noGrp="1"/>
          </p:cNvSpPr>
          <p:nvPr>
            <p:ph type="ftr" sz="quarter" idx="5"/>
          </p:nvPr>
        </p:nvSpPr>
        <p:spPr/>
        <p:txBody>
          <a:bodyPr/>
          <a:lstStyle/>
          <a:p>
            <a:endParaRPr lang="tr-TR"/>
          </a:p>
        </p:txBody>
      </p:sp>
    </p:spTree>
    <p:extLst>
      <p:ext uri="{BB962C8B-B14F-4D97-AF65-F5344CB8AC3E}">
        <p14:creationId xmlns:p14="http://schemas.microsoft.com/office/powerpoint/2010/main" val="320606096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58815" y="555584"/>
            <a:ext cx="8040682" cy="324092"/>
          </a:xfrm>
        </p:spPr>
        <p:txBody>
          <a:bodyPr/>
          <a:lstStyle/>
          <a:p>
            <a:pPr algn="ctr"/>
            <a:r>
              <a:rPr lang="tr-TR" sz="3000" dirty="0" smtClean="0"/>
              <a:t>AVM YATIRIMINA UYARLAMA</a:t>
            </a:r>
            <a:endParaRPr lang="tr-TR" sz="3000" dirty="0"/>
          </a:p>
        </p:txBody>
      </p:sp>
      <p:sp>
        <p:nvSpPr>
          <p:cNvPr id="3" name="2 Metin Yer Tutucusu"/>
          <p:cNvSpPr>
            <a:spLocks noGrp="1"/>
          </p:cNvSpPr>
          <p:nvPr>
            <p:ph type="body" idx="1"/>
          </p:nvPr>
        </p:nvSpPr>
        <p:spPr>
          <a:xfrm>
            <a:off x="474562" y="1277957"/>
            <a:ext cx="8305881" cy="4395729"/>
          </a:xfrm>
        </p:spPr>
        <p:txBody>
          <a:bodyPr/>
          <a:lstStyle/>
          <a:p>
            <a:pPr marL="0" indent="0" algn="just">
              <a:buNone/>
            </a:pPr>
            <a:r>
              <a:rPr lang="tr-TR" dirty="0"/>
              <a:t>AVM’ler; planlanmış bir mimari yapı bütünü içinde birden çok departmanlı mağaza ile küçüklü büyüklü perakendeci ünitelerin, yiyecek içecek bölümü ve restoranların, eğlence merkezi, sinema, sergi salonu, banka, eczane ve benzeri işletmelerin içinde yer aldığı </a:t>
            </a:r>
            <a:r>
              <a:rPr lang="tr-TR" dirty="0"/>
              <a:t>f</a:t>
            </a:r>
            <a:r>
              <a:rPr lang="tr-TR" dirty="0" smtClean="0"/>
              <a:t>arklı </a:t>
            </a:r>
            <a:r>
              <a:rPr lang="tr-TR" dirty="0"/>
              <a:t>büyüklüklerde, tek elden/merkezden yönetilen organizasyon ve komplekslerdir</a:t>
            </a:r>
            <a:r>
              <a:rPr lang="tr-TR" dirty="0" smtClean="0"/>
              <a:t>.</a:t>
            </a:r>
          </a:p>
          <a:p>
            <a:pPr marL="0" indent="0" algn="just">
              <a:buNone/>
            </a:pPr>
            <a:r>
              <a:rPr lang="tr-TR" dirty="0"/>
              <a:t>Gayrimenkul sektöründe bir örnek olması açısından hedef pazar seçimine ilişkin olarak anlatılanlar herhangi bir AVM yatırımı için de geçerlidir. Yatırım yapılacak bölge seçimi, hedef kitlesi, büyüklüğü, mimari yapısı, işleyiş yapısı ve özelliklerinin belirlenmesi gibi tüm konuların saptanması ve buna uygun bir eylem planı, bütçe ve karar oluşturulması gereknektedir.</a:t>
            </a:r>
          </a:p>
          <a:p>
            <a:pPr marL="0" indent="0" algn="just">
              <a:buNone/>
            </a:pPr>
            <a:endParaRPr lang="tr-TR" dirty="0" smtClean="0"/>
          </a:p>
          <a:p>
            <a:pPr marL="0" indent="0" algn="just">
              <a:buNone/>
            </a:pPr>
            <a:endParaRPr lang="tr-TR" dirty="0"/>
          </a:p>
          <a:p>
            <a:endParaRPr lang="tr-TR" dirty="0" smtClean="0"/>
          </a:p>
          <a:p>
            <a:endParaRPr lang="tr-TR" dirty="0"/>
          </a:p>
        </p:txBody>
      </p:sp>
      <p:sp>
        <p:nvSpPr>
          <p:cNvPr id="4" name="3 Altbilgi Yer Tutucusu"/>
          <p:cNvSpPr>
            <a:spLocks noGrp="1"/>
          </p:cNvSpPr>
          <p:nvPr>
            <p:ph type="ftr" sz="quarter" idx="5"/>
          </p:nvPr>
        </p:nvSpPr>
        <p:spPr/>
        <p:txBody>
          <a:bodyPr/>
          <a:lstStyle/>
          <a:p>
            <a:endParaRPr lang="tr-TR"/>
          </a:p>
        </p:txBody>
      </p:sp>
    </p:spTree>
    <p:extLst>
      <p:ext uri="{BB962C8B-B14F-4D97-AF65-F5344CB8AC3E}">
        <p14:creationId xmlns:p14="http://schemas.microsoft.com/office/powerpoint/2010/main" val="426138804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p:cNvSpPr>
            <a:spLocks noGrp="1"/>
          </p:cNvSpPr>
          <p:nvPr>
            <p:ph type="body" idx="1"/>
          </p:nvPr>
        </p:nvSpPr>
        <p:spPr>
          <a:xfrm>
            <a:off x="474562" y="1305499"/>
            <a:ext cx="8137003" cy="4373696"/>
          </a:xfrm>
        </p:spPr>
        <p:txBody>
          <a:bodyPr/>
          <a:lstStyle/>
          <a:p>
            <a:r>
              <a:rPr lang="tr-TR" sz="1800" dirty="0" smtClean="0"/>
              <a:t>AVM </a:t>
            </a:r>
            <a:r>
              <a:rPr lang="tr-TR" sz="1800" dirty="0"/>
              <a:t>geliştirilmesi için belli başlı aşamalar gerekir. Bu aşamaarda rol alan oyuncular ve yatırım kararındaki yer seçimi, mimari, enerji planlaması, trafik planlaması çevre, yatırımcının kimliği, inşaat kalitesi, politik ve yasal durumlar vb. AVM nin işletilmesi ve yönetilmesini ve başarısını etkileyecek faktörler olmaktadır. Bu aşamalardan en önemlilerinden birisi hedef pazar analizidir.</a:t>
            </a:r>
          </a:p>
          <a:p>
            <a:endParaRPr lang="tr-TR" sz="1800" dirty="0"/>
          </a:p>
          <a:p>
            <a:r>
              <a:rPr lang="tr-TR" sz="1800" dirty="0" smtClean="0"/>
              <a:t>Hedef </a:t>
            </a:r>
            <a:r>
              <a:rPr lang="tr-TR" sz="1800" dirty="0"/>
              <a:t>Pazar seçimi ve analizleri sonrasında ortaya çıkacak seçenekler ve AVM tanımları kısaca aşağıda belirtilmektedir</a:t>
            </a:r>
            <a:r>
              <a:rPr lang="tr-TR" sz="1800" dirty="0" smtClean="0"/>
              <a:t>.</a:t>
            </a:r>
          </a:p>
          <a:p>
            <a:endParaRPr lang="tr-TR" sz="1800" dirty="0"/>
          </a:p>
          <a:p>
            <a:r>
              <a:rPr lang="tr-TR" sz="1800" dirty="0"/>
              <a:t>Yerel </a:t>
            </a:r>
            <a:r>
              <a:rPr lang="tr-TR" sz="1800" dirty="0" smtClean="0"/>
              <a:t>AVM, Yöresel AVM, Bölgesel AVM, geleneksel sınıflamadır.</a:t>
            </a:r>
            <a:endParaRPr lang="tr-TR" sz="1800" dirty="0"/>
          </a:p>
          <a:p>
            <a:endParaRPr lang="tr-TR" sz="1800" dirty="0"/>
          </a:p>
        </p:txBody>
      </p:sp>
      <p:sp>
        <p:nvSpPr>
          <p:cNvPr id="4" name="Altbilgi Yer Tutucusu 3"/>
          <p:cNvSpPr>
            <a:spLocks noGrp="1"/>
          </p:cNvSpPr>
          <p:nvPr>
            <p:ph type="ftr" sz="quarter" idx="5"/>
          </p:nvPr>
        </p:nvSpPr>
        <p:spPr/>
        <p:txBody>
          <a:bodyPr/>
          <a:lstStyle/>
          <a:p>
            <a:endParaRPr lang="tr-TR"/>
          </a:p>
        </p:txBody>
      </p:sp>
    </p:spTree>
    <p:extLst>
      <p:ext uri="{BB962C8B-B14F-4D97-AF65-F5344CB8AC3E}">
        <p14:creationId xmlns:p14="http://schemas.microsoft.com/office/powerpoint/2010/main" val="47972629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p:cNvSpPr>
            <a:spLocks noGrp="1"/>
          </p:cNvSpPr>
          <p:nvPr>
            <p:ph type="body" idx="1"/>
          </p:nvPr>
        </p:nvSpPr>
        <p:spPr>
          <a:xfrm>
            <a:off x="474562" y="1305499"/>
            <a:ext cx="8137003" cy="4373696"/>
          </a:xfrm>
        </p:spPr>
        <p:txBody>
          <a:bodyPr/>
          <a:lstStyle/>
          <a:p>
            <a:pPr marL="0" indent="0">
              <a:buNone/>
            </a:pPr>
            <a:r>
              <a:rPr lang="tr-TR" sz="1800" dirty="0" smtClean="0"/>
              <a:t>Geleneksel Sınıflama dışında;</a:t>
            </a:r>
            <a:endParaRPr lang="tr-TR" sz="1800" dirty="0"/>
          </a:p>
          <a:p>
            <a:r>
              <a:rPr lang="tr-TR" sz="1800" dirty="0" smtClean="0"/>
              <a:t>Büyüklüklerine</a:t>
            </a:r>
            <a:r>
              <a:rPr lang="tr-TR" sz="1800" dirty="0"/>
              <a:t>, dükkan karmalarına ve satılan ürünlere bağlı olarak sınıflanırlar. AVM lerin mimarı tanımları olarak; düz sıra, L tipi, U tipi, Küme, T tipi, Halter tipi, Üçgen tip, Çift halter tipi, tanımlar yer alır ve mağazaları bu mimari içerisinde konumlanmalarına bağlı olarak özellikleri de değişebilmektedir.</a:t>
            </a:r>
          </a:p>
          <a:p>
            <a:r>
              <a:rPr lang="tr-TR" sz="1800" dirty="0"/>
              <a:t>Diğer taraftan Yaşam stili AVM lerde eğlence yeme içme, moda özellikli olanlarda meşhur markalar, indirimli fabrika AVM lerinde daha çok indirimli ürün mağazalar bulunur. </a:t>
            </a:r>
          </a:p>
          <a:p>
            <a:r>
              <a:rPr lang="tr-TR" sz="1800" dirty="0"/>
              <a:t> </a:t>
            </a:r>
            <a:r>
              <a:rPr lang="tr-TR" sz="1800" dirty="0" smtClean="0"/>
              <a:t>Şehir </a:t>
            </a:r>
            <a:r>
              <a:rPr lang="tr-TR" sz="1800" dirty="0"/>
              <a:t>içini canlandırmaya yönelik çarşı, cadde mağazacılığı gibi örnekler ile birlikte şehir içi alışverişlere imkan veren şehir içi AVM ler mevcuttur.</a:t>
            </a:r>
          </a:p>
          <a:p>
            <a:pPr marL="0" indent="0">
              <a:buNone/>
            </a:pPr>
            <a:endParaRPr lang="tr-TR" sz="1800" dirty="0"/>
          </a:p>
        </p:txBody>
      </p:sp>
      <p:sp>
        <p:nvSpPr>
          <p:cNvPr id="4" name="Altbilgi Yer Tutucusu 3"/>
          <p:cNvSpPr>
            <a:spLocks noGrp="1"/>
          </p:cNvSpPr>
          <p:nvPr>
            <p:ph type="ftr" sz="quarter" idx="5"/>
          </p:nvPr>
        </p:nvSpPr>
        <p:spPr/>
        <p:txBody>
          <a:bodyPr/>
          <a:lstStyle/>
          <a:p>
            <a:endParaRPr lang="tr-TR"/>
          </a:p>
        </p:txBody>
      </p:sp>
    </p:spTree>
    <p:extLst>
      <p:ext uri="{BB962C8B-B14F-4D97-AF65-F5344CB8AC3E}">
        <p14:creationId xmlns:p14="http://schemas.microsoft.com/office/powerpoint/2010/main" val="5916297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58815" y="555584"/>
            <a:ext cx="8040682" cy="324092"/>
          </a:xfrm>
        </p:spPr>
        <p:txBody>
          <a:bodyPr/>
          <a:lstStyle/>
          <a:p>
            <a:pPr algn="ctr"/>
            <a:r>
              <a:rPr lang="tr-TR" sz="3000" dirty="0"/>
              <a:t>HEDEF PAZAR  SEÇİM </a:t>
            </a:r>
            <a:r>
              <a:rPr lang="tr-TR" sz="3000" dirty="0" smtClean="0"/>
              <a:t>STRATEJİLERİ</a:t>
            </a:r>
            <a:endParaRPr lang="tr-TR" sz="3000" dirty="0"/>
          </a:p>
        </p:txBody>
      </p:sp>
      <p:sp>
        <p:nvSpPr>
          <p:cNvPr id="3" name="2 Metin Yer Tutucusu"/>
          <p:cNvSpPr>
            <a:spLocks noGrp="1"/>
          </p:cNvSpPr>
          <p:nvPr>
            <p:ph type="body" idx="1"/>
          </p:nvPr>
        </p:nvSpPr>
        <p:spPr>
          <a:xfrm>
            <a:off x="474562" y="1678328"/>
            <a:ext cx="7924935" cy="3362453"/>
          </a:xfrm>
        </p:spPr>
        <p:txBody>
          <a:bodyPr/>
          <a:lstStyle/>
          <a:p>
            <a:r>
              <a:rPr lang="tr-TR" dirty="0"/>
              <a:t>Pazar bölümlendirme çalışmasından sonra işletmeler, hangi pazar ya da pazar bölümlerine girmeye çalışacaklarına karar verirler; yani hedef pazar ya da pazarlarını seçerler. </a:t>
            </a:r>
            <a:endParaRPr lang="tr-TR" dirty="0" smtClean="0"/>
          </a:p>
          <a:p>
            <a:endParaRPr lang="tr-TR" dirty="0"/>
          </a:p>
          <a:p>
            <a:r>
              <a:rPr lang="tr-TR" dirty="0" smtClean="0"/>
              <a:t>O </a:t>
            </a:r>
            <a:r>
              <a:rPr lang="tr-TR" dirty="0"/>
              <a:t>halde  hedef pazarı “firmanın hitap etmek istediği ve çekmek istediği müşteri grup ya da gruplar” şeklinde tanımlayabiliriz</a:t>
            </a:r>
            <a:r>
              <a:rPr lang="tr-TR" dirty="0" smtClean="0"/>
              <a:t>.</a:t>
            </a:r>
          </a:p>
          <a:p>
            <a:endParaRPr lang="tr-TR" dirty="0"/>
          </a:p>
          <a:p>
            <a:r>
              <a:rPr lang="tr-TR" dirty="0"/>
              <a:t>İşletme, önce pazarı bölümlemeli ve kendi kaynaklarını, ürettiği malın veya hizmetin özelliklerini, pazar bölümlerinin yapısını, bölümdeki rekabet durumunu dikkate alarak belirlemeli ve sonra seçtiği pazarlama bölümlerine uygun pazarlama karmasını geliştirmelidir. </a:t>
            </a:r>
          </a:p>
        </p:txBody>
      </p:sp>
      <p:sp>
        <p:nvSpPr>
          <p:cNvPr id="4" name="3 Altbilgi Yer Tutucusu"/>
          <p:cNvSpPr>
            <a:spLocks noGrp="1"/>
          </p:cNvSpPr>
          <p:nvPr>
            <p:ph type="ftr" sz="quarter" idx="5"/>
          </p:nvPr>
        </p:nvSpPr>
        <p:spPr/>
        <p:txBody>
          <a:bodyPr/>
          <a:lstStyle/>
          <a:p>
            <a:endParaRPr lang="tr-T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p:cNvSpPr>
            <a:spLocks noGrp="1"/>
          </p:cNvSpPr>
          <p:nvPr>
            <p:ph type="body" idx="1"/>
          </p:nvPr>
        </p:nvSpPr>
        <p:spPr>
          <a:xfrm>
            <a:off x="474562" y="1305499"/>
            <a:ext cx="8137003" cy="4373696"/>
          </a:xfrm>
        </p:spPr>
        <p:txBody>
          <a:bodyPr/>
          <a:lstStyle/>
          <a:p>
            <a:pPr marL="0" indent="0">
              <a:buNone/>
            </a:pPr>
            <a:r>
              <a:rPr lang="tr-TR" sz="1800" dirty="0"/>
              <a:t>İşlevlerine Göre </a:t>
            </a:r>
            <a:r>
              <a:rPr lang="tr-TR" sz="1800" dirty="0" smtClean="0"/>
              <a:t>Sınıflama aşağıdaki gibi yapılmaktadır.</a:t>
            </a:r>
          </a:p>
          <a:p>
            <a:endParaRPr lang="tr-TR" sz="1800" dirty="0"/>
          </a:p>
          <a:p>
            <a:r>
              <a:rPr lang="tr-TR" sz="1800" dirty="0" smtClean="0"/>
              <a:t>Geleneksel </a:t>
            </a:r>
            <a:r>
              <a:rPr lang="tr-TR" sz="1800" dirty="0"/>
              <a:t>AVM ler</a:t>
            </a:r>
          </a:p>
          <a:p>
            <a:r>
              <a:rPr lang="tr-TR" sz="1800" dirty="0" smtClean="0"/>
              <a:t>Güç </a:t>
            </a:r>
            <a:r>
              <a:rPr lang="tr-TR" sz="1800" dirty="0"/>
              <a:t>Merkezleri</a:t>
            </a:r>
          </a:p>
          <a:p>
            <a:r>
              <a:rPr lang="tr-TR" sz="1800" dirty="0"/>
              <a:t>Süper Bölgesel AVM ler</a:t>
            </a:r>
          </a:p>
          <a:p>
            <a:r>
              <a:rPr lang="tr-TR" sz="1800" dirty="0" smtClean="0"/>
              <a:t>Yaşam </a:t>
            </a:r>
            <a:r>
              <a:rPr lang="tr-TR" sz="1800" dirty="0"/>
              <a:t>Stili Merkezleri</a:t>
            </a:r>
          </a:p>
          <a:p>
            <a:r>
              <a:rPr lang="tr-TR" sz="1800" dirty="0" smtClean="0"/>
              <a:t>Karışık </a:t>
            </a:r>
            <a:r>
              <a:rPr lang="tr-TR" sz="1800" dirty="0"/>
              <a:t>Kullanımlı AVM ler</a:t>
            </a:r>
          </a:p>
          <a:p>
            <a:r>
              <a:rPr lang="tr-TR" sz="1800" dirty="0" smtClean="0"/>
              <a:t>İndirimli </a:t>
            </a:r>
            <a:r>
              <a:rPr lang="tr-TR" sz="1800" dirty="0"/>
              <a:t>Fabrika AVM leri</a:t>
            </a:r>
          </a:p>
          <a:p>
            <a:r>
              <a:rPr lang="tr-TR" sz="1800" dirty="0" smtClean="0"/>
              <a:t>Şehir </a:t>
            </a:r>
            <a:r>
              <a:rPr lang="tr-TR" sz="1800" dirty="0"/>
              <a:t>içi AVM ler</a:t>
            </a:r>
          </a:p>
          <a:p>
            <a:r>
              <a:rPr lang="tr-TR" sz="1800" dirty="0" smtClean="0"/>
              <a:t>Şehir </a:t>
            </a:r>
            <a:r>
              <a:rPr lang="tr-TR" sz="1800" dirty="0"/>
              <a:t>içi Küçük AVM ler</a:t>
            </a:r>
          </a:p>
          <a:p>
            <a:r>
              <a:rPr lang="tr-TR" sz="1800" dirty="0"/>
              <a:t>Moda Özellikli AVM ler</a:t>
            </a:r>
          </a:p>
          <a:p>
            <a:pPr marL="0" indent="0">
              <a:buNone/>
            </a:pPr>
            <a:endParaRPr lang="tr-TR" sz="1800" dirty="0"/>
          </a:p>
        </p:txBody>
      </p:sp>
      <p:sp>
        <p:nvSpPr>
          <p:cNvPr id="4" name="Altbilgi Yer Tutucusu 3"/>
          <p:cNvSpPr>
            <a:spLocks noGrp="1"/>
          </p:cNvSpPr>
          <p:nvPr>
            <p:ph type="ftr" sz="quarter" idx="5"/>
          </p:nvPr>
        </p:nvSpPr>
        <p:spPr/>
        <p:txBody>
          <a:bodyPr/>
          <a:lstStyle/>
          <a:p>
            <a:endParaRPr lang="tr-TR"/>
          </a:p>
        </p:txBody>
      </p:sp>
    </p:spTree>
    <p:extLst>
      <p:ext uri="{BB962C8B-B14F-4D97-AF65-F5344CB8AC3E}">
        <p14:creationId xmlns:p14="http://schemas.microsoft.com/office/powerpoint/2010/main" val="407847845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p:cNvSpPr>
            <a:spLocks noGrp="1"/>
          </p:cNvSpPr>
          <p:nvPr>
            <p:ph type="body" idx="1"/>
          </p:nvPr>
        </p:nvSpPr>
        <p:spPr>
          <a:xfrm>
            <a:off x="474562" y="1305499"/>
            <a:ext cx="8137003" cy="4373696"/>
          </a:xfrm>
        </p:spPr>
        <p:txBody>
          <a:bodyPr/>
          <a:lstStyle/>
          <a:p>
            <a:pPr marL="0" indent="0">
              <a:buNone/>
            </a:pPr>
            <a:r>
              <a:rPr lang="tr-TR" sz="1800" dirty="0" smtClean="0"/>
              <a:t>Görüldüğü gibi,</a:t>
            </a:r>
          </a:p>
          <a:p>
            <a:pPr>
              <a:buFont typeface="Wingdings" pitchFamily="2" charset="2"/>
              <a:buChar char="§"/>
            </a:pPr>
            <a:r>
              <a:rPr lang="tr-TR" sz="1800" dirty="0" smtClean="0"/>
              <a:t>Farklılaştırılmamış </a:t>
            </a:r>
            <a:r>
              <a:rPr lang="tr-TR" sz="1800" dirty="0"/>
              <a:t>pazarlama (tüm pazar) stratejisi </a:t>
            </a:r>
          </a:p>
          <a:p>
            <a:pPr marL="0" indent="0">
              <a:buNone/>
            </a:pPr>
            <a:r>
              <a:rPr lang="tr-TR" sz="1800" dirty="0"/>
              <a:t>• Farklılaştırılmış pazarlama  (çok pazar) stratejisi </a:t>
            </a:r>
          </a:p>
          <a:p>
            <a:pPr marL="0" indent="0">
              <a:buNone/>
            </a:pPr>
            <a:r>
              <a:rPr lang="tr-TR" sz="1800" dirty="0"/>
              <a:t>• Yoğunlaştırılmış pazarlama (tek pazar) stratejisi </a:t>
            </a:r>
          </a:p>
          <a:p>
            <a:pPr marL="0" indent="0">
              <a:buNone/>
            </a:pPr>
            <a:r>
              <a:rPr lang="tr-TR" sz="1800" dirty="0"/>
              <a:t>• Dar dilimli pazarlama (niş pazar) stratejisi </a:t>
            </a:r>
          </a:p>
          <a:p>
            <a:pPr marL="0" indent="0">
              <a:buNone/>
            </a:pPr>
            <a:r>
              <a:rPr lang="tr-TR" sz="1800" dirty="0" smtClean="0"/>
              <a:t>Uygulamalarına örnek oluşumlar yanında tüketicilerin bölümlendirilmesi olarak,</a:t>
            </a:r>
          </a:p>
          <a:p>
            <a:pPr>
              <a:buFont typeface="Wingdings" pitchFamily="2" charset="2"/>
              <a:buChar char="§"/>
            </a:pPr>
            <a:r>
              <a:rPr lang="tr-TR" sz="1800" dirty="0" smtClean="0"/>
              <a:t>Bölgesel ve coğrafi bölümleme,</a:t>
            </a:r>
          </a:p>
          <a:p>
            <a:pPr>
              <a:buFont typeface="Wingdings" pitchFamily="2" charset="2"/>
              <a:buChar char="§"/>
            </a:pPr>
            <a:r>
              <a:rPr lang="tr-TR" sz="1800" dirty="0" smtClean="0"/>
              <a:t>Demografik bölümleme,</a:t>
            </a:r>
          </a:p>
          <a:p>
            <a:pPr>
              <a:buFont typeface="Wingdings" pitchFamily="2" charset="2"/>
              <a:buChar char="§"/>
            </a:pPr>
            <a:r>
              <a:rPr lang="tr-TR" sz="1800" dirty="0"/>
              <a:t>Psikografik </a:t>
            </a:r>
            <a:r>
              <a:rPr lang="tr-TR" sz="1800" dirty="0"/>
              <a:t>Bölümlendirme</a:t>
            </a:r>
            <a:endParaRPr lang="tr-TR" sz="1800" dirty="0"/>
          </a:p>
          <a:p>
            <a:pPr>
              <a:buFont typeface="Wingdings" pitchFamily="2" charset="2"/>
              <a:buChar char="§"/>
            </a:pPr>
            <a:r>
              <a:rPr lang="tr-TR" sz="1800" dirty="0"/>
              <a:t>Mamül’e </a:t>
            </a:r>
            <a:r>
              <a:rPr lang="tr-TR" sz="1800" dirty="0"/>
              <a:t>ilişkin Faktörlere Göre Bölümlendirme</a:t>
            </a:r>
          </a:p>
          <a:p>
            <a:pPr marL="0" indent="0">
              <a:buNone/>
            </a:pPr>
            <a:endParaRPr lang="tr-TR" sz="1800" smtClean="0"/>
          </a:p>
          <a:p>
            <a:pPr marL="0" indent="0">
              <a:buNone/>
            </a:pPr>
            <a:r>
              <a:rPr lang="tr-TR" sz="1800" smtClean="0"/>
              <a:t>AVM </a:t>
            </a:r>
            <a:r>
              <a:rPr lang="tr-TR" sz="1800" dirty="0" smtClean="0"/>
              <a:t>yatırımlarında sözkonusu olmaktadır.</a:t>
            </a:r>
            <a:endParaRPr lang="tr-TR" sz="1800" dirty="0"/>
          </a:p>
        </p:txBody>
      </p:sp>
      <p:sp>
        <p:nvSpPr>
          <p:cNvPr id="4" name="Altbilgi Yer Tutucusu 3"/>
          <p:cNvSpPr>
            <a:spLocks noGrp="1"/>
          </p:cNvSpPr>
          <p:nvPr>
            <p:ph type="ftr" sz="quarter" idx="5"/>
          </p:nvPr>
        </p:nvSpPr>
        <p:spPr/>
        <p:txBody>
          <a:bodyPr/>
          <a:lstStyle/>
          <a:p>
            <a:endParaRPr lang="tr-TR"/>
          </a:p>
        </p:txBody>
      </p:sp>
    </p:spTree>
    <p:extLst>
      <p:ext uri="{BB962C8B-B14F-4D97-AF65-F5344CB8AC3E}">
        <p14:creationId xmlns:p14="http://schemas.microsoft.com/office/powerpoint/2010/main" val="22795101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p:cNvSpPr>
            <a:spLocks noGrp="1"/>
          </p:cNvSpPr>
          <p:nvPr>
            <p:ph type="body" idx="1"/>
          </p:nvPr>
        </p:nvSpPr>
        <p:spPr>
          <a:xfrm>
            <a:off x="497710" y="1493134"/>
            <a:ext cx="8171727" cy="4027990"/>
          </a:xfrm>
        </p:spPr>
        <p:txBody>
          <a:bodyPr/>
          <a:lstStyle/>
          <a:p>
            <a:r>
              <a:rPr lang="tr-TR" dirty="0"/>
              <a:t>Hedef pazarın belirlenmesi hem rakipleri görmeyi hem de pazardaki karlılığı yüksek ve tatmin edilmemiş ihtiyaçların keşfini sağlayacaktır. İşletme bunu yaparken ihtiyaçları karşılayabileceği ve zaman içinde bunu devam ettirebileceği pazarı veya pazarları hedef almalıdır</a:t>
            </a:r>
            <a:r>
              <a:rPr lang="tr-TR" dirty="0" smtClean="0"/>
              <a:t>.</a:t>
            </a:r>
          </a:p>
          <a:p>
            <a:endParaRPr lang="tr-TR" dirty="0"/>
          </a:p>
          <a:p>
            <a:pPr marL="0" indent="0">
              <a:buNone/>
            </a:pPr>
            <a:r>
              <a:rPr lang="tr-TR" dirty="0"/>
              <a:t>Hedef pazarı seçerken aşağıdaki faktörler dikkate alınmalıdır. </a:t>
            </a:r>
          </a:p>
          <a:p>
            <a:r>
              <a:rPr lang="tr-TR" dirty="0" smtClean="0"/>
              <a:t>İşletmenin kaynakları</a:t>
            </a:r>
          </a:p>
          <a:p>
            <a:r>
              <a:rPr lang="tr-TR" dirty="0" smtClean="0"/>
              <a:t>Ürünün </a:t>
            </a:r>
            <a:r>
              <a:rPr lang="tr-TR" dirty="0"/>
              <a:t>özellikleri </a:t>
            </a:r>
          </a:p>
          <a:p>
            <a:r>
              <a:rPr lang="tr-TR" dirty="0" smtClean="0"/>
              <a:t>Ürünün </a:t>
            </a:r>
            <a:r>
              <a:rPr lang="tr-TR" dirty="0"/>
              <a:t>hayat eğrisindeki yeri </a:t>
            </a:r>
          </a:p>
          <a:p>
            <a:r>
              <a:rPr lang="tr-TR" dirty="0" smtClean="0"/>
              <a:t>Pazarın </a:t>
            </a:r>
            <a:r>
              <a:rPr lang="tr-TR" dirty="0"/>
              <a:t>yapısı </a:t>
            </a:r>
          </a:p>
          <a:p>
            <a:r>
              <a:rPr lang="tr-TR" dirty="0" smtClean="0"/>
              <a:t>Rekabet </a:t>
            </a:r>
            <a:r>
              <a:rPr lang="tr-TR" dirty="0"/>
              <a:t>durumu </a:t>
            </a:r>
          </a:p>
        </p:txBody>
      </p:sp>
      <p:sp>
        <p:nvSpPr>
          <p:cNvPr id="4" name="Altbilgi Yer Tutucusu 3"/>
          <p:cNvSpPr>
            <a:spLocks noGrp="1"/>
          </p:cNvSpPr>
          <p:nvPr>
            <p:ph type="ftr" sz="quarter" idx="5"/>
          </p:nvPr>
        </p:nvSpPr>
        <p:spPr/>
        <p:txBody>
          <a:bodyPr/>
          <a:lstStyle/>
          <a:p>
            <a:endParaRPr lang="tr-TR"/>
          </a:p>
        </p:txBody>
      </p:sp>
    </p:spTree>
    <p:extLst>
      <p:ext uri="{BB962C8B-B14F-4D97-AF65-F5344CB8AC3E}">
        <p14:creationId xmlns:p14="http://schemas.microsoft.com/office/powerpoint/2010/main" val="22142061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p:cNvSpPr>
            <a:spLocks noGrp="1"/>
          </p:cNvSpPr>
          <p:nvPr>
            <p:ph type="body" idx="1"/>
          </p:nvPr>
        </p:nvSpPr>
        <p:spPr>
          <a:xfrm>
            <a:off x="648182" y="2152890"/>
            <a:ext cx="7751314" cy="2887891"/>
          </a:xfrm>
        </p:spPr>
        <p:txBody>
          <a:bodyPr/>
          <a:lstStyle/>
          <a:p>
            <a:pPr marL="0" indent="0">
              <a:buNone/>
            </a:pPr>
            <a:r>
              <a:rPr lang="tr-TR" sz="2200" b="1" dirty="0"/>
              <a:t>Hedef Pazar seçiminde başlıca dört strateji uygulanır: </a:t>
            </a:r>
          </a:p>
          <a:p>
            <a:pPr marL="0" indent="0">
              <a:buNone/>
            </a:pPr>
            <a:endParaRPr lang="tr-TR" sz="2200" dirty="0" smtClean="0"/>
          </a:p>
          <a:p>
            <a:pPr marL="0" indent="0">
              <a:buNone/>
            </a:pPr>
            <a:r>
              <a:rPr lang="tr-TR" sz="2200" dirty="0" smtClean="0"/>
              <a:t>• Farklılaştırılmamış </a:t>
            </a:r>
            <a:r>
              <a:rPr lang="tr-TR" sz="2200" dirty="0"/>
              <a:t>pazarlama (tüm pazar) stratejisi </a:t>
            </a:r>
            <a:endParaRPr lang="tr-TR" sz="2200" dirty="0" smtClean="0"/>
          </a:p>
          <a:p>
            <a:pPr marL="0" indent="0">
              <a:buNone/>
            </a:pPr>
            <a:r>
              <a:rPr lang="tr-TR" sz="2200" dirty="0" smtClean="0"/>
              <a:t>• Farklılaştırılmış </a:t>
            </a:r>
            <a:r>
              <a:rPr lang="tr-TR" sz="2200" dirty="0"/>
              <a:t>pazarlama  (çok pazar) stratejisi </a:t>
            </a:r>
          </a:p>
          <a:p>
            <a:pPr marL="0" indent="0">
              <a:buNone/>
            </a:pPr>
            <a:r>
              <a:rPr lang="tr-TR" sz="2200" dirty="0" smtClean="0"/>
              <a:t>• Yoğunlaştırılmış </a:t>
            </a:r>
            <a:r>
              <a:rPr lang="tr-TR" sz="2200" dirty="0"/>
              <a:t>pazarlama (tek pazar) stratejisi </a:t>
            </a:r>
          </a:p>
          <a:p>
            <a:pPr marL="0" indent="0">
              <a:buNone/>
            </a:pPr>
            <a:r>
              <a:rPr lang="tr-TR" sz="2200" dirty="0" smtClean="0"/>
              <a:t>• Dar </a:t>
            </a:r>
            <a:r>
              <a:rPr lang="tr-TR" sz="2200" dirty="0"/>
              <a:t>dilimli pazarlama (niş pazar) stratejisi </a:t>
            </a:r>
          </a:p>
        </p:txBody>
      </p:sp>
      <p:sp>
        <p:nvSpPr>
          <p:cNvPr id="4" name="Altbilgi Yer Tutucusu 3"/>
          <p:cNvSpPr>
            <a:spLocks noGrp="1"/>
          </p:cNvSpPr>
          <p:nvPr>
            <p:ph type="ftr" sz="quarter" idx="5"/>
          </p:nvPr>
        </p:nvSpPr>
        <p:spPr/>
        <p:txBody>
          <a:bodyPr/>
          <a:lstStyle/>
          <a:p>
            <a:endParaRPr lang="tr-TR"/>
          </a:p>
        </p:txBody>
      </p:sp>
    </p:spTree>
    <p:extLst>
      <p:ext uri="{BB962C8B-B14F-4D97-AF65-F5344CB8AC3E}">
        <p14:creationId xmlns:p14="http://schemas.microsoft.com/office/powerpoint/2010/main" val="2868738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p:cNvSpPr>
            <a:spLocks noGrp="1"/>
          </p:cNvSpPr>
          <p:nvPr>
            <p:ph type="body" idx="1"/>
          </p:nvPr>
        </p:nvSpPr>
        <p:spPr>
          <a:xfrm>
            <a:off x="416689" y="1574156"/>
            <a:ext cx="7982807" cy="3466625"/>
          </a:xfrm>
        </p:spPr>
        <p:txBody>
          <a:bodyPr/>
          <a:lstStyle/>
          <a:p>
            <a:pPr marL="0" indent="0">
              <a:buNone/>
            </a:pPr>
            <a:r>
              <a:rPr lang="tr-TR" b="1" dirty="0" smtClean="0"/>
              <a:t>Farklılaştırılmamış </a:t>
            </a:r>
            <a:r>
              <a:rPr lang="tr-TR" b="1" dirty="0"/>
              <a:t>Pazarlama (tüm pazar) stratejisi </a:t>
            </a:r>
          </a:p>
          <a:p>
            <a:endParaRPr lang="tr-TR" dirty="0" smtClean="0"/>
          </a:p>
          <a:p>
            <a:r>
              <a:rPr lang="tr-TR" dirty="0" smtClean="0"/>
              <a:t>Farklılaştırılmamış </a:t>
            </a:r>
            <a:r>
              <a:rPr lang="tr-TR" dirty="0"/>
              <a:t>pazarlama stratejisinde işletme tüm pazarı homojen olarak düşünmekte, dolayısıyla pazarın içinden bir bölüm seçmeye gerek duymamaktadır. </a:t>
            </a:r>
            <a:endParaRPr lang="tr-TR" dirty="0" smtClean="0"/>
          </a:p>
          <a:p>
            <a:endParaRPr lang="tr-TR" dirty="0"/>
          </a:p>
          <a:p>
            <a:r>
              <a:rPr lang="tr-TR" dirty="0"/>
              <a:t>P</a:t>
            </a:r>
            <a:r>
              <a:rPr lang="tr-TR" dirty="0" smtClean="0"/>
              <a:t>azarlama </a:t>
            </a:r>
            <a:r>
              <a:rPr lang="tr-TR" dirty="0"/>
              <a:t>karması elemanlarının bileşimini  tek bir pazarda etkin olabilmeyi düşünerek planlayan işletmelerin uyguladığı strateji farklılaştırılmamış pazarlama stratejisi olarak tanımlanmaktadır.</a:t>
            </a:r>
          </a:p>
        </p:txBody>
      </p:sp>
      <p:sp>
        <p:nvSpPr>
          <p:cNvPr id="4" name="Altbilgi Yer Tutucusu 3"/>
          <p:cNvSpPr>
            <a:spLocks noGrp="1"/>
          </p:cNvSpPr>
          <p:nvPr>
            <p:ph type="ftr" sz="quarter" idx="5"/>
          </p:nvPr>
        </p:nvSpPr>
        <p:spPr/>
        <p:txBody>
          <a:bodyPr/>
          <a:lstStyle/>
          <a:p>
            <a:endParaRPr lang="tr-TR"/>
          </a:p>
        </p:txBody>
      </p:sp>
    </p:spTree>
    <p:extLst>
      <p:ext uri="{BB962C8B-B14F-4D97-AF65-F5344CB8AC3E}">
        <p14:creationId xmlns:p14="http://schemas.microsoft.com/office/powerpoint/2010/main" val="24265044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p:cNvSpPr>
            <a:spLocks noGrp="1"/>
          </p:cNvSpPr>
          <p:nvPr>
            <p:ph type="body" idx="1"/>
          </p:nvPr>
        </p:nvSpPr>
        <p:spPr>
          <a:xfrm>
            <a:off x="254643" y="1643604"/>
            <a:ext cx="8542115" cy="3397177"/>
          </a:xfrm>
        </p:spPr>
        <p:txBody>
          <a:bodyPr/>
          <a:lstStyle/>
          <a:p>
            <a:r>
              <a:rPr lang="tr-TR" dirty="0"/>
              <a:t>Tüm Pazar stratejisi işletmeye pazarın bölümlenmesinden         kaynaklanan üretim ve pazarlama harcamalarında tasarruf sağlar.             Özellikle tüketicilerin ürün niteliklerinde önemli farklar algılamadıkları standart ürünlerde farklılaştırılmamış pazarlama uygulanır. </a:t>
            </a:r>
            <a:endParaRPr lang="tr-TR" dirty="0" smtClean="0"/>
          </a:p>
          <a:p>
            <a:endParaRPr lang="tr-TR" dirty="0"/>
          </a:p>
          <a:p>
            <a:r>
              <a:rPr lang="tr-TR" dirty="0" smtClean="0"/>
              <a:t>Tüm </a:t>
            </a:r>
            <a:r>
              <a:rPr lang="tr-TR" dirty="0"/>
              <a:t>pazarda  ürün, marka ve işletme veya işletme olarak iyi bir konum elde edildiğinde yüksek kar sağlar. Farklılaştırılmamış strateji pazarın tamamını hedeflemiş olsa da aslında tüm pazara ve tüketicilere ulaşmak zordur. </a:t>
            </a:r>
            <a:endParaRPr lang="tr-TR" dirty="0" smtClean="0"/>
          </a:p>
          <a:p>
            <a:endParaRPr lang="tr-TR" dirty="0"/>
          </a:p>
          <a:p>
            <a:r>
              <a:rPr lang="tr-TR" dirty="0" smtClean="0"/>
              <a:t>Rakip </a:t>
            </a:r>
            <a:r>
              <a:rPr lang="tr-TR" dirty="0"/>
              <a:t>sayısı artığında pazar payı hızla düşebilir. Ayrıca pazardaki ani değişiklikler de işletmeyi sarsabilir. </a:t>
            </a:r>
          </a:p>
        </p:txBody>
      </p:sp>
      <p:sp>
        <p:nvSpPr>
          <p:cNvPr id="4" name="Altbilgi Yer Tutucusu 3"/>
          <p:cNvSpPr>
            <a:spLocks noGrp="1"/>
          </p:cNvSpPr>
          <p:nvPr>
            <p:ph type="ftr" sz="quarter" idx="5"/>
          </p:nvPr>
        </p:nvSpPr>
        <p:spPr/>
        <p:txBody>
          <a:bodyPr/>
          <a:lstStyle/>
          <a:p>
            <a:endParaRPr lang="tr-TR"/>
          </a:p>
        </p:txBody>
      </p:sp>
    </p:spTree>
    <p:extLst>
      <p:ext uri="{BB962C8B-B14F-4D97-AF65-F5344CB8AC3E}">
        <p14:creationId xmlns:p14="http://schemas.microsoft.com/office/powerpoint/2010/main" val="9552253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p:cNvSpPr>
            <a:spLocks noGrp="1"/>
          </p:cNvSpPr>
          <p:nvPr>
            <p:ph type="body" idx="1"/>
          </p:nvPr>
        </p:nvSpPr>
        <p:spPr>
          <a:xfrm>
            <a:off x="393538" y="1597306"/>
            <a:ext cx="8102279" cy="3443476"/>
          </a:xfrm>
        </p:spPr>
        <p:txBody>
          <a:bodyPr/>
          <a:lstStyle/>
          <a:p>
            <a:pPr marL="0" indent="0">
              <a:buNone/>
            </a:pPr>
            <a:r>
              <a:rPr lang="tr-TR" b="1" dirty="0"/>
              <a:t>F</a:t>
            </a:r>
            <a:r>
              <a:rPr lang="tr-TR" b="1" dirty="0" smtClean="0"/>
              <a:t>arklılaştırılmış </a:t>
            </a:r>
            <a:r>
              <a:rPr lang="tr-TR" b="1" dirty="0"/>
              <a:t>pazarlama (çok pazar) stratejisi </a:t>
            </a:r>
          </a:p>
          <a:p>
            <a:endParaRPr lang="tr-TR" dirty="0" smtClean="0"/>
          </a:p>
          <a:p>
            <a:r>
              <a:rPr lang="tr-TR" dirty="0" smtClean="0"/>
              <a:t>Farklılaştırılmış </a:t>
            </a:r>
            <a:r>
              <a:rPr lang="tr-TR" dirty="0"/>
              <a:t>pazarlama stratejisi seçilen birden fazla pazar bölümü için birden fazla ürün ve pazarlama yöntemi geliştirilmek üzerine kurulmuş bir stratejidir. </a:t>
            </a:r>
            <a:endParaRPr lang="tr-TR" dirty="0" smtClean="0"/>
          </a:p>
          <a:p>
            <a:endParaRPr lang="tr-TR" dirty="0"/>
          </a:p>
          <a:p>
            <a:r>
              <a:rPr lang="tr-TR" dirty="0" smtClean="0"/>
              <a:t>İşletmeler </a:t>
            </a:r>
            <a:r>
              <a:rPr lang="tr-TR" dirty="0"/>
              <a:t>bu strateji ile her pazar dilimi için özel bir ürün geliştirerek, yüksek satış elde etme imkanına ve aynı zamanda pazarda daha kuvvetli bir pozisyona erişme olanağı bulmaktadır. </a:t>
            </a:r>
          </a:p>
        </p:txBody>
      </p:sp>
      <p:sp>
        <p:nvSpPr>
          <p:cNvPr id="4" name="Altbilgi Yer Tutucusu 3"/>
          <p:cNvSpPr>
            <a:spLocks noGrp="1"/>
          </p:cNvSpPr>
          <p:nvPr>
            <p:ph type="ftr" sz="quarter" idx="5"/>
          </p:nvPr>
        </p:nvSpPr>
        <p:spPr/>
        <p:txBody>
          <a:bodyPr/>
          <a:lstStyle/>
          <a:p>
            <a:endParaRPr lang="tr-TR"/>
          </a:p>
        </p:txBody>
      </p:sp>
    </p:spTree>
    <p:extLst>
      <p:ext uri="{BB962C8B-B14F-4D97-AF65-F5344CB8AC3E}">
        <p14:creationId xmlns:p14="http://schemas.microsoft.com/office/powerpoint/2010/main" val="6393758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p:cNvSpPr>
            <a:spLocks noGrp="1"/>
          </p:cNvSpPr>
          <p:nvPr>
            <p:ph type="body" idx="1"/>
          </p:nvPr>
        </p:nvSpPr>
        <p:spPr>
          <a:xfrm>
            <a:off x="289367" y="1678329"/>
            <a:ext cx="8137002" cy="4027990"/>
          </a:xfrm>
        </p:spPr>
        <p:txBody>
          <a:bodyPr/>
          <a:lstStyle/>
          <a:p>
            <a:r>
              <a:rPr lang="tr-TR" dirty="0"/>
              <a:t>Farklılaştırma stratejisi ürünün, uygulanacak pazarlama programının ve özellikle fiyatın farklılaştırılması mümkün olan pazarlarda uygulanır. </a:t>
            </a:r>
            <a:endParaRPr lang="tr-TR" dirty="0" smtClean="0"/>
          </a:p>
          <a:p>
            <a:endParaRPr lang="tr-TR" dirty="0"/>
          </a:p>
          <a:p>
            <a:r>
              <a:rPr lang="tr-TR" dirty="0" smtClean="0"/>
              <a:t>Farklılaştırma </a:t>
            </a:r>
            <a:r>
              <a:rPr lang="tr-TR" dirty="0"/>
              <a:t>stratejisi </a:t>
            </a:r>
            <a:r>
              <a:rPr lang="tr-TR" dirty="0" smtClean="0"/>
              <a:t>olarak; </a:t>
            </a:r>
            <a:r>
              <a:rPr lang="tr-TR" dirty="0"/>
              <a:t>ürün, hizmet, personel imaj farklılaştırılmasına da gidilebilir. Bu stratejinin en önemli dezavantajı, maliyeti artırıcı olmasıdır. </a:t>
            </a:r>
            <a:endParaRPr lang="tr-TR" dirty="0" smtClean="0"/>
          </a:p>
          <a:p>
            <a:endParaRPr lang="tr-TR" dirty="0"/>
          </a:p>
          <a:p>
            <a:r>
              <a:rPr lang="tr-TR" dirty="0" smtClean="0"/>
              <a:t>Her </a:t>
            </a:r>
            <a:r>
              <a:rPr lang="tr-TR" dirty="0"/>
              <a:t>bir pazarlama diliminin ihtiyaçlarına cevap verecek ürün ve pazarlama karması geliştirmek, araştırma geliştirme maliyetlerini, mühendislik çalışmalarına ve pazarlama araştırmalarına olan ihtiyacı artıracaktır. Ayrıca farklı tüketicilere ulaşma isteği bu işi yapabilecek nitelikli insan kaynağını gerektirmektedir. </a:t>
            </a:r>
          </a:p>
        </p:txBody>
      </p:sp>
      <p:sp>
        <p:nvSpPr>
          <p:cNvPr id="4" name="Altbilgi Yer Tutucusu 3"/>
          <p:cNvSpPr>
            <a:spLocks noGrp="1"/>
          </p:cNvSpPr>
          <p:nvPr>
            <p:ph type="ftr" sz="quarter" idx="5"/>
          </p:nvPr>
        </p:nvSpPr>
        <p:spPr/>
        <p:txBody>
          <a:bodyPr/>
          <a:lstStyle/>
          <a:p>
            <a:endParaRPr lang="tr-TR"/>
          </a:p>
        </p:txBody>
      </p:sp>
    </p:spTree>
    <p:extLst>
      <p:ext uri="{BB962C8B-B14F-4D97-AF65-F5344CB8AC3E}">
        <p14:creationId xmlns:p14="http://schemas.microsoft.com/office/powerpoint/2010/main" val="19497908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p:cNvSpPr>
            <a:spLocks noGrp="1"/>
          </p:cNvSpPr>
          <p:nvPr>
            <p:ph type="body" idx="1"/>
          </p:nvPr>
        </p:nvSpPr>
        <p:spPr>
          <a:xfrm>
            <a:off x="347240" y="1562582"/>
            <a:ext cx="8160151" cy="3478200"/>
          </a:xfrm>
        </p:spPr>
        <p:txBody>
          <a:bodyPr/>
          <a:lstStyle/>
          <a:p>
            <a:pPr marL="0" indent="0">
              <a:buNone/>
            </a:pPr>
            <a:r>
              <a:rPr lang="tr-TR" b="1" dirty="0"/>
              <a:t>Y</a:t>
            </a:r>
            <a:r>
              <a:rPr lang="tr-TR" b="1" dirty="0" smtClean="0"/>
              <a:t>oğunlaştırılmış </a:t>
            </a:r>
            <a:r>
              <a:rPr lang="tr-TR" b="1" dirty="0"/>
              <a:t>pazarlama (tek bölüm) stratejisi </a:t>
            </a:r>
            <a:endParaRPr lang="tr-TR" b="1" dirty="0" smtClean="0"/>
          </a:p>
          <a:p>
            <a:pPr marL="0" indent="0">
              <a:buNone/>
            </a:pPr>
            <a:endParaRPr lang="tr-TR" b="1" dirty="0"/>
          </a:p>
          <a:p>
            <a:r>
              <a:rPr lang="tr-TR" sz="1800" dirty="0"/>
              <a:t>Yoğunlaştırılmış pazarlama stratejisinde işletme yalnızca bir pazarlama karması oluşturarak bölümlere ayrılmış pazarın sadece bir tanesini hedeflemektedir. </a:t>
            </a:r>
            <a:endParaRPr lang="tr-TR" sz="1800" dirty="0" smtClean="0"/>
          </a:p>
          <a:p>
            <a:endParaRPr lang="tr-TR" sz="1800" dirty="0"/>
          </a:p>
          <a:p>
            <a:r>
              <a:rPr lang="tr-TR" sz="1800" dirty="0"/>
              <a:t>S</a:t>
            </a:r>
            <a:r>
              <a:rPr lang="tr-TR" sz="1800" dirty="0" smtClean="0"/>
              <a:t>adece </a:t>
            </a:r>
            <a:r>
              <a:rPr lang="tr-TR" sz="1800" dirty="0"/>
              <a:t>bir pazar bölümü için tek bir ürün ve pazarlama karması oluşturulur. Bu strateji ile işletme, pazarın bir bölümüne yönelerek orada üstünlüğü ele geçirmeye yönelebilir. </a:t>
            </a:r>
            <a:endParaRPr lang="tr-TR" sz="1800" dirty="0" smtClean="0"/>
          </a:p>
          <a:p>
            <a:endParaRPr lang="tr-TR" sz="1800" dirty="0"/>
          </a:p>
          <a:p>
            <a:r>
              <a:rPr lang="tr-TR" sz="1800" dirty="0" smtClean="0"/>
              <a:t>Diğer </a:t>
            </a:r>
            <a:r>
              <a:rPr lang="tr-TR" sz="1800" dirty="0"/>
              <a:t>stratejilere göre bu amacı yoğunlaştırılmış strateji ile gerçekleştirmeye çalışmak daha muhtemeldir. Ancak işletmenin kaynakları ve pazardaki rakiplerin konumlarını ve güçlerini göz ardı etmemek gerekir. </a:t>
            </a:r>
          </a:p>
        </p:txBody>
      </p:sp>
      <p:sp>
        <p:nvSpPr>
          <p:cNvPr id="4" name="Altbilgi Yer Tutucusu 3"/>
          <p:cNvSpPr>
            <a:spLocks noGrp="1"/>
          </p:cNvSpPr>
          <p:nvPr>
            <p:ph type="ftr" sz="quarter" idx="5"/>
          </p:nvPr>
        </p:nvSpPr>
        <p:spPr/>
        <p:txBody>
          <a:bodyPr/>
          <a:lstStyle/>
          <a:p>
            <a:endParaRPr lang="tr-TR"/>
          </a:p>
        </p:txBody>
      </p:sp>
    </p:spTree>
    <p:extLst>
      <p:ext uri="{BB962C8B-B14F-4D97-AF65-F5344CB8AC3E}">
        <p14:creationId xmlns:p14="http://schemas.microsoft.com/office/powerpoint/2010/main" val="2431764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konomi">
  <a:themeElements>
    <a:clrScheme name="Gazete kağıdı">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zete kağıdı">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extLst>
    <a:ext uri="{05A4C25C-085E-4340-85A3-A5531E510DB2}">
      <thm15:themeFamily xmlns="" xmlns:thm15="http://schemas.microsoft.com/office/thememl/2012/main" name="ekonomi" id="{14396F44-94C0-4BF2-8333-266569A57D02}" vid="{03703BF9-DFA0-42C9-89F9-C03DE1C4A071}"/>
    </a:ext>
  </a:extLst>
</a:theme>
</file>

<file path=ppt/theme/theme2.xml><?xml version="1.0" encoding="utf-8"?>
<a:theme xmlns:a="http://schemas.openxmlformats.org/drawingml/2006/main" name="1_Rics">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ppt/theme/theme3.xml><?xml version="1.0" encoding="utf-8"?>
<a:theme xmlns:a="http://schemas.openxmlformats.org/drawingml/2006/main" name="h.t.">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h.t." id="{413A7544-DC64-4FD9-B67F-E82A6B382656}" vid="{2993C0EF-C761-423D-BA24-A50FC7959470}"/>
    </a:ext>
  </a:extLst>
</a:theme>
</file>

<file path=ppt/theme/theme4.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ekonomi</Template>
  <TotalTime>12558</TotalTime>
  <Words>1516</Words>
  <Application>Microsoft Office PowerPoint</Application>
  <PresentationFormat>On-screen Show (4:3)</PresentationFormat>
  <Paragraphs>119</Paragraphs>
  <Slides>21</Slides>
  <Notes>0</Notes>
  <HiddenSlides>0</HiddenSlides>
  <MMClips>0</MMClips>
  <ScaleCrop>false</ScaleCrop>
  <HeadingPairs>
    <vt:vector size="4" baseType="variant">
      <vt:variant>
        <vt:lpstr>Theme</vt:lpstr>
      </vt:variant>
      <vt:variant>
        <vt:i4>3</vt:i4>
      </vt:variant>
      <vt:variant>
        <vt:lpstr>Slide Titles</vt:lpstr>
      </vt:variant>
      <vt:variant>
        <vt:i4>21</vt:i4>
      </vt:variant>
    </vt:vector>
  </HeadingPairs>
  <TitlesOfParts>
    <vt:vector size="24" baseType="lpstr">
      <vt:lpstr>ekonomi</vt:lpstr>
      <vt:lpstr>1_Rics</vt:lpstr>
      <vt:lpstr>h.t.</vt:lpstr>
      <vt:lpstr>PowerPoint Presentation</vt:lpstr>
      <vt:lpstr>HEDEF PAZAR  SEÇİM STRATEJİLERİ</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Tüketici Pazarlarının Bölümlendirilmesi</vt:lpstr>
      <vt:lpstr>PowerPoint Presentation</vt:lpstr>
      <vt:lpstr> Endüstriyel Pazarların Bölümlendirilmesi</vt:lpstr>
      <vt:lpstr>PowerPoint Presentation</vt:lpstr>
      <vt:lpstr>PowerPoint Presentation</vt:lpstr>
      <vt:lpstr>AVM YATIRIMINA UYARLAMA</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UYGULAMALI BİLİMLER FAKÜLTESİ GAYRİMENKUL GELİŞTİRME VE YÖNETİMİ BÖLÜMÜ</dc:title>
  <dc:creator>sibel</dc:creator>
  <cp:lastModifiedBy>MCEKICI</cp:lastModifiedBy>
  <cp:revision>828</cp:revision>
  <cp:lastPrinted>2016-10-24T07:53:35Z</cp:lastPrinted>
  <dcterms:created xsi:type="dcterms:W3CDTF">2016-09-18T09:35:24Z</dcterms:created>
  <dcterms:modified xsi:type="dcterms:W3CDTF">2020-04-06T19:54:55Z</dcterms:modified>
</cp:coreProperties>
</file>