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227"/>
    <p:restoredTop sz="94681"/>
  </p:normalViewPr>
  <p:slideViewPr>
    <p:cSldViewPr snapToGrid="0" snapToObjects="1">
      <p:cViewPr>
        <p:scale>
          <a:sx n="59" d="100"/>
          <a:sy n="59" d="100"/>
        </p:scale>
        <p:origin x="-528" y="1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09F05-291C-F441-BEF7-09EF92A96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4AE043-E8E3-644F-BA26-B129E15D7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AD461-878C-774A-B91E-2AC8F9815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C56A3-FE54-3042-9CDA-501FE351F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AF164-FF54-E142-A7CB-ACE984374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51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E7F7A-C5D8-1041-97DD-67B71A8F0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A02FD1-C6F2-E54F-8489-09F563BD1A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CB309-404F-3E4E-AE52-1C9D67DDC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BDD1D-0AEF-4345-8276-A81525532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F99D8-147F-A846-81AD-E1F73A68B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242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9290FD-2E6D-294D-B2A4-5242C257AA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609B-CAE5-324E-BD2C-DC2FA5DB8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79B8D-4D81-5044-BF00-9DACCA6FA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391F7-0DD0-0F45-92D0-573E3E000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36849-3D8A-E549-8894-4E00D9E56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816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08758-D72B-CB48-A9CD-CBE7FF5B6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CDBF5-C2F1-3F45-A9BA-A6B738CDC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49B56-7C80-734D-A241-D6401140A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E894D-38C3-3F40-8C4B-E39B707B1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E8235-4F8F-914F-AA19-B1AA3E75C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823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EDDE3-BCDE-A647-9F21-D3E3C0B77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F53870-207E-3C40-B966-3A7B5E568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8BE83-8D86-ED47-BFF0-58C44FF93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F5BB8-F675-4E49-9FDC-E23A21AD9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B012C-F2EC-F14D-8AC7-900E8682A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321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FEEE1-7A77-3741-8078-6DD38225F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BC8B0-403F-614C-BEE4-1E332932B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001D5-2172-8847-9D98-EB74CD1295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EA793C-143F-F24F-BBA2-D89DB225A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0ACDDA-FB11-C34F-AAFA-54DB7F525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9A6B79-E597-B84A-9982-58D61B64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2920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01D83-679B-A343-A852-19C4C123C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684FBE-2AB3-7C43-A72F-167B9C5E1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DD1BF-1704-4F4C-9DF5-86026F8CA4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9DBDB-5D9C-DA4D-BC4D-F74583790D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1B11BE-63B0-D24D-B0E3-78B19336DD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4081AA-A63A-E14B-8C51-B341A3CF0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56FA20-D59A-264C-AFDA-23E5F1E89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041338-2A67-DD4E-BD4F-831A87DBB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7588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60D0E-9ABF-AB47-9B9D-6B12C2FA3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5296DA-21EE-0644-A9A5-71724E7D6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E618FF-B95D-D244-80C6-8388B7F1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56E3F6-2607-4942-ACDD-BB3027964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6566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1D0CFE-8934-1845-A795-2CF687682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BECD09-F342-C347-94C3-0E3C30D65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01E7D1-18DD-C04E-B10C-3649BA1C2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6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D1CC0-E768-9F4C-9C84-00AD428C8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03E34-1586-CE42-B458-8807B89E0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C5E0A6-13F5-E647-AB1F-531F52695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4B777-F3A3-D64E-B932-C03DAD126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86540A-60CA-D94A-A435-9B19B06C5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6B5BB9-95A3-774E-A9D1-827A9D56C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8411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1C025-1A37-F04D-8346-18F64E749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FA5112-2771-A44D-BEA6-163F7C72BF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327234-FB12-424A-91B3-9F9DF924DC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D9D315-3B10-7942-A29E-1BDC747B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EFD233-9BBD-694E-BC85-D9A99B994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B87EC0-E539-AE41-A427-D0A42DEBC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113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60E0AA-0E51-A442-BD30-423E9E937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0383C1-2C43-F94C-99BA-26B8C0445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4CCB7-FD76-B74D-8B2F-7947F98026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C192E-D2D6-814F-9A8E-0DEE776E65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86A21-830A-A742-B768-4A88DB63F3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93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31E223E-9CA1-9D40-A230-EFA6ABD00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631" y="1441938"/>
            <a:ext cx="7080738" cy="3974124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tr-TR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PHI 421</a:t>
            </a:r>
            <a:br>
              <a:rPr lang="tr-TR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tr-TR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Contemporary</a:t>
            </a:r>
            <a:r>
              <a:rPr lang="tr-TR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Philosophy</a:t>
            </a:r>
            <a:br>
              <a:rPr lang="tr-TR" sz="27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br>
              <a:rPr lang="tr-TR" sz="27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tr-TR" sz="27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Week</a:t>
            </a:r>
            <a:r>
              <a:rPr lang="tr-TR" sz="27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9</a:t>
            </a:r>
            <a:br>
              <a:rPr lang="tr-TR" sz="27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br>
              <a:rPr lang="tr-TR" sz="27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endParaRPr lang="tr-TR" sz="27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6924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wn Arrow 7">
            <a:extLst>
              <a:ext uri="{FF2B5EF4-FFF2-40B4-BE49-F238E27FC236}">
                <a16:creationId xmlns:a16="http://schemas.microsoft.com/office/drawing/2014/main" id="{B547373F-AF2E-4907-B442-9F902B387F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0100" y="-4763"/>
            <a:ext cx="3333749" cy="3338514"/>
          </a:xfrm>
          <a:prstGeom prst="downArrow">
            <a:avLst>
              <a:gd name="adj1" fmla="val 100000"/>
              <a:gd name="adj2" fmla="val 26890"/>
            </a:avLst>
          </a:prstGeom>
          <a:solidFill>
            <a:schemeClr val="tx1">
              <a:lumMod val="85000"/>
              <a:lumOff val="15000"/>
            </a:schemeClr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B946A4C-0966-FB47-93AA-BA74B3B1C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0500"/>
            <a:ext cx="2886075" cy="2851279"/>
          </a:xfrm>
          <a:noFill/>
        </p:spPr>
        <p:txBody>
          <a:bodyPr anchor="ctr">
            <a:noAutofit/>
          </a:bodyPr>
          <a:lstStyle/>
          <a:p>
            <a:pPr algn="ctr"/>
            <a:r>
              <a:rPr lang="tr-TR" sz="2000" dirty="0" err="1">
                <a:solidFill>
                  <a:schemeClr val="bg1"/>
                </a:solidFill>
              </a:rPr>
              <a:t>Today’s</a:t>
            </a:r>
            <a:r>
              <a:rPr lang="tr-TR" sz="2000" dirty="0">
                <a:solidFill>
                  <a:schemeClr val="bg1"/>
                </a:solidFill>
              </a:rPr>
              <a:t> Class: </a:t>
            </a:r>
            <a:br>
              <a:rPr lang="tr-TR" sz="2000" dirty="0">
                <a:solidFill>
                  <a:schemeClr val="bg1"/>
                </a:solidFill>
              </a:rPr>
            </a:br>
            <a:br>
              <a:rPr lang="tr-TR" sz="20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SARTRE: </a:t>
            </a:r>
            <a:b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Pursuit of Being” and “The Origin of Negation”,</a:t>
            </a:r>
            <a:br>
              <a:rPr lang="en-T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sz="24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4F1C4C-B12E-FD45-AA5C-1F1D7B17B194}"/>
              </a:ext>
            </a:extLst>
          </p:cNvPr>
          <p:cNvSpPr txBox="1"/>
          <p:nvPr/>
        </p:nvSpPr>
        <p:spPr>
          <a:xfrm>
            <a:off x="4362449" y="0"/>
            <a:ext cx="7186178" cy="838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8450" algn="just">
              <a:lnSpc>
                <a:spcPct val="115000"/>
              </a:lnSpc>
              <a:spcAft>
                <a:spcPts val="10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endParaRPr lang="en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AE8C14-56D4-636D-AB4F-BECE63561B08}"/>
              </a:ext>
            </a:extLst>
          </p:cNvPr>
          <p:cNvSpPr txBox="1"/>
          <p:nvPr/>
        </p:nvSpPr>
        <p:spPr>
          <a:xfrm>
            <a:off x="2781300" y="3524250"/>
            <a:ext cx="84010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Being and Nothingness, 1943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Consciousness is intentional just like Husserl intends, but in a different fashion.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Ego should not be structured in this consciousness, against Husserl.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413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4FB2F3E-259B-4650-B258-F09745BAA8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84C5BAC-71DF-48C0-AB51-699516D3B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  <a:noFill/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6742FA10-28D2-4023-A08B-427E93706E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7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BC497CE0-1368-4C66-923F-CA97C35ED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F96D638D-D7BB-43E9-BC7A-6FBBDB507B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8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07DB018-8F92-42DF-A1CA-065C774E6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BB2A6006-A798-4927-B799-42A45D5B1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3F6DB3F4-548A-4D02-A6CC-D5275E6C85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4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2D9F4A59-DDA2-427E-802B-9056AD99C0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3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BF086A79-DD15-4D5E-A197-9ADE0ACFD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3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CCB86A9C-D602-4645-AF2E-7BADDF1E9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21C6649F-C4FA-423E-A09A-1B286FAE29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F00891A4-E0CB-4F23-AD2A-4A21087532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2000"/>
                </a:schemeClr>
              </a:solidFill>
              <a:prstDash val="dashDot"/>
              <a:miter lim="800000"/>
              <a:headEnd/>
              <a:tailEnd/>
            </a:ln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0688C71A-541C-4CD1-9821-92958FFC0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2000"/>
                </a:schemeClr>
              </a:solidFill>
              <a:prstDash val="dashDot"/>
              <a:miter lim="800000"/>
              <a:headEnd/>
              <a:tailEnd/>
            </a:ln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B5F5BDE4-42C0-4408-B6A9-B35D037F15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B215F5C9-B825-47D1-8E5B-AE5BE61A4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8FDD346A-E62F-4D05-B776-13CE8F35FA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1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C1037E36-F1A3-4462-A9C6-C94A781467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1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10D539D8-C2C4-45F9-9778-440E86248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8B003199-95C6-4E08-9D5D-E53DAF421B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6A2507B4-2AA4-44A1-93B1-D65EC73AF5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</p:spPr>
        </p:sp>
      </p:grp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83CB2632-0822-4E49-A707-FA1B8A4D0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435823" y="3320139"/>
            <a:ext cx="300774" cy="259288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11978C-E4B2-4E48-BCDC-E5755101C0E7}"/>
              </a:ext>
            </a:extLst>
          </p:cNvPr>
          <p:cNvSpPr txBox="1"/>
          <p:nvPr/>
        </p:nvSpPr>
        <p:spPr>
          <a:xfrm>
            <a:off x="7119929" y="3846384"/>
            <a:ext cx="4949290" cy="287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n-US" sz="4000" b="0" i="0" u="none" strike="noStrike" dirty="0">
                <a:effectLst/>
                <a:latin typeface="Times New Roman" panose="02020603050405020304" pitchFamily="18" charset="0"/>
              </a:rPr>
              <a:t>Two Types of Being:</a:t>
            </a:r>
          </a:p>
          <a:p>
            <a:pPr lvl="0" algn="just">
              <a:lnSpc>
                <a:spcPct val="115000"/>
              </a:lnSpc>
            </a:pPr>
            <a:r>
              <a:rPr lang="en-US" sz="4000" b="0" i="0" u="none" strike="noStrike" dirty="0">
                <a:effectLst/>
                <a:latin typeface="Times New Roman" panose="02020603050405020304" pitchFamily="18" charset="0"/>
              </a:rPr>
              <a:t> </a:t>
            </a:r>
          </a:p>
          <a:p>
            <a:pPr lvl="0" algn="just">
              <a:lnSpc>
                <a:spcPct val="115000"/>
              </a:lnSpc>
            </a:pPr>
            <a:r>
              <a:rPr lang="en-US" sz="4000" dirty="0">
                <a:latin typeface="Times New Roman" panose="02020603050405020304" pitchFamily="18" charset="0"/>
              </a:rPr>
              <a:t>Being-In-Itself</a:t>
            </a:r>
          </a:p>
          <a:p>
            <a:pPr lvl="0" algn="just">
              <a:lnSpc>
                <a:spcPct val="115000"/>
              </a:lnSpc>
            </a:pPr>
            <a:r>
              <a:rPr lang="en-US" sz="4000" dirty="0">
                <a:latin typeface="Times New Roman" panose="02020603050405020304" pitchFamily="18" charset="0"/>
              </a:rPr>
              <a:t>Being-for-Itself</a:t>
            </a:r>
            <a:endParaRPr lang="tr-TR" sz="400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DEBF6C5-7CB7-BCC7-E197-3D1624F3F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Pursuit</a:t>
            </a: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Being</a:t>
            </a: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T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40950647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5326C-F8C6-8547-9F10-E2C83E473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0" y="1007707"/>
            <a:ext cx="5467739" cy="4519094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</a:pPr>
            <a:br>
              <a:rPr lang="en-US" sz="1800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br>
              <a:rPr lang="en-US" sz="1800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br>
              <a:rPr lang="en-US" sz="1800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r>
              <a:rPr lang="en-US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  <a:t>CONCRETE </a:t>
            </a:r>
            <a:br>
              <a:rPr lang="en-US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r>
              <a:rPr lang="en-US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  <a:t>NON-BEING</a:t>
            </a:r>
            <a:br>
              <a:rPr lang="en-US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br>
              <a:rPr lang="en-US" sz="3600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r>
              <a:rPr lang="en-US" sz="3600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  <a:t>“</a:t>
            </a:r>
            <a:r>
              <a:rPr lang="en-US" sz="36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nothingness is an experienced reality and cannot be a merely subjective mistake”</a:t>
            </a:r>
            <a:br>
              <a:rPr lang="en-TR" sz="3600" dirty="0">
                <a:effectLst/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br>
              <a:rPr lang="en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i="1" dirty="0">
                <a:solidFill>
                  <a:srgbClr val="000000"/>
                </a:solidFill>
                <a:effectLst/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  <a:t> </a:t>
            </a:r>
            <a:br>
              <a:rPr lang="en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sz="3200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55FFF17-D3D5-4F58-BA56-54EA901CE0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0404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0CB095-EC15-594A-A5DA-B39D557C9569}"/>
              </a:ext>
            </a:extLst>
          </p:cNvPr>
          <p:cNvSpPr txBox="1"/>
          <p:nvPr/>
        </p:nvSpPr>
        <p:spPr>
          <a:xfrm>
            <a:off x="323461" y="1007707"/>
            <a:ext cx="5700693" cy="8456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n-TR" sz="4400" dirty="0">
                <a:solidFill>
                  <a:schemeClr val="bg1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  <a:t>The Origin of Negation</a:t>
            </a:r>
            <a:endParaRPr lang="en-TR" sz="4400" dirty="0">
              <a:solidFill>
                <a:schemeClr val="bg1"/>
              </a:solidFill>
              <a:effectLst/>
              <a:latin typeface="Times" pitchFamily="2" charset="0"/>
              <a:ea typeface="Calibri" panose="020F0502020204030204" pitchFamily="34" charset="0"/>
              <a:cs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12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73240-88D0-8E41-964C-494DC4582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719725"/>
            <a:ext cx="2752354" cy="2709275"/>
          </a:xfrm>
          <a:prstGeom prst="ellipse">
            <a:avLst/>
          </a:prstGeom>
          <a:solidFill>
            <a:schemeClr val="tx1"/>
          </a:solidFill>
          <a:ln w="174625" cmpd="thinThick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tr-TR" sz="2000" dirty="0">
                <a:solidFill>
                  <a:schemeClr val="bg1"/>
                </a:solidFill>
              </a:rPr>
              <a:t>NOTHINGNESS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70B3C1-601D-1A44-B2FF-743FB661B658}"/>
              </a:ext>
            </a:extLst>
          </p:cNvPr>
          <p:cNvSpPr/>
          <p:nvPr/>
        </p:nvSpPr>
        <p:spPr>
          <a:xfrm>
            <a:off x="5429250" y="1028700"/>
            <a:ext cx="56063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br>
              <a:rPr lang="tr-TR" sz="2400" dirty="0">
                <a:solidFill>
                  <a:schemeClr val="bg2">
                    <a:lumMod val="25000"/>
                  </a:schemeClr>
                </a:solidFill>
              </a:rPr>
            </a:b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A2726E-8713-B05C-35C9-E38D90B0BDD3}"/>
              </a:ext>
            </a:extLst>
          </p:cNvPr>
          <p:cNvSpPr txBox="1"/>
          <p:nvPr/>
        </p:nvSpPr>
        <p:spPr>
          <a:xfrm>
            <a:off x="3679903" y="1739589"/>
            <a:ext cx="818499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As a phenomenologist, Sartre is concerned with taking a new look at experience and with revealing the ontological, or fundamental, source of experience. </a:t>
            </a:r>
          </a:p>
          <a:p>
            <a:endParaRPr lang="en-US" sz="2800" dirty="0"/>
          </a:p>
          <a:p>
            <a:r>
              <a:rPr lang="en-US" sz="2800" dirty="0"/>
              <a:t>Phenomenology is opposed to constructing theories that explain away such original experiences as absence or dread. </a:t>
            </a:r>
          </a:p>
          <a:p>
            <a:endParaRPr lang="en-US" sz="2800" dirty="0"/>
          </a:p>
          <a:p>
            <a:r>
              <a:rPr lang="en-US" sz="2800" dirty="0"/>
              <a:t>For both Sartre and Heidegger, these experiences are not abnormal, nor do they result from peculiar dispositions of certain individuals. </a:t>
            </a:r>
          </a:p>
        </p:txBody>
      </p:sp>
    </p:spTree>
    <p:extLst>
      <p:ext uri="{BB962C8B-B14F-4D97-AF65-F5344CB8AC3E}">
        <p14:creationId xmlns:p14="http://schemas.microsoft.com/office/powerpoint/2010/main" val="2529901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08AD093-12CF-AF9D-452B-9EE65AE2F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120676"/>
            <a:ext cx="11353257" cy="230832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lvl="0">
              <a:lnSpc>
                <a:spcPct val="115000"/>
              </a:lnSpc>
            </a:pPr>
            <a:r>
              <a:rPr lang="en-US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understand Sartre’s approach to nothingness, one must constantly keep in mind the experiences of nothingness with which he begins his ontology. </a:t>
            </a:r>
            <a:br>
              <a:rPr lang="en-T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TR" sz="4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58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A3C47C2-33A2-44B2-BEAB-FEB679075C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3324"/>
            <a:ext cx="12192000" cy="6861324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3">
            <a:extLst>
              <a:ext uri="{FF2B5EF4-FFF2-40B4-BE49-F238E27FC236}">
                <a16:creationId xmlns:a16="http://schemas.microsoft.com/office/drawing/2014/main" id="{AD182BA8-54AD-4D9F-8264-B0FA8BB47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246925" y="-479"/>
            <a:ext cx="9468701" cy="6858478"/>
          </a:xfrm>
          <a:custGeom>
            <a:avLst/>
            <a:gdLst>
              <a:gd name="connsiteX0" fmla="*/ 0 w 8078051"/>
              <a:gd name="connsiteY0" fmla="*/ 0 h 5829300"/>
              <a:gd name="connsiteX1" fmla="*/ 4453793 w 8078051"/>
              <a:gd name="connsiteY1" fmla="*/ 0 h 5829300"/>
              <a:gd name="connsiteX2" fmla="*/ 5363426 w 8078051"/>
              <a:gd name="connsiteY2" fmla="*/ 0 h 5829300"/>
              <a:gd name="connsiteX3" fmla="*/ 5368184 w 8078051"/>
              <a:gd name="connsiteY3" fmla="*/ 0 h 5829300"/>
              <a:gd name="connsiteX4" fmla="*/ 8078051 w 8078051"/>
              <a:gd name="connsiteY4" fmla="*/ 5829300 h 5829300"/>
              <a:gd name="connsiteX5" fmla="*/ 1743926 w 8078051"/>
              <a:gd name="connsiteY5" fmla="*/ 5829300 h 5829300"/>
              <a:gd name="connsiteX6" fmla="*/ 1744148 w 8078051"/>
              <a:gd name="connsiteY6" fmla="*/ 5828822 h 5829300"/>
              <a:gd name="connsiteX7" fmla="*/ 0 w 8078051"/>
              <a:gd name="connsiteY7" fmla="*/ 5828822 h 582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1" h="5829300">
                <a:moveTo>
                  <a:pt x="0" y="0"/>
                </a:moveTo>
                <a:lnTo>
                  <a:pt x="4453793" y="0"/>
                </a:lnTo>
                <a:lnTo>
                  <a:pt x="5363426" y="0"/>
                </a:lnTo>
                <a:lnTo>
                  <a:pt x="5368184" y="0"/>
                </a:lnTo>
                <a:lnTo>
                  <a:pt x="8078051" y="5829300"/>
                </a:lnTo>
                <a:lnTo>
                  <a:pt x="1743926" y="5829300"/>
                </a:lnTo>
                <a:lnTo>
                  <a:pt x="1744148" y="5828822"/>
                </a:lnTo>
                <a:lnTo>
                  <a:pt x="0" y="5828822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4ED83379-0499-45E1-AB78-6AA230F964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479"/>
            <a:ext cx="9324977" cy="6858479"/>
          </a:xfrm>
          <a:custGeom>
            <a:avLst/>
            <a:gdLst>
              <a:gd name="connsiteX0" fmla="*/ 1246925 w 9324977"/>
              <a:gd name="connsiteY0" fmla="*/ 0 h 6858479"/>
              <a:gd name="connsiteX1" fmla="*/ 5076797 w 9324977"/>
              <a:gd name="connsiteY1" fmla="*/ 0 h 6858479"/>
              <a:gd name="connsiteX2" fmla="*/ 6143025 w 9324977"/>
              <a:gd name="connsiteY2" fmla="*/ 0 h 6858479"/>
              <a:gd name="connsiteX3" fmla="*/ 6148602 w 9324977"/>
              <a:gd name="connsiteY3" fmla="*/ 0 h 6858479"/>
              <a:gd name="connsiteX4" fmla="*/ 9324977 w 9324977"/>
              <a:gd name="connsiteY4" fmla="*/ 6858478 h 6858479"/>
              <a:gd name="connsiteX5" fmla="*/ 3359025 w 9324977"/>
              <a:gd name="connsiteY5" fmla="*/ 6858478 h 6858479"/>
              <a:gd name="connsiteX6" fmla="*/ 3359025 w 9324977"/>
              <a:gd name="connsiteY6" fmla="*/ 6858479 h 6858479"/>
              <a:gd name="connsiteX7" fmla="*/ 0 w 9324977"/>
              <a:gd name="connsiteY7" fmla="*/ 6858479 h 6858479"/>
              <a:gd name="connsiteX8" fmla="*/ 0 w 9324977"/>
              <a:gd name="connsiteY8" fmla="*/ 479 h 6858479"/>
              <a:gd name="connsiteX9" fmla="*/ 1246925 w 9324977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24977" h="6858479">
                <a:moveTo>
                  <a:pt x="1246925" y="0"/>
                </a:moveTo>
                <a:lnTo>
                  <a:pt x="5076797" y="0"/>
                </a:lnTo>
                <a:lnTo>
                  <a:pt x="6143025" y="0"/>
                </a:lnTo>
                <a:lnTo>
                  <a:pt x="6148602" y="0"/>
                </a:lnTo>
                <a:lnTo>
                  <a:pt x="9324977" y="6858478"/>
                </a:lnTo>
                <a:lnTo>
                  <a:pt x="3359025" y="6858478"/>
                </a:lnTo>
                <a:lnTo>
                  <a:pt x="3359025" y="6858479"/>
                </a:lnTo>
                <a:lnTo>
                  <a:pt x="0" y="6858479"/>
                </a:lnTo>
                <a:lnTo>
                  <a:pt x="0" y="479"/>
                </a:lnTo>
                <a:lnTo>
                  <a:pt x="124692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9B342E-4894-202C-1268-548432C04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7398" y="3429000"/>
            <a:ext cx="6716961" cy="3429000"/>
          </a:xfrm>
        </p:spPr>
        <p:txBody>
          <a:bodyPr vert="horz" lIns="91440" tIns="45720" rIns="91440" bIns="45720" rtlCol="0" anchor="b">
            <a:noAutofit/>
          </a:bodyPr>
          <a:lstStyle/>
          <a:p>
            <a:pPr marL="342900" lvl="0" indent="-342900">
              <a:lnSpc>
                <a:spcPct val="115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>
                <a:effectLst/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  <a:t>	</a:t>
            </a:r>
            <a:br>
              <a:rPr lang="en-T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0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956428-A063-1A08-63EE-AC040A78D0F1}"/>
              </a:ext>
            </a:extLst>
          </p:cNvPr>
          <p:cNvSpPr txBox="1"/>
          <p:nvPr/>
        </p:nvSpPr>
        <p:spPr>
          <a:xfrm>
            <a:off x="8697950" y="5298246"/>
            <a:ext cx="3273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NOTHINGNESS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A1C770-A9DD-A5B1-940B-DE8151840F4B}"/>
              </a:ext>
            </a:extLst>
          </p:cNvPr>
          <p:cNvSpPr txBox="1"/>
          <p:nvPr/>
        </p:nvSpPr>
        <p:spPr>
          <a:xfrm>
            <a:off x="628650" y="990600"/>
            <a:ext cx="64395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Helvetica" pitchFamily="2" charset="0"/>
              </a:rPr>
              <a:t>We have pre-ontological experiences of otherness.</a:t>
            </a:r>
            <a:endParaRPr lang="en-US" sz="3200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2906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FB946D7-1CA4-446E-8795-007CACFDE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92416F2-BC84-4D7C-80C6-6296C10C3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795338" y="981075"/>
            <a:ext cx="10601325" cy="4552949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521E99-BB42-1B35-64FA-419722927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097" y="2228671"/>
            <a:ext cx="9117807" cy="1200329"/>
          </a:xfrm>
        </p:spPr>
        <p:txBody>
          <a:bodyPr vert="horz" lIns="91440" tIns="45720" rIns="91440" bIns="45720" rtlCol="0" anchor="b">
            <a:noAutofit/>
          </a:bodyPr>
          <a:lstStyle/>
          <a:p>
            <a:pPr lvl="0">
              <a:lnSpc>
                <a:spcPct val="115000"/>
              </a:lnSpc>
              <a:buSzPts val="1100"/>
            </a:pPr>
            <a:br>
              <a:rPr lang="en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330623A-AB89-4E04-AC9A-2BAFBF85AE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52800" y="3771366"/>
            <a:ext cx="5486400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F14EFBC-DE00-79DE-1612-E92FE1814E5B}"/>
              </a:ext>
            </a:extLst>
          </p:cNvPr>
          <p:cNvSpPr txBox="1"/>
          <p:nvPr/>
        </p:nvSpPr>
        <p:spPr>
          <a:xfrm>
            <a:off x="1828800" y="1593669"/>
            <a:ext cx="96066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Sartre reveals that questioning arises from a concrete nothingness within man and that this </a:t>
            </a:r>
          </a:p>
          <a:p>
            <a:r>
              <a:rPr lang="en-US" dirty="0"/>
              <a:t>Nothingness within man is the origin of those concrete nothings such as absence that are within the </a:t>
            </a:r>
          </a:p>
          <a:p>
            <a:r>
              <a:rPr lang="en-US" dirty="0"/>
              <a:t>world. Although  this nothing within man is the more fundamental nothing, it is also the least </a:t>
            </a:r>
          </a:p>
          <a:p>
            <a:r>
              <a:rPr lang="en-US" dirty="0"/>
              <a:t>apparent. Sartre will name this as “bad faith”. </a:t>
            </a:r>
          </a:p>
        </p:txBody>
      </p:sp>
    </p:spTree>
    <p:extLst>
      <p:ext uri="{BB962C8B-B14F-4D97-AF65-F5344CB8AC3E}">
        <p14:creationId xmlns:p14="http://schemas.microsoft.com/office/powerpoint/2010/main" val="1260403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</TotalTime>
  <Words>278</Words>
  <Application>Microsoft Macintosh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Helvetica</vt:lpstr>
      <vt:lpstr>Times</vt:lpstr>
      <vt:lpstr>Times New Roman</vt:lpstr>
      <vt:lpstr>Office Theme</vt:lpstr>
      <vt:lpstr> PHI 421 Contemporary Philosophy  Week 9  </vt:lpstr>
      <vt:lpstr>Today’s Class:   SARTRE:   “The Pursuit of Being” and “The Origin of Negation”, </vt:lpstr>
      <vt:lpstr>The Pursuit of Being  </vt:lpstr>
      <vt:lpstr>   CONCRETE  NON-BEING  “nothingness is an experienced reality and cannot be a merely subjective mistake”      </vt:lpstr>
      <vt:lpstr>NOTHINGNESS</vt:lpstr>
      <vt:lpstr>To understand Sartre’s approach to nothingness, one must constantly keep in mind the experiences of nothingness with which he begins his ontology.  </vt:lpstr>
      <vt:lpstr> 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4. ULUSAL  ÇAĞDAŞ SİYASET FELSEFESİ SEMPOZYUMU   5-6 ARALIK 2019  ANKARA ÜNİVERSİTESİ DTCF FARABİ SALONU     GÜLBEN SALMAN</dc:title>
  <dc:creator>Gulben Salman</dc:creator>
  <cp:lastModifiedBy>Gulben Salman</cp:lastModifiedBy>
  <cp:revision>14</cp:revision>
  <dcterms:created xsi:type="dcterms:W3CDTF">2019-12-04T19:52:09Z</dcterms:created>
  <dcterms:modified xsi:type="dcterms:W3CDTF">2022-10-06T07:14:20Z</dcterms:modified>
</cp:coreProperties>
</file>