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088992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1085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20010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37619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75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259106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43634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562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6310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5877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7702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06691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9882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2565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581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3308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8484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DCE466-9CC8-E547-96D1-C08847585E09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AC851E-C5F2-3E42-A1C0-3B10A5EAB7E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1050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80ED7-997F-1048-90E8-6A9E54041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TR" sz="3200" dirty="0">
                <a:latin typeface="Comic Sans MS" panose="030F0902030302020204" pitchFamily="66" charset="0"/>
              </a:rPr>
              <a:t>Genetik 3. ders </a:t>
            </a:r>
            <a:br>
              <a:rPr lang="en-TR" sz="3200" dirty="0">
                <a:latin typeface="Comic Sans MS" panose="030F0902030302020204" pitchFamily="66" charset="0"/>
              </a:rPr>
            </a:br>
            <a:r>
              <a:rPr lang="en-TR" sz="3200" dirty="0">
                <a:latin typeface="Comic Sans MS" panose="030F0902030302020204" pitchFamily="66" charset="0"/>
              </a:rPr>
              <a:t>Temel Genetik Kavramlar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ACDA8-96FA-B144-AAA0-F4C6A0155E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dirty="0">
                <a:latin typeface="Comic Sans MS" panose="030F0902030302020204" pitchFamily="66" charset="0"/>
              </a:rPr>
              <a:t>Doç. Dr. Yeşim Doğan </a:t>
            </a:r>
          </a:p>
          <a:p>
            <a:r>
              <a:rPr lang="en-TR" dirty="0">
                <a:latin typeface="Comic Sans MS" panose="030F0902030302020204" pitchFamily="66" charset="0"/>
              </a:rPr>
              <a:t>Ankara Üniversitesi DTCF, </a:t>
            </a:r>
          </a:p>
          <a:p>
            <a:r>
              <a:rPr lang="en-TR" dirty="0">
                <a:latin typeface="Comic Sans MS" panose="030F0902030302020204" pitchFamily="66" charset="0"/>
              </a:rPr>
              <a:t>Antropoloji Bölümü</a:t>
            </a:r>
          </a:p>
        </p:txBody>
      </p:sp>
    </p:spTree>
    <p:extLst>
      <p:ext uri="{BB962C8B-B14F-4D97-AF65-F5344CB8AC3E}">
        <p14:creationId xmlns:p14="http://schemas.microsoft.com/office/powerpoint/2010/main" val="2549297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30BBD-8295-064F-93EE-8178C976B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0EE6-6028-3E42-B769-86CBFBF08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Ayrılmama</a:t>
            </a:r>
            <a:r>
              <a:rPr lang="en-US" dirty="0"/>
              <a:t> </a:t>
            </a:r>
            <a:r>
              <a:rPr lang="en-US" dirty="0" err="1"/>
              <a:t>insanlarda</a:t>
            </a:r>
            <a:r>
              <a:rPr lang="en-US" dirty="0"/>
              <a:t> </a:t>
            </a:r>
            <a:r>
              <a:rPr lang="en-US" dirty="0" err="1"/>
              <a:t>birkaç</a:t>
            </a:r>
            <a:r>
              <a:rPr lang="en-US" dirty="0"/>
              <a:t> </a:t>
            </a:r>
            <a:r>
              <a:rPr lang="en-US" dirty="0" err="1"/>
              <a:t>ciddi</a:t>
            </a:r>
            <a:r>
              <a:rPr lang="en-US" dirty="0"/>
              <a:t> </a:t>
            </a:r>
            <a:r>
              <a:rPr lang="en-US" dirty="0" err="1"/>
              <a:t>kalıtsal</a:t>
            </a:r>
            <a:r>
              <a:rPr lang="en-US" dirty="0"/>
              <a:t> </a:t>
            </a:r>
            <a:r>
              <a:rPr lang="en-US" dirty="0" err="1"/>
              <a:t>kusura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r>
              <a:rPr lang="en-US" dirty="0" err="1"/>
              <a:t>Çoğunlukla</a:t>
            </a:r>
            <a:r>
              <a:rPr lang="en-US" dirty="0"/>
              <a:t> mongolism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bilinen</a:t>
            </a:r>
            <a:r>
              <a:rPr lang="en-US" dirty="0"/>
              <a:t> Down </a:t>
            </a:r>
            <a:r>
              <a:rPr lang="en-US" dirty="0" err="1"/>
              <a:t>sendromu</a:t>
            </a:r>
            <a:r>
              <a:rPr lang="en-US" dirty="0"/>
              <a:t>, </a:t>
            </a:r>
            <a:r>
              <a:rPr lang="en-US" dirty="0" err="1"/>
              <a:t>fazlalık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kromozomun</a:t>
            </a:r>
            <a:r>
              <a:rPr lang="en-US" dirty="0"/>
              <a:t> </a:t>
            </a:r>
            <a:r>
              <a:rPr lang="en-US" dirty="0" err="1"/>
              <a:t>sonucudur</a:t>
            </a:r>
            <a:r>
              <a:rPr lang="en-US" dirty="0"/>
              <a:t>. Bu </a:t>
            </a:r>
            <a:r>
              <a:rPr lang="en-US" dirty="0" err="1"/>
              <a:t>duruma</a:t>
            </a:r>
            <a:r>
              <a:rPr lang="en-US" dirty="0"/>
              <a:t> </a:t>
            </a:r>
            <a:r>
              <a:rPr lang="en-US" dirty="0" err="1"/>
              <a:t>uğrayan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hücresinde</a:t>
            </a:r>
            <a:r>
              <a:rPr lang="en-US" dirty="0"/>
              <a:t> 21 </a:t>
            </a:r>
            <a:r>
              <a:rPr lang="en-US" dirty="0" err="1"/>
              <a:t>numaralı</a:t>
            </a:r>
            <a:r>
              <a:rPr lang="en-US" dirty="0"/>
              <a:t> </a:t>
            </a:r>
            <a:r>
              <a:rPr lang="en-US" dirty="0" err="1"/>
              <a:t>kromozomdan</a:t>
            </a:r>
            <a:r>
              <a:rPr lang="en-US" dirty="0"/>
              <a:t> </a:t>
            </a:r>
            <a:r>
              <a:rPr lang="en-US" dirty="0" err="1"/>
              <a:t>üç</a:t>
            </a:r>
            <a:r>
              <a:rPr lang="en-US" dirty="0"/>
              <a:t> </a:t>
            </a:r>
            <a:r>
              <a:rPr lang="en-US" dirty="0" err="1"/>
              <a:t>tane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;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zihinsel</a:t>
            </a:r>
            <a:r>
              <a:rPr lang="en-US" dirty="0"/>
              <a:t> </a:t>
            </a:r>
            <a:r>
              <a:rPr lang="en-US" dirty="0" err="1"/>
              <a:t>özürlüdür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anormalliklere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Eşeysel</a:t>
            </a:r>
            <a:r>
              <a:rPr lang="en-US" dirty="0"/>
              <a:t> </a:t>
            </a:r>
            <a:r>
              <a:rPr lang="en-US" dirty="0" err="1"/>
              <a:t>gelişme</a:t>
            </a:r>
            <a:r>
              <a:rPr lang="en-US" dirty="0"/>
              <a:t> </a:t>
            </a:r>
            <a:r>
              <a:rPr lang="en-US" dirty="0" err="1"/>
              <a:t>eşey</a:t>
            </a:r>
            <a:r>
              <a:rPr lang="en-US" dirty="0"/>
              <a:t> </a:t>
            </a:r>
            <a:r>
              <a:rPr lang="en-US" dirty="0" err="1"/>
              <a:t>kromozomlarının</a:t>
            </a:r>
            <a:r>
              <a:rPr lang="en-US" dirty="0"/>
              <a:t> </a:t>
            </a:r>
            <a:r>
              <a:rPr lang="en-US" dirty="0" err="1"/>
              <a:t>ayrılmaması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etkilenebilmektedir</a:t>
            </a:r>
            <a:r>
              <a:rPr lang="en-US" dirty="0"/>
              <a:t>. Turner </a:t>
            </a:r>
            <a:r>
              <a:rPr lang="en-US" dirty="0" err="1"/>
              <a:t>sendromu</a:t>
            </a:r>
            <a:r>
              <a:rPr lang="en-US" dirty="0"/>
              <a:t> </a:t>
            </a:r>
            <a:r>
              <a:rPr lang="en-US" dirty="0" err="1"/>
              <a:t>denilen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durum, </a:t>
            </a:r>
            <a:r>
              <a:rPr lang="en-US" dirty="0" err="1"/>
              <a:t>hücrelerde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X </a:t>
            </a:r>
            <a:r>
              <a:rPr lang="en-US" dirty="0" err="1"/>
              <a:t>kromozomunun</a:t>
            </a:r>
            <a:r>
              <a:rPr lang="en-US" dirty="0"/>
              <a:t> </a:t>
            </a:r>
            <a:r>
              <a:rPr lang="en-US" dirty="0" err="1"/>
              <a:t>bulunmasından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gelmektedir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dişide</a:t>
            </a:r>
            <a:r>
              <a:rPr lang="en-US" dirty="0"/>
              <a:t> </a:t>
            </a:r>
            <a:r>
              <a:rPr lang="en-US" dirty="0" err="1"/>
              <a:t>eşey</a:t>
            </a:r>
            <a:r>
              <a:rPr lang="en-US" dirty="0"/>
              <a:t> </a:t>
            </a:r>
            <a:r>
              <a:rPr lang="en-US" dirty="0" err="1"/>
              <a:t>karakteristiklerin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gelişmesi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sonuçlanmaktadır</a:t>
            </a:r>
            <a:r>
              <a:rPr lang="en-US" dirty="0"/>
              <a:t>. Klinefelter </a:t>
            </a:r>
            <a:r>
              <a:rPr lang="en-US" dirty="0" err="1"/>
              <a:t>sendromunda</a:t>
            </a:r>
            <a:r>
              <a:rPr lang="en-US" dirty="0"/>
              <a:t>,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hücresinde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X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Y’ye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erkekte</a:t>
            </a:r>
            <a:r>
              <a:rPr lang="en-US" dirty="0"/>
              <a:t>, normal </a:t>
            </a:r>
            <a:r>
              <a:rPr lang="en-US" dirty="0" err="1"/>
              <a:t>erkek</a:t>
            </a:r>
            <a:r>
              <a:rPr lang="en-US" dirty="0"/>
              <a:t> </a:t>
            </a:r>
            <a:r>
              <a:rPr lang="en-US" dirty="0" err="1"/>
              <a:t>görünüşu</a:t>
            </a:r>
            <a:r>
              <a:rPr lang="en-US" dirty="0"/>
              <a:t>̈,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gelişmemiş</a:t>
            </a:r>
            <a:r>
              <a:rPr lang="en-US" dirty="0"/>
              <a:t> </a:t>
            </a:r>
            <a:r>
              <a:rPr lang="en-US" dirty="0" err="1"/>
              <a:t>eşey</a:t>
            </a:r>
            <a:r>
              <a:rPr lang="en-US" dirty="0"/>
              <a:t> </a:t>
            </a:r>
            <a:r>
              <a:rPr lang="en-US" dirty="0" err="1"/>
              <a:t>organlar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15159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E234D-465C-F64E-B443-CBD0693A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A4A58-1FA8-0141-9601-433D697E5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Poliploidi</a:t>
            </a:r>
            <a:r>
              <a:rPr lang="en-US" dirty="0"/>
              <a:t>. </a:t>
            </a:r>
            <a:r>
              <a:rPr lang="en-US" dirty="0" err="1"/>
              <a:t>Poliploidi</a:t>
            </a:r>
            <a:r>
              <a:rPr lang="en-US" dirty="0"/>
              <a:t> </a:t>
            </a:r>
            <a:r>
              <a:rPr lang="en-US" dirty="0" err="1"/>
              <a:t>hücrelerinde</a:t>
            </a:r>
            <a:r>
              <a:rPr lang="en-US" dirty="0"/>
              <a:t> normal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sayısından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bitkilerdeki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durumdur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3n, 4n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hatta</a:t>
            </a:r>
            <a:r>
              <a:rPr lang="en-US" dirty="0"/>
              <a:t> 5n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kromozomları</a:t>
            </a:r>
            <a:r>
              <a:rPr lang="en-US" dirty="0"/>
              <a:t> </a:t>
            </a:r>
            <a:r>
              <a:rPr lang="en-US" dirty="0" err="1"/>
              <a:t>olabilmektedir</a:t>
            </a:r>
            <a:r>
              <a:rPr lang="en-US" dirty="0"/>
              <a:t>. </a:t>
            </a:r>
            <a:r>
              <a:rPr lang="en-US" dirty="0" err="1"/>
              <a:t>Polyploidi</a:t>
            </a:r>
            <a:r>
              <a:rPr lang="en-US" dirty="0"/>
              <a:t>, </a:t>
            </a:r>
            <a:r>
              <a:rPr lang="en-US" dirty="0" err="1"/>
              <a:t>kromozomların</a:t>
            </a:r>
            <a:r>
              <a:rPr lang="en-US" dirty="0"/>
              <a:t> </a:t>
            </a:r>
            <a:r>
              <a:rPr lang="en-US" dirty="0" err="1"/>
              <a:t>mitoz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mayoz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 </a:t>
            </a:r>
            <a:r>
              <a:rPr lang="en-US" dirty="0" err="1"/>
              <a:t>ormal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ayrılamamalarından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 </a:t>
            </a:r>
            <a:r>
              <a:rPr lang="en-US" dirty="0" err="1"/>
              <a:t>Poyploidi</a:t>
            </a:r>
            <a:r>
              <a:rPr lang="en-US" dirty="0"/>
              <a:t> </a:t>
            </a:r>
            <a:r>
              <a:rPr lang="en-US" dirty="0" err="1"/>
              <a:t>bitkiler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meyveleri</a:t>
            </a:r>
            <a:r>
              <a:rPr lang="en-US" dirty="0"/>
              <a:t> </a:t>
            </a:r>
            <a:r>
              <a:rPr lang="en-US" dirty="0" err="1"/>
              <a:t>normalden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büyüktür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bitki </a:t>
            </a:r>
            <a:r>
              <a:rPr lang="en-US" dirty="0" err="1"/>
              <a:t>yetiştiriciler</a:t>
            </a:r>
            <a:r>
              <a:rPr lang="en-US" dirty="0"/>
              <a:t> </a:t>
            </a:r>
            <a:r>
              <a:rPr lang="en-US" dirty="0" err="1"/>
              <a:t>bazen</a:t>
            </a:r>
            <a:r>
              <a:rPr lang="en-US" dirty="0"/>
              <a:t> </a:t>
            </a:r>
            <a:r>
              <a:rPr lang="en-US" dirty="0" err="1"/>
              <a:t>polyploidi</a:t>
            </a:r>
            <a:r>
              <a:rPr lang="en-US" dirty="0"/>
              <a:t> </a:t>
            </a:r>
            <a:r>
              <a:rPr lang="en-US" dirty="0" err="1"/>
              <a:t>bitkiler</a:t>
            </a:r>
            <a:r>
              <a:rPr lang="en-US" dirty="0"/>
              <a:t> </a:t>
            </a:r>
            <a:r>
              <a:rPr lang="en-US" dirty="0" err="1"/>
              <a:t>geliştirmek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kimyasallar</a:t>
            </a:r>
            <a:r>
              <a:rPr lang="en-US" dirty="0"/>
              <a:t> </a:t>
            </a:r>
            <a:r>
              <a:rPr lang="en-US" dirty="0" err="1"/>
              <a:t>kullanırlar</a:t>
            </a:r>
            <a:r>
              <a:rPr lang="en-US" dirty="0"/>
              <a:t>.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58997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96C9F-9869-B544-9CB2-AA14E8C5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1" dirty="0"/>
              <a:t>Gen </a:t>
            </a:r>
            <a:r>
              <a:rPr lang="en-US" i="1" dirty="0" err="1"/>
              <a:t>Kavramı</a:t>
            </a:r>
            <a:br>
              <a:rPr lang="en-US" dirty="0"/>
            </a:b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C941-E6D3-4B4A-B5F1-701630691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1900’lu </a:t>
            </a:r>
            <a:r>
              <a:rPr lang="en-US" dirty="0" err="1"/>
              <a:t>yılların</a:t>
            </a:r>
            <a:r>
              <a:rPr lang="en-US" dirty="0"/>
              <a:t> </a:t>
            </a:r>
            <a:r>
              <a:rPr lang="en-US" dirty="0" err="1"/>
              <a:t>ortalarında</a:t>
            </a:r>
            <a:r>
              <a:rPr lang="en-US" dirty="0"/>
              <a:t>,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sayıda</a:t>
            </a:r>
            <a:r>
              <a:rPr lang="en-US" dirty="0"/>
              <a:t> </a:t>
            </a:r>
            <a:r>
              <a:rPr lang="en-US" dirty="0" err="1"/>
              <a:t>deneyle</a:t>
            </a:r>
            <a:r>
              <a:rPr lang="en-US" dirty="0"/>
              <a:t> </a:t>
            </a:r>
            <a:r>
              <a:rPr lang="en-US" dirty="0" err="1"/>
              <a:t>DNA’nın</a:t>
            </a:r>
            <a:r>
              <a:rPr lang="en-US" dirty="0"/>
              <a:t> </a:t>
            </a:r>
            <a:r>
              <a:rPr lang="en-US" dirty="0" err="1"/>
              <a:t>kalıtsal</a:t>
            </a:r>
            <a:r>
              <a:rPr lang="en-US" dirty="0"/>
              <a:t> material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kanıtlanmıştır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o zaman </a:t>
            </a:r>
            <a:r>
              <a:rPr lang="en-US" dirty="0" err="1"/>
              <a:t>Mendel’in</a:t>
            </a:r>
            <a:r>
              <a:rPr lang="en-US" dirty="0"/>
              <a:t> </a:t>
            </a:r>
            <a:r>
              <a:rPr lang="en-US" dirty="0" err="1"/>
              <a:t>deneylerinde</a:t>
            </a:r>
            <a:r>
              <a:rPr lang="en-US" dirty="0"/>
              <a:t> </a:t>
            </a:r>
            <a:r>
              <a:rPr lang="en-US" dirty="0" err="1"/>
              <a:t>bahsettiği</a:t>
            </a:r>
            <a:r>
              <a:rPr lang="en-US" dirty="0"/>
              <a:t> </a:t>
            </a:r>
            <a:r>
              <a:rPr lang="en-US" dirty="0" err="1"/>
              <a:t>kalıtım</a:t>
            </a:r>
            <a:r>
              <a:rPr lang="en-US" dirty="0"/>
              <a:t> </a:t>
            </a:r>
            <a:r>
              <a:rPr lang="en-US" dirty="0" err="1"/>
              <a:t>etkeni</a:t>
            </a:r>
            <a:r>
              <a:rPr lang="en-US" dirty="0"/>
              <a:t> </a:t>
            </a:r>
            <a:r>
              <a:rPr lang="en-US" dirty="0" err="1"/>
              <a:t>kavramının</a:t>
            </a:r>
            <a:r>
              <a:rPr lang="en-US" dirty="0"/>
              <a:t>  gen </a:t>
            </a:r>
            <a:r>
              <a:rPr lang="en-US" dirty="0" err="1"/>
              <a:t>terimi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kullanıldığı</a:t>
            </a:r>
            <a:r>
              <a:rPr lang="en-US" dirty="0"/>
              <a:t> </a:t>
            </a:r>
            <a:r>
              <a:rPr lang="en-US" dirty="0" err="1"/>
              <a:t>anlaşılmıştır</a:t>
            </a:r>
            <a:r>
              <a:rPr lang="en-US" dirty="0"/>
              <a:t>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araştırmalar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, </a:t>
            </a:r>
            <a:r>
              <a:rPr lang="en-US" dirty="0" err="1"/>
              <a:t>kromozomların</a:t>
            </a:r>
            <a:r>
              <a:rPr lang="en-US" dirty="0"/>
              <a:t> </a:t>
            </a:r>
            <a:r>
              <a:rPr lang="en-US" dirty="0" err="1"/>
              <a:t>genleri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taşımakla</a:t>
            </a:r>
            <a:r>
              <a:rPr lang="en-US" dirty="0"/>
              <a:t> </a:t>
            </a:r>
            <a:r>
              <a:rPr lang="en-US" dirty="0" err="1"/>
              <a:t>kalmadığı</a:t>
            </a:r>
            <a:r>
              <a:rPr lang="en-US" dirty="0"/>
              <a:t>, </a:t>
            </a:r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genlerin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düzende</a:t>
            </a:r>
            <a:r>
              <a:rPr lang="en-US" dirty="0"/>
              <a:t>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boyunca</a:t>
            </a:r>
            <a:r>
              <a:rPr lang="en-US" dirty="0"/>
              <a:t> </a:t>
            </a:r>
            <a:r>
              <a:rPr lang="en-US" dirty="0" err="1"/>
              <a:t>dizildiklerinin</a:t>
            </a:r>
            <a:r>
              <a:rPr lang="en-US" dirty="0"/>
              <a:t> </a:t>
            </a:r>
            <a:r>
              <a:rPr lang="en-US" dirty="0" err="1"/>
              <a:t>kanıtını</a:t>
            </a:r>
            <a:r>
              <a:rPr lang="en-US" dirty="0"/>
              <a:t> </a:t>
            </a:r>
            <a:r>
              <a:rPr lang="en-US" dirty="0" err="1"/>
              <a:t>sağlamıştır</a:t>
            </a:r>
            <a:r>
              <a:rPr lang="en-US" dirty="0"/>
              <a:t>. 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23004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8CB2-E75F-754E-AFBA-00654B11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1" dirty="0" err="1"/>
              <a:t>Alleller</a:t>
            </a:r>
            <a:br>
              <a:rPr lang="en-US" dirty="0"/>
            </a:b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511B3-8281-AC46-8D97-2A2024FB7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2389"/>
            <a:ext cx="10131425" cy="4118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Mendel </a:t>
            </a:r>
            <a:r>
              <a:rPr lang="en-US" dirty="0" err="1"/>
              <a:t>ilkelerine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organizmanın</a:t>
            </a:r>
            <a:r>
              <a:rPr lang="en-US" dirty="0"/>
              <a:t>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vücut</a:t>
            </a:r>
            <a:r>
              <a:rPr lang="en-US" dirty="0"/>
              <a:t> </a:t>
            </a:r>
            <a:r>
              <a:rPr lang="en-US" dirty="0" err="1"/>
              <a:t>hücresi</a:t>
            </a:r>
            <a:r>
              <a:rPr lang="en-US" dirty="0"/>
              <a:t>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özellik</a:t>
            </a:r>
            <a:r>
              <a:rPr lang="en-US" dirty="0"/>
              <a:t> </a:t>
            </a:r>
            <a:r>
              <a:rPr lang="en-US" dirty="0" err="1"/>
              <a:t>geninin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kopyasına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bezelye</a:t>
            </a:r>
            <a:r>
              <a:rPr lang="en-US" dirty="0"/>
              <a:t> </a:t>
            </a:r>
            <a:r>
              <a:rPr lang="en-US" dirty="0" err="1"/>
              <a:t>bitkisi</a:t>
            </a:r>
            <a:r>
              <a:rPr lang="en-US" dirty="0"/>
              <a:t> bitki boy </a:t>
            </a:r>
            <a:r>
              <a:rPr lang="en-US" dirty="0" err="1"/>
              <a:t>geninin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kopyasına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. Boy </a:t>
            </a:r>
            <a:r>
              <a:rPr lang="en-US" dirty="0" err="1"/>
              <a:t>geninin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kopyasının</a:t>
            </a:r>
            <a:r>
              <a:rPr lang="en-US" dirty="0"/>
              <a:t> </a:t>
            </a:r>
            <a:r>
              <a:rPr lang="en-US" dirty="0" err="1"/>
              <a:t>eş</a:t>
            </a:r>
            <a:r>
              <a:rPr lang="en-US" dirty="0"/>
              <a:t>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çiftinin</a:t>
            </a:r>
            <a:r>
              <a:rPr lang="en-US" dirty="0"/>
              <a:t>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kromozomunda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konumda</a:t>
            </a:r>
            <a:r>
              <a:rPr lang="en-US" dirty="0"/>
              <a:t> </a:t>
            </a:r>
            <a:r>
              <a:rPr lang="en-US" dirty="0" err="1"/>
              <a:t>bulunduğunu</a:t>
            </a:r>
            <a:r>
              <a:rPr lang="en-US" dirty="0"/>
              <a:t> modern </a:t>
            </a:r>
            <a:r>
              <a:rPr lang="en-US" dirty="0" err="1"/>
              <a:t>kalıtımdan</a:t>
            </a:r>
            <a:r>
              <a:rPr lang="en-US" dirty="0"/>
              <a:t> </a:t>
            </a:r>
            <a:r>
              <a:rPr lang="en-US" dirty="0" err="1"/>
              <a:t>biliyoruz</a:t>
            </a:r>
            <a:r>
              <a:rPr lang="en-US" dirty="0"/>
              <a:t>. </a:t>
            </a:r>
            <a:r>
              <a:rPr lang="en-US" dirty="0" err="1"/>
              <a:t>Bireysel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organizmada</a:t>
            </a:r>
            <a:r>
              <a:rPr lang="en-US" dirty="0"/>
              <a:t>,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özellik</a:t>
            </a:r>
            <a:r>
              <a:rPr lang="en-US" dirty="0"/>
              <a:t> 174 </a:t>
            </a:r>
            <a:r>
              <a:rPr lang="en-US" dirty="0" err="1"/>
              <a:t>geninin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kopyası</a:t>
            </a:r>
            <a:r>
              <a:rPr lang="en-US" dirty="0"/>
              <a:t> </a:t>
            </a:r>
            <a:r>
              <a:rPr lang="en-US" dirty="0" err="1"/>
              <a:t>benzer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olabilmektedir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</a:t>
            </a:r>
            <a:r>
              <a:rPr lang="en-US" dirty="0" err="1"/>
              <a:t>bezelye</a:t>
            </a:r>
            <a:r>
              <a:rPr lang="en-US" dirty="0"/>
              <a:t> </a:t>
            </a:r>
            <a:r>
              <a:rPr lang="en-US" dirty="0" err="1"/>
              <a:t>bitkisinde</a:t>
            </a:r>
            <a:r>
              <a:rPr lang="en-US" dirty="0"/>
              <a:t> boy </a:t>
            </a:r>
            <a:r>
              <a:rPr lang="en-US" dirty="0" err="1"/>
              <a:t>geninin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kopyasının</a:t>
            </a:r>
            <a:r>
              <a:rPr lang="en-US" dirty="0"/>
              <a:t> </a:t>
            </a:r>
            <a:r>
              <a:rPr lang="en-US" dirty="0" err="1"/>
              <a:t>ikisi</a:t>
            </a:r>
            <a:r>
              <a:rPr lang="en-US" dirty="0"/>
              <a:t> de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ikisi</a:t>
            </a:r>
            <a:r>
              <a:rPr lang="en-US" dirty="0"/>
              <a:t> de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özelliği</a:t>
            </a:r>
            <a:r>
              <a:rPr lang="en-US" dirty="0"/>
              <a:t> </a:t>
            </a:r>
            <a:r>
              <a:rPr lang="en-US" dirty="0" err="1"/>
              <a:t>denetleyen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genin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kopyaları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formlarına</a:t>
            </a:r>
            <a:r>
              <a:rPr lang="en-US" dirty="0"/>
              <a:t> </a:t>
            </a:r>
            <a:r>
              <a:rPr lang="en-US" dirty="0" err="1"/>
              <a:t>alleller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 </a:t>
            </a:r>
            <a:r>
              <a:rPr lang="en-US" dirty="0" err="1"/>
              <a:t>Bezelye</a:t>
            </a:r>
            <a:r>
              <a:rPr lang="en-US" dirty="0"/>
              <a:t> </a:t>
            </a:r>
            <a:r>
              <a:rPr lang="en-US" dirty="0" err="1"/>
              <a:t>bitkisinde</a:t>
            </a:r>
            <a:r>
              <a:rPr lang="en-US" dirty="0"/>
              <a:t>, </a:t>
            </a:r>
            <a:r>
              <a:rPr lang="en-US" dirty="0" err="1"/>
              <a:t>boyu</a:t>
            </a:r>
            <a:r>
              <a:rPr lang="en-US" dirty="0"/>
              <a:t> </a:t>
            </a:r>
            <a:r>
              <a:rPr lang="en-US" dirty="0" err="1"/>
              <a:t>denetleyen</a:t>
            </a:r>
            <a:r>
              <a:rPr lang="en-US" dirty="0"/>
              <a:t> gen,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uzunluk</a:t>
            </a:r>
            <a:r>
              <a:rPr lang="en-US" dirty="0"/>
              <a:t> </a:t>
            </a:r>
            <a:r>
              <a:rPr lang="en-US" dirty="0" err="1"/>
              <a:t>alleli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kısalık</a:t>
            </a:r>
            <a:r>
              <a:rPr lang="en-US" dirty="0"/>
              <a:t> </a:t>
            </a:r>
            <a:r>
              <a:rPr lang="en-US" dirty="0" err="1"/>
              <a:t>alleli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mevcuttur</a:t>
            </a:r>
            <a:r>
              <a:rPr lang="en-US" dirty="0"/>
              <a:t>.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özelliğin</a:t>
            </a:r>
            <a:r>
              <a:rPr lang="en-US" dirty="0"/>
              <a:t> </a:t>
            </a:r>
            <a:r>
              <a:rPr lang="en-US" dirty="0" err="1"/>
              <a:t>allellerinin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organizmaya</a:t>
            </a:r>
            <a:r>
              <a:rPr lang="en-US" dirty="0"/>
              <a:t> o </a:t>
            </a:r>
            <a:r>
              <a:rPr lang="en-US" dirty="0" err="1"/>
              <a:t>özellikçe</a:t>
            </a:r>
            <a:r>
              <a:rPr lang="en-US" dirty="0"/>
              <a:t> </a:t>
            </a:r>
            <a:r>
              <a:rPr lang="en-US" dirty="0" err="1"/>
              <a:t>homozigot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 </a:t>
            </a:r>
            <a:r>
              <a:rPr lang="en-US" dirty="0" err="1"/>
              <a:t>Allleller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</a:t>
            </a:r>
            <a:r>
              <a:rPr lang="en-US" dirty="0" err="1"/>
              <a:t>organizmaya</a:t>
            </a:r>
            <a:r>
              <a:rPr lang="en-US" dirty="0"/>
              <a:t> </a:t>
            </a:r>
            <a:r>
              <a:rPr lang="en-US" dirty="0" err="1"/>
              <a:t>heterozigot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 </a:t>
            </a:r>
            <a:r>
              <a:rPr lang="en-US" dirty="0" err="1"/>
              <a:t>Homozigot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heterozigot</a:t>
            </a:r>
            <a:r>
              <a:rPr lang="en-US" dirty="0"/>
              <a:t> </a:t>
            </a:r>
            <a:r>
              <a:rPr lang="en-US" dirty="0" err="1"/>
              <a:t>sırasıyla</a:t>
            </a:r>
            <a:r>
              <a:rPr lang="en-US" dirty="0"/>
              <a:t>, </a:t>
            </a:r>
            <a:r>
              <a:rPr lang="en-US" dirty="0" err="1"/>
              <a:t>saf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melez</a:t>
            </a:r>
            <a:r>
              <a:rPr lang="en-US" dirty="0"/>
              <a:t> </a:t>
            </a:r>
            <a:r>
              <a:rPr lang="en-US" dirty="0" err="1"/>
              <a:t>demektir</a:t>
            </a:r>
            <a:r>
              <a:rPr lang="en-US" dirty="0"/>
              <a:t>.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67477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442C-5DCD-6947-82F4-3AC80EDD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1" dirty="0" err="1"/>
              <a:t>Genotipler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Fenotipler</a:t>
            </a:r>
            <a:br>
              <a:rPr lang="en-US" dirty="0"/>
            </a:b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12CA7-86CE-2F43-A35E-6DBA43CEF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uyuşma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, </a:t>
            </a:r>
            <a:r>
              <a:rPr lang="en-US" dirty="0" err="1"/>
              <a:t>baskın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özelliğin</a:t>
            </a:r>
            <a:r>
              <a:rPr lang="en-US" dirty="0"/>
              <a:t> </a:t>
            </a:r>
            <a:r>
              <a:rPr lang="en-US" dirty="0" err="1"/>
              <a:t>alleli</a:t>
            </a:r>
            <a:r>
              <a:rPr lang="en-US" dirty="0"/>
              <a:t> </a:t>
            </a:r>
            <a:r>
              <a:rPr lang="en-US" dirty="0" err="1"/>
              <a:t>büyük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harfle</a:t>
            </a:r>
            <a:r>
              <a:rPr lang="en-US" dirty="0"/>
              <a:t> </a:t>
            </a:r>
            <a:r>
              <a:rPr lang="en-US" dirty="0" err="1"/>
              <a:t>gösterilir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uzunluk</a:t>
            </a:r>
            <a:r>
              <a:rPr lang="en-US" dirty="0"/>
              <a:t> </a:t>
            </a:r>
            <a:r>
              <a:rPr lang="en-US" dirty="0" err="1"/>
              <a:t>alleli</a:t>
            </a:r>
            <a:r>
              <a:rPr lang="en-US" dirty="0"/>
              <a:t> T </a:t>
            </a:r>
            <a:r>
              <a:rPr lang="en-US" dirty="0" err="1"/>
              <a:t>sembolu</a:t>
            </a:r>
            <a:r>
              <a:rPr lang="en-US" dirty="0"/>
              <a:t>̈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gösterilir</a:t>
            </a:r>
            <a:r>
              <a:rPr lang="en-US" dirty="0"/>
              <a:t>. </a:t>
            </a:r>
            <a:r>
              <a:rPr lang="en-US" dirty="0" err="1"/>
              <a:t>Zıt</a:t>
            </a:r>
            <a:r>
              <a:rPr lang="en-US" dirty="0"/>
              <a:t> </a:t>
            </a:r>
            <a:r>
              <a:rPr lang="en-US" dirty="0" err="1"/>
              <a:t>çekinik</a:t>
            </a:r>
            <a:r>
              <a:rPr lang="en-US" dirty="0"/>
              <a:t> </a:t>
            </a:r>
            <a:r>
              <a:rPr lang="en-US" dirty="0" err="1"/>
              <a:t>alleli</a:t>
            </a:r>
            <a:r>
              <a:rPr lang="en-US" dirty="0"/>
              <a:t>, </a:t>
            </a:r>
            <a:r>
              <a:rPr lang="en-US" dirty="0" err="1"/>
              <a:t>baskın</a:t>
            </a:r>
            <a:r>
              <a:rPr lang="en-US" dirty="0"/>
              <a:t> </a:t>
            </a:r>
            <a:r>
              <a:rPr lang="en-US" dirty="0" err="1"/>
              <a:t>allel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harfin</a:t>
            </a:r>
            <a:r>
              <a:rPr lang="en-US" dirty="0"/>
              <a:t> </a:t>
            </a:r>
            <a:r>
              <a:rPr lang="en-US" dirty="0" err="1"/>
              <a:t>küçüğüyle</a:t>
            </a:r>
            <a:r>
              <a:rPr lang="en-US" dirty="0"/>
              <a:t> </a:t>
            </a:r>
            <a:r>
              <a:rPr lang="en-US" dirty="0" err="1"/>
              <a:t>göstermek</a:t>
            </a:r>
            <a:r>
              <a:rPr lang="en-US" dirty="0"/>
              <a:t> </a:t>
            </a:r>
            <a:r>
              <a:rPr lang="en-US" dirty="0" err="1"/>
              <a:t>alışkanlık</a:t>
            </a:r>
            <a:r>
              <a:rPr lang="en-US" dirty="0"/>
              <a:t> </a:t>
            </a:r>
            <a:r>
              <a:rPr lang="en-US" dirty="0" err="1"/>
              <a:t>haline</a:t>
            </a:r>
            <a:r>
              <a:rPr lang="en-US" dirty="0"/>
              <a:t> </a:t>
            </a:r>
            <a:r>
              <a:rPr lang="en-US" dirty="0" err="1"/>
              <a:t>gelmiştir</a:t>
            </a:r>
            <a:r>
              <a:rPr lang="en-US" dirty="0"/>
              <a:t>. Be </a:t>
            </a:r>
            <a:r>
              <a:rPr lang="en-US" dirty="0" err="1"/>
              <a:t>nedenle</a:t>
            </a:r>
            <a:r>
              <a:rPr lang="en-US" dirty="0"/>
              <a:t>, </a:t>
            </a:r>
            <a:r>
              <a:rPr lang="en-US" dirty="0" err="1"/>
              <a:t>kısalık</a:t>
            </a:r>
            <a:r>
              <a:rPr lang="en-US" dirty="0"/>
              <a:t> </a:t>
            </a:r>
            <a:r>
              <a:rPr lang="en-US" dirty="0" err="1"/>
              <a:t>alleli</a:t>
            </a:r>
            <a:r>
              <a:rPr lang="en-US" dirty="0"/>
              <a:t> t </a:t>
            </a:r>
            <a:r>
              <a:rPr lang="en-US" dirty="0" err="1"/>
              <a:t>sembolu</a:t>
            </a:r>
            <a:r>
              <a:rPr lang="en-US" dirty="0"/>
              <a:t>̈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gösterilir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Saf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boylu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bezelye</a:t>
            </a:r>
            <a:r>
              <a:rPr lang="en-US" dirty="0"/>
              <a:t> </a:t>
            </a:r>
            <a:r>
              <a:rPr lang="en-US" dirty="0" err="1"/>
              <a:t>bitkisi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boyluluk</a:t>
            </a:r>
            <a:r>
              <a:rPr lang="en-US" dirty="0"/>
              <a:t> </a:t>
            </a:r>
            <a:r>
              <a:rPr lang="en-US" dirty="0" err="1"/>
              <a:t>alleline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. </a:t>
            </a:r>
            <a:r>
              <a:rPr lang="en-US" dirty="0" err="1"/>
              <a:t>Kalıtsal</a:t>
            </a:r>
            <a:r>
              <a:rPr lang="en-US" dirty="0"/>
              <a:t> </a:t>
            </a:r>
            <a:r>
              <a:rPr lang="en-US" dirty="0" err="1"/>
              <a:t>yapısı</a:t>
            </a:r>
            <a:r>
              <a:rPr lang="en-US" dirty="0"/>
              <a:t> TT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gösterilir</a:t>
            </a:r>
            <a:r>
              <a:rPr lang="en-US" dirty="0"/>
              <a:t>. </a:t>
            </a:r>
            <a:r>
              <a:rPr lang="en-US" dirty="0" err="1"/>
              <a:t>Saf</a:t>
            </a:r>
            <a:r>
              <a:rPr lang="en-US" dirty="0"/>
              <a:t> 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/>
              <a:t>boylu</a:t>
            </a:r>
            <a:r>
              <a:rPr lang="en-US" dirty="0"/>
              <a:t> </a:t>
            </a:r>
            <a:r>
              <a:rPr lang="en-US" dirty="0" err="1"/>
              <a:t>bezelye</a:t>
            </a:r>
            <a:r>
              <a:rPr lang="en-US" dirty="0"/>
              <a:t> </a:t>
            </a:r>
            <a:r>
              <a:rPr lang="en-US" dirty="0" err="1"/>
              <a:t>bitkisinin</a:t>
            </a:r>
            <a:r>
              <a:rPr lang="en-US" dirty="0"/>
              <a:t> </a:t>
            </a:r>
            <a:r>
              <a:rPr lang="en-US" dirty="0" err="1"/>
              <a:t>kalıtsal</a:t>
            </a:r>
            <a:r>
              <a:rPr lang="en-US" dirty="0"/>
              <a:t> </a:t>
            </a:r>
            <a:r>
              <a:rPr lang="en-US" dirty="0" err="1"/>
              <a:t>yapısı</a:t>
            </a:r>
            <a:r>
              <a:rPr lang="en-US" dirty="0"/>
              <a:t> </a:t>
            </a:r>
            <a:r>
              <a:rPr lang="en-US" dirty="0" err="1"/>
              <a:t>tt</a:t>
            </a:r>
            <a:r>
              <a:rPr lang="en-US" dirty="0"/>
              <a:t>, </a:t>
            </a:r>
            <a:r>
              <a:rPr lang="en-US" dirty="0" err="1"/>
              <a:t>melez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bitkininki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Tt’dir</a:t>
            </a:r>
            <a:r>
              <a:rPr lang="en-US" dirty="0"/>
              <a:t>. Bir </a:t>
            </a:r>
            <a:r>
              <a:rPr lang="en-US" dirty="0" err="1"/>
              <a:t>organizmanın</a:t>
            </a:r>
            <a:r>
              <a:rPr lang="en-US" dirty="0"/>
              <a:t> </a:t>
            </a:r>
            <a:r>
              <a:rPr lang="en-US" dirty="0" err="1"/>
              <a:t>kalıtsal</a:t>
            </a:r>
            <a:r>
              <a:rPr lang="en-US" dirty="0"/>
              <a:t> </a:t>
            </a:r>
            <a:r>
              <a:rPr lang="en-US" dirty="0" err="1"/>
              <a:t>yapısına</a:t>
            </a:r>
            <a:r>
              <a:rPr lang="en-US" dirty="0"/>
              <a:t> </a:t>
            </a:r>
            <a:r>
              <a:rPr lang="en-US" dirty="0" err="1"/>
              <a:t>genotip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 Bir </a:t>
            </a:r>
            <a:r>
              <a:rPr lang="en-US" dirty="0" err="1"/>
              <a:t>organizmanın</a:t>
            </a:r>
            <a:r>
              <a:rPr lang="en-US" dirty="0"/>
              <a:t> </a:t>
            </a:r>
            <a:r>
              <a:rPr lang="en-US" dirty="0" err="1"/>
              <a:t>genotipinin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gelişen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özelliğine</a:t>
            </a:r>
            <a:r>
              <a:rPr lang="en-US" dirty="0"/>
              <a:t> </a:t>
            </a:r>
            <a:r>
              <a:rPr lang="en-US" dirty="0" err="1"/>
              <a:t>fenotip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 </a:t>
            </a:r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birey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fenotipe</a:t>
            </a:r>
            <a:r>
              <a:rPr lang="en-US" dirty="0"/>
              <a:t> </a:t>
            </a:r>
            <a:r>
              <a:rPr lang="en-US" dirty="0" err="1"/>
              <a:t>fakat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genotiplere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olabilirler</a:t>
            </a:r>
            <a:r>
              <a:rPr lang="en-US" dirty="0"/>
              <a:t>. </a:t>
            </a:r>
            <a:r>
              <a:rPr lang="en-US" dirty="0" err="1"/>
              <a:t>Saf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boylu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bitki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melez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boylu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bitki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fenotipe</a:t>
            </a:r>
            <a:r>
              <a:rPr lang="en-US" dirty="0"/>
              <a:t> </a:t>
            </a:r>
            <a:r>
              <a:rPr lang="en-US" dirty="0" err="1"/>
              <a:t>sahiptirler</a:t>
            </a:r>
            <a:r>
              <a:rPr lang="en-US" dirty="0"/>
              <a:t> (</a:t>
            </a:r>
            <a:r>
              <a:rPr lang="en-US" dirty="0" err="1"/>
              <a:t>ikisi</a:t>
            </a:r>
            <a:r>
              <a:rPr lang="en-US" dirty="0"/>
              <a:t> de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boylu</a:t>
            </a:r>
            <a:r>
              <a:rPr lang="en-US" dirty="0"/>
              <a:t>), </a:t>
            </a:r>
            <a:r>
              <a:rPr lang="en-US" dirty="0" err="1"/>
              <a:t>fakat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genotiplere</a:t>
            </a:r>
            <a:r>
              <a:rPr lang="en-US" dirty="0"/>
              <a:t> (</a:t>
            </a:r>
            <a:r>
              <a:rPr lang="en-US" dirty="0" err="1"/>
              <a:t>saf</a:t>
            </a:r>
            <a:r>
              <a:rPr lang="en-US" dirty="0"/>
              <a:t> bitki </a:t>
            </a:r>
            <a:r>
              <a:rPr lang="en-US" dirty="0" err="1"/>
              <a:t>için</a:t>
            </a:r>
            <a:r>
              <a:rPr lang="en-US" dirty="0"/>
              <a:t> TT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melez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Tt) </a:t>
            </a:r>
            <a:r>
              <a:rPr lang="en-US" dirty="0" err="1"/>
              <a:t>sahiptirler</a:t>
            </a:r>
            <a:r>
              <a:rPr lang="en-US" dirty="0"/>
              <a:t>.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85949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CA3C-1143-A241-A555-1EF65D2F3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1" dirty="0"/>
              <a:t>MUTASYONLAR</a:t>
            </a:r>
            <a:br>
              <a:rPr lang="en-US" dirty="0"/>
            </a:b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ED546-9576-7040-9623-EB644AD6F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Bitki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hayvan</a:t>
            </a:r>
            <a:r>
              <a:rPr lang="en-US" dirty="0"/>
              <a:t> </a:t>
            </a:r>
            <a:r>
              <a:rPr lang="en-US" dirty="0" err="1"/>
              <a:t>yetiştiriciler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bitki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hayvan</a:t>
            </a:r>
            <a:r>
              <a:rPr lang="en-US" dirty="0"/>
              <a:t> </a:t>
            </a:r>
            <a:r>
              <a:rPr lang="en-US" dirty="0" err="1"/>
              <a:t>ırkında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özelliklerin</a:t>
            </a:r>
            <a:r>
              <a:rPr lang="en-US" dirty="0"/>
              <a:t> </a:t>
            </a:r>
            <a:r>
              <a:rPr lang="en-US" dirty="0" err="1"/>
              <a:t>aniden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çıktığını</a:t>
            </a:r>
            <a:r>
              <a:rPr lang="en-US" dirty="0"/>
              <a:t>,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zamandan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biliyorlardı</a:t>
            </a:r>
            <a:r>
              <a:rPr lang="en-US" dirty="0"/>
              <a:t>. O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özellikler</a:t>
            </a:r>
            <a:r>
              <a:rPr lang="en-US" dirty="0"/>
              <a:t> Mendel</a:t>
            </a:r>
          </a:p>
          <a:p>
            <a:pPr marL="0" indent="0">
              <a:buNone/>
            </a:pPr>
            <a:r>
              <a:rPr lang="en-US" dirty="0" err="1"/>
              <a:t>ilkelerine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kalıtlanabilmektedir</a:t>
            </a:r>
            <a:r>
              <a:rPr lang="en-US" dirty="0"/>
              <a:t>. </a:t>
            </a:r>
            <a:r>
              <a:rPr lang="en-US" dirty="0" err="1"/>
              <a:t>Aniden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özelliğe</a:t>
            </a:r>
            <a:r>
              <a:rPr lang="en-US" dirty="0"/>
              <a:t> </a:t>
            </a:r>
            <a:r>
              <a:rPr lang="en-US" dirty="0" err="1"/>
              <a:t>mutasyon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denir</a:t>
            </a:r>
            <a:r>
              <a:rPr lang="en-US" dirty="0"/>
              <a:t>. Bu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özelliği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ilk </a:t>
            </a:r>
            <a:r>
              <a:rPr lang="en-US" dirty="0" err="1"/>
              <a:t>bireylere</a:t>
            </a:r>
            <a:r>
              <a:rPr lang="en-US" dirty="0"/>
              <a:t> </a:t>
            </a:r>
            <a:r>
              <a:rPr lang="en-US" dirty="0" err="1"/>
              <a:t>mutantlar</a:t>
            </a:r>
            <a:r>
              <a:rPr lang="en-US" dirty="0"/>
              <a:t> </a:t>
            </a:r>
            <a:r>
              <a:rPr lang="en-US" dirty="0" err="1"/>
              <a:t>denir</a:t>
            </a:r>
            <a:r>
              <a:rPr lang="en-US" dirty="0"/>
              <a:t>. </a:t>
            </a:r>
            <a:r>
              <a:rPr lang="en-US" dirty="0" err="1"/>
              <a:t>Mutasyon</a:t>
            </a:r>
            <a:r>
              <a:rPr lang="en-US" dirty="0"/>
              <a:t> </a:t>
            </a:r>
            <a:r>
              <a:rPr lang="en-US" dirty="0" err="1"/>
              <a:t>düşüncesine</a:t>
            </a:r>
            <a:r>
              <a:rPr lang="en-US" dirty="0"/>
              <a:t> ilk</a:t>
            </a:r>
          </a:p>
          <a:p>
            <a:pPr marL="0" indent="0">
              <a:buNone/>
            </a:pPr>
            <a:r>
              <a:rPr lang="en-US" dirty="0" err="1"/>
              <a:t>itibar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, </a:t>
            </a:r>
            <a:r>
              <a:rPr lang="en-US" dirty="0" err="1"/>
              <a:t>Mendel’in</a:t>
            </a:r>
            <a:r>
              <a:rPr lang="en-US" dirty="0"/>
              <a:t> </a:t>
            </a:r>
            <a:r>
              <a:rPr lang="en-US" dirty="0" err="1"/>
              <a:t>çalışmalarını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keşfeden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adamlarından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, </a:t>
            </a:r>
            <a:r>
              <a:rPr lang="en-US" dirty="0" err="1"/>
              <a:t>Alman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botanikçi</a:t>
            </a:r>
            <a:r>
              <a:rPr lang="en-US" dirty="0"/>
              <a:t> Hugo De Vries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tanıtılmaktadır</a:t>
            </a:r>
            <a:r>
              <a:rPr lang="en-US" dirty="0"/>
              <a:t>. De </a:t>
            </a:r>
            <a:r>
              <a:rPr lang="en-US" dirty="0" err="1"/>
              <a:t>Vries’in</a:t>
            </a:r>
            <a:r>
              <a:rPr lang="en-US" dirty="0"/>
              <a:t> </a:t>
            </a:r>
            <a:r>
              <a:rPr lang="en-US" dirty="0" err="1"/>
              <a:t>canlı</a:t>
            </a:r>
            <a:r>
              <a:rPr lang="en-US" dirty="0"/>
              <a:t> </a:t>
            </a:r>
            <a:r>
              <a:rPr lang="en-US" dirty="0" err="1"/>
              <a:t>organizmalarda</a:t>
            </a:r>
            <a:r>
              <a:rPr lang="en-US" dirty="0"/>
              <a:t> </a:t>
            </a:r>
            <a:r>
              <a:rPr lang="en-US" dirty="0" err="1"/>
              <a:t>bir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mutasyonu</a:t>
            </a:r>
            <a:r>
              <a:rPr lang="en-US" dirty="0"/>
              <a:t> ilk </a:t>
            </a:r>
            <a:r>
              <a:rPr lang="en-US" dirty="0" err="1"/>
              <a:t>gözlemlemesi</a:t>
            </a:r>
            <a:r>
              <a:rPr lang="en-US" dirty="0"/>
              <a:t> </a:t>
            </a:r>
            <a:r>
              <a:rPr lang="en-US" dirty="0" err="1"/>
              <a:t>gece</a:t>
            </a:r>
            <a:r>
              <a:rPr lang="en-US" dirty="0"/>
              <a:t> </a:t>
            </a:r>
            <a:r>
              <a:rPr lang="en-US" dirty="0" err="1"/>
              <a:t>çuhaçiçeği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bilinen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bitkide</a:t>
            </a:r>
            <a:r>
              <a:rPr lang="en-US" dirty="0"/>
              <a:t> </a:t>
            </a:r>
            <a:r>
              <a:rPr lang="en-US" dirty="0" err="1"/>
              <a:t>olmuştur</a:t>
            </a:r>
            <a:r>
              <a:rPr lang="en-US" dirty="0"/>
              <a:t>.</a:t>
            </a:r>
          </a:p>
          <a:p>
            <a:endParaRPr lang="en-TR" b="1" dirty="0"/>
          </a:p>
        </p:txBody>
      </p:sp>
    </p:spTree>
    <p:extLst>
      <p:ext uri="{BB962C8B-B14F-4D97-AF65-F5344CB8AC3E}">
        <p14:creationId xmlns:p14="http://schemas.microsoft.com/office/powerpoint/2010/main" val="26325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61FF-132D-5545-BA34-22A4369A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10E1A-1F19-974B-9B3C-9C6ED08C3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Şu</a:t>
            </a:r>
            <a:r>
              <a:rPr lang="en-US" dirty="0"/>
              <a:t> an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mutasyon</a:t>
            </a:r>
            <a:r>
              <a:rPr lang="en-US" dirty="0"/>
              <a:t> </a:t>
            </a:r>
            <a:r>
              <a:rPr lang="en-US" dirty="0" err="1"/>
              <a:t>çeşidinin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bilinmektedir</a:t>
            </a:r>
            <a:r>
              <a:rPr lang="en-US" dirty="0"/>
              <a:t>. Bir </a:t>
            </a:r>
            <a:r>
              <a:rPr lang="en-US" dirty="0" err="1"/>
              <a:t>çeşidi</a:t>
            </a:r>
            <a:r>
              <a:rPr lang="en-US" dirty="0"/>
              <a:t>, </a:t>
            </a:r>
            <a:r>
              <a:rPr lang="en-US" dirty="0" err="1"/>
              <a:t>geni</a:t>
            </a:r>
            <a:r>
              <a:rPr lang="en-US" dirty="0"/>
              <a:t> </a:t>
            </a:r>
            <a:r>
              <a:rPr lang="en-US" dirty="0" err="1"/>
              <a:t>taşıyan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kromozomda</a:t>
            </a:r>
            <a:r>
              <a:rPr lang="en-US" dirty="0"/>
              <a:t> </a:t>
            </a:r>
            <a:r>
              <a:rPr lang="en-US" dirty="0" err="1"/>
              <a:t>aniden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özelliğin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alleli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gen</a:t>
            </a:r>
          </a:p>
          <a:p>
            <a:pPr marL="0" indent="0">
              <a:buNone/>
            </a:pPr>
            <a:r>
              <a:rPr lang="en-US" dirty="0" err="1"/>
              <a:t>mutasyonu’dur</a:t>
            </a:r>
            <a:r>
              <a:rPr lang="en-US" dirty="0"/>
              <a:t>. T. H. </a:t>
            </a:r>
            <a:r>
              <a:rPr lang="en-US" dirty="0" err="1"/>
              <a:t>Morgan’ın</a:t>
            </a:r>
            <a:r>
              <a:rPr lang="en-US" dirty="0"/>
              <a:t> </a:t>
            </a:r>
            <a:r>
              <a:rPr lang="en-US" dirty="0" err="1"/>
              <a:t>bulduğu</a:t>
            </a:r>
            <a:r>
              <a:rPr lang="en-US" dirty="0"/>
              <a:t> </a:t>
            </a:r>
            <a:r>
              <a:rPr lang="en-US" dirty="0" err="1"/>
              <a:t>beyaz</a:t>
            </a:r>
            <a:r>
              <a:rPr lang="en-US" dirty="0"/>
              <a:t> </a:t>
            </a:r>
            <a:r>
              <a:rPr lang="en-US" dirty="0" err="1"/>
              <a:t>gözlu</a:t>
            </a:r>
            <a:r>
              <a:rPr lang="en-US" dirty="0"/>
              <a:t>̈ </a:t>
            </a:r>
            <a:r>
              <a:rPr lang="en-US" dirty="0" err="1"/>
              <a:t>erkek</a:t>
            </a:r>
            <a:r>
              <a:rPr lang="en-US" dirty="0"/>
              <a:t> </a:t>
            </a:r>
            <a:r>
              <a:rPr lang="en-US" dirty="0" err="1"/>
              <a:t>meyve</a:t>
            </a:r>
            <a:r>
              <a:rPr lang="en-US" dirty="0"/>
              <a:t> </a:t>
            </a:r>
            <a:r>
              <a:rPr lang="en-US" dirty="0" err="1"/>
              <a:t>sineği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rengi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geninin</a:t>
            </a:r>
            <a:r>
              <a:rPr lang="en-US" dirty="0"/>
              <a:t> </a:t>
            </a:r>
            <a:r>
              <a:rPr lang="en-US" dirty="0" err="1"/>
              <a:t>mutasyonunun</a:t>
            </a:r>
            <a:r>
              <a:rPr lang="en-US" dirty="0"/>
              <a:t> </a:t>
            </a:r>
            <a:r>
              <a:rPr lang="en-US" dirty="0" err="1"/>
              <a:t>sonucuydu</a:t>
            </a:r>
            <a:r>
              <a:rPr lang="en-US" dirty="0"/>
              <a:t>. Gen </a:t>
            </a:r>
            <a:r>
              <a:rPr lang="en-US" dirty="0" err="1"/>
              <a:t>mutasyonunun</a:t>
            </a:r>
            <a:r>
              <a:rPr lang="en-US" dirty="0"/>
              <a:t> </a:t>
            </a:r>
            <a:r>
              <a:rPr lang="en-US" dirty="0" err="1"/>
              <a:t>doğası</a:t>
            </a:r>
            <a:r>
              <a:rPr lang="en-US" dirty="0"/>
              <a:t> </a:t>
            </a:r>
            <a:r>
              <a:rPr lang="en-US" dirty="0" err="1"/>
              <a:t>Bölüm</a:t>
            </a:r>
            <a:r>
              <a:rPr lang="en-US" dirty="0"/>
              <a:t> 20’de</a:t>
            </a:r>
          </a:p>
          <a:p>
            <a:pPr marL="0" indent="0">
              <a:buNone/>
            </a:pPr>
            <a:r>
              <a:rPr lang="en-US" dirty="0" err="1"/>
              <a:t>tartışılmaktadır</a:t>
            </a:r>
            <a:r>
              <a:rPr lang="en-US" dirty="0"/>
              <a:t>.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mutayon</a:t>
            </a:r>
            <a:r>
              <a:rPr lang="en-US" dirty="0"/>
              <a:t> </a:t>
            </a:r>
            <a:r>
              <a:rPr lang="en-US" dirty="0" err="1"/>
              <a:t>çeşidi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kromozomal</a:t>
            </a:r>
            <a:r>
              <a:rPr lang="en-US" dirty="0"/>
              <a:t> </a:t>
            </a:r>
            <a:r>
              <a:rPr lang="en-US" dirty="0" err="1"/>
              <a:t>mutasyondur</a:t>
            </a:r>
            <a:r>
              <a:rPr lang="en-US" dirty="0"/>
              <a:t>. </a:t>
            </a:r>
            <a:r>
              <a:rPr lang="en-US" dirty="0" err="1"/>
              <a:t>Kromozomal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mutasyonlar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organizmanın</a:t>
            </a:r>
            <a:r>
              <a:rPr lang="en-US" dirty="0"/>
              <a:t> </a:t>
            </a:r>
            <a:r>
              <a:rPr lang="en-US" dirty="0" err="1"/>
              <a:t>hücrelerindeki</a:t>
            </a:r>
            <a:r>
              <a:rPr lang="en-US" dirty="0"/>
              <a:t> </a:t>
            </a:r>
            <a:r>
              <a:rPr lang="en-US" dirty="0" err="1"/>
              <a:t>bütün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kromozomun</a:t>
            </a:r>
            <a:r>
              <a:rPr lang="en-US" dirty="0"/>
              <a:t> </a:t>
            </a:r>
            <a:r>
              <a:rPr lang="en-US" dirty="0" err="1"/>
              <a:t>yapısında</a:t>
            </a:r>
            <a:r>
              <a:rPr lang="en-US" dirty="0"/>
              <a:t> </a:t>
            </a:r>
            <a:r>
              <a:rPr lang="en-US" dirty="0" err="1"/>
              <a:t>veya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sayısındaki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değişikliği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. De Vries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gözlemlenen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mutasyonlar</a:t>
            </a:r>
            <a:r>
              <a:rPr lang="en-US" dirty="0"/>
              <a:t> </a:t>
            </a:r>
            <a:r>
              <a:rPr lang="en-US" dirty="0" err="1"/>
              <a:t>kromozamal</a:t>
            </a:r>
            <a:r>
              <a:rPr lang="en-US" dirty="0"/>
              <a:t> </a:t>
            </a:r>
            <a:r>
              <a:rPr lang="en-US" dirty="0" err="1"/>
              <a:t>mutasyonlardır</a:t>
            </a:r>
            <a:r>
              <a:rPr lang="en-US" dirty="0"/>
              <a:t>.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96442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C9856-505B-444E-9A1E-0287FC72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31837-03F7-1749-B8AD-F0647A3BA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Eşeyli</a:t>
            </a:r>
            <a:r>
              <a:rPr lang="en-US" dirty="0"/>
              <a:t> </a:t>
            </a:r>
            <a:r>
              <a:rPr lang="en-US" dirty="0" err="1"/>
              <a:t>üreyen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organizmada</a:t>
            </a:r>
            <a:r>
              <a:rPr lang="en-US" dirty="0"/>
              <a:t> </a:t>
            </a:r>
            <a:r>
              <a:rPr lang="en-US" dirty="0" err="1"/>
              <a:t>kalıtlanan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mutasyonun</a:t>
            </a:r>
            <a:r>
              <a:rPr lang="en-US" dirty="0"/>
              <a:t>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gametin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DNA’sında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r>
              <a:rPr lang="en-US" dirty="0" err="1"/>
              <a:t>Böylece</a:t>
            </a:r>
            <a:r>
              <a:rPr lang="en-US" dirty="0"/>
              <a:t>, </a:t>
            </a:r>
            <a:r>
              <a:rPr lang="en-US" dirty="0" err="1"/>
              <a:t>mutasyon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gamette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gametin</a:t>
            </a:r>
            <a:r>
              <a:rPr lang="en-US" dirty="0"/>
              <a:t> </a:t>
            </a:r>
            <a:r>
              <a:rPr lang="en-US" dirty="0" err="1"/>
              <a:t>geldiği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hücrede</a:t>
            </a:r>
            <a:r>
              <a:rPr lang="en-US" dirty="0"/>
              <a:t>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 </a:t>
            </a:r>
            <a:r>
              <a:rPr lang="en-US" dirty="0" err="1"/>
              <a:t>Vücut</a:t>
            </a:r>
            <a:r>
              <a:rPr lang="en-US" dirty="0"/>
              <a:t> </a:t>
            </a:r>
            <a:r>
              <a:rPr lang="en-US" dirty="0" err="1"/>
              <a:t>hücrelerinde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mutasyonlar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hücreler</a:t>
            </a:r>
            <a:r>
              <a:rPr lang="en-US" dirty="0"/>
              <a:t> </a:t>
            </a:r>
            <a:r>
              <a:rPr lang="en-US" dirty="0" err="1"/>
              <a:t>üremeye</a:t>
            </a:r>
            <a:r>
              <a:rPr lang="en-US" dirty="0"/>
              <a:t> </a:t>
            </a:r>
            <a:r>
              <a:rPr lang="en-US" dirty="0" err="1"/>
              <a:t>katılmadıkları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döllere</a:t>
            </a:r>
            <a:r>
              <a:rPr lang="en-US" dirty="0"/>
              <a:t> </a:t>
            </a:r>
            <a:r>
              <a:rPr lang="en-US" dirty="0" err="1"/>
              <a:t>aktarılamazlar</a:t>
            </a:r>
            <a:r>
              <a:rPr lang="en-US" dirty="0"/>
              <a:t>.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874470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60D91-5C7D-4749-B3F6-8FB15B9F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i="1" dirty="0" err="1"/>
              <a:t>Kromozomal</a:t>
            </a:r>
            <a:r>
              <a:rPr lang="en-US" i="1" dirty="0"/>
              <a:t> </a:t>
            </a:r>
            <a:r>
              <a:rPr lang="en-US" i="1" dirty="0" err="1"/>
              <a:t>Mutasyonlar</a:t>
            </a:r>
            <a:br>
              <a:rPr lang="en-US" dirty="0"/>
            </a:b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980F1-E3FC-264C-B807-2898062E4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Yapısında</a:t>
            </a:r>
            <a:r>
              <a:rPr lang="en-US" dirty="0"/>
              <a:t> </a:t>
            </a:r>
            <a:r>
              <a:rPr lang="en-US" dirty="0" err="1"/>
              <a:t>Değişmeler</a:t>
            </a:r>
            <a:r>
              <a:rPr lang="en-US" dirty="0"/>
              <a:t>.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yapısında</a:t>
            </a:r>
            <a:r>
              <a:rPr lang="en-US" dirty="0"/>
              <a:t> </a:t>
            </a:r>
            <a:r>
              <a:rPr lang="en-US" dirty="0" err="1"/>
              <a:t>sürekli</a:t>
            </a:r>
            <a:r>
              <a:rPr lang="en-US" dirty="0"/>
              <a:t> </a:t>
            </a:r>
            <a:r>
              <a:rPr lang="en-US" dirty="0" err="1"/>
              <a:t>değişmeler</a:t>
            </a:r>
            <a:r>
              <a:rPr lang="en-US" dirty="0"/>
              <a:t> </a:t>
            </a:r>
            <a:r>
              <a:rPr lang="en-US" dirty="0" err="1"/>
              <a:t>bazen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mayotik</a:t>
            </a:r>
            <a:r>
              <a:rPr lang="en-US" dirty="0"/>
              <a:t> </a:t>
            </a:r>
            <a:r>
              <a:rPr lang="en-US" dirty="0" err="1"/>
              <a:t>hücre</a:t>
            </a:r>
            <a:r>
              <a:rPr lang="en-US" dirty="0"/>
              <a:t> </a:t>
            </a:r>
            <a:r>
              <a:rPr lang="en-US" dirty="0" err="1"/>
              <a:t>bölünmesi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 </a:t>
            </a:r>
            <a:r>
              <a:rPr lang="en-US" dirty="0" err="1"/>
              <a:t>Mayozda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tetrat</a:t>
            </a:r>
            <a:r>
              <a:rPr lang="en-US" dirty="0"/>
              <a:t> </a:t>
            </a:r>
            <a:r>
              <a:rPr lang="en-US" dirty="0" err="1"/>
              <a:t>oluşumu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kromatidler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dolaşabilirler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bölütleri</a:t>
            </a:r>
            <a:r>
              <a:rPr lang="en-US" dirty="0"/>
              <a:t> </a:t>
            </a:r>
            <a:r>
              <a:rPr lang="en-US" dirty="0" err="1"/>
              <a:t>birkaç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düzenlenebilirler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Bu </a:t>
            </a:r>
            <a:r>
              <a:rPr lang="en-US" dirty="0" err="1"/>
              <a:t>değişiklikler</a:t>
            </a:r>
            <a:r>
              <a:rPr lang="en-US" dirty="0"/>
              <a:t> </a:t>
            </a:r>
            <a:r>
              <a:rPr lang="en-US" dirty="0" err="1"/>
              <a:t>crossin-over’la</a:t>
            </a:r>
            <a:r>
              <a:rPr lang="en-US" dirty="0"/>
              <a:t> </a:t>
            </a:r>
            <a:r>
              <a:rPr lang="en-US" dirty="0" err="1"/>
              <a:t>karıştırılmamalıdır</a:t>
            </a:r>
            <a:r>
              <a:rPr lang="en-US" dirty="0"/>
              <a:t>. Translocation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kromozom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bölüdünün</a:t>
            </a:r>
            <a:r>
              <a:rPr lang="en-US" dirty="0"/>
              <a:t> homolog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kromozoma</a:t>
            </a:r>
            <a:r>
              <a:rPr lang="en-US" dirty="0"/>
              <a:t> </a:t>
            </a:r>
            <a:r>
              <a:rPr lang="en-US" dirty="0" err="1"/>
              <a:t>aktarılmasıdır</a:t>
            </a:r>
            <a:r>
              <a:rPr lang="en-US" dirty="0"/>
              <a:t>. Bir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parçasının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dönmesi</a:t>
            </a:r>
            <a:r>
              <a:rPr lang="en-US" dirty="0"/>
              <a:t>, </a:t>
            </a:r>
            <a:r>
              <a:rPr lang="en-US" dirty="0" err="1"/>
              <a:t>bölütteki</a:t>
            </a:r>
            <a:r>
              <a:rPr lang="en-US" dirty="0"/>
              <a:t> </a:t>
            </a:r>
            <a:r>
              <a:rPr lang="en-US" dirty="0" err="1"/>
              <a:t>genlerin</a:t>
            </a:r>
            <a:r>
              <a:rPr lang="en-US" dirty="0"/>
              <a:t> </a:t>
            </a:r>
            <a:r>
              <a:rPr lang="en-US" dirty="0" err="1"/>
              <a:t>sırasını</a:t>
            </a:r>
            <a:r>
              <a:rPr lang="en-US" dirty="0"/>
              <a:t> </a:t>
            </a:r>
            <a:r>
              <a:rPr lang="en-US" dirty="0" err="1"/>
              <a:t>tersine</a:t>
            </a:r>
            <a:r>
              <a:rPr lang="en-US" dirty="0"/>
              <a:t> </a:t>
            </a:r>
            <a:r>
              <a:rPr lang="en-US" dirty="0" err="1"/>
              <a:t>çevirirse</a:t>
            </a:r>
            <a:r>
              <a:rPr lang="en-US" dirty="0"/>
              <a:t>, inversion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 Addition</a:t>
            </a:r>
          </a:p>
          <a:p>
            <a:pPr marL="0" indent="0">
              <a:buNone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bölüdünün</a:t>
            </a:r>
            <a:r>
              <a:rPr lang="en-US" dirty="0"/>
              <a:t> </a:t>
            </a:r>
            <a:r>
              <a:rPr lang="en-US" dirty="0" err="1"/>
              <a:t>kırılması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homologuna</a:t>
            </a:r>
            <a:r>
              <a:rPr lang="en-US" dirty="0"/>
              <a:t> </a:t>
            </a:r>
            <a:r>
              <a:rPr lang="en-US" dirty="0" err="1"/>
              <a:t>eklenmesidir</a:t>
            </a:r>
            <a:r>
              <a:rPr lang="en-US" dirty="0"/>
              <a:t>. Deletion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bölüdünün</a:t>
            </a:r>
            <a:r>
              <a:rPr lang="en-US" dirty="0"/>
              <a:t> </a:t>
            </a:r>
            <a:r>
              <a:rPr lang="en-US" dirty="0" err="1"/>
              <a:t>kopmasından</a:t>
            </a:r>
            <a:r>
              <a:rPr lang="en-US" dirty="0"/>
              <a:t> </a:t>
            </a:r>
            <a:r>
              <a:rPr lang="en-US" dirty="0" err="1"/>
              <a:t>kaynaklanan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genlerin</a:t>
            </a:r>
            <a:r>
              <a:rPr lang="en-US" dirty="0"/>
              <a:t> </a:t>
            </a:r>
            <a:r>
              <a:rPr lang="en-US" dirty="0" err="1"/>
              <a:t>kaybedilmesiyle</a:t>
            </a:r>
            <a:r>
              <a:rPr lang="en-US" dirty="0"/>
              <a:t> </a:t>
            </a:r>
            <a:r>
              <a:rPr lang="en-US" dirty="0" err="1"/>
              <a:t>meydana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gelir</a:t>
            </a:r>
            <a:r>
              <a:rPr lang="en-US" dirty="0"/>
              <a:t>.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46446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67A96-3550-8F46-B786-50D6748EC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40EE7-B73B-4D49-9008-942AEED3D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Nondisjunction. Bir </a:t>
            </a:r>
            <a:r>
              <a:rPr lang="en-US" dirty="0" err="1"/>
              <a:t>bütün</a:t>
            </a:r>
            <a:r>
              <a:rPr lang="en-US" dirty="0"/>
              <a:t> </a:t>
            </a:r>
            <a:r>
              <a:rPr lang="en-US" dirty="0" err="1"/>
              <a:t>kromozomun</a:t>
            </a:r>
            <a:r>
              <a:rPr lang="en-US" dirty="0"/>
              <a:t> </a:t>
            </a:r>
            <a:r>
              <a:rPr lang="en-US" dirty="0" err="1"/>
              <a:t>yanlış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konulması</a:t>
            </a:r>
            <a:r>
              <a:rPr lang="en-US" dirty="0"/>
              <a:t> </a:t>
            </a:r>
            <a:r>
              <a:rPr lang="en-US" dirty="0" err="1"/>
              <a:t>mayoz</a:t>
            </a:r>
            <a:r>
              <a:rPr lang="en-US" dirty="0"/>
              <a:t> </a:t>
            </a:r>
            <a:r>
              <a:rPr lang="en-US" dirty="0" err="1"/>
              <a:t>sırasında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gelebilir</a:t>
            </a:r>
            <a:r>
              <a:rPr lang="en-US" dirty="0"/>
              <a:t>. </a:t>
            </a:r>
            <a:r>
              <a:rPr lang="en-US" dirty="0" err="1"/>
              <a:t>Böylece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organizmada</a:t>
            </a:r>
            <a:r>
              <a:rPr lang="en-US" dirty="0"/>
              <a:t> </a:t>
            </a:r>
            <a:r>
              <a:rPr lang="en-US" dirty="0" err="1"/>
              <a:t>fazladan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bulunabilir</a:t>
            </a:r>
            <a:r>
              <a:rPr lang="en-US" dirty="0"/>
              <a:t> (2n+1)</a:t>
            </a:r>
          </a:p>
          <a:p>
            <a:pPr marL="0" indent="0">
              <a:buNone/>
            </a:pP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bütün</a:t>
            </a:r>
            <a:r>
              <a:rPr lang="en-US" dirty="0"/>
              <a:t> </a:t>
            </a:r>
            <a:r>
              <a:rPr lang="en-US" dirty="0" err="1"/>
              <a:t>kromozom</a:t>
            </a:r>
            <a:r>
              <a:rPr lang="en-US" dirty="0"/>
              <a:t> </a:t>
            </a:r>
            <a:r>
              <a:rPr lang="en-US" dirty="0" err="1"/>
              <a:t>çıkarılabilir</a:t>
            </a:r>
            <a:r>
              <a:rPr lang="en-US" dirty="0"/>
              <a:t> (2n-1). Bu </a:t>
            </a:r>
            <a:r>
              <a:rPr lang="en-US" dirty="0" err="1"/>
              <a:t>değişme</a:t>
            </a:r>
            <a:r>
              <a:rPr lang="en-US" dirty="0"/>
              <a:t>, </a:t>
            </a:r>
            <a:r>
              <a:rPr lang="en-US" dirty="0" err="1"/>
              <a:t>kromozomların</a:t>
            </a:r>
            <a:r>
              <a:rPr lang="en-US" dirty="0"/>
              <a:t> </a:t>
            </a:r>
            <a:r>
              <a:rPr lang="en-US" dirty="0" err="1"/>
              <a:t>normalde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ayrıldıkları</a:t>
            </a:r>
            <a:r>
              <a:rPr lang="en-US" dirty="0"/>
              <a:t> </a:t>
            </a:r>
            <a:r>
              <a:rPr lang="en-US" dirty="0" err="1"/>
              <a:t>mayoz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beraber</a:t>
            </a:r>
            <a:r>
              <a:rPr lang="en-US" dirty="0"/>
              <a:t> </a:t>
            </a:r>
            <a:r>
              <a:rPr lang="en-US" dirty="0" err="1"/>
              <a:t>kalmalarından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 Bu </a:t>
            </a:r>
            <a:r>
              <a:rPr lang="en-US" dirty="0" err="1"/>
              <a:t>olay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nondisjunction (</a:t>
            </a:r>
            <a:r>
              <a:rPr lang="en-US" dirty="0" err="1"/>
              <a:t>ayrılmama</a:t>
            </a:r>
            <a:r>
              <a:rPr lang="en-US" dirty="0"/>
              <a:t>)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bilinir</a:t>
            </a:r>
            <a:r>
              <a:rPr lang="en-US" dirty="0"/>
              <a:t>.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4293696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{6F803BD5-7277-9948-9E53-79BF9346A2A7}tf10001058</Template>
  <TotalTime>32</TotalTime>
  <Words>1007</Words>
  <Application>Microsoft Macintosh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Celestial</vt:lpstr>
      <vt:lpstr>Genetik 3. ders  Temel Genetik Kavramlar II</vt:lpstr>
      <vt:lpstr>Gen Kavramı </vt:lpstr>
      <vt:lpstr>Alleller </vt:lpstr>
      <vt:lpstr>Genotipler ve Fenotipler </vt:lpstr>
      <vt:lpstr>MUTASYONLAR </vt:lpstr>
      <vt:lpstr>PowerPoint Presentation</vt:lpstr>
      <vt:lpstr>PowerPoint Presentation</vt:lpstr>
      <vt:lpstr>Kromozomal Mutasyonlar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Genetik 2. ders  Temel Genetik Kavramlar</dc:title>
  <dc:creator>Microsoft Office User</dc:creator>
  <cp:lastModifiedBy>Microsoft Office User</cp:lastModifiedBy>
  <cp:revision>4</cp:revision>
  <dcterms:created xsi:type="dcterms:W3CDTF">2020-05-06T11:30:57Z</dcterms:created>
  <dcterms:modified xsi:type="dcterms:W3CDTF">2020-05-06T12:07:22Z</dcterms:modified>
</cp:coreProperties>
</file>