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A1A0915-3C8C-4DE8-999A-2B3C626B55E7}"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4836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1A0915-3C8C-4DE8-999A-2B3C626B55E7}"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788937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1A0915-3C8C-4DE8-999A-2B3C626B55E7}"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3795929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1A0915-3C8C-4DE8-999A-2B3C626B55E7}"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256252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A1A0915-3C8C-4DE8-999A-2B3C626B55E7}" type="datetimeFigureOut">
              <a:rPr lang="tr-TR" smtClean="0"/>
              <a:t>5.2.2020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1183660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A1A0915-3C8C-4DE8-999A-2B3C626B55E7}"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2782730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A1A0915-3C8C-4DE8-999A-2B3C626B55E7}" type="datetimeFigureOut">
              <a:rPr lang="tr-TR" smtClean="0"/>
              <a:t>5.2.2020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4172614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A1A0915-3C8C-4DE8-999A-2B3C626B55E7}" type="datetimeFigureOut">
              <a:rPr lang="tr-TR" smtClean="0"/>
              <a:t>5.2.2020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288544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1A0915-3C8C-4DE8-999A-2B3C626B55E7}" type="datetimeFigureOut">
              <a:rPr lang="tr-TR" smtClean="0"/>
              <a:t>5.2.2020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223417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1A0915-3C8C-4DE8-999A-2B3C626B55E7}"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3014504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1A0915-3C8C-4DE8-999A-2B3C626B55E7}" type="datetimeFigureOut">
              <a:rPr lang="tr-TR" smtClean="0"/>
              <a:t>5.2.2020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73BD85-1FF0-4F39-8924-3FA66C5BCE30}" type="slidenum">
              <a:rPr lang="tr-TR" smtClean="0"/>
              <a:t>‹#›</a:t>
            </a:fld>
            <a:endParaRPr lang="tr-TR"/>
          </a:p>
        </p:txBody>
      </p:sp>
    </p:spTree>
    <p:extLst>
      <p:ext uri="{BB962C8B-B14F-4D97-AF65-F5344CB8AC3E}">
        <p14:creationId xmlns:p14="http://schemas.microsoft.com/office/powerpoint/2010/main" val="338095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A0915-3C8C-4DE8-999A-2B3C626B55E7}" type="datetimeFigureOut">
              <a:rPr lang="tr-TR" smtClean="0"/>
              <a:t>5.2.2020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73BD85-1FF0-4F39-8924-3FA66C5BCE30}" type="slidenum">
              <a:rPr lang="tr-TR" smtClean="0"/>
              <a:t>‹#›</a:t>
            </a:fld>
            <a:endParaRPr lang="tr-TR"/>
          </a:p>
        </p:txBody>
      </p:sp>
    </p:spTree>
    <p:extLst>
      <p:ext uri="{BB962C8B-B14F-4D97-AF65-F5344CB8AC3E}">
        <p14:creationId xmlns:p14="http://schemas.microsoft.com/office/powerpoint/2010/main" val="20334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onzetaal.nl/taaladvies/persoonlijk-voornaamwoord" TargetMode="External"/><Relationship Id="rId2" Type="http://schemas.openxmlformats.org/officeDocument/2006/relationships/hyperlink" Target="https://nl.wikipedia.org/wiki/Persoonlijk_voornaamwoord" TargetMode="External"/><Relationship Id="rId1" Type="http://schemas.openxmlformats.org/officeDocument/2006/relationships/slideLayout" Target="../slideLayouts/slideLayout2.xml"/><Relationship Id="rId5" Type="http://schemas.openxmlformats.org/officeDocument/2006/relationships/hyperlink" Target="https://wikikids.nl/Persoonlijk_voornaamwoord" TargetMode="External"/><Relationship Id="rId4" Type="http://schemas.openxmlformats.org/officeDocument/2006/relationships/hyperlink" Target="http://wp.digischool.nl/nederlands/home/taalkundig-ontleden-woordsoorten/persoonlijk-voornaamwoord-12/"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nl.wikipedia.org/wiki/Jullie" TargetMode="External"/><Relationship Id="rId13" Type="http://schemas.openxmlformats.org/officeDocument/2006/relationships/hyperlink" Target="https://nl.wikipedia.org/wiki/Ren%C3%A9_Descartes" TargetMode="External"/><Relationship Id="rId3" Type="http://schemas.openxmlformats.org/officeDocument/2006/relationships/hyperlink" Target="https://nl.wikipedia.org/wiki/Persoon_(taalkunde)" TargetMode="External"/><Relationship Id="rId7" Type="http://schemas.openxmlformats.org/officeDocument/2006/relationships/hyperlink" Target="https://nl.wikipedia.org/wiki/Jij" TargetMode="External"/><Relationship Id="rId12" Type="http://schemas.openxmlformats.org/officeDocument/2006/relationships/hyperlink" Target="https://nl.wikipedia.org/wiki/Onderwerp_(taalkunde)" TargetMode="External"/><Relationship Id="rId2" Type="http://schemas.openxmlformats.org/officeDocument/2006/relationships/hyperlink" Target="https://nl.wikipedia.org/wiki/Latijn" TargetMode="External"/><Relationship Id="rId1" Type="http://schemas.openxmlformats.org/officeDocument/2006/relationships/slideLayout" Target="../slideLayouts/slideLayout2.xml"/><Relationship Id="rId6" Type="http://schemas.openxmlformats.org/officeDocument/2006/relationships/hyperlink" Target="https://nl.wikipedia.org/wiki/Wij_(voornaamwoord)" TargetMode="External"/><Relationship Id="rId11" Type="http://schemas.openxmlformats.org/officeDocument/2006/relationships/hyperlink" Target="https://nl.wikipedia.org/wiki/Pro-droptaal" TargetMode="External"/><Relationship Id="rId5" Type="http://schemas.openxmlformats.org/officeDocument/2006/relationships/hyperlink" Target="https://nl.wikipedia.org/wiki/Ik_(voornaamwoord)" TargetMode="External"/><Relationship Id="rId10" Type="http://schemas.openxmlformats.org/officeDocument/2006/relationships/hyperlink" Target="https://nl.wikipedia.org/wiki/Zij_(voornaamwoord)" TargetMode="External"/><Relationship Id="rId4" Type="http://schemas.openxmlformats.org/officeDocument/2006/relationships/hyperlink" Target="https://nl.wikipedia.org/wiki/Nederlands" TargetMode="External"/><Relationship Id="rId9" Type="http://schemas.openxmlformats.org/officeDocument/2006/relationships/hyperlink" Target="https://nl.wikipedia.org/wiki/Hij_(voornaamwoord)" TargetMode="External"/><Relationship Id="rId14" Type="http://schemas.openxmlformats.org/officeDocument/2006/relationships/hyperlink" Target="https://nl.wikipedia.org/wiki/Spaa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nzetaal.nl/taaladvies/advies/gezegde" TargetMode="External"/><Relationship Id="rId2" Type="http://schemas.openxmlformats.org/officeDocument/2006/relationships/hyperlink" Target="https://onzetaal.nl/taaladvies/advies/persoonsvorm" TargetMode="External"/><Relationship Id="rId1" Type="http://schemas.openxmlformats.org/officeDocument/2006/relationships/slideLayout" Target="../slideLayouts/slideLayout2.xml"/><Relationship Id="rId6" Type="http://schemas.openxmlformats.org/officeDocument/2006/relationships/hyperlink" Target="https://onzetaal.nl/taaladvies/advies/voorzetsel" TargetMode="External"/><Relationship Id="rId5" Type="http://schemas.openxmlformats.org/officeDocument/2006/relationships/hyperlink" Target="https://onzetaal.nl/taaladvies/advies/indirect-object" TargetMode="External"/><Relationship Id="rId4" Type="http://schemas.openxmlformats.org/officeDocument/2006/relationships/hyperlink" Target="https://onzetaal.nl/taaladvies/advies/lijdend-voorwer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ikikids.nl/Grammatica" TargetMode="External"/><Relationship Id="rId7" Type="http://schemas.openxmlformats.org/officeDocument/2006/relationships/hyperlink" Target="https://wikikids.nl/Persoonsvorm" TargetMode="External"/><Relationship Id="rId2" Type="http://schemas.openxmlformats.org/officeDocument/2006/relationships/hyperlink" Target="https://wikikids.nl/Onderwerp_(taalkunde)" TargetMode="External"/><Relationship Id="rId1" Type="http://schemas.openxmlformats.org/officeDocument/2006/relationships/slideLayout" Target="../slideLayouts/slideLayout2.xml"/><Relationship Id="rId6" Type="http://schemas.openxmlformats.org/officeDocument/2006/relationships/hyperlink" Target="https://wikikids.nl/Naamval" TargetMode="External"/><Relationship Id="rId5" Type="http://schemas.openxmlformats.org/officeDocument/2006/relationships/hyperlink" Target="https://wikikids.nl/Lijdend_voorwerp" TargetMode="External"/><Relationship Id="rId4" Type="http://schemas.openxmlformats.org/officeDocument/2006/relationships/hyperlink" Target="https://wikikids.nl/Meewerkend_voorwerp"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6117" y="143435"/>
            <a:ext cx="10506635" cy="3182471"/>
          </a:xfrm>
        </p:spPr>
        <p:txBody>
          <a:bodyPr>
            <a:noAutofit/>
          </a:bodyPr>
          <a:lstStyle/>
          <a:p>
            <a:r>
              <a:rPr lang="tr-TR" sz="5400" b="1" dirty="0" smtClean="0">
                <a:solidFill>
                  <a:srgbClr val="C00000"/>
                </a:solidFill>
                <a:latin typeface="Times New Roman" panose="02020603050405020304" pitchFamily="18" charset="0"/>
                <a:cs typeface="Times New Roman" panose="02020603050405020304" pitchFamily="18" charset="0"/>
              </a:rPr>
              <a:t>HOL 111 – 112</a:t>
            </a:r>
            <a:br>
              <a:rPr lang="tr-TR" sz="5400" b="1" dirty="0" smtClean="0">
                <a:solidFill>
                  <a:srgbClr val="C00000"/>
                </a:solidFill>
                <a:latin typeface="Times New Roman" panose="02020603050405020304" pitchFamily="18" charset="0"/>
                <a:cs typeface="Times New Roman" panose="02020603050405020304" pitchFamily="18" charset="0"/>
              </a:rPr>
            </a:br>
            <a:r>
              <a:rPr lang="tr-TR" sz="5400" b="1" dirty="0" smtClean="0">
                <a:solidFill>
                  <a:srgbClr val="C00000"/>
                </a:solidFill>
                <a:latin typeface="Times New Roman" panose="02020603050405020304" pitchFamily="18" charset="0"/>
                <a:cs typeface="Times New Roman" panose="02020603050405020304" pitchFamily="18" charset="0"/>
              </a:rPr>
              <a:t>Hollanda Dili ve Grameri I – II</a:t>
            </a:r>
            <a:br>
              <a:rPr lang="tr-TR" sz="5400" b="1" dirty="0" smtClean="0">
                <a:solidFill>
                  <a:srgbClr val="C00000"/>
                </a:solidFill>
                <a:latin typeface="Times New Roman" panose="02020603050405020304" pitchFamily="18" charset="0"/>
                <a:cs typeface="Times New Roman" panose="02020603050405020304" pitchFamily="18" charset="0"/>
              </a:rPr>
            </a:br>
            <a:r>
              <a:rPr lang="tr-TR" sz="5400" b="1" dirty="0" smtClean="0">
                <a:solidFill>
                  <a:srgbClr val="C00000"/>
                </a:solidFill>
                <a:latin typeface="Times New Roman" panose="02020603050405020304" pitchFamily="18" charset="0"/>
                <a:cs typeface="Times New Roman" panose="02020603050405020304" pitchFamily="18" charset="0"/>
              </a:rPr>
              <a:t>(</a:t>
            </a:r>
            <a:r>
              <a:rPr lang="tr-TR" sz="5400" b="1" i="1" dirty="0" err="1" smtClean="0">
                <a:solidFill>
                  <a:srgbClr val="C00000"/>
                </a:solidFill>
                <a:latin typeface="Times New Roman" panose="02020603050405020304" pitchFamily="18" charset="0"/>
                <a:cs typeface="Times New Roman" panose="02020603050405020304" pitchFamily="18" charset="0"/>
              </a:rPr>
              <a:t>Inleiding</a:t>
            </a:r>
            <a:r>
              <a:rPr lang="tr-TR" sz="5400" b="1" i="1" dirty="0" smtClean="0">
                <a:solidFill>
                  <a:srgbClr val="C00000"/>
                </a:solidFill>
                <a:latin typeface="Times New Roman" panose="02020603050405020304" pitchFamily="18" charset="0"/>
                <a:cs typeface="Times New Roman" panose="02020603050405020304" pitchFamily="18" charset="0"/>
              </a:rPr>
              <a:t> </a:t>
            </a:r>
            <a:r>
              <a:rPr lang="tr-TR" sz="5400" b="1" i="1" dirty="0" err="1" smtClean="0">
                <a:solidFill>
                  <a:srgbClr val="C00000"/>
                </a:solidFill>
                <a:latin typeface="Times New Roman" panose="02020603050405020304" pitchFamily="18" charset="0"/>
                <a:cs typeface="Times New Roman" panose="02020603050405020304" pitchFamily="18" charset="0"/>
              </a:rPr>
              <a:t>tot</a:t>
            </a:r>
            <a:r>
              <a:rPr lang="tr-TR" sz="5400" b="1" i="1" dirty="0" smtClean="0">
                <a:solidFill>
                  <a:srgbClr val="C00000"/>
                </a:solidFill>
                <a:latin typeface="Times New Roman" panose="02020603050405020304" pitchFamily="18" charset="0"/>
                <a:cs typeface="Times New Roman" panose="02020603050405020304" pitchFamily="18" charset="0"/>
              </a:rPr>
              <a:t> de </a:t>
            </a:r>
            <a:r>
              <a:rPr lang="tr-TR" sz="5400" b="1" i="1" dirty="0" err="1" smtClean="0">
                <a:solidFill>
                  <a:srgbClr val="C00000"/>
                </a:solidFill>
                <a:latin typeface="Times New Roman" panose="02020603050405020304" pitchFamily="18" charset="0"/>
                <a:cs typeface="Times New Roman" panose="02020603050405020304" pitchFamily="18" charset="0"/>
              </a:rPr>
              <a:t>Nederlandse</a:t>
            </a:r>
            <a:r>
              <a:rPr lang="tr-TR" sz="5400" b="1" i="1" dirty="0" smtClean="0">
                <a:solidFill>
                  <a:srgbClr val="C00000"/>
                </a:solidFill>
                <a:latin typeface="Times New Roman" panose="02020603050405020304" pitchFamily="18" charset="0"/>
                <a:cs typeface="Times New Roman" panose="02020603050405020304" pitchFamily="18" charset="0"/>
              </a:rPr>
              <a:t> </a:t>
            </a:r>
            <a:r>
              <a:rPr lang="tr-TR" sz="5400" b="1" i="1" dirty="0" err="1" smtClean="0">
                <a:solidFill>
                  <a:srgbClr val="C00000"/>
                </a:solidFill>
                <a:latin typeface="Times New Roman" panose="02020603050405020304" pitchFamily="18" charset="0"/>
                <a:cs typeface="Times New Roman" panose="02020603050405020304" pitchFamily="18" charset="0"/>
              </a:rPr>
              <a:t>Grammatica</a:t>
            </a:r>
            <a:r>
              <a:rPr lang="tr-TR" sz="5400" b="1" dirty="0" smtClean="0">
                <a:solidFill>
                  <a:srgbClr val="C00000"/>
                </a:solidFill>
                <a:latin typeface="Times New Roman" panose="02020603050405020304" pitchFamily="18" charset="0"/>
                <a:cs typeface="Times New Roman" panose="02020603050405020304" pitchFamily="18" charset="0"/>
              </a:rPr>
              <a:t>)</a:t>
            </a:r>
            <a:endParaRPr lang="tr-TR" sz="54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4670611"/>
            <a:ext cx="9144000" cy="1819835"/>
          </a:xfrm>
        </p:spPr>
        <p:txBody>
          <a:bodyPr>
            <a:normAutofit/>
          </a:bodyPr>
          <a:lstStyle/>
          <a:p>
            <a:r>
              <a:rPr lang="tr-TR" b="1" dirty="0">
                <a:latin typeface="Garamond" panose="02020404030301010803" pitchFamily="18" charset="0"/>
              </a:rPr>
              <a:t>Dr. Mustafa Güleç</a:t>
            </a:r>
          </a:p>
          <a:p>
            <a:r>
              <a:rPr lang="tr-TR" b="1" dirty="0">
                <a:latin typeface="Garamond" panose="02020404030301010803" pitchFamily="18" charset="0"/>
              </a:rPr>
              <a:t>Ankara Üniversitesi, Dil ve Tarih-Coğrafya Fakültesi (DTCF)</a:t>
            </a:r>
          </a:p>
          <a:p>
            <a:r>
              <a:rPr lang="tr-TR" b="1" dirty="0">
                <a:latin typeface="Garamond" panose="02020404030301010803" pitchFamily="18" charset="0"/>
              </a:rPr>
              <a:t>Batı Dilleri ve Edebiyatları Bölümü,</a:t>
            </a:r>
          </a:p>
          <a:p>
            <a:r>
              <a:rPr lang="tr-TR" b="1" dirty="0">
                <a:latin typeface="Garamond" panose="02020404030301010803" pitchFamily="18" charset="0"/>
              </a:rPr>
              <a:t>Hollanda Dili ve Edebiyatı Anabilim Dalı  </a:t>
            </a:r>
          </a:p>
          <a:p>
            <a:endParaRPr lang="tr-TR" dirty="0"/>
          </a:p>
        </p:txBody>
      </p:sp>
    </p:spTree>
    <p:extLst>
      <p:ext uri="{BB962C8B-B14F-4D97-AF65-F5344CB8AC3E}">
        <p14:creationId xmlns:p14="http://schemas.microsoft.com/office/powerpoint/2010/main" val="1778761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nl-NL" dirty="0"/>
              <a:t>Uitdaging</a:t>
            </a:r>
          </a:p>
          <a:p>
            <a:r>
              <a:rPr lang="nl-NL" dirty="0"/>
              <a:t>Wat is een </a:t>
            </a:r>
            <a:r>
              <a:rPr lang="nl-NL" b="1" dirty="0"/>
              <a:t>persoonlijk voornaamwoord</a:t>
            </a:r>
            <a:r>
              <a:rPr lang="nl-NL" dirty="0"/>
              <a:t> en hoe spel je het in de verschillende personen en tijden?</a:t>
            </a:r>
          </a:p>
          <a:p>
            <a:r>
              <a:rPr lang="nl-NL" dirty="0"/>
              <a:t>Methode</a:t>
            </a:r>
          </a:p>
          <a:p>
            <a:r>
              <a:rPr lang="nl-NL" dirty="0"/>
              <a:t>Een </a:t>
            </a:r>
            <a:r>
              <a:rPr lang="nl-NL" b="1" dirty="0"/>
              <a:t>persoonlijk voornaamwoord</a:t>
            </a:r>
            <a:r>
              <a:rPr lang="nl-NL" dirty="0"/>
              <a:t> is een woord dat (meestal) verwijst naar een levend wezen. De spelling is afhankelijk van de </a:t>
            </a:r>
            <a:r>
              <a:rPr lang="nl-NL" b="1" dirty="0"/>
              <a:t>persoon en getal</a:t>
            </a:r>
            <a:r>
              <a:rPr lang="nl-NL" dirty="0"/>
              <a:t> (1e, 2e of 3e, enkelvoud of meervoud), het </a:t>
            </a:r>
            <a:r>
              <a:rPr lang="nl-NL" b="1" dirty="0"/>
              <a:t>geslacht</a:t>
            </a:r>
            <a:r>
              <a:rPr lang="nl-NL" dirty="0"/>
              <a:t> (mannelijk, vrouwelijk of onzijdig) en of het voornaamwoord het </a:t>
            </a:r>
            <a:r>
              <a:rPr lang="nl-NL" b="1" dirty="0"/>
              <a:t>onderwerp</a:t>
            </a:r>
            <a:r>
              <a:rPr lang="nl-NL" dirty="0"/>
              <a:t> in de zin is of een andere functie heeft.</a:t>
            </a:r>
          </a:p>
          <a:p>
            <a:r>
              <a:rPr lang="nl-NL" dirty="0"/>
              <a:t>In het volgende overzicht kan je zien wat de verschillende persoonlijk voornaamwoorden zijn en hoe je deze spelt in de verschillende situaties:</a:t>
            </a:r>
          </a:p>
          <a:p>
            <a:endParaRPr lang="tr-TR" dirty="0"/>
          </a:p>
        </p:txBody>
      </p:sp>
    </p:spTree>
    <p:extLst>
      <p:ext uri="{BB962C8B-B14F-4D97-AF65-F5344CB8AC3E}">
        <p14:creationId xmlns:p14="http://schemas.microsoft.com/office/powerpoint/2010/main" val="26181261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p:txBody>
          <a:bodyPr>
            <a:normAutofit fontScale="40000" lnSpcReduction="20000"/>
          </a:bodyPr>
          <a:lstStyle/>
          <a:p>
            <a:r>
              <a:rPr lang="nl-NL" dirty="0"/>
              <a:t>Voorbeelden van de </a:t>
            </a:r>
            <a:r>
              <a:rPr lang="nl-NL" b="1" dirty="0"/>
              <a:t>onderwerpsvorm</a:t>
            </a:r>
            <a:r>
              <a:rPr lang="nl-NL" dirty="0"/>
              <a:t> zijn:</a:t>
            </a:r>
          </a:p>
          <a:p>
            <a:r>
              <a:rPr lang="nl-NL" i="1" dirty="0"/>
              <a:t>Ik</a:t>
            </a:r>
            <a:r>
              <a:rPr lang="nl-NL" dirty="0"/>
              <a:t> wil graag een appel.</a:t>
            </a:r>
          </a:p>
          <a:p>
            <a:r>
              <a:rPr lang="nl-NL" i="1" dirty="0"/>
              <a:t>Ik</a:t>
            </a:r>
            <a:r>
              <a:rPr lang="nl-NL" dirty="0"/>
              <a:t> denk dat </a:t>
            </a:r>
            <a:r>
              <a:rPr lang="nl-NL" i="1" dirty="0"/>
              <a:t>wij</a:t>
            </a:r>
            <a:r>
              <a:rPr lang="nl-NL" dirty="0"/>
              <a:t> (</a:t>
            </a:r>
            <a:r>
              <a:rPr lang="nl-NL" i="1" dirty="0"/>
              <a:t>we)</a:t>
            </a:r>
            <a:r>
              <a:rPr lang="nl-NL" dirty="0"/>
              <a:t> dat willen.</a:t>
            </a:r>
          </a:p>
          <a:p>
            <a:r>
              <a:rPr lang="nl-NL" dirty="0"/>
              <a:t>Mijn vader is veel ouder dan </a:t>
            </a:r>
            <a:r>
              <a:rPr lang="nl-NL" i="1" dirty="0"/>
              <a:t>jij</a:t>
            </a:r>
            <a:r>
              <a:rPr lang="nl-NL" dirty="0"/>
              <a:t>. (Plak in gedachte de juiste vorm van het werkwoord wat al in de zin staat erachter (hier is dat </a:t>
            </a:r>
            <a:r>
              <a:rPr lang="nl-NL" i="1" dirty="0"/>
              <a:t>is</a:t>
            </a:r>
            <a:r>
              <a:rPr lang="nl-NL" dirty="0"/>
              <a:t>, van het werkwoord </a:t>
            </a:r>
            <a:r>
              <a:rPr lang="nl-NL" i="1" dirty="0"/>
              <a:t>zijn</a:t>
            </a:r>
            <a:r>
              <a:rPr lang="nl-NL" dirty="0"/>
              <a:t>): Mijn vader is veel ouder dan jij </a:t>
            </a:r>
            <a:r>
              <a:rPr lang="nl-NL" i="1" dirty="0"/>
              <a:t>bent</a:t>
            </a:r>
            <a:r>
              <a:rPr lang="nl-NL" dirty="0"/>
              <a:t>. Nu zie je duidelijk dat het 'jij' moet zijn en niet 'jou': Mijn vader is veel ouder dan jou bent. Dat klopt duidelijk niet.)</a:t>
            </a:r>
          </a:p>
          <a:p>
            <a:r>
              <a:rPr lang="nl-NL" dirty="0"/>
              <a:t> </a:t>
            </a:r>
          </a:p>
          <a:p>
            <a:r>
              <a:rPr lang="nl-NL" dirty="0"/>
              <a:t>Voorbeelden van de </a:t>
            </a:r>
            <a:r>
              <a:rPr lang="nl-NL" b="1" dirty="0"/>
              <a:t>niet</a:t>
            </a:r>
            <a:r>
              <a:rPr lang="nl-NL" dirty="0"/>
              <a:t>-</a:t>
            </a:r>
            <a:r>
              <a:rPr lang="nl-NL" b="1" dirty="0"/>
              <a:t>onderwerpsvorm</a:t>
            </a:r>
            <a:r>
              <a:rPr lang="nl-NL" dirty="0"/>
              <a:t> zijn:</a:t>
            </a:r>
          </a:p>
          <a:p>
            <a:r>
              <a:rPr lang="nl-NL" dirty="0"/>
              <a:t>Ik geef dat boek aan </a:t>
            </a:r>
            <a:r>
              <a:rPr lang="nl-NL" i="1" dirty="0"/>
              <a:t>jou</a:t>
            </a:r>
            <a:r>
              <a:rPr lang="nl-NL" dirty="0"/>
              <a:t>.</a:t>
            </a:r>
          </a:p>
          <a:p>
            <a:r>
              <a:rPr lang="nl-NL" dirty="0"/>
              <a:t>Dat geld is niet van </a:t>
            </a:r>
            <a:r>
              <a:rPr lang="nl-NL" i="1" dirty="0"/>
              <a:t>mij</a:t>
            </a:r>
            <a:r>
              <a:rPr lang="nl-NL" dirty="0"/>
              <a:t>, maar van </a:t>
            </a:r>
            <a:r>
              <a:rPr lang="nl-NL" i="1" dirty="0"/>
              <a:t>ons</a:t>
            </a:r>
            <a:r>
              <a:rPr lang="nl-NL" dirty="0"/>
              <a:t>.</a:t>
            </a:r>
          </a:p>
          <a:p>
            <a:r>
              <a:rPr lang="nl-NL" dirty="0"/>
              <a:t>Stuur die envelop maar naar </a:t>
            </a:r>
            <a:r>
              <a:rPr lang="nl-NL" i="1" dirty="0"/>
              <a:t>hun</a:t>
            </a:r>
            <a:r>
              <a:rPr lang="nl-NL" dirty="0"/>
              <a:t> toe.</a:t>
            </a:r>
          </a:p>
          <a:p>
            <a:r>
              <a:rPr lang="nl-NL" dirty="0"/>
              <a:t>Voor </a:t>
            </a:r>
            <a:r>
              <a:rPr lang="nl-NL" i="1" dirty="0"/>
              <a:t>jou</a:t>
            </a:r>
            <a:r>
              <a:rPr lang="nl-NL" dirty="0"/>
              <a:t> doe ik alles. (</a:t>
            </a:r>
            <a:r>
              <a:rPr lang="nl-NL" i="1" dirty="0"/>
              <a:t>jou</a:t>
            </a:r>
            <a:r>
              <a:rPr lang="nl-NL" dirty="0"/>
              <a:t> staat na een voorzetsel, en is dan altijd de niet-onderwerpsvorm)</a:t>
            </a:r>
          </a:p>
          <a:p>
            <a:r>
              <a:rPr lang="nl-NL" dirty="0"/>
              <a:t> </a:t>
            </a:r>
          </a:p>
          <a:p>
            <a:r>
              <a:rPr lang="nl-NL" dirty="0"/>
              <a:t>De voornaamwoorden die in het overzicht tussen haakjes staan, kun je gebruiken als er minder nadruk op dat woord moet liggen in de zin:</a:t>
            </a:r>
          </a:p>
          <a:p>
            <a:r>
              <a:rPr lang="nl-NL" dirty="0"/>
              <a:t>Ik geef </a:t>
            </a:r>
            <a:r>
              <a:rPr lang="nl-NL" i="1" dirty="0"/>
              <a:t>je</a:t>
            </a:r>
            <a:r>
              <a:rPr lang="nl-NL" dirty="0"/>
              <a:t> dat boek. (nadruk ligt op het boek)</a:t>
            </a:r>
          </a:p>
          <a:p>
            <a:r>
              <a:rPr lang="nl-NL" dirty="0"/>
              <a:t>Wil jij dat aan </a:t>
            </a:r>
            <a:r>
              <a:rPr lang="nl-NL" i="1" dirty="0"/>
              <a:t>ze</a:t>
            </a:r>
            <a:r>
              <a:rPr lang="nl-NL" dirty="0"/>
              <a:t> geven? (nadruk ligt op jij)</a:t>
            </a:r>
          </a:p>
          <a:p>
            <a:r>
              <a:rPr lang="nl-NL" dirty="0"/>
              <a:t> </a:t>
            </a:r>
          </a:p>
          <a:p>
            <a:r>
              <a:rPr lang="nl-NL" dirty="0"/>
              <a:t>Als je de regels toch lastig vindt, raden we je aan om dit veel te oefenen. Als je veel oefent dan krijg je namelijk snel een gevoel voor welk woord correct is en dat klopt dan vaak!</a:t>
            </a:r>
          </a:p>
        </p:txBody>
      </p:sp>
    </p:spTree>
    <p:extLst>
      <p:ext uri="{BB962C8B-B14F-4D97-AF65-F5344CB8AC3E}">
        <p14:creationId xmlns:p14="http://schemas.microsoft.com/office/powerpoint/2010/main" val="1833783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Kaynakça</a:t>
            </a:r>
            <a:endParaRPr lang="tr-TR" b="1" dirty="0">
              <a:solidFill>
                <a:srgbClr val="C00000"/>
              </a:solidFill>
            </a:endParaRPr>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nl.wikipedia.org/wiki/Persoonlijk_voornaamwoord</a:t>
            </a:r>
            <a:endParaRPr lang="tr-TR" dirty="0" smtClean="0"/>
          </a:p>
          <a:p>
            <a:r>
              <a:rPr lang="tr-TR" dirty="0">
                <a:hlinkClick r:id="rId3"/>
              </a:rPr>
              <a:t>https://</a:t>
            </a:r>
            <a:r>
              <a:rPr lang="tr-TR" dirty="0" smtClean="0">
                <a:hlinkClick r:id="rId3"/>
              </a:rPr>
              <a:t>onzetaal.nl/taaladvies/persoonlijk-voornaamwoord</a:t>
            </a:r>
            <a:endParaRPr lang="tr-TR" dirty="0" smtClean="0"/>
          </a:p>
          <a:p>
            <a:r>
              <a:rPr lang="tr-TR" dirty="0">
                <a:hlinkClick r:id="rId4"/>
              </a:rPr>
              <a:t>http://wp.digischool.nl/nederlands/home/taalkundig-ontleden-woordsoorten/persoonlijk-voornaamwoord-12</a:t>
            </a:r>
            <a:r>
              <a:rPr lang="tr-TR" dirty="0" smtClean="0">
                <a:hlinkClick r:id="rId4"/>
              </a:rPr>
              <a:t>/</a:t>
            </a:r>
            <a:endParaRPr lang="tr-TR" dirty="0" smtClean="0"/>
          </a:p>
          <a:p>
            <a:r>
              <a:rPr lang="tr-TR" dirty="0">
                <a:hlinkClick r:id="rId5"/>
              </a:rPr>
              <a:t>https://wikikids.nl/Persoonlijk_voornaamwoord</a:t>
            </a:r>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28426056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841664"/>
          </a:xfrm>
        </p:spPr>
        <p:txBody>
          <a:bodyPr>
            <a:normAutofit/>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a:xfrm>
            <a:off x="838200" y="841665"/>
            <a:ext cx="10515600" cy="5335298"/>
          </a:xfrm>
        </p:spPr>
        <p:txBody>
          <a:bodyPr>
            <a:normAutofit fontScale="55000" lnSpcReduction="20000"/>
          </a:bodyPr>
          <a:lstStyle/>
          <a:p>
            <a:pPr marL="0" indent="0">
              <a:buNone/>
            </a:pPr>
            <a:r>
              <a:rPr lang="nl-NL" dirty="0">
                <a:solidFill>
                  <a:srgbClr val="C00000"/>
                </a:solidFill>
              </a:rPr>
              <a:t>Een </a:t>
            </a:r>
            <a:r>
              <a:rPr lang="nl-NL" b="1" dirty="0">
                <a:solidFill>
                  <a:srgbClr val="C00000"/>
                </a:solidFill>
              </a:rPr>
              <a:t>persoonlijk voornaamwoord</a:t>
            </a:r>
            <a:r>
              <a:rPr lang="nl-NL" dirty="0">
                <a:solidFill>
                  <a:srgbClr val="C00000"/>
                </a:solidFill>
              </a:rPr>
              <a:t> (</a:t>
            </a:r>
            <a:r>
              <a:rPr lang="nl-NL" dirty="0">
                <a:solidFill>
                  <a:srgbClr val="C00000"/>
                </a:solidFill>
                <a:hlinkClick r:id="rId2" tooltip="Latijn"/>
              </a:rPr>
              <a:t>Latijn</a:t>
            </a:r>
            <a:r>
              <a:rPr lang="nl-NL" dirty="0">
                <a:solidFill>
                  <a:srgbClr val="C00000"/>
                </a:solidFill>
              </a:rPr>
              <a:t>: </a:t>
            </a:r>
            <a:r>
              <a:rPr lang="nl-NL" i="1" dirty="0">
                <a:solidFill>
                  <a:srgbClr val="C00000"/>
                </a:solidFill>
              </a:rPr>
              <a:t>pronomen personale</a:t>
            </a:r>
            <a:r>
              <a:rPr lang="nl-NL" dirty="0">
                <a:solidFill>
                  <a:srgbClr val="C00000"/>
                </a:solidFill>
              </a:rPr>
              <a:t>) </a:t>
            </a:r>
            <a:r>
              <a:rPr lang="nl-NL" dirty="0"/>
              <a:t>is een woord dat in de plaats komt van een zelfstandig naamwoord of een eigennaam waarmee een persoon of zaak wordt aangeduid.</a:t>
            </a:r>
          </a:p>
          <a:p>
            <a:r>
              <a:rPr lang="nl-NL" dirty="0"/>
              <a:t>Onderscheiden worden:</a:t>
            </a:r>
          </a:p>
          <a:p>
            <a:r>
              <a:rPr lang="nl-NL" dirty="0"/>
              <a:t>de eerste </a:t>
            </a:r>
            <a:r>
              <a:rPr lang="nl-NL" dirty="0">
                <a:hlinkClick r:id="rId3" tooltip="Persoon (taalkunde)"/>
              </a:rPr>
              <a:t>persoon</a:t>
            </a:r>
            <a:r>
              <a:rPr lang="nl-NL" dirty="0"/>
              <a:t> enkelvoud en meervoud (</a:t>
            </a:r>
            <a:r>
              <a:rPr lang="nl-NL" dirty="0">
                <a:hlinkClick r:id="rId4" tooltip="Nederlands"/>
              </a:rPr>
              <a:t>Nederlands</a:t>
            </a:r>
            <a:r>
              <a:rPr lang="nl-NL" dirty="0"/>
              <a:t>: </a:t>
            </a:r>
            <a:r>
              <a:rPr lang="nl-NL" dirty="0">
                <a:hlinkClick r:id="rId5" tooltip="Ik (voornaamwoord)"/>
              </a:rPr>
              <a:t>ik</a:t>
            </a:r>
            <a:r>
              <a:rPr lang="nl-NL" dirty="0"/>
              <a:t>, </a:t>
            </a:r>
            <a:r>
              <a:rPr lang="nl-NL" dirty="0">
                <a:hlinkClick r:id="rId6" tooltip="Wij (voornaamwoord)"/>
              </a:rPr>
              <a:t>wij</a:t>
            </a:r>
            <a:r>
              <a:rPr lang="nl-NL" dirty="0"/>
              <a:t>)</a:t>
            </a:r>
          </a:p>
          <a:p>
            <a:r>
              <a:rPr lang="nl-NL" dirty="0"/>
              <a:t>de tweede persoon enkelvoud en meervoud (Nederlands: </a:t>
            </a:r>
            <a:r>
              <a:rPr lang="nl-NL" dirty="0">
                <a:hlinkClick r:id="rId7" tooltip="Jij"/>
              </a:rPr>
              <a:t>jij</a:t>
            </a:r>
            <a:r>
              <a:rPr lang="nl-NL" dirty="0"/>
              <a:t>/je, </a:t>
            </a:r>
            <a:r>
              <a:rPr lang="nl-NL" dirty="0">
                <a:hlinkClick r:id="rId8" tooltip="Jullie"/>
              </a:rPr>
              <a:t>jullie</a:t>
            </a:r>
            <a:r>
              <a:rPr lang="nl-NL" dirty="0"/>
              <a:t>)</a:t>
            </a:r>
          </a:p>
          <a:p>
            <a:r>
              <a:rPr lang="nl-NL" dirty="0"/>
              <a:t>de derde persoon enkelvoud en meervoud (Nederlands: </a:t>
            </a:r>
            <a:r>
              <a:rPr lang="nl-NL" dirty="0">
                <a:hlinkClick r:id="rId9" tooltip="Hij (voornaamwoord)"/>
              </a:rPr>
              <a:t>hij</a:t>
            </a:r>
            <a:r>
              <a:rPr lang="nl-NL" dirty="0"/>
              <a:t>, </a:t>
            </a:r>
            <a:r>
              <a:rPr lang="nl-NL" dirty="0">
                <a:hlinkClick r:id="rId10" tooltip="Zij (voornaamwoord)"/>
              </a:rPr>
              <a:t>zij</a:t>
            </a:r>
            <a:r>
              <a:rPr lang="nl-NL" dirty="0"/>
              <a:t>, het)</a:t>
            </a:r>
          </a:p>
          <a:p>
            <a:r>
              <a:rPr lang="nl-NL" dirty="0"/>
              <a:t>In het enkelvoud duidt de eerste persoon op de spreker zelf, de tweede persoon op de aangesproken persoon en de derde persoon op degene over wie gesproken wordt.</a:t>
            </a:r>
          </a:p>
          <a:p>
            <a:r>
              <a:rPr lang="nl-NL" dirty="0"/>
              <a:t>De meervoudsvormen zijn vaak geen nauwkeurige meervouden en er zijn dan ook talen die voor de verschillende functies van het meervoud verschillende woorden hebben.</a:t>
            </a:r>
          </a:p>
          <a:p>
            <a:r>
              <a:rPr lang="nl-NL" dirty="0"/>
              <a:t>Het meervoud van de eerste persoon duidt meestal niet op de sprekers, want over het algemeen is er maar één persoon aan het woord. De betekenis is: de spreker en een of meer andere personen. Die andere personen kunnen de personen zijn namens wie de spreker ook spreekt, maar het kunnen ook aangesproken personen zijn.</a:t>
            </a:r>
          </a:p>
          <a:p>
            <a:r>
              <a:rPr lang="nl-NL" dirty="0"/>
              <a:t>Het meervoud van de tweede persoon duidt meestal op de aangesproken personen, maar kan ook op een of meer aangesproken personen duiden samen met anderen die geacht worden tot de aangesprokene(n) te behoren.</a:t>
            </a:r>
          </a:p>
          <a:p>
            <a:r>
              <a:rPr lang="nl-NL" dirty="0"/>
              <a:t>Het meervoud van de derde persoon duidt altijd op de personen over wie gesproken wordt.</a:t>
            </a:r>
          </a:p>
          <a:p>
            <a:pPr marL="0" indent="0">
              <a:buNone/>
            </a:pPr>
            <a:r>
              <a:rPr lang="nl-NL" dirty="0" smtClean="0">
                <a:solidFill>
                  <a:srgbClr val="C00000"/>
                </a:solidFill>
              </a:rPr>
              <a:t>Weglaatbaarheid</a:t>
            </a:r>
            <a:endParaRPr lang="nl-NL" dirty="0">
              <a:solidFill>
                <a:srgbClr val="C00000"/>
              </a:solidFill>
            </a:endParaRPr>
          </a:p>
          <a:p>
            <a:r>
              <a:rPr lang="nl-NL" dirty="0"/>
              <a:t>In sommige talen (bekend als </a:t>
            </a:r>
            <a:r>
              <a:rPr lang="nl-NL" dirty="0">
                <a:hlinkClick r:id="rId11" tooltip="Pro-droptaal"/>
              </a:rPr>
              <a:t>pro-droptalen</a:t>
            </a:r>
            <a:r>
              <a:rPr lang="nl-NL" dirty="0"/>
              <a:t>) kan het persoonlijk voornaamwoord in de functie van </a:t>
            </a:r>
            <a:r>
              <a:rPr lang="nl-NL" dirty="0">
                <a:hlinkClick r:id="rId12" tooltip="Onderwerp (taalkunde)"/>
              </a:rPr>
              <a:t>onderwerp</a:t>
            </a:r>
            <a:r>
              <a:rPr lang="nl-NL" dirty="0"/>
              <a:t> worden weggelaten, omdat de werkwoordsvorm al voldoende informatie geeft. In de </a:t>
            </a:r>
            <a:r>
              <a:rPr lang="nl-NL" dirty="0">
                <a:hlinkClick r:id="rId2" tooltip="Latijn"/>
              </a:rPr>
              <a:t>Latijnse</a:t>
            </a:r>
            <a:r>
              <a:rPr lang="nl-NL" dirty="0"/>
              <a:t> zin </a:t>
            </a:r>
            <a:r>
              <a:rPr lang="nl-NL" i="1" dirty="0"/>
              <a:t>Cogito ergo sum</a:t>
            </a:r>
            <a:r>
              <a:rPr lang="nl-NL" dirty="0"/>
              <a:t> (</a:t>
            </a:r>
            <a:r>
              <a:rPr lang="nl-NL" i="1" dirty="0"/>
              <a:t>ik denk dus ik ben</a:t>
            </a:r>
            <a:r>
              <a:rPr lang="nl-NL" dirty="0"/>
              <a:t>, een citaat van </a:t>
            </a:r>
            <a:r>
              <a:rPr lang="nl-NL" dirty="0">
                <a:hlinkClick r:id="rId13" tooltip="René Descartes"/>
              </a:rPr>
              <a:t>René Descartes</a:t>
            </a:r>
            <a:r>
              <a:rPr lang="nl-NL" dirty="0"/>
              <a:t>) ontbreken bijvoorbeeld persoonlijke voornaamwoorden. Dit verschijnsel doet zich ook voor in onder andere het </a:t>
            </a:r>
            <a:r>
              <a:rPr lang="nl-NL" dirty="0">
                <a:hlinkClick r:id="rId14" tooltip="Spaans"/>
              </a:rPr>
              <a:t>Spaans</a:t>
            </a:r>
            <a:r>
              <a:rPr lang="nl-NL" dirty="0"/>
              <a:t>; zo zegt men bijvoorbeeld </a:t>
            </a:r>
            <a:r>
              <a:rPr lang="nl-NL" i="1" dirty="0"/>
              <a:t>bailo</a:t>
            </a:r>
            <a:r>
              <a:rPr lang="nl-NL" dirty="0"/>
              <a:t> ("ik dans") en niet </a:t>
            </a:r>
            <a:r>
              <a:rPr lang="nl-NL" i="1" dirty="0"/>
              <a:t>yo bailo</a:t>
            </a:r>
            <a:r>
              <a:rPr lang="nl-NL" dirty="0"/>
              <a:t>. Zegt men </a:t>
            </a:r>
            <a:r>
              <a:rPr lang="nl-NL" i="1" dirty="0"/>
              <a:t>yo bailo</a:t>
            </a:r>
            <a:r>
              <a:rPr lang="nl-NL" dirty="0"/>
              <a:t> dan valt de klemtoon op de persoon (ik</a:t>
            </a:r>
            <a:r>
              <a:rPr lang="nl-NL" dirty="0" smtClean="0"/>
              <a:t>).</a:t>
            </a:r>
            <a:endParaRPr lang="nl-NL" dirty="0"/>
          </a:p>
        </p:txBody>
      </p:sp>
    </p:spTree>
    <p:extLst>
      <p:ext uri="{BB962C8B-B14F-4D97-AF65-F5344CB8AC3E}">
        <p14:creationId xmlns:p14="http://schemas.microsoft.com/office/powerpoint/2010/main" val="3816108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a:xfrm>
            <a:off x="332509" y="1496291"/>
            <a:ext cx="11267209" cy="5049982"/>
          </a:xfrm>
        </p:spPr>
        <p:txBody>
          <a:bodyPr/>
          <a:lstStyle/>
          <a:p>
            <a:r>
              <a:rPr lang="nl-NL" dirty="0"/>
              <a:t>Welke woordsoort is </a:t>
            </a:r>
            <a:r>
              <a:rPr lang="nl-NL" b="1" dirty="0"/>
              <a:t>je</a:t>
            </a:r>
            <a:r>
              <a:rPr lang="nl-NL" dirty="0"/>
              <a:t> in de zin 'Ik heb je gezien'?</a:t>
            </a:r>
          </a:p>
          <a:p>
            <a:r>
              <a:rPr lang="nl-NL" dirty="0"/>
              <a:t>Je is hier een persoonlijk voornaamwoord. Persoonlijke voornaamwoorden verwijzen meestal naar levende wezens. De vorm hangt af van persoon en getal (eerste, tweede of derde persoon, en enkelvoud of meervoud), van de functie in de zin (als het voornaamwoord het onderwerp van de zin is, is de vorm anders dan wanneer het een andere functie heeft), of de vorm benadrukt wordt of niet (de zogenoemde volle en gereduceerde vormen) en het geslacht (mannelijk, vrouwelijk, onzijdig).</a:t>
            </a:r>
          </a:p>
          <a:p>
            <a:endParaRPr lang="tr-TR" dirty="0"/>
          </a:p>
        </p:txBody>
      </p:sp>
    </p:spTree>
    <p:extLst>
      <p:ext uri="{BB962C8B-B14F-4D97-AF65-F5344CB8AC3E}">
        <p14:creationId xmlns:p14="http://schemas.microsoft.com/office/powerpoint/2010/main" val="3265525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50611"/>
          </a:xfrm>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a:xfrm>
            <a:off x="384463" y="1215736"/>
            <a:ext cx="11284527" cy="5382491"/>
          </a:xfrm>
        </p:spPr>
        <p:txBody>
          <a:bodyPr>
            <a:normAutofit fontScale="62500" lnSpcReduction="20000"/>
          </a:bodyPr>
          <a:lstStyle/>
          <a:p>
            <a:r>
              <a:rPr lang="nl-NL" dirty="0"/>
              <a:t>De vormen ie en die (vaak uitgesproken als tie) worden alleen gebruikt in informele taal direct na een </a:t>
            </a:r>
            <a:r>
              <a:rPr lang="nl-NL" dirty="0">
                <a:hlinkClick r:id="rId2"/>
              </a:rPr>
              <a:t>persoonsvorm</a:t>
            </a:r>
            <a:r>
              <a:rPr lang="nl-NL" dirty="0"/>
              <a:t>: 'Hoe gaat-ie?', 'Dat zal die wel niet meer doen.' Het is een persoonlijk voornaamwoord in zinnen als 'Weet je waar mijn boek is? Nee, ik heb het niet gezien.' Omdat het woord het vrijwel altijd wordt uitgesproken als [ut], is het te beschouwen als gereduceerde vorm.</a:t>
            </a:r>
          </a:p>
          <a:p>
            <a:r>
              <a:rPr lang="nl-NL" dirty="0"/>
              <a:t>De onderwerpsvorm wordt behalve als onderwerp van de zin ook gebruikt als aanspreekvorm en als </a:t>
            </a:r>
            <a:r>
              <a:rPr lang="nl-NL" dirty="0">
                <a:hlinkClick r:id="rId3"/>
              </a:rPr>
              <a:t>naamwoordelijk deel</a:t>
            </a:r>
            <a:r>
              <a:rPr lang="nl-NL" dirty="0"/>
              <a:t> van het gezegde.</a:t>
            </a:r>
          </a:p>
          <a:p>
            <a:r>
              <a:rPr lang="nl-NL" dirty="0"/>
              <a:t>Zij gaan in februari trouwen.</a:t>
            </a:r>
          </a:p>
          <a:p>
            <a:r>
              <a:rPr lang="nl-NL" dirty="0"/>
              <a:t>Mijn broer is twee jaar ouder dan ik.</a:t>
            </a:r>
          </a:p>
          <a:p>
            <a:r>
              <a:rPr lang="nl-NL" dirty="0"/>
              <a:t>Jij daar, kom eens hier!</a:t>
            </a:r>
          </a:p>
          <a:p>
            <a:r>
              <a:rPr lang="nl-NL" dirty="0"/>
              <a:t>'t Is een bijzonder kind, dat is-ie. (ie is naamwoordelijk deel)</a:t>
            </a:r>
          </a:p>
          <a:p>
            <a:r>
              <a:rPr lang="nl-NL" dirty="0"/>
              <a:t>Dat is opa, en dat is tante Emma, en dat ben jij. (jij is naamwoordelijk deel)</a:t>
            </a:r>
          </a:p>
          <a:p>
            <a:r>
              <a:rPr lang="nl-NL" dirty="0"/>
              <a:t>De niet-onderwerpsvorm wordt gebruikt als </a:t>
            </a:r>
            <a:r>
              <a:rPr lang="nl-NL" dirty="0">
                <a:hlinkClick r:id="rId4"/>
              </a:rPr>
              <a:t>lijdend voorwerp</a:t>
            </a:r>
            <a:r>
              <a:rPr lang="nl-NL" dirty="0"/>
              <a:t> of </a:t>
            </a:r>
            <a:r>
              <a:rPr lang="nl-NL" dirty="0">
                <a:hlinkClick r:id="rId5"/>
              </a:rPr>
              <a:t>indirect object</a:t>
            </a:r>
            <a:r>
              <a:rPr lang="nl-NL" dirty="0"/>
              <a:t>, na een </a:t>
            </a:r>
            <a:r>
              <a:rPr lang="nl-NL" dirty="0">
                <a:hlinkClick r:id="rId6"/>
              </a:rPr>
              <a:t>voorzetsel</a:t>
            </a:r>
            <a:r>
              <a:rPr lang="nl-NL" dirty="0"/>
              <a:t> en als naamwoordelijk deel van het gezegde. Daarnaast komt 'm voor in sommige vaste uitdrukkingen.</a:t>
            </a:r>
          </a:p>
          <a:p>
            <a:r>
              <a:rPr lang="nl-NL" dirty="0"/>
              <a:t>Sam zag haar gisteren nog. (haar is lijdend voorwerp)</a:t>
            </a:r>
          </a:p>
          <a:p>
            <a:r>
              <a:rPr lang="nl-NL" dirty="0"/>
              <a:t>Het is me wat! (me is indirect object)</a:t>
            </a:r>
          </a:p>
          <a:p>
            <a:r>
              <a:rPr lang="nl-NL" dirty="0"/>
              <a:t>Voor jou doe ik alles. (jou staat na een voorzetsel)</a:t>
            </a:r>
          </a:p>
          <a:p>
            <a:r>
              <a:rPr lang="nl-NL" dirty="0"/>
              <a:t>Als ik jou was, zou ik niet naar hem luisteren. (jou is naamwoordelijk deel van het gezegde)</a:t>
            </a:r>
          </a:p>
          <a:p>
            <a:r>
              <a:rPr lang="nl-NL" dirty="0"/>
              <a:t>Daar zit 'm de kneep. (vaste uitdrukking)</a:t>
            </a:r>
          </a:p>
          <a:p>
            <a:endParaRPr lang="tr-TR" dirty="0"/>
          </a:p>
        </p:txBody>
      </p:sp>
    </p:spTree>
    <p:extLst>
      <p:ext uri="{BB962C8B-B14F-4D97-AF65-F5344CB8AC3E}">
        <p14:creationId xmlns:p14="http://schemas.microsoft.com/office/powerpoint/2010/main" val="2449882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19439"/>
          </a:xfrm>
        </p:spPr>
        <p:txBody>
          <a:bodyPr/>
          <a:lstStyle/>
          <a:p>
            <a:pPr algn="ctr"/>
            <a:r>
              <a:rPr lang="tr-TR" b="1" dirty="0" err="1">
                <a:solidFill>
                  <a:srgbClr val="C00000"/>
                </a:solidFill>
              </a:rPr>
              <a:t>Het</a:t>
            </a:r>
            <a:r>
              <a:rPr lang="tr-TR" b="1" dirty="0">
                <a:solidFill>
                  <a:srgbClr val="C00000"/>
                </a:solidFill>
              </a:rPr>
              <a:t> </a:t>
            </a: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91016840"/>
              </p:ext>
            </p:extLst>
          </p:nvPr>
        </p:nvGraphicFramePr>
        <p:xfrm>
          <a:off x="2275611" y="1475509"/>
          <a:ext cx="7502235" cy="5008416"/>
        </p:xfrm>
        <a:graphic>
          <a:graphicData uri="http://schemas.openxmlformats.org/drawingml/2006/table">
            <a:tbl>
              <a:tblPr/>
              <a:tblGrid>
                <a:gridCol w="1500447"/>
                <a:gridCol w="1500447"/>
                <a:gridCol w="1500447"/>
                <a:gridCol w="1500447"/>
                <a:gridCol w="1500447"/>
              </a:tblGrid>
              <a:tr h="502218">
                <a:tc rowSpan="2">
                  <a:txBody>
                    <a:bodyPr/>
                    <a:lstStyle/>
                    <a:p>
                      <a:pPr algn="l" fontAlgn="ctr"/>
                      <a:r>
                        <a:rPr lang="tr-TR" sz="900" b="1" i="0" dirty="0" err="1">
                          <a:solidFill>
                            <a:srgbClr val="006589"/>
                          </a:solidFill>
                          <a:effectLst/>
                          <a:latin typeface="Times New Roman" panose="02020603050405020304" pitchFamily="18" charset="0"/>
                          <a:cs typeface="Times New Roman" panose="02020603050405020304" pitchFamily="18" charset="0"/>
                        </a:rPr>
                        <a:t>persoon</a:t>
                      </a:r>
                      <a:endParaRPr lang="tr-TR" sz="900" b="1" i="0" dirty="0">
                        <a:solidFill>
                          <a:srgbClr val="006589"/>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5F0F3"/>
                    </a:solidFill>
                  </a:tcPr>
                </a:tc>
                <a:tc gridSpan="2">
                  <a:txBody>
                    <a:bodyPr/>
                    <a:lstStyle/>
                    <a:p>
                      <a:pPr algn="l" fontAlgn="ctr"/>
                      <a:r>
                        <a:rPr lang="tr-TR" sz="900" b="1" i="0" dirty="0" err="1" smtClean="0">
                          <a:solidFill>
                            <a:srgbClr val="006589"/>
                          </a:solidFill>
                          <a:effectLst/>
                          <a:latin typeface="Times New Roman" panose="02020603050405020304" pitchFamily="18" charset="0"/>
                          <a:cs typeface="Times New Roman" panose="02020603050405020304" pitchFamily="18" charset="0"/>
                        </a:rPr>
                        <a:t>onderwerpsvorm</a:t>
                      </a:r>
                      <a:endParaRPr lang="tr-TR" sz="900" b="1" i="0" dirty="0">
                        <a:solidFill>
                          <a:srgbClr val="006589"/>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5F0F3"/>
                    </a:solidFill>
                  </a:tcPr>
                </a:tc>
                <a:tc hMerge="1">
                  <a:txBody>
                    <a:bodyPr/>
                    <a:lstStyle/>
                    <a:p>
                      <a:endParaRPr lang="tr-TR"/>
                    </a:p>
                  </a:txBody>
                  <a:tcPr/>
                </a:tc>
                <a:tc gridSpan="2">
                  <a:txBody>
                    <a:bodyPr/>
                    <a:lstStyle/>
                    <a:p>
                      <a:pPr algn="l" fontAlgn="ctr"/>
                      <a:r>
                        <a:rPr lang="tr-TR" sz="900" b="1" i="0" dirty="0" err="1">
                          <a:solidFill>
                            <a:srgbClr val="006589"/>
                          </a:solidFill>
                          <a:effectLst/>
                          <a:latin typeface="Times New Roman" panose="02020603050405020304" pitchFamily="18" charset="0"/>
                          <a:cs typeface="Times New Roman" panose="02020603050405020304" pitchFamily="18" charset="0"/>
                        </a:rPr>
                        <a:t>niet-onderwerpsvorm</a:t>
                      </a:r>
                      <a:endParaRPr lang="tr-TR" sz="900" b="1" i="0" dirty="0">
                        <a:solidFill>
                          <a:srgbClr val="006589"/>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5F0F3"/>
                    </a:solidFill>
                  </a:tcPr>
                </a:tc>
                <a:tc hMerge="1">
                  <a:txBody>
                    <a:bodyPr/>
                    <a:lstStyle/>
                    <a:p>
                      <a:endParaRPr lang="tr-TR"/>
                    </a:p>
                  </a:txBody>
                  <a:tcPr/>
                </a:tc>
              </a:tr>
              <a:tr h="502218">
                <a:tc vMerge="1">
                  <a:txBody>
                    <a:bodyPr/>
                    <a:lstStyle/>
                    <a:p>
                      <a:endParaRPr lang="tr-TR"/>
                    </a:p>
                  </a:txBody>
                  <a:tcPr/>
                </a:tc>
                <a:tc>
                  <a:txBody>
                    <a:bodyPr/>
                    <a:lstStyle/>
                    <a:p>
                      <a:pPr algn="l" fontAlgn="ctr"/>
                      <a:r>
                        <a:rPr lang="tr-TR" sz="900" b="1" i="0" dirty="0" err="1">
                          <a:solidFill>
                            <a:srgbClr val="006589"/>
                          </a:solidFill>
                          <a:effectLst/>
                          <a:latin typeface="Times New Roman" panose="02020603050405020304" pitchFamily="18" charset="0"/>
                          <a:cs typeface="Times New Roman" panose="02020603050405020304" pitchFamily="18" charset="0"/>
                        </a:rPr>
                        <a:t>volle</a:t>
                      </a:r>
                      <a:r>
                        <a:rPr lang="tr-TR" sz="900" b="1" i="0" dirty="0">
                          <a:solidFill>
                            <a:srgbClr val="006589"/>
                          </a:solidFill>
                          <a:effectLst/>
                          <a:latin typeface="Times New Roman" panose="02020603050405020304" pitchFamily="18" charset="0"/>
                          <a:cs typeface="Times New Roman" panose="02020603050405020304" pitchFamily="18" charset="0"/>
                        </a:rPr>
                        <a:t> </a:t>
                      </a:r>
                      <a:r>
                        <a:rPr lang="tr-TR" sz="900" b="1" i="0" dirty="0" err="1">
                          <a:solidFill>
                            <a:srgbClr val="006589"/>
                          </a:solidFill>
                          <a:effectLst/>
                          <a:latin typeface="Times New Roman" panose="02020603050405020304" pitchFamily="18" charset="0"/>
                          <a:cs typeface="Times New Roman" panose="02020603050405020304" pitchFamily="18" charset="0"/>
                        </a:rPr>
                        <a:t>vorm</a:t>
                      </a:r>
                      <a:endParaRPr lang="tr-TR" sz="900" b="1" i="0" dirty="0">
                        <a:solidFill>
                          <a:srgbClr val="006589"/>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5F0F3"/>
                    </a:solidFill>
                  </a:tcPr>
                </a:tc>
                <a:tc>
                  <a:txBody>
                    <a:bodyPr/>
                    <a:lstStyle/>
                    <a:p>
                      <a:pPr algn="l" fontAlgn="ctr"/>
                      <a:r>
                        <a:rPr lang="tr-TR" sz="900" b="1" i="0" dirty="0" err="1">
                          <a:solidFill>
                            <a:srgbClr val="006589"/>
                          </a:solidFill>
                          <a:effectLst/>
                          <a:latin typeface="Times New Roman" panose="02020603050405020304" pitchFamily="18" charset="0"/>
                          <a:cs typeface="Times New Roman" panose="02020603050405020304" pitchFamily="18" charset="0"/>
                        </a:rPr>
                        <a:t>gereduceerd</a:t>
                      </a:r>
                      <a:endParaRPr lang="tr-TR" sz="900" b="1" i="0" dirty="0">
                        <a:solidFill>
                          <a:srgbClr val="006589"/>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5F0F3"/>
                    </a:solidFill>
                  </a:tcPr>
                </a:tc>
                <a:tc>
                  <a:txBody>
                    <a:bodyPr/>
                    <a:lstStyle/>
                    <a:p>
                      <a:pPr algn="l" fontAlgn="ctr"/>
                      <a:r>
                        <a:rPr lang="tr-TR" sz="900" b="1" i="0" dirty="0" err="1">
                          <a:solidFill>
                            <a:srgbClr val="006589"/>
                          </a:solidFill>
                          <a:effectLst/>
                          <a:latin typeface="Times New Roman" panose="02020603050405020304" pitchFamily="18" charset="0"/>
                          <a:cs typeface="Times New Roman" panose="02020603050405020304" pitchFamily="18" charset="0"/>
                        </a:rPr>
                        <a:t>volle</a:t>
                      </a:r>
                      <a:r>
                        <a:rPr lang="tr-TR" sz="900" b="1" i="0" dirty="0">
                          <a:solidFill>
                            <a:srgbClr val="006589"/>
                          </a:solidFill>
                          <a:effectLst/>
                          <a:latin typeface="Times New Roman" panose="02020603050405020304" pitchFamily="18" charset="0"/>
                          <a:cs typeface="Times New Roman" panose="02020603050405020304" pitchFamily="18" charset="0"/>
                        </a:rPr>
                        <a:t> </a:t>
                      </a:r>
                      <a:r>
                        <a:rPr lang="tr-TR" sz="900" b="1" i="0" dirty="0" err="1">
                          <a:solidFill>
                            <a:srgbClr val="006589"/>
                          </a:solidFill>
                          <a:effectLst/>
                          <a:latin typeface="Times New Roman" panose="02020603050405020304" pitchFamily="18" charset="0"/>
                          <a:cs typeface="Times New Roman" panose="02020603050405020304" pitchFamily="18" charset="0"/>
                        </a:rPr>
                        <a:t>vorm</a:t>
                      </a:r>
                      <a:endParaRPr lang="tr-TR" sz="900" b="1" i="0" dirty="0">
                        <a:solidFill>
                          <a:srgbClr val="006589"/>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5F0F3"/>
                    </a:solidFill>
                  </a:tcPr>
                </a:tc>
                <a:tc>
                  <a:txBody>
                    <a:bodyPr/>
                    <a:lstStyle/>
                    <a:p>
                      <a:pPr algn="l" fontAlgn="ctr"/>
                      <a:r>
                        <a:rPr lang="tr-TR" sz="900" b="1" i="0" dirty="0" err="1">
                          <a:solidFill>
                            <a:srgbClr val="006589"/>
                          </a:solidFill>
                          <a:effectLst/>
                          <a:latin typeface="Times New Roman" panose="02020603050405020304" pitchFamily="18" charset="0"/>
                          <a:cs typeface="Times New Roman" panose="02020603050405020304" pitchFamily="18" charset="0"/>
                        </a:rPr>
                        <a:t>gereduceerd</a:t>
                      </a:r>
                      <a:endParaRPr lang="tr-TR" sz="900" b="1" i="0" dirty="0">
                        <a:solidFill>
                          <a:srgbClr val="006589"/>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5F0F3"/>
                    </a:solidFill>
                  </a:tcPr>
                </a:tc>
              </a:tr>
              <a:tr h="667330">
                <a:tc>
                  <a:txBody>
                    <a:bodyPr/>
                    <a:lstStyle/>
                    <a:p>
                      <a:pPr algn="l" fontAlgn="ctr"/>
                      <a:r>
                        <a:rPr lang="tr-TR" sz="900" b="1" i="0" dirty="0" err="1">
                          <a:solidFill>
                            <a:srgbClr val="4D4E4C"/>
                          </a:solidFill>
                          <a:effectLst/>
                          <a:latin typeface="Times New Roman" panose="02020603050405020304" pitchFamily="18" charset="0"/>
                          <a:cs typeface="Times New Roman" panose="02020603050405020304" pitchFamily="18" charset="0"/>
                        </a:rPr>
                        <a:t>eerste</a:t>
                      </a:r>
                      <a:r>
                        <a:rPr lang="tr-TR" sz="900" b="1" i="0" dirty="0">
                          <a:solidFill>
                            <a:srgbClr val="4D4E4C"/>
                          </a:solidFill>
                          <a:effectLst/>
                          <a:latin typeface="Times New Roman" panose="02020603050405020304" pitchFamily="18" charset="0"/>
                          <a:cs typeface="Times New Roman" panose="02020603050405020304" pitchFamily="18" charset="0"/>
                        </a:rPr>
                        <a:t> </a:t>
                      </a:r>
                      <a:r>
                        <a:rPr lang="tr-TR" sz="900" b="1" i="0" dirty="0" err="1">
                          <a:solidFill>
                            <a:srgbClr val="4D4E4C"/>
                          </a:solidFill>
                          <a:effectLst/>
                          <a:latin typeface="Times New Roman" panose="02020603050405020304" pitchFamily="18" charset="0"/>
                          <a:cs typeface="Times New Roman" panose="02020603050405020304" pitchFamily="18" charset="0"/>
                        </a:rPr>
                        <a:t>enkelvoud</a:t>
                      </a:r>
                      <a:endParaRPr lang="tr-TR" sz="900" b="1" i="0" dirty="0">
                        <a:solidFill>
                          <a:srgbClr val="4D4E4C"/>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ik</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dirty="0">
                          <a:solidFill>
                            <a:srgbClr val="4D4E4C"/>
                          </a:solidFill>
                          <a:effectLst/>
                          <a:latin typeface="merriweather_sansregular"/>
                        </a:rPr>
                        <a:t>'k</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dirty="0" err="1">
                          <a:solidFill>
                            <a:srgbClr val="4D4E4C"/>
                          </a:solidFill>
                          <a:effectLst/>
                          <a:latin typeface="merriweather_sansregular"/>
                        </a:rPr>
                        <a:t>mij</a:t>
                      </a:r>
                      <a:endParaRPr lang="tr-TR" sz="900" b="1" i="0" dirty="0">
                        <a:solidFill>
                          <a:srgbClr val="4D4E4C"/>
                        </a:solidFill>
                        <a:effectLst/>
                        <a:latin typeface="merriweather_sansregular"/>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me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667330">
                <a:tc>
                  <a:txBody>
                    <a:bodyPr/>
                    <a:lstStyle/>
                    <a:p>
                      <a:pPr algn="l" fontAlgn="ctr"/>
                      <a:r>
                        <a:rPr lang="tr-TR" sz="900" b="1" i="0" dirty="0" err="1">
                          <a:solidFill>
                            <a:srgbClr val="4D4E4C"/>
                          </a:solidFill>
                          <a:effectLst/>
                          <a:latin typeface="Times New Roman" panose="02020603050405020304" pitchFamily="18" charset="0"/>
                          <a:cs typeface="Times New Roman" panose="02020603050405020304" pitchFamily="18" charset="0"/>
                        </a:rPr>
                        <a:t>tweede</a:t>
                      </a:r>
                      <a:r>
                        <a:rPr lang="tr-TR" sz="900" b="1" i="0" dirty="0">
                          <a:solidFill>
                            <a:srgbClr val="4D4E4C"/>
                          </a:solidFill>
                          <a:effectLst/>
                          <a:latin typeface="Times New Roman" panose="02020603050405020304" pitchFamily="18" charset="0"/>
                          <a:cs typeface="Times New Roman" panose="02020603050405020304" pitchFamily="18" charset="0"/>
                        </a:rPr>
                        <a:t> </a:t>
                      </a:r>
                      <a:r>
                        <a:rPr lang="tr-TR" sz="900" b="1" i="0" dirty="0" err="1">
                          <a:solidFill>
                            <a:srgbClr val="4D4E4C"/>
                          </a:solidFill>
                          <a:effectLst/>
                          <a:latin typeface="Times New Roman" panose="02020603050405020304" pitchFamily="18" charset="0"/>
                          <a:cs typeface="Times New Roman" panose="02020603050405020304" pitchFamily="18" charset="0"/>
                        </a:rPr>
                        <a:t>enkelvoud</a:t>
                      </a:r>
                      <a:endParaRPr lang="tr-TR" sz="900" b="1" i="0" dirty="0">
                        <a:solidFill>
                          <a:srgbClr val="4D4E4C"/>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jij, u</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je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dirty="0" err="1">
                          <a:solidFill>
                            <a:srgbClr val="4D4E4C"/>
                          </a:solidFill>
                          <a:effectLst/>
                          <a:latin typeface="merriweather_sansregular"/>
                        </a:rPr>
                        <a:t>jou</a:t>
                      </a:r>
                      <a:r>
                        <a:rPr lang="tr-TR" sz="900" b="1" i="0" dirty="0">
                          <a:solidFill>
                            <a:srgbClr val="4D4E4C"/>
                          </a:solidFill>
                          <a:effectLst/>
                          <a:latin typeface="merriweather_sansregular"/>
                        </a:rPr>
                        <a:t>, u</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dirty="0">
                          <a:solidFill>
                            <a:srgbClr val="4D4E4C"/>
                          </a:solidFill>
                          <a:effectLst/>
                          <a:latin typeface="merriweather_sansregular"/>
                        </a:rPr>
                        <a:t>je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667330">
                <a:tc>
                  <a:txBody>
                    <a:bodyPr/>
                    <a:lstStyle/>
                    <a:p>
                      <a:pPr algn="l" fontAlgn="ctr"/>
                      <a:r>
                        <a:rPr lang="tr-TR" sz="900" b="1" i="0" dirty="0">
                          <a:solidFill>
                            <a:srgbClr val="4D4E4C"/>
                          </a:solidFill>
                          <a:effectLst/>
                          <a:latin typeface="Times New Roman" panose="02020603050405020304" pitchFamily="18" charset="0"/>
                          <a:cs typeface="Times New Roman" panose="02020603050405020304" pitchFamily="18" charset="0"/>
                        </a:rPr>
                        <a:t>derde </a:t>
                      </a:r>
                      <a:r>
                        <a:rPr lang="tr-TR" sz="900" b="1" i="0" dirty="0" err="1">
                          <a:solidFill>
                            <a:srgbClr val="4D4E4C"/>
                          </a:solidFill>
                          <a:effectLst/>
                          <a:latin typeface="Times New Roman" panose="02020603050405020304" pitchFamily="18" charset="0"/>
                          <a:cs typeface="Times New Roman" panose="02020603050405020304" pitchFamily="18" charset="0"/>
                        </a:rPr>
                        <a:t>enkelvoud</a:t>
                      </a:r>
                      <a:endParaRPr lang="tr-TR" sz="900" b="1" i="0" dirty="0">
                        <a:solidFill>
                          <a:srgbClr val="4D4E4C"/>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hij, zij</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nl-NL" sz="900" b="1" i="0" dirty="0">
                          <a:solidFill>
                            <a:srgbClr val="4D4E4C"/>
                          </a:solidFill>
                          <a:effectLst/>
                          <a:latin typeface="merriweather_sansregular"/>
                        </a:rPr>
                        <a:t>ie, die, ze, het, 't</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hem, haar</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nl-NL" sz="900" b="1" i="0" dirty="0">
                          <a:solidFill>
                            <a:srgbClr val="4D4E4C"/>
                          </a:solidFill>
                          <a:effectLst/>
                          <a:latin typeface="merriweather_sansregular"/>
                        </a:rPr>
                        <a:t>'m, 'r, d'r, ze, het, 't</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667330">
                <a:tc>
                  <a:txBody>
                    <a:bodyPr/>
                    <a:lstStyle/>
                    <a:p>
                      <a:pPr algn="l" fontAlgn="ctr"/>
                      <a:r>
                        <a:rPr lang="tr-TR" sz="900" b="1" i="0" dirty="0" err="1">
                          <a:solidFill>
                            <a:srgbClr val="4D4E4C"/>
                          </a:solidFill>
                          <a:effectLst/>
                          <a:latin typeface="Times New Roman" panose="02020603050405020304" pitchFamily="18" charset="0"/>
                          <a:cs typeface="Times New Roman" panose="02020603050405020304" pitchFamily="18" charset="0"/>
                        </a:rPr>
                        <a:t>eerste</a:t>
                      </a:r>
                      <a:r>
                        <a:rPr lang="tr-TR" sz="900" b="1" i="0" dirty="0">
                          <a:solidFill>
                            <a:srgbClr val="4D4E4C"/>
                          </a:solidFill>
                          <a:effectLst/>
                          <a:latin typeface="Times New Roman" panose="02020603050405020304" pitchFamily="18" charset="0"/>
                          <a:cs typeface="Times New Roman" panose="02020603050405020304" pitchFamily="18" charset="0"/>
                        </a:rPr>
                        <a:t> </a:t>
                      </a:r>
                      <a:r>
                        <a:rPr lang="tr-TR" sz="900" b="1" i="0" dirty="0" err="1">
                          <a:solidFill>
                            <a:srgbClr val="4D4E4C"/>
                          </a:solidFill>
                          <a:effectLst/>
                          <a:latin typeface="Times New Roman" panose="02020603050405020304" pitchFamily="18" charset="0"/>
                          <a:cs typeface="Times New Roman" panose="02020603050405020304" pitchFamily="18" charset="0"/>
                        </a:rPr>
                        <a:t>meervoud</a:t>
                      </a:r>
                      <a:endParaRPr lang="tr-TR" sz="900" b="1" i="0" dirty="0">
                        <a:solidFill>
                          <a:srgbClr val="4D4E4C"/>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wij</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we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ons</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dirty="0">
                          <a:solidFill>
                            <a:srgbClr val="4D4E4C"/>
                          </a:solidFill>
                          <a:effectLst/>
                          <a:latin typeface="merriweather_sansregular"/>
                        </a:rPr>
                        <a:t>-</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667330">
                <a:tc>
                  <a:txBody>
                    <a:bodyPr/>
                    <a:lstStyle/>
                    <a:p>
                      <a:pPr algn="l" fontAlgn="ctr"/>
                      <a:r>
                        <a:rPr lang="tr-TR" sz="900" b="1" i="0" dirty="0" err="1">
                          <a:solidFill>
                            <a:srgbClr val="4D4E4C"/>
                          </a:solidFill>
                          <a:effectLst/>
                          <a:latin typeface="Times New Roman" panose="02020603050405020304" pitchFamily="18" charset="0"/>
                          <a:cs typeface="Times New Roman" panose="02020603050405020304" pitchFamily="18" charset="0"/>
                        </a:rPr>
                        <a:t>tweede</a:t>
                      </a:r>
                      <a:r>
                        <a:rPr lang="tr-TR" sz="900" b="1" i="0" dirty="0">
                          <a:solidFill>
                            <a:srgbClr val="4D4E4C"/>
                          </a:solidFill>
                          <a:effectLst/>
                          <a:latin typeface="Times New Roman" panose="02020603050405020304" pitchFamily="18" charset="0"/>
                          <a:cs typeface="Times New Roman" panose="02020603050405020304" pitchFamily="18" charset="0"/>
                        </a:rPr>
                        <a:t> </a:t>
                      </a:r>
                      <a:r>
                        <a:rPr lang="tr-TR" sz="900" b="1" i="0" dirty="0" err="1">
                          <a:solidFill>
                            <a:srgbClr val="4D4E4C"/>
                          </a:solidFill>
                          <a:effectLst/>
                          <a:latin typeface="Times New Roman" panose="02020603050405020304" pitchFamily="18" charset="0"/>
                          <a:cs typeface="Times New Roman" panose="02020603050405020304" pitchFamily="18" charset="0"/>
                        </a:rPr>
                        <a:t>meervoud</a:t>
                      </a:r>
                      <a:endParaRPr lang="tr-TR" sz="900" b="1" i="0" dirty="0">
                        <a:solidFill>
                          <a:srgbClr val="4D4E4C"/>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jullie, u</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je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jullie, u</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dirty="0">
                          <a:solidFill>
                            <a:srgbClr val="4D4E4C"/>
                          </a:solidFill>
                          <a:effectLst/>
                          <a:latin typeface="merriweather_sansregular"/>
                        </a:rPr>
                        <a:t>je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r h="667330">
                <a:tc>
                  <a:txBody>
                    <a:bodyPr/>
                    <a:lstStyle/>
                    <a:p>
                      <a:pPr algn="l" fontAlgn="ctr"/>
                      <a:r>
                        <a:rPr lang="tr-TR" sz="900" b="1" i="0" dirty="0">
                          <a:solidFill>
                            <a:srgbClr val="4D4E4C"/>
                          </a:solidFill>
                          <a:effectLst/>
                          <a:latin typeface="Times New Roman" panose="02020603050405020304" pitchFamily="18" charset="0"/>
                          <a:cs typeface="Times New Roman" panose="02020603050405020304" pitchFamily="18" charset="0"/>
                        </a:rPr>
                        <a:t>derde </a:t>
                      </a:r>
                      <a:r>
                        <a:rPr lang="tr-TR" sz="900" b="1" i="0" dirty="0" err="1">
                          <a:solidFill>
                            <a:srgbClr val="4D4E4C"/>
                          </a:solidFill>
                          <a:effectLst/>
                          <a:latin typeface="Times New Roman" panose="02020603050405020304" pitchFamily="18" charset="0"/>
                          <a:cs typeface="Times New Roman" panose="02020603050405020304" pitchFamily="18" charset="0"/>
                        </a:rPr>
                        <a:t>meervoud</a:t>
                      </a:r>
                      <a:endParaRPr lang="tr-TR" sz="900" b="1" i="0" dirty="0">
                        <a:solidFill>
                          <a:srgbClr val="4D4E4C"/>
                        </a:solidFill>
                        <a:effectLst/>
                        <a:latin typeface="Times New Roman" panose="02020603050405020304" pitchFamily="18" charset="0"/>
                        <a:cs typeface="Times New Roman" panose="02020603050405020304" pitchFamily="18" charset="0"/>
                      </a:endParaRP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zij</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ze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a:solidFill>
                            <a:srgbClr val="4D4E4C"/>
                          </a:solidFill>
                          <a:effectLst/>
                          <a:latin typeface="merriweather_sansregular"/>
                        </a:rPr>
                        <a:t>hen, hun</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c>
                  <a:txBody>
                    <a:bodyPr/>
                    <a:lstStyle/>
                    <a:p>
                      <a:pPr algn="l" fontAlgn="ctr"/>
                      <a:r>
                        <a:rPr lang="tr-TR" sz="900" b="1" i="0" dirty="0">
                          <a:solidFill>
                            <a:srgbClr val="4D4E4C"/>
                          </a:solidFill>
                          <a:effectLst/>
                          <a:latin typeface="merriweather_sansregular"/>
                        </a:rPr>
                        <a:t>ze</a:t>
                      </a:r>
                    </a:p>
                  </a:txBody>
                  <a:tcPr marL="49809" marR="49809" marT="74714" marB="74714"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6FAFB"/>
                    </a:solidFill>
                  </a:tcPr>
                </a:tc>
              </a:tr>
            </a:tbl>
          </a:graphicData>
        </a:graphic>
      </p:graphicFrame>
    </p:spTree>
    <p:extLst>
      <p:ext uri="{BB962C8B-B14F-4D97-AF65-F5344CB8AC3E}">
        <p14:creationId xmlns:p14="http://schemas.microsoft.com/office/powerpoint/2010/main" val="15091479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016866"/>
          </a:xfrm>
        </p:spPr>
        <p:txBody>
          <a:bodyPr/>
          <a:lstStyle/>
          <a:p>
            <a:pPr algn="ctr"/>
            <a:r>
              <a:rPr lang="tr-TR" b="1" dirty="0" err="1">
                <a:solidFill>
                  <a:srgbClr val="C00000"/>
                </a:solidFill>
              </a:rPr>
              <a:t>Persoonlijk</a:t>
            </a:r>
            <a:r>
              <a:rPr lang="tr-TR" b="1" dirty="0">
                <a:solidFill>
                  <a:srgbClr val="C00000"/>
                </a:solidFill>
              </a:rPr>
              <a:t> </a:t>
            </a:r>
            <a:r>
              <a:rPr lang="tr-TR" b="1" dirty="0" err="1" smtClean="0">
                <a:solidFill>
                  <a:srgbClr val="C00000"/>
                </a:solidFill>
              </a:rPr>
              <a:t>voornaamwoord</a:t>
            </a:r>
            <a:endParaRPr lang="tr-TR" dirty="0">
              <a:solidFill>
                <a:srgbClr val="C00000"/>
              </a:solidFill>
            </a:endParaRPr>
          </a:p>
        </p:txBody>
      </p:sp>
      <p:sp>
        <p:nvSpPr>
          <p:cNvPr id="3" name="İçerik Yer Tutucusu 2"/>
          <p:cNvSpPr>
            <a:spLocks noGrp="1"/>
          </p:cNvSpPr>
          <p:nvPr>
            <p:ph idx="1"/>
          </p:nvPr>
        </p:nvSpPr>
        <p:spPr>
          <a:xfrm>
            <a:off x="838200" y="1381992"/>
            <a:ext cx="10515600" cy="4794971"/>
          </a:xfrm>
        </p:spPr>
        <p:txBody>
          <a:bodyPr>
            <a:normAutofit fontScale="92500" lnSpcReduction="20000"/>
          </a:bodyPr>
          <a:lstStyle/>
          <a:p>
            <a:r>
              <a:rPr lang="nl-NL" b="1" dirty="0"/>
              <a:t>De derde groep woordsoorten</a:t>
            </a:r>
            <a:r>
              <a:rPr lang="nl-NL" dirty="0"/>
              <a:t> is die van het persoonlijk voornaamwoord en het bezittelijk voornaamwoord. Deze twee woordsoorten staan in één groep, omdat er een aantal woorden is dat zowel een persoonlijk als bezittelijk voornaamwoord kan zijn. Om deze twee dus goed uit elkaar te houden, staan ze in dezelfde groep!</a:t>
            </a:r>
          </a:p>
          <a:p>
            <a:r>
              <a:rPr lang="nl-NL" dirty="0"/>
              <a:t>Zoals ik al eerder zei, is het bij sommige woordsoorten erg eenvoudig te zien wat er mee wordt aangeduid. Het lijkt me duidelijk dat het persoonlijk voornaamwoord personen aanduidt. Dat kan er eentje zijn, maar ook meer. Een nagenoeg waterdichte regel om te testen of een woord een persoonlijk voornaamwoord is, is om te kijken of dat woord kan worden vervangen door de naam van een persoon of de namen van personen. Hoe dat gaat, zal ik hieronder laten zien. Eerst de woorden die een persoonlijk voornaamwoord zouden kunnen zijn:</a:t>
            </a:r>
          </a:p>
          <a:p>
            <a:r>
              <a:rPr lang="nl-NL" b="1" dirty="0"/>
              <a:t>ik, je, jij, jou, me, mij, u, hij, zij, het, we, wij, ons, jullie, zij (meervoud), ge, gij, hem haar, hen hun.</a:t>
            </a:r>
            <a:endParaRPr lang="nl-NL" dirty="0"/>
          </a:p>
          <a:p>
            <a:endParaRPr lang="tr-TR" dirty="0"/>
          </a:p>
        </p:txBody>
      </p:sp>
    </p:spTree>
    <p:extLst>
      <p:ext uri="{BB962C8B-B14F-4D97-AF65-F5344CB8AC3E}">
        <p14:creationId xmlns:p14="http://schemas.microsoft.com/office/powerpoint/2010/main" val="42197134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5245" y="93519"/>
            <a:ext cx="11606646" cy="955964"/>
          </a:xfrm>
        </p:spPr>
        <p:txBody>
          <a:bodyPr>
            <a:normAutofit/>
          </a:bodyPr>
          <a:lstStyle/>
          <a:p>
            <a:pPr algn="ct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u="sng" dirty="0">
              <a:solidFill>
                <a:srgbClr val="C00000"/>
              </a:solidFill>
            </a:endParaRPr>
          </a:p>
        </p:txBody>
      </p:sp>
      <p:sp>
        <p:nvSpPr>
          <p:cNvPr id="3" name="İçerik Yer Tutucusu 2"/>
          <p:cNvSpPr>
            <a:spLocks noGrp="1"/>
          </p:cNvSpPr>
          <p:nvPr>
            <p:ph idx="1"/>
          </p:nvPr>
        </p:nvSpPr>
        <p:spPr>
          <a:xfrm>
            <a:off x="187036" y="1049483"/>
            <a:ext cx="11824855" cy="5735781"/>
          </a:xfrm>
        </p:spPr>
        <p:txBody>
          <a:bodyPr>
            <a:normAutofit fontScale="40000" lnSpcReduction="20000"/>
          </a:bodyPr>
          <a:lstStyle/>
          <a:p>
            <a:pPr marL="0" indent="0">
              <a:buNone/>
            </a:pPr>
            <a:r>
              <a:rPr lang="nl-NL" b="1" dirty="0"/>
              <a:t>Een paar voorbeelden, de persoonlijke voornaamwoorden zijn onderstreept:</a:t>
            </a:r>
          </a:p>
          <a:p>
            <a:pPr marL="0" indent="0">
              <a:buNone/>
            </a:pPr>
            <a:r>
              <a:rPr lang="nl-NL" b="1" dirty="0"/>
              <a:t>“Wil je dat ik aan je tafel kom zitten?”</a:t>
            </a:r>
          </a:p>
          <a:p>
            <a:pPr marL="0" indent="0">
              <a:buNone/>
            </a:pPr>
            <a:r>
              <a:rPr lang="nl-NL" b="1" dirty="0"/>
              <a:t>De persoonlijke voornaamwoorden vervangen we nu door namen van personen:</a:t>
            </a:r>
          </a:p>
          <a:p>
            <a:pPr marL="0" indent="0">
              <a:buNone/>
            </a:pPr>
            <a:r>
              <a:rPr lang="nl-NL" b="1" dirty="0"/>
              <a:t>“Wil Peter dat Linda aan je tafel komt zitten?”</a:t>
            </a:r>
          </a:p>
          <a:p>
            <a:pPr marL="0" indent="0">
              <a:buNone/>
            </a:pPr>
            <a:r>
              <a:rPr lang="nl-NL" b="1" dirty="0"/>
              <a:t>Je ziet dat de laatste, niet-onderstreepte ‘je’ niet door de naam van een persoon kan worden vervangen, dus is dat ook geen persoonlijk voornaamwoord, omdat het een bezit aangeeft, dus is dat een bezittelijk voornaamwoord. Ook kun je deze niet-onderstreepte ‘je’ vervangen door het bezittelijke ‘jouw’. Je kunt deze ‘je’ wel vervangen door een naam, maar dan word je eigenlijk gedwongen om er ‘s aan toe te voegen om het kloppend te maken. Dat wordt beschouwd als ‘vals spelen’:</a:t>
            </a:r>
          </a:p>
          <a:p>
            <a:pPr marL="0" indent="0">
              <a:buNone/>
            </a:pPr>
            <a:r>
              <a:rPr lang="nl-NL" b="1" dirty="0"/>
              <a:t>“Wil Peter dat Linda aan Linda’s tafel komt zitten?”</a:t>
            </a:r>
          </a:p>
          <a:p>
            <a:pPr marL="0" indent="0">
              <a:buNone/>
            </a:pPr>
            <a:r>
              <a:rPr lang="nl-NL" b="1" dirty="0"/>
              <a:t>Omdat je deze laatste ‘je’ dus niet kunt vervangen door alleen een naam (zonder ‘s toe te voegen) is dit geen persoonlijk voornaamwoord, maar een bezittelijk voornaamwoord.</a:t>
            </a:r>
          </a:p>
          <a:p>
            <a:pPr marL="0" indent="0">
              <a:buNone/>
            </a:pPr>
            <a:r>
              <a:rPr lang="nl-NL" b="1" dirty="0"/>
              <a:t>Nog een paar voorbeelden, de persoonlijke voornaamwoorden zijn onderstreept:</a:t>
            </a:r>
          </a:p>
          <a:p>
            <a:pPr marL="0" indent="0">
              <a:buNone/>
            </a:pPr>
            <a:r>
              <a:rPr lang="nl-NL" b="1" dirty="0"/>
              <a:t>“We hebben ontzettend veel lol gehad op ons nieuwe vakantieadres.” (‘We’ kan vervangen worden door bijvoorbeeld ‘Peter en Annie’ | ‘ons’ kan niet vervangen worden door personen, anders krijgt je: ‘…op Peter en Annie nieuwe vakantieadres.’)</a:t>
            </a:r>
          </a:p>
          <a:p>
            <a:pPr marL="0" indent="0">
              <a:buNone/>
            </a:pPr>
            <a:r>
              <a:rPr lang="nl-NL" b="1" dirty="0"/>
              <a:t>“Nog steeds vind ik dat je je haar moet dragen zoals je laatst deed.” (de onderstreepte persoonlijke voornaamwoorden kun je allemaal vervangen door namen van personen | bij de tweede ‘je’ kan dat niet, dus is het een bezittelijk voornaamwoord. Ook kun je de tweede ‘je’ vervangen door het bezittelijke ‘jouw’.)</a:t>
            </a:r>
          </a:p>
          <a:p>
            <a:pPr marL="0" indent="0">
              <a:buNone/>
            </a:pPr>
            <a:r>
              <a:rPr lang="nl-NL" b="1" dirty="0"/>
              <a:t>“Die boom is niet van ons, maar van jullie! Vraag maar aan hen!” (deze onderstreepte persoonlijke voornaamwoorden lijken allemaal bezittelijke voornaamwoorden, maar zoals je ziet kun je ze allemaal vervangen door namen van personen. Daarom zijn het persoonlijke voornaamwoorden:</a:t>
            </a:r>
          </a:p>
          <a:p>
            <a:pPr marL="0" indent="0">
              <a:buNone/>
            </a:pPr>
            <a:r>
              <a:rPr lang="nl-NL" b="1" dirty="0"/>
              <a:t>“Die boom is niet van Peter en Annie, maar van Arie en Saskia! Vraag maar aan Ans en Henk!”</a:t>
            </a:r>
          </a:p>
          <a:p>
            <a:pPr marL="0" indent="0">
              <a:buNone/>
            </a:pPr>
            <a:r>
              <a:rPr lang="nl-NL" b="1" dirty="0"/>
              <a:t>Nog een zin:</a:t>
            </a:r>
          </a:p>
          <a:p>
            <a:pPr marL="0" indent="0">
              <a:buNone/>
            </a:pPr>
            <a:r>
              <a:rPr lang="nl-NL" b="1" dirty="0"/>
              <a:t>“Dit is niet onze boom, maar hun boom! Vraag het ze maar!” (in deze zin kun je alleen ‘ze’ vervangen door namen van personen | ‘onze’ en ‘hun’ zijn daarom bezittelijke voornaamwoorden.)</a:t>
            </a:r>
          </a:p>
          <a:p>
            <a:pPr marL="0" indent="0">
              <a:buNone/>
            </a:pPr>
            <a:r>
              <a:rPr lang="nl-NL" b="1" dirty="0">
                <a:solidFill>
                  <a:srgbClr val="C00000"/>
                </a:solidFill>
              </a:rPr>
              <a:t>Een bijzonderheid: het persoonlijke voornaamwoord ‘het’:</a:t>
            </a:r>
          </a:p>
          <a:p>
            <a:pPr marL="0" indent="0">
              <a:buNone/>
            </a:pPr>
            <a:r>
              <a:rPr lang="nl-NL" b="1" dirty="0"/>
              <a:t>De volgende bizarre regel staat ook bij de uitleg van de lidwoorden. Het lidwoord het kan namelijk ook voorkomen als persoonlijk voornaamwoord. Dat is het geval als in een zin twee keer hetzelfde onderwerp genoemd wordt. Hieronder een paar voorbeeldzinnen:</a:t>
            </a:r>
          </a:p>
          <a:p>
            <a:pPr marL="0" indent="0">
              <a:buNone/>
            </a:pPr>
            <a:r>
              <a:rPr lang="nl-NL" b="1" dirty="0"/>
              <a:t>“Het is goed dat jij de verantwoordelijkheid op je neemt.” (de twee onderstreepte gedeeltes betekenen hier precies hetzelfde. Redekundig gezien, zijn ze beiden het onderwerp. Taalkundig gezien is ‘Het’ daarom geen lidwoord, maar een persoonlijk voornaamwoord.)</a:t>
            </a:r>
          </a:p>
          <a:p>
            <a:pPr marL="0" indent="0">
              <a:buNone/>
            </a:pPr>
            <a:r>
              <a:rPr lang="nl-NL" b="1" dirty="0"/>
              <a:t>Nog een voorbeeld:</a:t>
            </a:r>
          </a:p>
          <a:p>
            <a:pPr marL="0" indent="0">
              <a:buNone/>
            </a:pPr>
            <a:r>
              <a:rPr lang="nl-NL" b="1" dirty="0"/>
              <a:t>“Het vreemde is dat ze er niet meer van weet.” (redekundig zijn beide onderstreepte gedeeltes het onderwerp, daarom is ‘Het’ taalkundig gezien en persoonlijk voornaamwoord.)</a:t>
            </a:r>
          </a:p>
          <a:p>
            <a:endParaRPr lang="tr-TR" dirty="0"/>
          </a:p>
        </p:txBody>
      </p:sp>
    </p:spTree>
    <p:extLst>
      <p:ext uri="{BB962C8B-B14F-4D97-AF65-F5344CB8AC3E}">
        <p14:creationId xmlns:p14="http://schemas.microsoft.com/office/powerpoint/2010/main" val="26341874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15530"/>
          </a:xfrm>
        </p:spPr>
        <p:txBody>
          <a:bodyPr/>
          <a:lstStyle/>
          <a:p>
            <a:pPr algn="ct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dirty="0"/>
          </a:p>
        </p:txBody>
      </p:sp>
      <p:sp>
        <p:nvSpPr>
          <p:cNvPr id="3" name="İçerik Yer Tutucusu 2"/>
          <p:cNvSpPr>
            <a:spLocks noGrp="1"/>
          </p:cNvSpPr>
          <p:nvPr>
            <p:ph idx="1"/>
          </p:nvPr>
        </p:nvSpPr>
        <p:spPr>
          <a:xfrm>
            <a:off x="838200" y="1194955"/>
            <a:ext cx="10515600" cy="4982008"/>
          </a:xfrm>
        </p:spPr>
        <p:txBody>
          <a:bodyPr>
            <a:normAutofit fontScale="85000" lnSpcReduction="20000"/>
          </a:bodyPr>
          <a:lstStyle/>
          <a:p>
            <a:r>
              <a:rPr lang="nl-NL" dirty="0"/>
              <a:t>Een </a:t>
            </a:r>
            <a:r>
              <a:rPr lang="nl-NL" b="1" dirty="0"/>
              <a:t>persoonlijk voornaamwoord</a:t>
            </a:r>
            <a:r>
              <a:rPr lang="nl-NL" dirty="0"/>
              <a:t> geeft de "spreker(s)" in een zin aan. Die wordt/worden niet met naam en toenaam genoemd, maar met onpersoonlijke termen als ik, hem, jullie, ons enzovoort. Het kan de spreker zelf zijn ("ik"), de aangesprokene ("jij") of een derde (hij, zij of het). Die worden ook wel 1ste, 2de en 3de persoon enkelvoud genoemd. In het meervoud zijn het wij (1ste persoon meervoud), jullie of u (2de) en zij of ze (3de persoon).</a:t>
            </a:r>
          </a:p>
          <a:p>
            <a:r>
              <a:rPr lang="nl-NL" dirty="0"/>
              <a:t>De vormen die hierboven staan, zijn die van het </a:t>
            </a:r>
            <a:r>
              <a:rPr lang="nl-NL" dirty="0">
                <a:hlinkClick r:id="rId2" tooltip="Onderwerp (taalkunde)"/>
              </a:rPr>
              <a:t>onderwerp</a:t>
            </a:r>
            <a:r>
              <a:rPr lang="nl-NL" dirty="0"/>
              <a:t>. Het persoonlijk voornaamwoord verandert vaak als de </a:t>
            </a:r>
            <a:r>
              <a:rPr lang="nl-NL" dirty="0">
                <a:hlinkClick r:id="rId3" tooltip="Grammatica"/>
              </a:rPr>
              <a:t>grammaticale</a:t>
            </a:r>
            <a:r>
              <a:rPr lang="nl-NL" dirty="0"/>
              <a:t> functie ervan verandert. Als "ik" aan "hij" iets geeft, dan zeg je </a:t>
            </a:r>
            <a:r>
              <a:rPr lang="nl-NL" i="1" dirty="0"/>
              <a:t>Ik geef het hem</a:t>
            </a:r>
            <a:r>
              <a:rPr lang="nl-NL" dirty="0"/>
              <a:t>, want </a:t>
            </a:r>
            <a:r>
              <a:rPr lang="nl-NL" i="1" dirty="0"/>
              <a:t>hem</a:t>
            </a:r>
            <a:r>
              <a:rPr lang="nl-NL" dirty="0"/>
              <a:t> is hier </a:t>
            </a:r>
            <a:r>
              <a:rPr lang="nl-NL" dirty="0">
                <a:hlinkClick r:id="rId4" tooltip="Meewerkend voorwerp"/>
              </a:rPr>
              <a:t>meewerkend voorwerp</a:t>
            </a:r>
            <a:r>
              <a:rPr lang="nl-NL" dirty="0"/>
              <a:t>. Zo schrijf je ook: </a:t>
            </a:r>
            <a:r>
              <a:rPr lang="nl-NL" i="1" dirty="0"/>
              <a:t>Hij keek ons aan</a:t>
            </a:r>
            <a:r>
              <a:rPr lang="nl-NL" dirty="0"/>
              <a:t>. Dat komt doordat </a:t>
            </a:r>
            <a:r>
              <a:rPr lang="nl-NL" i="1" dirty="0"/>
              <a:t>ons</a:t>
            </a:r>
            <a:r>
              <a:rPr lang="nl-NL" dirty="0"/>
              <a:t> </a:t>
            </a:r>
            <a:r>
              <a:rPr lang="nl-NL" dirty="0">
                <a:hlinkClick r:id="rId5" tooltip="Lijdend voorwerp"/>
              </a:rPr>
              <a:t>lijdend voorwerp</a:t>
            </a:r>
            <a:r>
              <a:rPr lang="nl-NL" dirty="0"/>
              <a:t> is</a:t>
            </a:r>
            <a:r>
              <a:rPr lang="nl-NL" dirty="0" smtClean="0"/>
              <a:t>.</a:t>
            </a:r>
            <a:endParaRPr lang="tr-TR" dirty="0" smtClean="0"/>
          </a:p>
          <a:p>
            <a:r>
              <a:rPr lang="nl-NL" dirty="0"/>
              <a:t>De 2de </a:t>
            </a:r>
            <a:r>
              <a:rPr lang="nl-NL" dirty="0">
                <a:hlinkClick r:id="rId6" tooltip="Naamval"/>
              </a:rPr>
              <a:t>naamval</a:t>
            </a:r>
            <a:r>
              <a:rPr lang="nl-NL" dirty="0"/>
              <a:t> van persoonlijke voornaamwoorden komt alleen voor in bepaalde staande uitdrukkingen als mijns inziens, zijns gelijke en dergelijke. "Het" is ook een persoonlijk voornaamwoord (3de persoon enkelvoud) en komt voor in zinnen zoals "Het regent".</a:t>
            </a:r>
          </a:p>
          <a:p>
            <a:r>
              <a:rPr lang="nl-NL" dirty="0"/>
              <a:t>Het persoonlijk voornaamwoord is van invloed op de vorm (schrijfwijze) van het werkwoord in een zin, de zgn. </a:t>
            </a:r>
            <a:r>
              <a:rPr lang="nl-NL" dirty="0">
                <a:hlinkClick r:id="rId7" tooltip="Persoonsvorm"/>
              </a:rPr>
              <a:t>persoonsvorm</a:t>
            </a:r>
            <a:r>
              <a:rPr lang="nl-NL" dirty="0"/>
              <a:t>. Dus: Ik loop, wij lopen, enzovoort.</a:t>
            </a:r>
          </a:p>
          <a:p>
            <a:endParaRPr lang="nl-NL" dirty="0"/>
          </a:p>
        </p:txBody>
      </p:sp>
    </p:spTree>
    <p:extLst>
      <p:ext uri="{BB962C8B-B14F-4D97-AF65-F5344CB8AC3E}">
        <p14:creationId xmlns:p14="http://schemas.microsoft.com/office/powerpoint/2010/main" val="4435498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0164" y="365126"/>
            <a:ext cx="11083636" cy="923348"/>
          </a:xfrm>
        </p:spPr>
        <p:txBody>
          <a:bodyPr/>
          <a:lstStyle/>
          <a:p>
            <a:pPr algn="ctr"/>
            <a:r>
              <a:rPr lang="tr-TR" b="1" dirty="0" err="1">
                <a:solidFill>
                  <a:srgbClr val="C00000"/>
                </a:solidFill>
              </a:rPr>
              <a:t>Persoonlijk</a:t>
            </a:r>
            <a:r>
              <a:rPr lang="tr-TR" b="1" dirty="0">
                <a:solidFill>
                  <a:srgbClr val="C00000"/>
                </a:solidFill>
              </a:rPr>
              <a:t> </a:t>
            </a:r>
            <a:r>
              <a:rPr lang="tr-TR" b="1" dirty="0" err="1">
                <a:solidFill>
                  <a:srgbClr val="C00000"/>
                </a:solidFill>
              </a:rPr>
              <a:t>voornaamwoord</a:t>
            </a:r>
            <a:endParaRPr lang="tr-TR" b="1"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06788234"/>
              </p:ext>
            </p:extLst>
          </p:nvPr>
        </p:nvGraphicFramePr>
        <p:xfrm>
          <a:off x="270164" y="1714499"/>
          <a:ext cx="11398825" cy="4197928"/>
        </p:xfrm>
        <a:graphic>
          <a:graphicData uri="http://schemas.openxmlformats.org/drawingml/2006/table">
            <a:tbl>
              <a:tblPr/>
              <a:tblGrid>
                <a:gridCol w="455953"/>
                <a:gridCol w="1823812"/>
                <a:gridCol w="1823812"/>
                <a:gridCol w="1823812"/>
                <a:gridCol w="1823812"/>
                <a:gridCol w="1823812"/>
                <a:gridCol w="1823812"/>
              </a:tblGrid>
              <a:tr h="1399308">
                <a:tc>
                  <a:txBody>
                    <a:bodyPr/>
                    <a:lstStyle/>
                    <a:p>
                      <a:r>
                        <a:rPr lang="tr-TR" dirty="0" err="1">
                          <a:effectLst/>
                        </a:rPr>
                        <a:t>aamv</a:t>
                      </a:r>
                      <a:r>
                        <a:rPr lang="tr-TR" dirty="0">
                          <a:effectLst/>
                        </a:rPr>
                        <a:t>.</a:t>
                      </a:r>
                    </a:p>
                  </a:txBody>
                  <a:tcPr marL="0" marR="0" marT="0" marB="0" anchor="ctr">
                    <a:lnL>
                      <a:noFill/>
                    </a:lnL>
                    <a:lnR>
                      <a:noFill/>
                    </a:lnR>
                    <a:lnT>
                      <a:noFill/>
                    </a:lnT>
                    <a:lnB>
                      <a:noFill/>
                    </a:lnB>
                    <a:solidFill>
                      <a:srgbClr val="D8D8D8"/>
                    </a:solidFill>
                  </a:tcPr>
                </a:tc>
                <a:tc>
                  <a:txBody>
                    <a:bodyPr/>
                    <a:lstStyle/>
                    <a:p>
                      <a:r>
                        <a:rPr lang="tr-TR">
                          <a:effectLst/>
                        </a:rPr>
                        <a:t>1e pers. enk.</a:t>
                      </a:r>
                    </a:p>
                  </a:txBody>
                  <a:tcPr marL="0" marR="0" marT="0" marB="0" anchor="ctr">
                    <a:lnL>
                      <a:noFill/>
                    </a:lnL>
                    <a:lnR>
                      <a:noFill/>
                    </a:lnR>
                    <a:lnT>
                      <a:noFill/>
                    </a:lnT>
                    <a:lnB>
                      <a:noFill/>
                    </a:lnB>
                    <a:solidFill>
                      <a:srgbClr val="D8D8D8"/>
                    </a:solidFill>
                  </a:tcPr>
                </a:tc>
                <a:tc>
                  <a:txBody>
                    <a:bodyPr/>
                    <a:lstStyle/>
                    <a:p>
                      <a:r>
                        <a:rPr lang="tr-TR">
                          <a:effectLst/>
                        </a:rPr>
                        <a:t>1e pers. mv.</a:t>
                      </a:r>
                    </a:p>
                  </a:txBody>
                  <a:tcPr marL="0" marR="0" marT="0" marB="0" anchor="ctr">
                    <a:lnL>
                      <a:noFill/>
                    </a:lnL>
                    <a:lnR>
                      <a:noFill/>
                    </a:lnR>
                    <a:lnT>
                      <a:noFill/>
                    </a:lnT>
                    <a:lnB>
                      <a:noFill/>
                    </a:lnB>
                    <a:solidFill>
                      <a:srgbClr val="D8D8D8"/>
                    </a:solidFill>
                  </a:tcPr>
                </a:tc>
                <a:tc>
                  <a:txBody>
                    <a:bodyPr/>
                    <a:lstStyle/>
                    <a:p>
                      <a:r>
                        <a:rPr lang="tr-TR">
                          <a:effectLst/>
                        </a:rPr>
                        <a:t>2e pers. enk.</a:t>
                      </a:r>
                    </a:p>
                  </a:txBody>
                  <a:tcPr marL="0" marR="0" marT="0" marB="0" anchor="ctr">
                    <a:lnL>
                      <a:noFill/>
                    </a:lnL>
                    <a:lnR>
                      <a:noFill/>
                    </a:lnR>
                    <a:lnT>
                      <a:noFill/>
                    </a:lnT>
                    <a:lnB>
                      <a:noFill/>
                    </a:lnB>
                    <a:solidFill>
                      <a:srgbClr val="D8D8D8"/>
                    </a:solidFill>
                  </a:tcPr>
                </a:tc>
                <a:tc>
                  <a:txBody>
                    <a:bodyPr/>
                    <a:lstStyle/>
                    <a:p>
                      <a:r>
                        <a:rPr lang="tr-TR" dirty="0">
                          <a:effectLst/>
                        </a:rPr>
                        <a:t>2e pers. mv.</a:t>
                      </a:r>
                    </a:p>
                  </a:txBody>
                  <a:tcPr marL="0" marR="0" marT="0" marB="0" anchor="ctr">
                    <a:lnL>
                      <a:noFill/>
                    </a:lnL>
                    <a:lnR>
                      <a:noFill/>
                    </a:lnR>
                    <a:lnT>
                      <a:noFill/>
                    </a:lnT>
                    <a:lnB>
                      <a:noFill/>
                    </a:lnB>
                    <a:solidFill>
                      <a:srgbClr val="D8D8D8"/>
                    </a:solidFill>
                  </a:tcPr>
                </a:tc>
                <a:tc>
                  <a:txBody>
                    <a:bodyPr/>
                    <a:lstStyle/>
                    <a:p>
                      <a:r>
                        <a:rPr lang="tr-TR">
                          <a:effectLst/>
                        </a:rPr>
                        <a:t>3e pers. enk.</a:t>
                      </a:r>
                    </a:p>
                  </a:txBody>
                  <a:tcPr marL="0" marR="0" marT="0" marB="0" anchor="ctr">
                    <a:lnL>
                      <a:noFill/>
                    </a:lnL>
                    <a:lnR>
                      <a:noFill/>
                    </a:lnR>
                    <a:lnT>
                      <a:noFill/>
                    </a:lnT>
                    <a:lnB>
                      <a:noFill/>
                    </a:lnB>
                    <a:solidFill>
                      <a:srgbClr val="D8D8D8"/>
                    </a:solidFill>
                  </a:tcPr>
                </a:tc>
                <a:tc>
                  <a:txBody>
                    <a:bodyPr/>
                    <a:lstStyle/>
                    <a:p>
                      <a:r>
                        <a:rPr lang="tr-TR">
                          <a:effectLst/>
                        </a:rPr>
                        <a:t>3e pers. mv.</a:t>
                      </a:r>
                    </a:p>
                  </a:txBody>
                  <a:tcPr marL="0" marR="0" marT="0" marB="0" anchor="ctr">
                    <a:lnL>
                      <a:noFill/>
                    </a:lnL>
                    <a:lnR>
                      <a:noFill/>
                    </a:lnR>
                    <a:lnT>
                      <a:noFill/>
                    </a:lnT>
                    <a:lnB>
                      <a:noFill/>
                    </a:lnB>
                    <a:solidFill>
                      <a:srgbClr val="D8D8D8"/>
                    </a:solidFill>
                  </a:tcPr>
                </a:tc>
              </a:tr>
              <a:tr h="699655">
                <a:tc>
                  <a:txBody>
                    <a:bodyPr/>
                    <a:lstStyle/>
                    <a:p>
                      <a:r>
                        <a:rPr lang="tr-TR" b="1"/>
                        <a:t>1</a:t>
                      </a:r>
                      <a:endParaRPr lang="tr-TR"/>
                    </a:p>
                  </a:txBody>
                  <a:tcPr marL="0" marR="0" marT="0" marB="0" anchor="ctr">
                    <a:lnL>
                      <a:noFill/>
                    </a:lnL>
                    <a:lnR>
                      <a:noFill/>
                    </a:lnR>
                    <a:lnT>
                      <a:noFill/>
                    </a:lnT>
                    <a:lnB>
                      <a:noFill/>
                    </a:lnB>
                    <a:solidFill>
                      <a:srgbClr val="FFFFFF"/>
                    </a:solidFill>
                  </a:tcPr>
                </a:tc>
                <a:tc>
                  <a:txBody>
                    <a:bodyPr/>
                    <a:lstStyle/>
                    <a:p>
                      <a:r>
                        <a:rPr lang="tr-TR"/>
                        <a:t>ik</a:t>
                      </a:r>
                    </a:p>
                  </a:txBody>
                  <a:tcPr marL="0" marR="0" marT="0" marB="0" anchor="ctr">
                    <a:lnL>
                      <a:noFill/>
                    </a:lnL>
                    <a:lnR>
                      <a:noFill/>
                    </a:lnR>
                    <a:lnT>
                      <a:noFill/>
                    </a:lnT>
                    <a:lnB>
                      <a:noFill/>
                    </a:lnB>
                    <a:solidFill>
                      <a:srgbClr val="FFFFFF"/>
                    </a:solidFill>
                  </a:tcPr>
                </a:tc>
                <a:tc>
                  <a:txBody>
                    <a:bodyPr/>
                    <a:lstStyle/>
                    <a:p>
                      <a:r>
                        <a:rPr lang="tr-TR"/>
                        <a:t>wij, we</a:t>
                      </a:r>
                    </a:p>
                  </a:txBody>
                  <a:tcPr marL="0" marR="0" marT="0" marB="0" anchor="ctr">
                    <a:lnL>
                      <a:noFill/>
                    </a:lnL>
                    <a:lnR>
                      <a:noFill/>
                    </a:lnR>
                    <a:lnT>
                      <a:noFill/>
                    </a:lnT>
                    <a:lnB>
                      <a:noFill/>
                    </a:lnB>
                    <a:solidFill>
                      <a:srgbClr val="FFFFFF"/>
                    </a:solidFill>
                  </a:tcPr>
                </a:tc>
                <a:tc>
                  <a:txBody>
                    <a:bodyPr/>
                    <a:lstStyle/>
                    <a:p>
                      <a:r>
                        <a:rPr lang="tr-TR"/>
                        <a:t>jij, je</a:t>
                      </a:r>
                    </a:p>
                  </a:txBody>
                  <a:tcPr marL="0" marR="0" marT="0" marB="0" anchor="ctr">
                    <a:lnL>
                      <a:noFill/>
                    </a:lnL>
                    <a:lnR>
                      <a:noFill/>
                    </a:lnR>
                    <a:lnT>
                      <a:noFill/>
                    </a:lnT>
                    <a:lnB>
                      <a:noFill/>
                    </a:lnB>
                    <a:solidFill>
                      <a:srgbClr val="FFFFFF"/>
                    </a:solidFill>
                  </a:tcPr>
                </a:tc>
                <a:tc>
                  <a:txBody>
                    <a:bodyPr/>
                    <a:lstStyle/>
                    <a:p>
                      <a:r>
                        <a:rPr lang="tr-TR"/>
                        <a:t>jullie, u</a:t>
                      </a:r>
                    </a:p>
                  </a:txBody>
                  <a:tcPr marL="0" marR="0" marT="0" marB="0" anchor="ctr">
                    <a:lnL>
                      <a:noFill/>
                    </a:lnL>
                    <a:lnR>
                      <a:noFill/>
                    </a:lnR>
                    <a:lnT>
                      <a:noFill/>
                    </a:lnT>
                    <a:lnB>
                      <a:noFill/>
                    </a:lnB>
                    <a:solidFill>
                      <a:srgbClr val="FFFFFF"/>
                    </a:solidFill>
                  </a:tcPr>
                </a:tc>
                <a:tc>
                  <a:txBody>
                    <a:bodyPr/>
                    <a:lstStyle/>
                    <a:p>
                      <a:r>
                        <a:rPr lang="tr-TR"/>
                        <a:t>hij, zij, het</a:t>
                      </a:r>
                    </a:p>
                  </a:txBody>
                  <a:tcPr marL="0" marR="0" marT="0" marB="0" anchor="ctr">
                    <a:lnL>
                      <a:noFill/>
                    </a:lnL>
                    <a:lnR>
                      <a:noFill/>
                    </a:lnR>
                    <a:lnT>
                      <a:noFill/>
                    </a:lnT>
                    <a:lnB>
                      <a:noFill/>
                    </a:lnB>
                    <a:solidFill>
                      <a:srgbClr val="FFFFFF"/>
                    </a:solidFill>
                  </a:tcPr>
                </a:tc>
                <a:tc>
                  <a:txBody>
                    <a:bodyPr/>
                    <a:lstStyle/>
                    <a:p>
                      <a:r>
                        <a:rPr lang="tr-TR"/>
                        <a:t>zij, ze</a:t>
                      </a:r>
                    </a:p>
                  </a:txBody>
                  <a:tcPr marL="0" marR="0" marT="0" marB="0" anchor="ctr">
                    <a:lnL>
                      <a:noFill/>
                    </a:lnL>
                    <a:lnR>
                      <a:noFill/>
                    </a:lnR>
                    <a:lnT>
                      <a:noFill/>
                    </a:lnT>
                    <a:lnB>
                      <a:noFill/>
                    </a:lnB>
                    <a:solidFill>
                      <a:srgbClr val="FFFFFF"/>
                    </a:solidFill>
                  </a:tcPr>
                </a:tc>
              </a:tr>
              <a:tr h="699655">
                <a:tc>
                  <a:txBody>
                    <a:bodyPr/>
                    <a:lstStyle/>
                    <a:p>
                      <a:r>
                        <a:rPr lang="tr-TR" b="1"/>
                        <a:t>2</a:t>
                      </a:r>
                      <a:endParaRPr lang="tr-TR"/>
                    </a:p>
                  </a:txBody>
                  <a:tcPr marL="0" marR="0" marT="0" marB="0" anchor="ctr">
                    <a:lnL>
                      <a:noFill/>
                    </a:lnL>
                    <a:lnR>
                      <a:noFill/>
                    </a:lnR>
                    <a:lnT>
                      <a:noFill/>
                    </a:lnT>
                    <a:lnB>
                      <a:noFill/>
                    </a:lnB>
                    <a:solidFill>
                      <a:srgbClr val="FFFFFF"/>
                    </a:solidFill>
                  </a:tcPr>
                </a:tc>
                <a:tc>
                  <a:txBody>
                    <a:bodyPr/>
                    <a:lstStyle/>
                    <a:p>
                      <a:r>
                        <a:rPr lang="tr-TR"/>
                        <a:t>mijns, mijner</a:t>
                      </a:r>
                    </a:p>
                  </a:txBody>
                  <a:tcPr marL="0" marR="0" marT="0" marB="0" anchor="ctr">
                    <a:lnL>
                      <a:noFill/>
                    </a:lnL>
                    <a:lnR>
                      <a:noFill/>
                    </a:lnR>
                    <a:lnT>
                      <a:noFill/>
                    </a:lnT>
                    <a:lnB>
                      <a:noFill/>
                    </a:lnB>
                    <a:solidFill>
                      <a:srgbClr val="FFFFFF"/>
                    </a:solidFill>
                  </a:tcPr>
                </a:tc>
                <a:tc>
                  <a:txBody>
                    <a:bodyPr/>
                    <a:lstStyle/>
                    <a:p>
                      <a:r>
                        <a:rPr lang="tr-TR"/>
                        <a:t>ons, onzer</a:t>
                      </a:r>
                    </a:p>
                  </a:txBody>
                  <a:tcPr marL="0" marR="0" marT="0" marB="0" anchor="ctr">
                    <a:lnL>
                      <a:noFill/>
                    </a:lnL>
                    <a:lnR>
                      <a:noFill/>
                    </a:lnR>
                    <a:lnT>
                      <a:noFill/>
                    </a:lnT>
                    <a:lnB>
                      <a:noFill/>
                    </a:lnB>
                    <a:solidFill>
                      <a:srgbClr val="FFFFFF"/>
                    </a:solidFill>
                  </a:tcPr>
                </a:tc>
                <a:tc>
                  <a:txBody>
                    <a:bodyPr/>
                    <a:lstStyle/>
                    <a:p>
                      <a:r>
                        <a:rPr lang="tr-TR"/>
                        <a:t>jouwer</a:t>
                      </a:r>
                    </a:p>
                  </a:txBody>
                  <a:tcPr marL="0" marR="0" marT="0" marB="0" anchor="ctr">
                    <a:lnL>
                      <a:noFill/>
                    </a:lnL>
                    <a:lnR>
                      <a:noFill/>
                    </a:lnR>
                    <a:lnT>
                      <a:noFill/>
                    </a:lnT>
                    <a:lnB>
                      <a:noFill/>
                    </a:lnB>
                    <a:solidFill>
                      <a:srgbClr val="FFFFFF"/>
                    </a:solidFill>
                  </a:tcPr>
                </a:tc>
                <a:tc>
                  <a:txBody>
                    <a:bodyPr/>
                    <a:lstStyle/>
                    <a:p>
                      <a:r>
                        <a:rPr lang="tr-TR"/>
                        <a:t>uwer</a:t>
                      </a:r>
                    </a:p>
                  </a:txBody>
                  <a:tcPr marL="0" marR="0" marT="0" marB="0" anchor="ctr">
                    <a:lnL>
                      <a:noFill/>
                    </a:lnL>
                    <a:lnR>
                      <a:noFill/>
                    </a:lnR>
                    <a:lnT>
                      <a:noFill/>
                    </a:lnT>
                    <a:lnB>
                      <a:noFill/>
                    </a:lnB>
                    <a:solidFill>
                      <a:srgbClr val="FFFFFF"/>
                    </a:solidFill>
                  </a:tcPr>
                </a:tc>
                <a:tc>
                  <a:txBody>
                    <a:bodyPr/>
                    <a:lstStyle/>
                    <a:p>
                      <a:r>
                        <a:rPr lang="tr-TR"/>
                        <a:t>zijns, zijner, harer</a:t>
                      </a:r>
                    </a:p>
                  </a:txBody>
                  <a:tcPr marL="0" marR="0" marT="0" marB="0" anchor="ctr">
                    <a:lnL>
                      <a:noFill/>
                    </a:lnL>
                    <a:lnR>
                      <a:noFill/>
                    </a:lnR>
                    <a:lnT>
                      <a:noFill/>
                    </a:lnT>
                    <a:lnB>
                      <a:noFill/>
                    </a:lnB>
                    <a:solidFill>
                      <a:srgbClr val="FFFFFF"/>
                    </a:solidFill>
                  </a:tcPr>
                </a:tc>
                <a:tc>
                  <a:txBody>
                    <a:bodyPr/>
                    <a:lstStyle/>
                    <a:p>
                      <a:r>
                        <a:rPr lang="tr-TR"/>
                        <a:t>hunner, harer</a:t>
                      </a:r>
                    </a:p>
                  </a:txBody>
                  <a:tcPr marL="0" marR="0" marT="0" marB="0" anchor="ctr">
                    <a:lnL>
                      <a:noFill/>
                    </a:lnL>
                    <a:lnR>
                      <a:noFill/>
                    </a:lnR>
                    <a:lnT>
                      <a:noFill/>
                    </a:lnT>
                    <a:lnB>
                      <a:noFill/>
                    </a:lnB>
                    <a:solidFill>
                      <a:srgbClr val="FFFFFF"/>
                    </a:solidFill>
                  </a:tcPr>
                </a:tc>
              </a:tr>
              <a:tr h="699655">
                <a:tc>
                  <a:txBody>
                    <a:bodyPr/>
                    <a:lstStyle/>
                    <a:p>
                      <a:r>
                        <a:rPr lang="tr-TR" b="1"/>
                        <a:t>3</a:t>
                      </a:r>
                      <a:endParaRPr lang="tr-TR"/>
                    </a:p>
                  </a:txBody>
                  <a:tcPr marL="0" marR="0" marT="0" marB="0" anchor="ctr">
                    <a:lnL>
                      <a:noFill/>
                    </a:lnL>
                    <a:lnR>
                      <a:noFill/>
                    </a:lnR>
                    <a:lnT>
                      <a:noFill/>
                    </a:lnT>
                    <a:lnB>
                      <a:noFill/>
                    </a:lnB>
                    <a:solidFill>
                      <a:srgbClr val="FFFFFF"/>
                    </a:solidFill>
                  </a:tcPr>
                </a:tc>
                <a:tc>
                  <a:txBody>
                    <a:bodyPr/>
                    <a:lstStyle/>
                    <a:p>
                      <a:r>
                        <a:rPr lang="tr-TR"/>
                        <a:t>mij, me</a:t>
                      </a:r>
                    </a:p>
                  </a:txBody>
                  <a:tcPr marL="0" marR="0" marT="0" marB="0" anchor="ctr">
                    <a:lnL>
                      <a:noFill/>
                    </a:lnL>
                    <a:lnR>
                      <a:noFill/>
                    </a:lnR>
                    <a:lnT>
                      <a:noFill/>
                    </a:lnT>
                    <a:lnB>
                      <a:noFill/>
                    </a:lnB>
                    <a:solidFill>
                      <a:srgbClr val="FFFFFF"/>
                    </a:solidFill>
                  </a:tcPr>
                </a:tc>
                <a:tc>
                  <a:txBody>
                    <a:bodyPr/>
                    <a:lstStyle/>
                    <a:p>
                      <a:r>
                        <a:rPr lang="tr-TR"/>
                        <a:t>ons</a:t>
                      </a:r>
                    </a:p>
                  </a:txBody>
                  <a:tcPr marL="0" marR="0" marT="0" marB="0" anchor="ctr">
                    <a:lnL>
                      <a:noFill/>
                    </a:lnL>
                    <a:lnR>
                      <a:noFill/>
                    </a:lnR>
                    <a:lnT>
                      <a:noFill/>
                    </a:lnT>
                    <a:lnB>
                      <a:noFill/>
                    </a:lnB>
                    <a:solidFill>
                      <a:srgbClr val="FFFFFF"/>
                    </a:solidFill>
                  </a:tcPr>
                </a:tc>
                <a:tc>
                  <a:txBody>
                    <a:bodyPr/>
                    <a:lstStyle/>
                    <a:p>
                      <a:r>
                        <a:rPr lang="tr-TR"/>
                        <a:t>jou, je</a:t>
                      </a:r>
                    </a:p>
                  </a:txBody>
                  <a:tcPr marL="0" marR="0" marT="0" marB="0" anchor="ctr">
                    <a:lnL>
                      <a:noFill/>
                    </a:lnL>
                    <a:lnR>
                      <a:noFill/>
                    </a:lnR>
                    <a:lnT>
                      <a:noFill/>
                    </a:lnT>
                    <a:lnB>
                      <a:noFill/>
                    </a:lnB>
                    <a:solidFill>
                      <a:srgbClr val="FFFFFF"/>
                    </a:solidFill>
                  </a:tcPr>
                </a:tc>
                <a:tc>
                  <a:txBody>
                    <a:bodyPr/>
                    <a:lstStyle/>
                    <a:p>
                      <a:r>
                        <a:rPr lang="tr-TR"/>
                        <a:t>jullie, u</a:t>
                      </a:r>
                    </a:p>
                  </a:txBody>
                  <a:tcPr marL="0" marR="0" marT="0" marB="0" anchor="ctr">
                    <a:lnL>
                      <a:noFill/>
                    </a:lnL>
                    <a:lnR>
                      <a:noFill/>
                    </a:lnR>
                    <a:lnT>
                      <a:noFill/>
                    </a:lnT>
                    <a:lnB>
                      <a:noFill/>
                    </a:lnB>
                    <a:solidFill>
                      <a:srgbClr val="FFFFFF"/>
                    </a:solidFill>
                  </a:tcPr>
                </a:tc>
                <a:tc>
                  <a:txBody>
                    <a:bodyPr/>
                    <a:lstStyle/>
                    <a:p>
                      <a:r>
                        <a:rPr lang="tr-TR"/>
                        <a:t>hem, haar, het</a:t>
                      </a:r>
                    </a:p>
                  </a:txBody>
                  <a:tcPr marL="0" marR="0" marT="0" marB="0" anchor="ctr">
                    <a:lnL>
                      <a:noFill/>
                    </a:lnL>
                    <a:lnR>
                      <a:noFill/>
                    </a:lnR>
                    <a:lnT>
                      <a:noFill/>
                    </a:lnT>
                    <a:lnB>
                      <a:noFill/>
                    </a:lnB>
                    <a:solidFill>
                      <a:srgbClr val="FFFFFF"/>
                    </a:solidFill>
                  </a:tcPr>
                </a:tc>
                <a:tc>
                  <a:txBody>
                    <a:bodyPr/>
                    <a:lstStyle/>
                    <a:p>
                      <a:r>
                        <a:rPr lang="tr-TR"/>
                        <a:t>hun, ze, haar</a:t>
                      </a:r>
                    </a:p>
                  </a:txBody>
                  <a:tcPr marL="0" marR="0" marT="0" marB="0" anchor="ctr">
                    <a:lnL>
                      <a:noFill/>
                    </a:lnL>
                    <a:lnR>
                      <a:noFill/>
                    </a:lnR>
                    <a:lnT>
                      <a:noFill/>
                    </a:lnT>
                    <a:lnB>
                      <a:noFill/>
                    </a:lnB>
                    <a:solidFill>
                      <a:srgbClr val="FFFFFF"/>
                    </a:solidFill>
                  </a:tcPr>
                </a:tc>
              </a:tr>
              <a:tr h="699655">
                <a:tc>
                  <a:txBody>
                    <a:bodyPr/>
                    <a:lstStyle/>
                    <a:p>
                      <a:r>
                        <a:rPr lang="tr-TR" b="1"/>
                        <a:t>4</a:t>
                      </a:r>
                      <a:endParaRPr lang="tr-TR"/>
                    </a:p>
                  </a:txBody>
                  <a:tcPr marL="0" marR="0" marT="0" marB="0" anchor="ctr">
                    <a:lnL>
                      <a:noFill/>
                    </a:lnL>
                    <a:lnR>
                      <a:noFill/>
                    </a:lnR>
                    <a:lnT>
                      <a:noFill/>
                    </a:lnT>
                    <a:lnB>
                      <a:noFill/>
                    </a:lnB>
                    <a:solidFill>
                      <a:srgbClr val="FFFFFF"/>
                    </a:solidFill>
                  </a:tcPr>
                </a:tc>
                <a:tc>
                  <a:txBody>
                    <a:bodyPr/>
                    <a:lstStyle/>
                    <a:p>
                      <a:r>
                        <a:rPr lang="tr-TR"/>
                        <a:t>mij, me</a:t>
                      </a:r>
                    </a:p>
                  </a:txBody>
                  <a:tcPr marL="0" marR="0" marT="0" marB="0" anchor="ctr">
                    <a:lnL>
                      <a:noFill/>
                    </a:lnL>
                    <a:lnR>
                      <a:noFill/>
                    </a:lnR>
                    <a:lnT>
                      <a:noFill/>
                    </a:lnT>
                    <a:lnB>
                      <a:noFill/>
                    </a:lnB>
                    <a:solidFill>
                      <a:srgbClr val="FFFFFF"/>
                    </a:solidFill>
                  </a:tcPr>
                </a:tc>
                <a:tc>
                  <a:txBody>
                    <a:bodyPr/>
                    <a:lstStyle/>
                    <a:p>
                      <a:r>
                        <a:rPr lang="tr-TR"/>
                        <a:t>ons</a:t>
                      </a:r>
                    </a:p>
                  </a:txBody>
                  <a:tcPr marL="0" marR="0" marT="0" marB="0" anchor="ctr">
                    <a:lnL>
                      <a:noFill/>
                    </a:lnL>
                    <a:lnR>
                      <a:noFill/>
                    </a:lnR>
                    <a:lnT>
                      <a:noFill/>
                    </a:lnT>
                    <a:lnB>
                      <a:noFill/>
                    </a:lnB>
                    <a:solidFill>
                      <a:srgbClr val="FFFFFF"/>
                    </a:solidFill>
                  </a:tcPr>
                </a:tc>
                <a:tc>
                  <a:txBody>
                    <a:bodyPr/>
                    <a:lstStyle/>
                    <a:p>
                      <a:r>
                        <a:rPr lang="tr-TR"/>
                        <a:t>jou, je</a:t>
                      </a:r>
                    </a:p>
                  </a:txBody>
                  <a:tcPr marL="0" marR="0" marT="0" marB="0" anchor="ctr">
                    <a:lnL>
                      <a:noFill/>
                    </a:lnL>
                    <a:lnR>
                      <a:noFill/>
                    </a:lnR>
                    <a:lnT>
                      <a:noFill/>
                    </a:lnT>
                    <a:lnB>
                      <a:noFill/>
                    </a:lnB>
                    <a:solidFill>
                      <a:srgbClr val="FFFFFF"/>
                    </a:solidFill>
                  </a:tcPr>
                </a:tc>
                <a:tc>
                  <a:txBody>
                    <a:bodyPr/>
                    <a:lstStyle/>
                    <a:p>
                      <a:r>
                        <a:rPr lang="tr-TR"/>
                        <a:t>jullie, u</a:t>
                      </a:r>
                    </a:p>
                  </a:txBody>
                  <a:tcPr marL="0" marR="0" marT="0" marB="0" anchor="ctr">
                    <a:lnL>
                      <a:noFill/>
                    </a:lnL>
                    <a:lnR>
                      <a:noFill/>
                    </a:lnR>
                    <a:lnT>
                      <a:noFill/>
                    </a:lnT>
                    <a:lnB>
                      <a:noFill/>
                    </a:lnB>
                    <a:solidFill>
                      <a:srgbClr val="FFFFFF"/>
                    </a:solidFill>
                  </a:tcPr>
                </a:tc>
                <a:tc>
                  <a:txBody>
                    <a:bodyPr/>
                    <a:lstStyle/>
                    <a:p>
                      <a:r>
                        <a:rPr lang="tr-TR"/>
                        <a:t>hem, haar, het</a:t>
                      </a:r>
                    </a:p>
                  </a:txBody>
                  <a:tcPr marL="0" marR="0" marT="0" marB="0" anchor="ctr">
                    <a:lnL>
                      <a:noFill/>
                    </a:lnL>
                    <a:lnR>
                      <a:noFill/>
                    </a:lnR>
                    <a:lnT>
                      <a:noFill/>
                    </a:lnT>
                    <a:lnB>
                      <a:noFill/>
                    </a:lnB>
                    <a:solidFill>
                      <a:srgbClr val="FFFFFF"/>
                    </a:solidFill>
                  </a:tcPr>
                </a:tc>
                <a:tc>
                  <a:txBody>
                    <a:bodyPr/>
                    <a:lstStyle/>
                    <a:p>
                      <a:r>
                        <a:rPr lang="tr-TR" dirty="0" err="1"/>
                        <a:t>hen</a:t>
                      </a:r>
                      <a:r>
                        <a:rPr lang="tr-TR" dirty="0"/>
                        <a:t>, ze, </a:t>
                      </a:r>
                      <a:r>
                        <a:rPr lang="tr-TR" dirty="0" err="1"/>
                        <a:t>haar</a:t>
                      </a:r>
                      <a:endParaRPr lang="tr-TR" dirty="0"/>
                    </a:p>
                  </a:txBody>
                  <a:tcPr marL="0" marR="0" marT="0" marB="0"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4163250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281</Words>
  <Application>Microsoft Office PowerPoint</Application>
  <PresentationFormat>Geniş ekran</PresentationFormat>
  <Paragraphs>167</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Calibri</vt:lpstr>
      <vt:lpstr>Calibri Light</vt:lpstr>
      <vt:lpstr>Garamond</vt:lpstr>
      <vt:lpstr>merriweather_sansregular</vt:lpstr>
      <vt:lpstr>Times New Roman</vt:lpstr>
      <vt:lpstr>Office Teması</vt:lpstr>
      <vt:lpstr>HOL 111 – 112 Hollanda Dili ve Grameri I – II (Inleiding tot de Nederlandse Grammatica)</vt:lpstr>
      <vt:lpstr>Het Persoonlijk voornaamwoord</vt:lpstr>
      <vt:lpstr>Het Persoonlijk voornaamwoord</vt:lpstr>
      <vt:lpstr>Het Persoonlijk voornaamwoord</vt:lpstr>
      <vt:lpstr>Het Persoonlijk voornaamwoord</vt:lpstr>
      <vt:lpstr>Persoonlijk voornaamwoord</vt:lpstr>
      <vt:lpstr>Persoonlijk voornaamwoord</vt:lpstr>
      <vt:lpstr>Persoonlijk voornaamwoord</vt:lpstr>
      <vt:lpstr>Persoonlijk voornaamwoord</vt:lpstr>
      <vt:lpstr>Persoonlijk voornaamwoord</vt:lpstr>
      <vt:lpstr>Persoonlijk voornaamwoord</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Hafta3</dc:title>
  <dc:creator>MUSTAFA GÜLEÇ</dc:creator>
  <cp:lastModifiedBy>Mustafa Güleç</cp:lastModifiedBy>
  <cp:revision>19</cp:revision>
  <dcterms:created xsi:type="dcterms:W3CDTF">2018-02-22T10:30:10Z</dcterms:created>
  <dcterms:modified xsi:type="dcterms:W3CDTF">2020-02-05T18:20:21Z</dcterms:modified>
</cp:coreProperties>
</file>