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15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656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045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553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8705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373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544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288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8986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9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3365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F1771-0B31-4373-977F-7F044694D5CC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2DF8C-687B-4BF5-AB52-897434C2B8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092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3236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ENFLASYON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454727"/>
            <a:ext cx="9144000" cy="4852555"/>
          </a:xfrm>
        </p:spPr>
        <p:txBody>
          <a:bodyPr/>
          <a:lstStyle/>
          <a:p>
            <a:r>
              <a:rPr lang="tr-TR" dirty="0" smtClean="0"/>
              <a:t>Enflasyon, bir ülkede fiyatlar genel seviyesinin sürekli olarak yükselmesine denir. </a:t>
            </a:r>
          </a:p>
          <a:p>
            <a:r>
              <a:rPr lang="tr-TR" dirty="0" smtClean="0"/>
              <a:t>Önemli hususlar şunlardır: </a:t>
            </a:r>
          </a:p>
          <a:p>
            <a:pPr marL="457200" indent="-457200">
              <a:buAutoNum type="arabicPeriod"/>
            </a:pPr>
            <a:r>
              <a:rPr lang="tr-TR" dirty="0" smtClean="0"/>
              <a:t>Enflasyon, sadece bir veya birkaç malın değil belirli bir mal sepetinde yer alan malların fiyatlarındaki ortalama artışları göstermektedir. TÜFE ve ÜFE fiyatlar genel seviyesinin göstergeleridir.</a:t>
            </a:r>
          </a:p>
          <a:p>
            <a:pPr marL="457200" indent="-457200">
              <a:buAutoNum type="arabicPeriod"/>
            </a:pPr>
            <a:r>
              <a:rPr lang="tr-TR" dirty="0" smtClean="0"/>
              <a:t>Bütün malların fiyatlar genel seviyesinin sürekli olarak yükselmesi enflasyondur.</a:t>
            </a:r>
          </a:p>
          <a:p>
            <a:pPr marL="457200" indent="-457200">
              <a:buAutoNum type="arabicPeriod"/>
            </a:pPr>
            <a:r>
              <a:rPr lang="tr-TR" dirty="0" smtClean="0"/>
              <a:t>Toplam talep ve toplam arz arasındaki dengenin bozulmasıdır.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219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57055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Enflasyon Çeşitleri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28800"/>
            <a:ext cx="9144000" cy="34290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Fiyat artış hızına göre;</a:t>
            </a:r>
          </a:p>
          <a:p>
            <a:pPr marL="457200" indent="-457200">
              <a:buAutoNum type="alphaLcPeriod"/>
            </a:pPr>
            <a:r>
              <a:rPr lang="tr-TR" dirty="0" smtClean="0"/>
              <a:t>Ilımlı enflasyon</a:t>
            </a:r>
          </a:p>
          <a:p>
            <a:r>
              <a:rPr lang="tr-TR" dirty="0" smtClean="0"/>
              <a:t>Sürünen ve sinsi enflasyon olarak da bilinir. Tek rakamlıdır.</a:t>
            </a:r>
          </a:p>
          <a:p>
            <a:r>
              <a:rPr lang="tr-TR" dirty="0" smtClean="0"/>
              <a:t>b. Aşırı enflasyon</a:t>
            </a:r>
          </a:p>
          <a:p>
            <a:r>
              <a:rPr lang="tr-TR" dirty="0" smtClean="0"/>
              <a:t>Yüksek veya dörtnala enflasyon da denir. İki veya üç rakamlıdır. </a:t>
            </a:r>
          </a:p>
          <a:p>
            <a:pPr marL="457200" indent="-457200">
              <a:buAutoNum type="alphaLcPeriod"/>
            </a:pPr>
            <a:r>
              <a:rPr lang="tr-TR" dirty="0" err="1" smtClean="0"/>
              <a:t>Hiperenflasyon</a:t>
            </a:r>
            <a:endParaRPr lang="tr-TR" dirty="0" smtClean="0"/>
          </a:p>
          <a:p>
            <a:pPr marL="457200" indent="-457200">
              <a:buAutoNum type="alphaLcPeriod"/>
            </a:pPr>
            <a:r>
              <a:rPr lang="tr-TR" dirty="0" smtClean="0"/>
              <a:t>Aynı gün içinde veya iki günde fiyatlar genel seviyesi iki katına çıkar.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0369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77837"/>
          </a:xfrm>
        </p:spPr>
        <p:txBody>
          <a:bodyPr>
            <a:noAutofit/>
          </a:bodyPr>
          <a:lstStyle/>
          <a:p>
            <a:r>
              <a:rPr lang="tr-TR" sz="3600" dirty="0" smtClean="0"/>
              <a:t>Nedenlerine göre enflasyon türleri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27464"/>
            <a:ext cx="9144000" cy="3730336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Talep enflasyonu</a:t>
            </a:r>
          </a:p>
          <a:p>
            <a:pPr marL="457200" indent="-457200">
              <a:buAutoNum type="arabicPeriod"/>
            </a:pPr>
            <a:r>
              <a:rPr lang="tr-TR" dirty="0" smtClean="0"/>
              <a:t>Arz enflasyonu</a:t>
            </a:r>
          </a:p>
          <a:p>
            <a:endParaRPr lang="tr-TR" dirty="0"/>
          </a:p>
          <a:p>
            <a:r>
              <a:rPr lang="tr-TR" dirty="0" smtClean="0"/>
              <a:t>Talep şoku (Toplam talep &gt; toplam arz)</a:t>
            </a:r>
          </a:p>
          <a:p>
            <a:r>
              <a:rPr lang="tr-TR" dirty="0" smtClean="0"/>
              <a:t>Arz şoku (Toplam arz &gt; toplam talep)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7284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58536"/>
            <a:ext cx="9144000" cy="779319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Enflasyonun etkileri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39191"/>
            <a:ext cx="9144000" cy="4229100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Gelir dağılımına etkisi</a:t>
            </a:r>
          </a:p>
          <a:p>
            <a:pPr marL="457200" indent="-457200">
              <a:buAutoNum type="arabicPeriod"/>
            </a:pPr>
            <a:r>
              <a:rPr lang="tr-TR" dirty="0" smtClean="0"/>
              <a:t>Tasarruf ve yatırımlara etkisi</a:t>
            </a:r>
          </a:p>
          <a:p>
            <a:pPr marL="457200" indent="-457200">
              <a:buAutoNum type="arabicPeriod"/>
            </a:pPr>
            <a:r>
              <a:rPr lang="tr-TR" dirty="0" smtClean="0"/>
              <a:t>Ödemeler dengesi ve kaynak dağılımına etkisi</a:t>
            </a:r>
          </a:p>
          <a:p>
            <a:pPr marL="457200" indent="-457200">
              <a:buAutoNum type="arabicPeriod"/>
            </a:pPr>
            <a:r>
              <a:rPr lang="tr-TR" dirty="0" smtClean="0"/>
              <a:t>Borçluya ve alacaklıya etkisi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9687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945573"/>
            <a:ext cx="9144000" cy="65462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Beklenen enflasyon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891145"/>
            <a:ext cx="9144000" cy="3366655"/>
          </a:xfrm>
        </p:spPr>
        <p:txBody>
          <a:bodyPr/>
          <a:lstStyle/>
          <a:p>
            <a:r>
              <a:rPr lang="tr-TR" dirty="0" smtClean="0"/>
              <a:t>Ekonominin bugünü ve yarını hakkında yeterli derecede bilgi ve ekonomik göstergeleri okuma kabiliyetine sahip olanlar, enflasyondan kazançlı çıkma yetisine sahiptir.</a:t>
            </a:r>
          </a:p>
          <a:p>
            <a:endParaRPr lang="tr-TR" dirty="0" smtClean="0"/>
          </a:p>
          <a:p>
            <a:pPr algn="l"/>
            <a:r>
              <a:rPr lang="tr-TR" smtClean="0"/>
              <a:t>Çekirdek enflasyon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62792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50573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Enflasyon Hesaplamaları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72937"/>
            <a:ext cx="9144000" cy="3584864"/>
          </a:xfrm>
        </p:spPr>
        <p:txBody>
          <a:bodyPr/>
          <a:lstStyle/>
          <a:p>
            <a:r>
              <a:rPr lang="tr-TR" dirty="0" smtClean="0"/>
              <a:t>Enflasyon yıllık hesaplamalarında Gayri safi yurtiçi hasıla deflatörü ve Tüfe kullanılır.</a:t>
            </a:r>
          </a:p>
          <a:p>
            <a:r>
              <a:rPr lang="tr-TR" dirty="0" smtClean="0"/>
              <a:t>Gayri safi yurtiçi hasıla deflatörü = Cari GSYH/Sabit GSYH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5061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357746" y="1299009"/>
            <a:ext cx="9144000" cy="467446"/>
          </a:xfrm>
        </p:spPr>
        <p:txBody>
          <a:bodyPr>
            <a:noAutofit/>
          </a:bodyPr>
          <a:lstStyle/>
          <a:p>
            <a:r>
              <a:rPr lang="tr-TR" sz="4000" dirty="0" smtClean="0"/>
              <a:t>Tüfe ile GSYH deflatörü kıyaslaması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83327"/>
            <a:ext cx="9144000" cy="3574473"/>
          </a:xfrm>
        </p:spPr>
        <p:txBody>
          <a:bodyPr/>
          <a:lstStyle/>
          <a:p>
            <a:r>
              <a:rPr lang="tr-TR" dirty="0" smtClean="0"/>
              <a:t>1. Tanımından da hareketle GSYH deflatörü, bir yıllık dönemde bir ekonomide bütün mal ve hizmetlerin fiyatlarını ölçer.</a:t>
            </a:r>
          </a:p>
          <a:p>
            <a:r>
              <a:rPr lang="tr-TR" dirty="0" smtClean="0"/>
              <a:t>Ancak, TÜFE, kentlerde oturan tüketicilerin satın aldığı mal ve hizmetlerin fiyatlarını ölçmektedir.</a:t>
            </a:r>
          </a:p>
          <a:p>
            <a:r>
              <a:rPr lang="tr-TR" dirty="0" smtClean="0"/>
              <a:t>2. </a:t>
            </a:r>
            <a:r>
              <a:rPr lang="tr-TR" dirty="0"/>
              <a:t>GSYH </a:t>
            </a:r>
            <a:r>
              <a:rPr lang="tr-TR" dirty="0" smtClean="0"/>
              <a:t>deflatörü yurt içi üretilen malların fiyatlarını kapsarken, TÜFE yabancı ülkeler tarafından üretilen malları  ülke içinde tüketilen ithal malların fiyatlarını kapsar.</a:t>
            </a:r>
          </a:p>
          <a:p>
            <a:r>
              <a:rPr lang="tr-TR" dirty="0" smtClean="0"/>
              <a:t>3</a:t>
            </a:r>
            <a:r>
              <a:rPr lang="tr-TR" dirty="0"/>
              <a:t>. </a:t>
            </a:r>
            <a:r>
              <a:rPr lang="tr-TR"/>
              <a:t>GSYH </a:t>
            </a:r>
            <a:r>
              <a:rPr lang="tr-TR" smtClean="0"/>
              <a:t>deflatörü </a:t>
            </a:r>
            <a:r>
              <a:rPr lang="tr-TR" dirty="0" err="1" smtClean="0"/>
              <a:t>Paasche</a:t>
            </a:r>
            <a:r>
              <a:rPr lang="tr-TR" dirty="0" smtClean="0"/>
              <a:t> indeksini kullanırken, TÜFE </a:t>
            </a:r>
            <a:r>
              <a:rPr lang="tr-TR" dirty="0" err="1" smtClean="0"/>
              <a:t>Laspeyres</a:t>
            </a:r>
            <a:r>
              <a:rPr lang="tr-TR" dirty="0" smtClean="0"/>
              <a:t> indeksini kullanır.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081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2979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Philips</a:t>
            </a:r>
            <a:r>
              <a:rPr lang="tr-TR" dirty="0" smtClean="0"/>
              <a:t> Eğrisi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35282"/>
            <a:ext cx="9144000" cy="3522518"/>
          </a:xfrm>
        </p:spPr>
        <p:txBody>
          <a:bodyPr/>
          <a:lstStyle/>
          <a:p>
            <a:r>
              <a:rPr lang="tr-TR" dirty="0" smtClean="0"/>
              <a:t>Kısa dönem </a:t>
            </a:r>
          </a:p>
          <a:p>
            <a:r>
              <a:rPr lang="tr-TR" dirty="0" smtClean="0"/>
              <a:t>Uzun dönem</a:t>
            </a:r>
          </a:p>
          <a:p>
            <a:r>
              <a:rPr lang="tr-TR" dirty="0" smtClean="0"/>
              <a:t>Enflasyon ve istihdam </a:t>
            </a:r>
            <a:r>
              <a:rPr lang="tr-TR" smtClean="0"/>
              <a:t>arasındaki ilişki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891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80616"/>
          </a:xfrm>
        </p:spPr>
        <p:txBody>
          <a:bodyPr>
            <a:noAutofit/>
          </a:bodyPr>
          <a:lstStyle/>
          <a:p>
            <a:pPr algn="l"/>
            <a:r>
              <a:rPr lang="tr-TR" sz="2800" dirty="0" smtClean="0"/>
              <a:t>Göstergeler</a:t>
            </a:r>
            <a:endParaRPr lang="tr-TR" sz="2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/>
              <a:t>Güncel Ekonomik / İstatistik Göstergeleri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6028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303</Words>
  <Application>Microsoft Office PowerPoint</Application>
  <PresentationFormat>Geniş ekran</PresentationFormat>
  <Paragraphs>43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ENFLASYON</vt:lpstr>
      <vt:lpstr>Enflasyon Çeşitleri</vt:lpstr>
      <vt:lpstr>Nedenlerine göre enflasyon türleri</vt:lpstr>
      <vt:lpstr>Enflasyonun etkileri</vt:lpstr>
      <vt:lpstr>Beklenen enflasyon</vt:lpstr>
      <vt:lpstr>Enflasyon Hesaplamaları</vt:lpstr>
      <vt:lpstr>Tüfe ile GSYH deflatörü kıyaslaması</vt:lpstr>
      <vt:lpstr>Philips Eğrisi</vt:lpstr>
      <vt:lpstr>Göstergeler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10</cp:revision>
  <dcterms:created xsi:type="dcterms:W3CDTF">2018-01-10T11:39:16Z</dcterms:created>
  <dcterms:modified xsi:type="dcterms:W3CDTF">2019-11-20T10:22:08Z</dcterms:modified>
</cp:coreProperties>
</file>