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6 Yuvarlatılmış Çapraz Köşeli Dikdörtgen"/>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Başlık"/>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tr-TR" smtClean="0"/>
              <a:t>Asıl başlık stili için tıklatın</a:t>
            </a:r>
            <a:endParaRPr kumimoji="0" lang="en-US"/>
          </a:p>
        </p:txBody>
      </p:sp>
      <p:sp>
        <p:nvSpPr>
          <p:cNvPr id="9" name="8 Alt Başlık"/>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10" name="9 Veri Yer Tutucusu"/>
          <p:cNvSpPr>
            <a:spLocks noGrp="1"/>
          </p:cNvSpPr>
          <p:nvPr>
            <p:ph type="dt" sz="half" idx="10"/>
          </p:nvPr>
        </p:nvSpPr>
        <p:spPr>
          <a:xfrm>
            <a:off x="5562600" y="6509004"/>
            <a:ext cx="3002280" cy="274320"/>
          </a:xfrm>
        </p:spPr>
        <p:txBody>
          <a:bodyPr vert="horz" rtlCol="0"/>
          <a:lstStyle>
            <a:extLst/>
          </a:lstStyle>
          <a:p>
            <a:fld id="{D9F75050-0E15-4C5B-92B0-66D068882F1F}" type="datetimeFigureOut">
              <a:rPr lang="tr-TR" smtClean="0"/>
              <a:pPr/>
              <a:t>15.02.2020</a:t>
            </a:fld>
            <a:endParaRPr lang="tr-TR"/>
          </a:p>
        </p:txBody>
      </p:sp>
      <p:sp>
        <p:nvSpPr>
          <p:cNvPr id="11" name="10 Slayt Numarası Yer Tutucusu"/>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B1DEFA8C-F947-479F-BE07-76B6B3F80BF1}" type="slidenum">
              <a:rPr lang="tr-TR" smtClean="0"/>
              <a:pPr/>
              <a:t>‹#›</a:t>
            </a:fld>
            <a:endParaRPr lang="tr-TR"/>
          </a:p>
        </p:txBody>
      </p:sp>
      <p:sp>
        <p:nvSpPr>
          <p:cNvPr id="12" name="11 Altbilgi Yer Tutucusu"/>
          <p:cNvSpPr>
            <a:spLocks noGrp="1"/>
          </p:cNvSpPr>
          <p:nvPr>
            <p:ph type="ftr" sz="quarter" idx="12"/>
          </p:nvPr>
        </p:nvSpPr>
        <p:spPr>
          <a:xfrm>
            <a:off x="1600200" y="6509004"/>
            <a:ext cx="3907464" cy="274320"/>
          </a:xfrm>
        </p:spPr>
        <p:txBody>
          <a:bodyPr vert="horz" rtlCol="0"/>
          <a:lstStyle>
            <a:extLst/>
          </a:lstStyle>
          <a:p>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15.02.2020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lvl1pPr algn="l">
              <a:defRPr/>
            </a:lvl1pPr>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15.02.2020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7" name="6 Dikdörtgen"/>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15.02.2020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7" name="6 Dikdörtgen"/>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8" name="7 Veri Yer Tutucusu"/>
          <p:cNvSpPr>
            <a:spLocks noGrp="1"/>
          </p:cNvSpPr>
          <p:nvPr>
            <p:ph type="dt" sz="half" idx="10"/>
          </p:nvPr>
        </p:nvSpPr>
        <p:spPr>
          <a:xfrm>
            <a:off x="5562600" y="6513670"/>
            <a:ext cx="3002280" cy="274320"/>
          </a:xfrm>
        </p:spPr>
        <p:txBody>
          <a:bodyPr vert="horz" rtlCol="0"/>
          <a:lstStyle>
            <a:extLst/>
          </a:lstStyle>
          <a:p>
            <a:fld id="{D9F75050-0E15-4C5B-92B0-66D068882F1F}" type="datetimeFigureOut">
              <a:rPr lang="tr-TR" smtClean="0"/>
              <a:pPr/>
              <a:t>15.02.2020</a:t>
            </a:fld>
            <a:endParaRPr lang="tr-TR"/>
          </a:p>
        </p:txBody>
      </p:sp>
      <p:sp>
        <p:nvSpPr>
          <p:cNvPr id="9" name="8 Slayt Numarası Yer Tutucusu"/>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B1DEFA8C-F947-479F-BE07-76B6B3F80BF1}" type="slidenum">
              <a:rPr lang="tr-TR" smtClean="0"/>
              <a:pPr/>
              <a:t>‹#›</a:t>
            </a:fld>
            <a:endParaRPr lang="tr-TR"/>
          </a:p>
        </p:txBody>
      </p:sp>
      <p:sp>
        <p:nvSpPr>
          <p:cNvPr id="10" name="9 Altbilgi Yer Tutucusu"/>
          <p:cNvSpPr>
            <a:spLocks noGrp="1"/>
          </p:cNvSpPr>
          <p:nvPr>
            <p:ph type="ftr" sz="quarter" idx="12"/>
          </p:nvPr>
        </p:nvSpPr>
        <p:spPr>
          <a:xfrm>
            <a:off x="1600200" y="6513670"/>
            <a:ext cx="3907464" cy="274320"/>
          </a:xfrm>
        </p:spPr>
        <p:txBody>
          <a:bodyPr vert="horz" rtlCol="0"/>
          <a:lstStyle>
            <a:extLst/>
          </a:lstStyle>
          <a:p>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D9F75050-0E15-4C5B-92B0-66D068882F1F}" type="datetimeFigureOut">
              <a:rPr lang="tr-TR" smtClean="0"/>
              <a:pPr/>
              <a:t>15.02.2020</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a:xfrm>
            <a:off x="8641080" y="6514568"/>
            <a:ext cx="464288" cy="274320"/>
          </a:xfrm>
        </p:spPr>
        <p:txBody>
          <a:bodyPr/>
          <a:lstStyle>
            <a:extLst/>
          </a:lstStyle>
          <a:p>
            <a:fld id="{B1DEFA8C-F947-479F-BE07-76B6B3F80BF1}" type="slidenum">
              <a:rPr lang="tr-TR" smtClean="0"/>
              <a:pPr/>
              <a:t>‹#›</a:t>
            </a:fld>
            <a:endParaRPr lang="tr-TR"/>
          </a:p>
        </p:txBody>
      </p:sp>
      <p:sp>
        <p:nvSpPr>
          <p:cNvPr id="10" name="9 Dikdörtgen"/>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9 Dikdörtgen"/>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10 Dikdörtgen"/>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1 Başlık"/>
          <p:cNvSpPr>
            <a:spLocks noGrp="1"/>
          </p:cNvSpPr>
          <p:nvPr>
            <p:ph type="title"/>
          </p:nvPr>
        </p:nvSpPr>
        <p:spPr>
          <a:xfrm>
            <a:off x="457200" y="251948"/>
            <a:ext cx="8229600" cy="1143000"/>
          </a:xfrm>
        </p:spPr>
        <p:txBody>
          <a:bodyPr anchor="b"/>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D9F75050-0E15-4C5B-92B0-66D068882F1F}" type="datetimeFigureOut">
              <a:rPr lang="tr-TR" smtClean="0"/>
              <a:pPr/>
              <a:t>15.02.2020</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a:xfrm>
            <a:off x="8641080" y="6514568"/>
            <a:ext cx="464288" cy="274320"/>
          </a:xfrm>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53218"/>
            <a:ext cx="8229600" cy="1143000"/>
          </a:xfrm>
        </p:spPr>
        <p:txBody>
          <a:bodyP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D9F75050-0E15-4C5B-92B0-66D068882F1F}" type="datetimeFigureOut">
              <a:rPr lang="tr-TR" smtClean="0"/>
              <a:pPr/>
              <a:t>15.02.2020</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
        <p:nvSpPr>
          <p:cNvPr id="7" name="6 Dikdörtgen"/>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extLst/>
          </a:lstStyle>
          <a:p>
            <a:fld id="{D9F75050-0E15-4C5B-92B0-66D068882F1F}" type="datetimeFigureOut">
              <a:rPr lang="tr-TR" smtClean="0"/>
              <a:pPr/>
              <a:t>15.02.2020</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2"/>
      </p:bgRef>
    </p:bg>
    <p:spTree>
      <p:nvGrpSpPr>
        <p:cNvPr id="1" name=""/>
        <p:cNvGrpSpPr/>
        <p:nvPr/>
      </p:nvGrpSpPr>
      <p:grpSpPr>
        <a:xfrm>
          <a:off x="0" y="0"/>
          <a:ext cx="0" cy="0"/>
          <a:chOff x="0" y="0"/>
          <a:chExt cx="0" cy="0"/>
        </a:xfrm>
      </p:grpSpPr>
      <p:sp>
        <p:nvSpPr>
          <p:cNvPr id="8" name="7 Dikdörtgen"/>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4963136" y="304800"/>
            <a:ext cx="3931920" cy="762000"/>
          </a:xfrm>
        </p:spPr>
        <p:txBody>
          <a:bodyPr anchor="b"/>
          <a:lstStyle>
            <a:lvl1pPr marL="0" algn="r">
              <a:buNone/>
              <a:defRPr sz="2000" b="1"/>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9" name="8 Veri Yer Tutucusu"/>
          <p:cNvSpPr>
            <a:spLocks noGrp="1"/>
          </p:cNvSpPr>
          <p:nvPr>
            <p:ph type="dt" sz="half" idx="10"/>
          </p:nvPr>
        </p:nvSpPr>
        <p:spPr>
          <a:xfrm>
            <a:off x="5562600" y="6513670"/>
            <a:ext cx="3002280" cy="274320"/>
          </a:xfrm>
        </p:spPr>
        <p:txBody>
          <a:bodyPr vert="horz" rtlCol="0"/>
          <a:lstStyle>
            <a:extLst/>
          </a:lstStyle>
          <a:p>
            <a:fld id="{D9F75050-0E15-4C5B-92B0-66D068882F1F}" type="datetimeFigureOut">
              <a:rPr lang="tr-TR" smtClean="0"/>
              <a:pPr/>
              <a:t>15.02.2020</a:t>
            </a:fld>
            <a:endParaRPr lang="tr-TR"/>
          </a:p>
        </p:txBody>
      </p:sp>
      <p:sp>
        <p:nvSpPr>
          <p:cNvPr id="10" name="9 Slayt Numarası Yer Tutucusu"/>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B1DEFA8C-F947-479F-BE07-76B6B3F80BF1}" type="slidenum">
              <a:rPr lang="tr-TR" smtClean="0"/>
              <a:pPr/>
              <a:t>‹#›</a:t>
            </a:fld>
            <a:endParaRPr lang="tr-TR"/>
          </a:p>
        </p:txBody>
      </p:sp>
      <p:sp>
        <p:nvSpPr>
          <p:cNvPr id="11" name="10 Altbilgi Yer Tutucusu"/>
          <p:cNvSpPr>
            <a:spLocks noGrp="1"/>
          </p:cNvSpPr>
          <p:nvPr>
            <p:ph type="ftr" sz="quarter" idx="12"/>
          </p:nvPr>
        </p:nvSpPr>
        <p:spPr>
          <a:xfrm>
            <a:off x="1600200" y="6513670"/>
            <a:ext cx="3907464" cy="274320"/>
          </a:xfrm>
        </p:spPr>
        <p:txBody>
          <a:bodyPr vert="horz" rtlCol="0"/>
          <a:lstStyle>
            <a:extLst/>
          </a:lstStyle>
          <a:p>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3040443" y="4724400"/>
            <a:ext cx="5486400" cy="664536"/>
          </a:xfrm>
        </p:spPr>
        <p:txBody>
          <a:bodyPr anchor="b"/>
          <a:lstStyle>
            <a:lvl1pPr marL="0" algn="r">
              <a:buNone/>
              <a:defRPr sz="2000" b="1"/>
            </a:lvl1pPr>
            <a:extLst/>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13" name="12 Resim Yer Tutucusu"/>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tr-TR" smtClean="0">
                <a:solidFill>
                  <a:schemeClr val="lt1"/>
                </a:solidFill>
                <a:latin typeface="+mn-lt"/>
                <a:ea typeface="+mn-ea"/>
                <a:cs typeface="+mn-cs"/>
              </a:rPr>
              <a:t>Resim eklemek için simgeyi tıklatın</a:t>
            </a:r>
            <a:endParaRPr kumimoji="0" lang="en-US" dirty="0">
              <a:solidFill>
                <a:schemeClr val="lt1"/>
              </a:solidFill>
              <a:latin typeface="+mn-lt"/>
              <a:ea typeface="+mn-ea"/>
              <a:cs typeface="+mn-cs"/>
            </a:endParaRPr>
          </a:p>
        </p:txBody>
      </p:sp>
      <p:sp>
        <p:nvSpPr>
          <p:cNvPr id="8" name="7 Veri Yer Tutucusu"/>
          <p:cNvSpPr>
            <a:spLocks noGrp="1"/>
          </p:cNvSpPr>
          <p:nvPr>
            <p:ph type="dt" sz="half" idx="10"/>
          </p:nvPr>
        </p:nvSpPr>
        <p:spPr>
          <a:xfrm>
            <a:off x="5562600" y="6509004"/>
            <a:ext cx="3002280" cy="274320"/>
          </a:xfrm>
        </p:spPr>
        <p:txBody>
          <a:bodyPr vert="horz" rtlCol="0"/>
          <a:lstStyle>
            <a:extLst/>
          </a:lstStyle>
          <a:p>
            <a:fld id="{D9F75050-0E15-4C5B-92B0-66D068882F1F}" type="datetimeFigureOut">
              <a:rPr lang="tr-TR" smtClean="0"/>
              <a:pPr/>
              <a:t>15.02.2020</a:t>
            </a:fld>
            <a:endParaRPr lang="tr-TR"/>
          </a:p>
        </p:txBody>
      </p:sp>
      <p:sp>
        <p:nvSpPr>
          <p:cNvPr id="9" name="8 Slayt Numarası Yer Tutucusu"/>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B1DEFA8C-F947-479F-BE07-76B6B3F80BF1}" type="slidenum">
              <a:rPr lang="tr-TR" smtClean="0"/>
              <a:pPr/>
              <a:t>‹#›</a:t>
            </a:fld>
            <a:endParaRPr lang="tr-TR"/>
          </a:p>
        </p:txBody>
      </p:sp>
      <p:sp>
        <p:nvSpPr>
          <p:cNvPr id="10" name="9 Altbilgi Yer Tutucusu"/>
          <p:cNvSpPr>
            <a:spLocks noGrp="1"/>
          </p:cNvSpPr>
          <p:nvPr>
            <p:ph type="ftr" sz="quarter" idx="12"/>
          </p:nvPr>
        </p:nvSpPr>
        <p:spPr>
          <a:xfrm>
            <a:off x="1600200" y="6509004"/>
            <a:ext cx="3907464" cy="274320"/>
          </a:xfrm>
        </p:spPr>
        <p:txBody>
          <a:bodyPr vert="horz" rtlCol="0"/>
          <a:lstStyle>
            <a:extLst/>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Yuvarlatılmış Çapraz Köşeli Dikdörtgen"/>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2 Altbilgi Yer Tutucusu"/>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tr-TR"/>
          </a:p>
        </p:txBody>
      </p:sp>
      <p:sp>
        <p:nvSpPr>
          <p:cNvPr id="14" name="13 Veri Yer Tutucusu"/>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D9F75050-0E15-4C5B-92B0-66D068882F1F}" type="datetimeFigureOut">
              <a:rPr lang="tr-TR" smtClean="0"/>
              <a:pPr/>
              <a:t>15.02.2020</a:t>
            </a:fld>
            <a:endParaRPr lang="tr-TR"/>
          </a:p>
        </p:txBody>
      </p:sp>
      <p:sp>
        <p:nvSpPr>
          <p:cNvPr id="23" name="22 Slayt Numarası Yer Tutucusu"/>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B1DEFA8C-F947-479F-BE07-76B6B3F80BF1}" type="slidenum">
              <a:rPr lang="tr-TR" smtClean="0"/>
              <a:pPr/>
              <a:t>‹#›</a:t>
            </a:fld>
            <a:endParaRPr lang="tr-TR"/>
          </a:p>
        </p:txBody>
      </p:sp>
      <p:sp>
        <p:nvSpPr>
          <p:cNvPr id="22" name="21 Başlık Yer Tutucusu"/>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464234" y="381000"/>
            <a:ext cx="8229600" cy="4920207"/>
          </a:xfrm>
        </p:spPr>
        <p:txBody>
          <a:bodyPr>
            <a:normAutofit/>
          </a:bodyPr>
          <a:lstStyle/>
          <a:p>
            <a:r>
              <a:rPr lang="tr-TR" sz="2400" dirty="0" smtClean="0"/>
              <a:t>Romandaki kişiler yalınkat ve çok yönlü diye ikiye ayrılırlar. Yalınkat kişiler, sınırlı ve düz olarak sadece birkaç özellikle okurun karşısına çıkar ve bir cümleyle özetlenebilir. Romanın başından sonuna dek yalınkat kişilerin özellikleri değişmez. Çok yönlü kişiler ise karmaşık karakterlerdir. Okuyucuyu şaşırtan kişilikleri vardır. Roman okuru yalınkat kişilerin yeni bir durumla karşılaştığında nasıl davranabileceğini önceden kestirebilir, ancak çok yönlü kişilerin romandaki tutumu okuyucu tarafından tahmin edilemez </a:t>
            </a:r>
            <a:endParaRPr lang="tr-TR" sz="2400" dirty="0"/>
          </a:p>
        </p:txBody>
      </p:sp>
      <p:sp>
        <p:nvSpPr>
          <p:cNvPr id="3" name="2 Alt Başlık"/>
          <p:cNvSpPr>
            <a:spLocks noGrp="1"/>
          </p:cNvSpPr>
          <p:nvPr>
            <p:ph type="subTitle" idx="1"/>
          </p:nvPr>
        </p:nvSpPr>
        <p:spPr/>
        <p:txBody>
          <a:bodyPr/>
          <a:lstStyle/>
          <a:p>
            <a:r>
              <a:rPr lang="tr-TR" dirty="0" smtClean="0"/>
              <a:t> </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  </a:t>
            </a:r>
            <a:endParaRPr lang="tr-TR" dirty="0"/>
          </a:p>
        </p:txBody>
      </p:sp>
      <p:sp>
        <p:nvSpPr>
          <p:cNvPr id="3" name="2 İçerik Yer Tutucusu"/>
          <p:cNvSpPr>
            <a:spLocks noGrp="1"/>
          </p:cNvSpPr>
          <p:nvPr>
            <p:ph idx="1"/>
          </p:nvPr>
        </p:nvSpPr>
        <p:spPr/>
        <p:txBody>
          <a:bodyPr/>
          <a:lstStyle/>
          <a:p>
            <a:r>
              <a:rPr lang="tr-TR" dirty="0" smtClean="0"/>
              <a:t> </a:t>
            </a:r>
            <a:endParaRPr lang="tr-TR" dirty="0"/>
          </a:p>
        </p:txBody>
      </p:sp>
      <p:sp>
        <p:nvSpPr>
          <p:cNvPr id="4097" name="Rectangle 1"/>
          <p:cNvSpPr>
            <a:spLocks noChangeArrowheads="1"/>
          </p:cNvSpPr>
          <p:nvPr/>
        </p:nvSpPr>
        <p:spPr bwMode="auto">
          <a:xfrm>
            <a:off x="1403648" y="1723475"/>
            <a:ext cx="6768752"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Low" defTabSz="914400" rtl="0" eaLnBrk="1" fontAlgn="base" latinLnBrk="0" hangingPunct="1">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Romanda karakter ya da kişi, insan olabileceği gibi diğer canlılardan biri de olabilir. Ancak </a:t>
            </a:r>
            <a:r>
              <a:rPr kumimoji="0" lang="tr-TR" b="0" i="0" u="none" strike="noStrike" cap="none" normalizeH="0" baseline="0" dirty="0" smtClean="0">
                <a:ln>
                  <a:noFill/>
                </a:ln>
                <a:solidFill>
                  <a:schemeClr val="tx1"/>
                </a:solidFill>
                <a:effectLst/>
                <a:latin typeface="Calibri"/>
                <a:ea typeface="Calibri" pitchFamily="34" charset="0"/>
                <a:cs typeface="Times New Roman" pitchFamily="18" charset="0"/>
              </a:rPr>
              <a:t>ö</a:t>
            </a:r>
            <a:r>
              <a:rPr kumimoji="0" lang="tr-T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yk</a:t>
            </a:r>
            <a:r>
              <a:rPr kumimoji="0" lang="tr-TR"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a:t>
            </a:r>
            <a:r>
              <a:rPr kumimoji="0" lang="tr-TR"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 hedef kitlesi insanlar olduğu i</a:t>
            </a:r>
            <a:r>
              <a:rPr kumimoji="0" lang="tr-TR"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tr-T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 romanda insan dışında verilen karakterlerde kişileştirme yapılır. Yani </a:t>
            </a:r>
            <a:r>
              <a:rPr kumimoji="0" lang="tr-TR" b="0" i="0" u="none" strike="noStrike" cap="none" normalizeH="0" baseline="0" dirty="0" smtClean="0">
                <a:ln>
                  <a:noFill/>
                </a:ln>
                <a:solidFill>
                  <a:schemeClr val="tx1"/>
                </a:solidFill>
                <a:effectLst/>
                <a:latin typeface="Calibri"/>
                <a:ea typeface="Calibri" pitchFamily="34" charset="0"/>
                <a:cs typeface="Times New Roman" pitchFamily="18" charset="0"/>
              </a:rPr>
              <a:t>ö</a:t>
            </a:r>
            <a:r>
              <a:rPr kumimoji="0" lang="tr-T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yk</a:t>
            </a:r>
            <a:r>
              <a:rPr kumimoji="0" lang="tr-TR"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lerdeki karakterlerin hep insan ya da insanlaştırılmış varlıklardan oluştuğunu s</a:t>
            </a:r>
            <a:r>
              <a:rPr kumimoji="0" lang="tr-TR" b="0" i="0" u="none" strike="noStrike" cap="none" normalizeH="0" baseline="0" dirty="0" smtClean="0">
                <a:ln>
                  <a:noFill/>
                </a:ln>
                <a:solidFill>
                  <a:schemeClr val="tx1"/>
                </a:solidFill>
                <a:effectLst/>
                <a:latin typeface="Calibri"/>
                <a:ea typeface="Calibri" pitchFamily="34" charset="0"/>
                <a:cs typeface="Times New Roman" pitchFamily="18" charset="0"/>
              </a:rPr>
              <a:t>ö</a:t>
            </a:r>
            <a:r>
              <a:rPr kumimoji="0" lang="tr-T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ylememiz yanlış olmaz. Başka bir deyişle roman yazarı insan olduğundan ve g</a:t>
            </a:r>
            <a:r>
              <a:rPr kumimoji="0" lang="tr-TR"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a:t>
            </a:r>
            <a:r>
              <a:rPr kumimoji="0" lang="tr-TR"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a:t>
            </a:r>
            <a:r>
              <a:rPr kumimoji="0" lang="tr-TR"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zde hen</a:t>
            </a:r>
            <a:r>
              <a:rPr kumimoji="0" lang="tr-TR"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z insan dışı varlıkların ruhsal durumu bir romanda ele alınacak kadar incelenemediğinden yazarın romanda kullandığı karakterleri gerek tensel gerekse de tinsel olarak insani </a:t>
            </a:r>
            <a:r>
              <a:rPr kumimoji="0" lang="tr-TR" b="0" i="0" u="none" strike="noStrike" cap="none" normalizeH="0" baseline="0" dirty="0" smtClean="0">
                <a:ln>
                  <a:noFill/>
                </a:ln>
                <a:solidFill>
                  <a:schemeClr val="tx1"/>
                </a:solidFill>
                <a:effectLst/>
                <a:latin typeface="Calibri"/>
                <a:ea typeface="Calibri" pitchFamily="34" charset="0"/>
                <a:cs typeface="Times New Roman" pitchFamily="18" charset="0"/>
              </a:rPr>
              <a:t>ö</a:t>
            </a:r>
            <a:r>
              <a:rPr kumimoji="0" lang="tr-T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zelliklere b</a:t>
            </a:r>
            <a:r>
              <a:rPr kumimoji="0" lang="tr-TR"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a:t>
            </a:r>
            <a:r>
              <a:rPr kumimoji="0" lang="tr-TR"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nd</a:t>
            </a:r>
            <a:r>
              <a:rPr kumimoji="0" lang="tr-TR"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rmesi ka</a:t>
            </a:r>
            <a:r>
              <a:rPr kumimoji="0" lang="tr-TR"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tr-T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ınılmaz olmaktadır. Yazarın romandaki karakterleri isimlendirmesi, gerektiği yerde cinsiyetlerini belirtmesi ve konuşturması buna </a:t>
            </a:r>
            <a:r>
              <a:rPr kumimoji="0" lang="tr-TR" b="0" i="0" u="none" strike="noStrike" cap="none" normalizeH="0" baseline="0" dirty="0" smtClean="0">
                <a:ln>
                  <a:noFill/>
                </a:ln>
                <a:solidFill>
                  <a:schemeClr val="tx1"/>
                </a:solidFill>
                <a:effectLst/>
                <a:latin typeface="Calibri"/>
                <a:ea typeface="Calibri" pitchFamily="34" charset="0"/>
                <a:cs typeface="Times New Roman" pitchFamily="18" charset="0"/>
              </a:rPr>
              <a:t>ö</a:t>
            </a:r>
            <a:r>
              <a:rPr kumimoji="0" lang="tr-T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rnek verilebilir</a:t>
            </a:r>
            <a:r>
              <a:rPr kumimoji="0" lang="tr-TR"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 </a:t>
            </a:r>
            <a:endParaRPr lang="tr-TR" dirty="0"/>
          </a:p>
        </p:txBody>
      </p:sp>
      <p:sp>
        <p:nvSpPr>
          <p:cNvPr id="3" name="2 İçerik Yer Tutucusu"/>
          <p:cNvSpPr>
            <a:spLocks noGrp="1"/>
          </p:cNvSpPr>
          <p:nvPr>
            <p:ph idx="1"/>
          </p:nvPr>
        </p:nvSpPr>
        <p:spPr/>
        <p:txBody>
          <a:bodyPr/>
          <a:lstStyle/>
          <a:p>
            <a:r>
              <a:rPr lang="tr-TR" dirty="0" smtClean="0"/>
              <a:t> </a:t>
            </a:r>
            <a:endParaRPr lang="tr-TR" dirty="0"/>
          </a:p>
        </p:txBody>
      </p:sp>
      <p:sp>
        <p:nvSpPr>
          <p:cNvPr id="3073" name="Rectangle 1"/>
          <p:cNvSpPr>
            <a:spLocks noChangeArrowheads="1"/>
          </p:cNvSpPr>
          <p:nvPr/>
        </p:nvSpPr>
        <p:spPr bwMode="auto">
          <a:xfrm>
            <a:off x="899592" y="2211564"/>
            <a:ext cx="6984776"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Low"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Romandaki kişiler hakkında genelleme yapmak doğru olmaz. Kişiler arasında ortak noktalar bulunması gerekmez, ancak bulunabilir de. Yine aynı şekilde kişiler arasında davranış benzerlikleri de g</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ö</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lebilir. </a:t>
            </a:r>
            <a:endParaRPr kumimoji="0" lang="tr-T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 </a:t>
            </a:r>
            <a:endParaRPr lang="tr-TR" dirty="0"/>
          </a:p>
        </p:txBody>
      </p:sp>
      <p:sp>
        <p:nvSpPr>
          <p:cNvPr id="3" name="2 İçerik Yer Tutucusu"/>
          <p:cNvSpPr>
            <a:spLocks noGrp="1"/>
          </p:cNvSpPr>
          <p:nvPr>
            <p:ph idx="1"/>
          </p:nvPr>
        </p:nvSpPr>
        <p:spPr/>
        <p:txBody>
          <a:bodyPr/>
          <a:lstStyle/>
          <a:p>
            <a:r>
              <a:rPr lang="tr-TR" dirty="0" smtClean="0"/>
              <a:t> </a:t>
            </a:r>
            <a:endParaRPr lang="tr-TR" dirty="0"/>
          </a:p>
        </p:txBody>
      </p:sp>
      <p:sp>
        <p:nvSpPr>
          <p:cNvPr id="4" name="3 Dikdörtgen"/>
          <p:cNvSpPr/>
          <p:nvPr/>
        </p:nvSpPr>
        <p:spPr>
          <a:xfrm>
            <a:off x="2286000" y="1305342"/>
            <a:ext cx="4572000" cy="4247317"/>
          </a:xfrm>
          <a:prstGeom prst="rect">
            <a:avLst/>
          </a:prstGeom>
        </p:spPr>
        <p:txBody>
          <a:bodyPr>
            <a:spAutoFit/>
          </a:bodyPr>
          <a:lstStyle/>
          <a:p>
            <a:r>
              <a:rPr lang="tr-TR" i="1" dirty="0" smtClean="0"/>
              <a:t>Roman kişileri, soydaşları olan gerçek insanlardan daha kaypak, daha ele avuca gelmez kimselerdir. Yüzlerce değişik romancının zihninden doğup birbirlerine ters düşen yöntemlerle yaratıldıkları için, haklarında genelleme yapmaktan kaçınmalıyız. Ancak gene de bu konuda birkaç söz söyleyebiliriz. Roman kişileri birden doğarlar, ölme süreleri uzatılabilir, az yerler, az uyurlar, yorulup usanmadan başkalarıyla ilişki içindedirler. En önemlisi, roman kişilerini gerçek insanlardan daha yakından tanıyabiliriz, çünkü roman kişilerini yaratan da, anlatan da aynı kimsedir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 </a:t>
            </a:r>
            <a:endParaRPr lang="tr-TR" dirty="0"/>
          </a:p>
        </p:txBody>
      </p:sp>
      <p:sp>
        <p:nvSpPr>
          <p:cNvPr id="3" name="2 İçerik Yer Tutucusu"/>
          <p:cNvSpPr>
            <a:spLocks noGrp="1"/>
          </p:cNvSpPr>
          <p:nvPr>
            <p:ph idx="1"/>
          </p:nvPr>
        </p:nvSpPr>
        <p:spPr/>
        <p:txBody>
          <a:bodyPr/>
          <a:lstStyle/>
          <a:p>
            <a:r>
              <a:rPr lang="tr-TR" dirty="0" smtClean="0"/>
              <a:t> </a:t>
            </a:r>
            <a:endParaRPr lang="tr-TR" dirty="0"/>
          </a:p>
        </p:txBody>
      </p:sp>
      <p:sp>
        <p:nvSpPr>
          <p:cNvPr id="1025" name="Rectangle 1"/>
          <p:cNvSpPr>
            <a:spLocks noChangeArrowheads="1"/>
          </p:cNvSpPr>
          <p:nvPr/>
        </p:nvSpPr>
        <p:spPr bwMode="auto">
          <a:xfrm>
            <a:off x="1547664" y="1971439"/>
            <a:ext cx="5976664"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Low" defTabSz="914400" rtl="0" eaLnBrk="1" fontAlgn="base" latinLnBrk="0" hangingPunct="1">
              <a:lnSpc>
                <a:spcPct val="100000"/>
              </a:lnSpc>
              <a:spcBef>
                <a:spcPct val="0"/>
              </a:spcBef>
              <a:spcAft>
                <a:spcPct val="0"/>
              </a:spcAft>
              <a:buClrTx/>
              <a:buSzTx/>
              <a:buFontTx/>
              <a:buNone/>
              <a:tabLst/>
            </a:pPr>
            <a:r>
              <a:rPr kumimoji="0" lang="tr-T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Romanda kişinin oluşumu da zamanla i</a:t>
            </a:r>
            <a:r>
              <a:rPr kumimoji="0" lang="tr-TR" sz="28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tr-T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i</a:t>
            </a:r>
            <a:r>
              <a:rPr kumimoji="0" lang="tr-TR" sz="28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tr-T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edir. Bu ger</a:t>
            </a:r>
            <a:r>
              <a:rPr kumimoji="0" lang="tr-TR" sz="28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tr-T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ek hayatla bağlantılı olabileceği gibi hayal d</a:t>
            </a:r>
            <a:r>
              <a:rPr kumimoji="0" lang="tr-TR" sz="2800"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nyasıyla da ilişkili olabilir. Karakterin </a:t>
            </a:r>
            <a:r>
              <a:rPr kumimoji="0" lang="tr-TR" sz="2800" b="0" i="0" u="none" strike="noStrike" cap="none" normalizeH="0" baseline="0" dirty="0" smtClean="0">
                <a:ln>
                  <a:noFill/>
                </a:ln>
                <a:solidFill>
                  <a:schemeClr val="tx1"/>
                </a:solidFill>
                <a:effectLst/>
                <a:latin typeface="Calibri"/>
                <a:ea typeface="Calibri" pitchFamily="34" charset="0"/>
                <a:cs typeface="Times New Roman" pitchFamily="18" charset="0"/>
              </a:rPr>
              <a:t>ö</a:t>
            </a:r>
            <a:r>
              <a:rPr kumimoji="0" lang="tr-T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yk</a:t>
            </a:r>
            <a:r>
              <a:rPr kumimoji="0" lang="tr-TR" sz="2800"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i</a:t>
            </a:r>
            <a:r>
              <a:rPr kumimoji="0" lang="tr-TR" sz="28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tr-T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erisindeki yeri ve olay </a:t>
            </a:r>
            <a:r>
              <a:rPr kumimoji="0" lang="tr-TR" sz="2800" b="0" i="0" u="none" strike="noStrike" cap="none" normalizeH="0" baseline="0" dirty="0" smtClean="0">
                <a:ln>
                  <a:noFill/>
                </a:ln>
                <a:solidFill>
                  <a:schemeClr val="tx1"/>
                </a:solidFill>
                <a:effectLst/>
                <a:latin typeface="Calibri"/>
                <a:ea typeface="Calibri" pitchFamily="34" charset="0"/>
                <a:cs typeface="Times New Roman" pitchFamily="18" charset="0"/>
              </a:rPr>
              <a:t>ö</a:t>
            </a:r>
            <a:r>
              <a:rPr kumimoji="0" lang="tr-T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rg</a:t>
            </a:r>
            <a:r>
              <a:rPr kumimoji="0" lang="tr-TR" sz="2800"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a:t>
            </a:r>
            <a:r>
              <a:rPr kumimoji="0" lang="tr-TR" sz="2800"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yazarın amacına ve </a:t>
            </a:r>
            <a:r>
              <a:rPr kumimoji="0" lang="tr-TR" sz="2800" b="0" i="0" u="none" strike="noStrike" cap="none" normalizeH="0" baseline="0" dirty="0" smtClean="0">
                <a:ln>
                  <a:noFill/>
                </a:ln>
                <a:solidFill>
                  <a:schemeClr val="tx1"/>
                </a:solidFill>
                <a:effectLst/>
                <a:latin typeface="Calibri"/>
                <a:ea typeface="Calibri" pitchFamily="34" charset="0"/>
                <a:cs typeface="Times New Roman" pitchFamily="18" charset="0"/>
              </a:rPr>
              <a:t>ö</a:t>
            </a:r>
            <a:r>
              <a:rPr kumimoji="0" lang="tr-T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zenine bağlıdır. </a:t>
            </a:r>
            <a:endParaRPr kumimoji="0" lang="tr-TR"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öküm">
  <a:themeElements>
    <a:clrScheme name="Döküm">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Döküm">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öküm">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0</TotalTime>
  <Words>323</Words>
  <Application>Microsoft Office PowerPoint</Application>
  <PresentationFormat>Ekran Gösterisi (4:3)</PresentationFormat>
  <Paragraphs>14</Paragraphs>
  <Slides>5</Slides>
  <Notes>0</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Döküm</vt:lpstr>
      <vt:lpstr>Romandaki kişiler yalınkat ve çok yönlü diye ikiye ayrılırlar. Yalınkat kişiler, sınırlı ve düz olarak sadece birkaç özellikle okurun karşısına çıkar ve bir cümleyle özetlenebilir. Romanın başından sonuna dek yalınkat kişilerin özellikleri değişmez. Çok yönlü kişiler ise karmaşık karakterlerdir. Okuyucuyu şaşırtan kişilikleri vardır. Roman okuru yalınkat kişilerin yeni bir durumla karşılaştığında nasıl davranabileceğini önceden kestirebilir, ancak çok yönlü kişilerin romandaki tutumu okuyucu tarafından tahmin edilemez </vt:lpstr>
      <vt:lpstr>  </vt:lpstr>
      <vt:lpstr> </vt:lpstr>
      <vt:lpstr> </vt:lpstr>
      <vt:lpst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Romandaki kişiler yalınkat ve çok yönlü diye ikiye ayrılırlar. Yalınkat kişiler, sınırlı ve düz olarak sadece birkaç özellikle okurun karşısına çıkar ve bir cümleyle özetlenebilir. Romanın başından sonuna dek yalınkat kişilerin özellikleri değişmez. Çok yönlü kişiler ise karmaşık karakterlerdir. Okuyucuyu şaşırtan kişilikleri vardır. Roman okuru yalınkat kişilerin yeni bir durumla karşılaştığında nasıl davranabileceğini önceden kestirebilir, ancak çok yönlü kişilerin romandaki tutumu okuyucu tarafından tahmin edilemez </dc:title>
  <dc:creator>aykut</dc:creator>
  <cp:lastModifiedBy>aykut</cp:lastModifiedBy>
  <cp:revision>1</cp:revision>
  <dcterms:created xsi:type="dcterms:W3CDTF">2020-02-15T17:17:48Z</dcterms:created>
  <dcterms:modified xsi:type="dcterms:W3CDTF">2020-02-15T18:27:14Z</dcterms:modified>
</cp:coreProperties>
</file>