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6" r:id="rId2"/>
    <p:sldId id="257" r:id="rId3"/>
    <p:sldId id="258" r:id="rId4"/>
    <p:sldId id="262" r:id="rId5"/>
    <p:sldId id="265" r:id="rId6"/>
    <p:sldId id="268" r:id="rId7"/>
    <p:sldId id="269" r:id="rId8"/>
    <p:sldId id="271" r:id="rId9"/>
    <p:sldId id="272" r:id="rId10"/>
    <p:sldId id="274" r:id="rId11"/>
    <p:sldId id="275" r:id="rId12"/>
    <p:sldId id="278" r:id="rId13"/>
    <p:sldId id="281" r:id="rId14"/>
    <p:sldId id="282" r:id="rId15"/>
    <p:sldId id="283" r:id="rId16"/>
    <p:sldId id="284" r:id="rId17"/>
    <p:sldId id="285" r:id="rId18"/>
    <p:sldId id="286" r:id="rId19"/>
    <p:sldId id="279"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7" autoAdjust="0"/>
    <p:restoredTop sz="94660"/>
  </p:normalViewPr>
  <p:slideViewPr>
    <p:cSldViewPr>
      <p:cViewPr varScale="1">
        <p:scale>
          <a:sx n="70" d="100"/>
          <a:sy n="70" d="100"/>
        </p:scale>
        <p:origin x="38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69F3D3-B8F3-4E1A-AE21-0AF6646C45EF}" type="datetimeFigureOut">
              <a:rPr lang="tr-TR" smtClean="0"/>
              <a:pPr/>
              <a:t>8.3.2018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46584E-A083-4C90-AF39-7817EDF39BB9}" type="slidenum">
              <a:rPr lang="tr-TR" smtClean="0"/>
              <a:pPr/>
              <a:t>‹#›</a:t>
            </a:fld>
            <a:endParaRPr lang="tr-TR"/>
          </a:p>
        </p:txBody>
      </p:sp>
    </p:spTree>
    <p:extLst>
      <p:ext uri="{BB962C8B-B14F-4D97-AF65-F5344CB8AC3E}">
        <p14:creationId xmlns:p14="http://schemas.microsoft.com/office/powerpoint/2010/main" val="173496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92EC3DD-0ACD-42E3-B598-62DE9CE0E4AD}" type="slidenum">
              <a:rPr lang="tr-TR" smtClean="0"/>
              <a:pPr/>
              <a:t>13</a:t>
            </a:fld>
            <a:endParaRPr lang="tr-TR"/>
          </a:p>
        </p:txBody>
      </p:sp>
    </p:spTree>
    <p:extLst>
      <p:ext uri="{BB962C8B-B14F-4D97-AF65-F5344CB8AC3E}">
        <p14:creationId xmlns:p14="http://schemas.microsoft.com/office/powerpoint/2010/main" val="3869754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92EC3DD-0ACD-42E3-B598-62DE9CE0E4AD}" type="slidenum">
              <a:rPr lang="tr-TR" smtClean="0"/>
              <a:pPr/>
              <a:t>14</a:t>
            </a:fld>
            <a:endParaRPr lang="tr-TR"/>
          </a:p>
        </p:txBody>
      </p:sp>
    </p:spTree>
    <p:extLst>
      <p:ext uri="{BB962C8B-B14F-4D97-AF65-F5344CB8AC3E}">
        <p14:creationId xmlns:p14="http://schemas.microsoft.com/office/powerpoint/2010/main" val="1916639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92EC3DD-0ACD-42E3-B598-62DE9CE0E4AD}" type="slidenum">
              <a:rPr lang="tr-TR" smtClean="0"/>
              <a:pPr/>
              <a:t>15</a:t>
            </a:fld>
            <a:endParaRPr lang="tr-TR"/>
          </a:p>
        </p:txBody>
      </p:sp>
    </p:spTree>
    <p:extLst>
      <p:ext uri="{BB962C8B-B14F-4D97-AF65-F5344CB8AC3E}">
        <p14:creationId xmlns:p14="http://schemas.microsoft.com/office/powerpoint/2010/main" val="13088056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92EC3DD-0ACD-42E3-B598-62DE9CE0E4AD}" type="slidenum">
              <a:rPr lang="tr-TR" smtClean="0"/>
              <a:pPr/>
              <a:t>16</a:t>
            </a:fld>
            <a:endParaRPr lang="tr-TR"/>
          </a:p>
        </p:txBody>
      </p:sp>
    </p:spTree>
    <p:extLst>
      <p:ext uri="{BB962C8B-B14F-4D97-AF65-F5344CB8AC3E}">
        <p14:creationId xmlns:p14="http://schemas.microsoft.com/office/powerpoint/2010/main" val="35955706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92EC3DD-0ACD-42E3-B598-62DE9CE0E4AD}" type="slidenum">
              <a:rPr lang="tr-TR" smtClean="0"/>
              <a:pPr/>
              <a:t>17</a:t>
            </a:fld>
            <a:endParaRPr lang="tr-TR"/>
          </a:p>
        </p:txBody>
      </p:sp>
    </p:spTree>
    <p:extLst>
      <p:ext uri="{BB962C8B-B14F-4D97-AF65-F5344CB8AC3E}">
        <p14:creationId xmlns:p14="http://schemas.microsoft.com/office/powerpoint/2010/main" val="17012566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992EC3DD-0ACD-42E3-B598-62DE9CE0E4AD}" type="slidenum">
              <a:rPr lang="tr-TR" smtClean="0"/>
              <a:pPr/>
              <a:t>18</a:t>
            </a:fld>
            <a:endParaRPr lang="tr-TR"/>
          </a:p>
        </p:txBody>
      </p:sp>
    </p:spTree>
    <p:extLst>
      <p:ext uri="{BB962C8B-B14F-4D97-AF65-F5344CB8AC3E}">
        <p14:creationId xmlns:p14="http://schemas.microsoft.com/office/powerpoint/2010/main" val="24899896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429234DF-CF32-4992-92D4-0C2227E15C09}" type="datetimeFigureOut">
              <a:rPr lang="tr-TR" smtClean="0"/>
              <a:pPr/>
              <a:t>8.3.2018</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26C2C4BB-7AAD-41AA-88C2-FAD333827F0F}"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29234DF-CF32-4992-92D4-0C2227E15C09}" type="datetimeFigureOut">
              <a:rPr lang="tr-TR" smtClean="0"/>
              <a:pPr/>
              <a:t>8.3.2018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6C2C4BB-7AAD-41AA-88C2-FAD333827F0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29234DF-CF32-4992-92D4-0C2227E15C09}" type="datetimeFigureOut">
              <a:rPr lang="tr-TR" smtClean="0"/>
              <a:pPr/>
              <a:t>8.3.2018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6C2C4BB-7AAD-41AA-88C2-FAD333827F0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429234DF-CF32-4992-92D4-0C2227E15C09}" type="datetimeFigureOut">
              <a:rPr lang="tr-TR" smtClean="0"/>
              <a:pPr/>
              <a:t>8.3.2018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6C2C4BB-7AAD-41AA-88C2-FAD333827F0F}"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429234DF-CF32-4992-92D4-0C2227E15C09}" type="datetimeFigureOut">
              <a:rPr lang="tr-TR" smtClean="0"/>
              <a:pPr/>
              <a:t>8.3.2018</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26C2C4BB-7AAD-41AA-88C2-FAD333827F0F}"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429234DF-CF32-4992-92D4-0C2227E15C09}" type="datetimeFigureOut">
              <a:rPr lang="tr-TR" smtClean="0"/>
              <a:pPr/>
              <a:t>8.3.2018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6C2C4BB-7AAD-41AA-88C2-FAD333827F0F}"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429234DF-CF32-4992-92D4-0C2227E15C09}" type="datetimeFigureOut">
              <a:rPr lang="tr-TR" smtClean="0"/>
              <a:pPr/>
              <a:t>8.3.2018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6C2C4BB-7AAD-41AA-88C2-FAD333827F0F}"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429234DF-CF32-4992-92D4-0C2227E15C09}" type="datetimeFigureOut">
              <a:rPr lang="tr-TR" smtClean="0"/>
              <a:pPr/>
              <a:t>8.3.2018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6C2C4BB-7AAD-41AA-88C2-FAD333827F0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29234DF-CF32-4992-92D4-0C2227E15C09}" type="datetimeFigureOut">
              <a:rPr lang="tr-TR" smtClean="0"/>
              <a:pPr/>
              <a:t>8.3.2018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6C2C4BB-7AAD-41AA-88C2-FAD333827F0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429234DF-CF32-4992-92D4-0C2227E15C09}" type="datetimeFigureOut">
              <a:rPr lang="tr-TR" smtClean="0"/>
              <a:pPr/>
              <a:t>8.3.2018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6C2C4BB-7AAD-41AA-88C2-FAD333827F0F}"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429234DF-CF32-4992-92D4-0C2227E15C09}" type="datetimeFigureOut">
              <a:rPr lang="tr-TR" smtClean="0"/>
              <a:pPr/>
              <a:t>8.3.2018</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26C2C4BB-7AAD-41AA-88C2-FAD333827F0F}"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29234DF-CF32-4992-92D4-0C2227E15C09}" type="datetimeFigureOut">
              <a:rPr lang="tr-TR" smtClean="0"/>
              <a:pPr/>
              <a:t>8.3.2018</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6C2C4BB-7AAD-41AA-88C2-FAD333827F0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p:txBody>
          <a:bodyPr/>
          <a:lstStyle/>
          <a:p>
            <a:endParaRPr lang="tr-TR" dirty="0"/>
          </a:p>
        </p:txBody>
      </p:sp>
      <p:sp>
        <p:nvSpPr>
          <p:cNvPr id="2" name="Başlık 1"/>
          <p:cNvSpPr>
            <a:spLocks noGrp="1"/>
          </p:cNvSpPr>
          <p:nvPr>
            <p:ph type="ctrTitle"/>
          </p:nvPr>
        </p:nvSpPr>
        <p:spPr/>
        <p:txBody>
          <a:bodyPr>
            <a:normAutofit/>
          </a:bodyPr>
          <a:lstStyle/>
          <a:p>
            <a:pPr algn="l"/>
            <a:r>
              <a:rPr lang="tr-TR" sz="6000" dirty="0" smtClean="0"/>
              <a:t>          Örnekler </a:t>
            </a:r>
            <a:endParaRPr lang="tr-TR" sz="6000" dirty="0"/>
          </a:p>
        </p:txBody>
      </p:sp>
    </p:spTree>
    <p:extLst>
      <p:ext uri="{BB962C8B-B14F-4D97-AF65-F5344CB8AC3E}">
        <p14:creationId xmlns:p14="http://schemas.microsoft.com/office/powerpoint/2010/main" val="41849465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179512" y="571481"/>
            <a:ext cx="8678768" cy="6288848"/>
          </a:xfrm>
        </p:spPr>
        <p:txBody>
          <a:bodyPr>
            <a:noAutofit/>
          </a:bodyPr>
          <a:lstStyle/>
          <a:p>
            <a:pPr marL="0" indent="0">
              <a:buNone/>
            </a:pPr>
            <a:r>
              <a:rPr lang="tr-TR" sz="2800" dirty="0">
                <a:latin typeface="Times New Roman" pitchFamily="18" charset="0"/>
                <a:cs typeface="Times New Roman" pitchFamily="18" charset="0"/>
              </a:rPr>
              <a:t>4</a:t>
            </a:r>
            <a:r>
              <a:rPr lang="tr-TR" sz="2800" dirty="0" smtClean="0">
                <a:latin typeface="Times New Roman" pitchFamily="18" charset="0"/>
                <a:cs typeface="Times New Roman" pitchFamily="18" charset="0"/>
              </a:rPr>
              <a:t>. </a:t>
            </a:r>
            <a:r>
              <a:rPr lang="tr-TR" sz="2800" dirty="0">
                <a:latin typeface="Times New Roman" pitchFamily="18" charset="0"/>
                <a:cs typeface="Times New Roman" pitchFamily="18" charset="0"/>
              </a:rPr>
              <a:t>39 yaşındaki hasta batında </a:t>
            </a:r>
            <a:r>
              <a:rPr lang="tr-TR" sz="2800" dirty="0" smtClean="0">
                <a:latin typeface="Times New Roman" pitchFamily="18" charset="0"/>
                <a:cs typeface="Times New Roman" pitchFamily="18" charset="0"/>
              </a:rPr>
              <a:t>ağrı, yaygın hassasiyet, bulantı, şikayetleriyle gelmiş. </a:t>
            </a:r>
            <a:r>
              <a:rPr lang="tr-TR" sz="2800" dirty="0">
                <a:latin typeface="Times New Roman" pitchFamily="18" charset="0"/>
                <a:cs typeface="Times New Roman" pitchFamily="18" charset="0"/>
              </a:rPr>
              <a:t>Kontrastsız  alt batın </a:t>
            </a:r>
            <a:r>
              <a:rPr lang="tr-TR" sz="2800" dirty="0" smtClean="0">
                <a:latin typeface="Times New Roman" pitchFamily="18" charset="0"/>
                <a:cs typeface="Times New Roman" pitchFamily="18" charset="0"/>
              </a:rPr>
              <a:t>BT çekilmiş. </a:t>
            </a:r>
            <a:r>
              <a:rPr lang="tr-TR" sz="2800" dirty="0" err="1" smtClean="0">
                <a:latin typeface="Times New Roman" pitchFamily="18" charset="0"/>
                <a:cs typeface="Times New Roman" pitchFamily="18" charset="0"/>
              </a:rPr>
              <a:t>Peptik</a:t>
            </a:r>
            <a:r>
              <a:rPr lang="tr-TR" sz="2800" dirty="0" smtClean="0">
                <a:latin typeface="Times New Roman" pitchFamily="18" charset="0"/>
                <a:cs typeface="Times New Roman" pitchFamily="18" charset="0"/>
              </a:rPr>
              <a:t> </a:t>
            </a:r>
            <a:r>
              <a:rPr lang="tr-TR" sz="2800" dirty="0" err="1">
                <a:latin typeface="Times New Roman" pitchFamily="18" charset="0"/>
                <a:cs typeface="Times New Roman" pitchFamily="18" charset="0"/>
              </a:rPr>
              <a:t>ulcus</a:t>
            </a:r>
            <a:r>
              <a:rPr lang="tr-TR" sz="2800" dirty="0">
                <a:latin typeface="Times New Roman" pitchFamily="18" charset="0"/>
                <a:cs typeface="Times New Roman" pitchFamily="18" charset="0"/>
              </a:rPr>
              <a:t> </a:t>
            </a:r>
            <a:r>
              <a:rPr lang="tr-TR" sz="2800" dirty="0" err="1" smtClean="0">
                <a:latin typeface="Times New Roman" pitchFamily="18" charset="0"/>
                <a:cs typeface="Times New Roman" pitchFamily="18" charset="0"/>
              </a:rPr>
              <a:t>perforasyonu</a:t>
            </a:r>
            <a:r>
              <a:rPr lang="tr-TR" sz="2800" dirty="0" smtClean="0">
                <a:latin typeface="Times New Roman" pitchFamily="18" charset="0"/>
                <a:cs typeface="Times New Roman" pitchFamily="18" charset="0"/>
              </a:rPr>
              <a:t> tanısıyla yatırılan hastanın, genel </a:t>
            </a:r>
            <a:r>
              <a:rPr lang="tr-TR" sz="2800" dirty="0">
                <a:latin typeface="Times New Roman" pitchFamily="18" charset="0"/>
                <a:cs typeface="Times New Roman" pitchFamily="18" charset="0"/>
              </a:rPr>
              <a:t>anestezi </a:t>
            </a:r>
            <a:r>
              <a:rPr lang="tr-TR" sz="2800" dirty="0" smtClean="0">
                <a:latin typeface="Times New Roman" pitchFamily="18" charset="0"/>
                <a:cs typeface="Times New Roman" pitchFamily="18" charset="0"/>
              </a:rPr>
              <a:t>(ASA 1E) altında </a:t>
            </a:r>
            <a:r>
              <a:rPr lang="tr-TR" sz="2800" dirty="0">
                <a:latin typeface="Times New Roman" pitchFamily="18" charset="0"/>
                <a:cs typeface="Times New Roman" pitchFamily="18" charset="0"/>
              </a:rPr>
              <a:t>p.</a:t>
            </a:r>
            <a:r>
              <a:rPr lang="tr-TR" sz="2800" dirty="0" err="1">
                <a:latin typeface="Times New Roman" pitchFamily="18" charset="0"/>
                <a:cs typeface="Times New Roman" pitchFamily="18" charset="0"/>
              </a:rPr>
              <a:t>ulcus</a:t>
            </a:r>
            <a:r>
              <a:rPr lang="tr-TR" sz="2800" dirty="0">
                <a:latin typeface="Times New Roman" pitchFamily="18" charset="0"/>
                <a:cs typeface="Times New Roman" pitchFamily="18" charset="0"/>
              </a:rPr>
              <a:t> ön </a:t>
            </a:r>
            <a:r>
              <a:rPr lang="tr-TR" sz="2800" dirty="0" smtClean="0">
                <a:latin typeface="Times New Roman" pitchFamily="18" charset="0"/>
                <a:cs typeface="Times New Roman" pitchFamily="18" charset="0"/>
              </a:rPr>
              <a:t>yüzündeki </a:t>
            </a:r>
            <a:r>
              <a:rPr lang="tr-TR" sz="2800" dirty="0" err="1" smtClean="0">
                <a:latin typeface="Times New Roman" pitchFamily="18" charset="0"/>
                <a:cs typeface="Times New Roman" pitchFamily="18" charset="0"/>
              </a:rPr>
              <a:t>perforasyonu</a:t>
            </a:r>
            <a:r>
              <a:rPr lang="tr-TR" sz="2800" dirty="0" smtClean="0">
                <a:latin typeface="Times New Roman" pitchFamily="18" charset="0"/>
                <a:cs typeface="Times New Roman" pitchFamily="18" charset="0"/>
              </a:rPr>
              <a:t> kapatılmış.</a:t>
            </a:r>
            <a:endParaRPr lang="tr-TR" sz="2800" dirty="0">
              <a:latin typeface="Times New Roman" pitchFamily="18" charset="0"/>
              <a:cs typeface="Times New Roman" pitchFamily="18" charset="0"/>
            </a:endParaRPr>
          </a:p>
          <a:p>
            <a:pPr marL="0" indent="0">
              <a:buNone/>
            </a:pPr>
            <a:r>
              <a:rPr lang="tr-TR" sz="2800" dirty="0" smtClean="0">
                <a:solidFill>
                  <a:srgbClr val="FF0000"/>
                </a:solidFill>
                <a:latin typeface="Times New Roman" pitchFamily="18" charset="0"/>
                <a:cs typeface="Times New Roman" pitchFamily="18" charset="0"/>
              </a:rPr>
              <a:t>      </a:t>
            </a:r>
            <a:endParaRPr lang="tr-TR" sz="28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941957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51520" y="500042"/>
            <a:ext cx="8229600" cy="6562225"/>
          </a:xfrm>
        </p:spPr>
        <p:txBody>
          <a:bodyPr>
            <a:normAutofit/>
          </a:bodyPr>
          <a:lstStyle/>
          <a:p>
            <a:pPr marL="0" indent="0">
              <a:buNone/>
            </a:pPr>
            <a:r>
              <a:rPr lang="tr-TR" sz="2800" dirty="0">
                <a:latin typeface="Times New Roman" pitchFamily="18" charset="0"/>
                <a:cs typeface="Times New Roman" pitchFamily="18" charset="0"/>
              </a:rPr>
              <a:t>5</a:t>
            </a:r>
            <a:r>
              <a:rPr lang="tr-TR" sz="2800" dirty="0" smtClean="0">
                <a:latin typeface="Times New Roman" pitchFamily="18" charset="0"/>
                <a:cs typeface="Times New Roman" pitchFamily="18" charset="0"/>
              </a:rPr>
              <a:t>. 28 </a:t>
            </a:r>
            <a:r>
              <a:rPr lang="tr-TR" sz="2800" dirty="0">
                <a:latin typeface="Times New Roman" pitchFamily="18" charset="0"/>
                <a:cs typeface="Times New Roman" pitchFamily="18" charset="0"/>
              </a:rPr>
              <a:t>yaşındaki </a:t>
            </a:r>
            <a:r>
              <a:rPr lang="en-US" sz="2800" dirty="0" err="1">
                <a:latin typeface="Times New Roman" pitchFamily="18" charset="0"/>
                <a:cs typeface="Times New Roman" pitchFamily="18" charset="0"/>
              </a:rPr>
              <a:t>hasta</a:t>
            </a:r>
            <a:r>
              <a:rPr lang="en-US" sz="2800" dirty="0">
                <a:latin typeface="Times New Roman" pitchFamily="18" charset="0"/>
                <a:cs typeface="Times New Roman" pitchFamily="18" charset="0"/>
              </a:rPr>
              <a:t> nasal septum </a:t>
            </a:r>
            <a:r>
              <a:rPr lang="en-US" sz="2800" dirty="0" err="1">
                <a:latin typeface="Times New Roman" pitchFamily="18" charset="0"/>
                <a:cs typeface="Times New Roman" pitchFamily="18" charset="0"/>
              </a:rPr>
              <a:t>deviasyonu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ve</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konka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hipertrofisi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tanılarıyla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servise</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yatırıldı</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Genel</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anestezi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ile</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endoskopik</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septoplasti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ve</a:t>
            </a:r>
            <a:r>
              <a:rPr lang="en-US" sz="2800" dirty="0">
                <a:latin typeface="Times New Roman" pitchFamily="18" charset="0"/>
                <a:cs typeface="Times New Roman" pitchFamily="18" charset="0"/>
              </a:rPr>
              <a:t> bilateral </a:t>
            </a:r>
            <a:r>
              <a:rPr lang="en-US" sz="2800" dirty="0" err="1">
                <a:latin typeface="Times New Roman" pitchFamily="18" charset="0"/>
                <a:cs typeface="Times New Roman" pitchFamily="18" charset="0"/>
              </a:rPr>
              <a:t>konka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rezeksiyonu</a:t>
            </a:r>
            <a:r>
              <a:rPr lang="en-US" sz="2800" dirty="0">
                <a:latin typeface="Times New Roman" pitchFamily="18" charset="0"/>
                <a:cs typeface="Times New Roman" pitchFamily="18" charset="0"/>
              </a:rPr>
              <a:t>  </a:t>
            </a:r>
            <a:r>
              <a:rPr lang="tr-TR" sz="2800" dirty="0">
                <a:latin typeface="Times New Roman" pitchFamily="18" charset="0"/>
                <a:cs typeface="Times New Roman" pitchFamily="18" charset="0"/>
              </a:rPr>
              <a:t>yapıldı.  </a:t>
            </a:r>
            <a:endParaRPr lang="tr-TR" sz="2800" dirty="0" smtClean="0">
              <a:latin typeface="Times New Roman" pitchFamily="18" charset="0"/>
              <a:cs typeface="Times New Roman" pitchFamily="18" charset="0"/>
            </a:endParaRPr>
          </a:p>
          <a:p>
            <a:pPr marL="0" indent="0">
              <a:buNone/>
            </a:pPr>
            <a:endParaRPr lang="tr-TR" sz="2800" dirty="0">
              <a:latin typeface="Times New Roman" pitchFamily="18" charset="0"/>
              <a:cs typeface="Times New Roman" pitchFamily="18" charset="0"/>
            </a:endParaRPr>
          </a:p>
          <a:p>
            <a:pPr marL="0" indent="0">
              <a:buNone/>
            </a:pPr>
            <a:r>
              <a:rPr lang="tr-TR" sz="2800" dirty="0" smtClean="0">
                <a:solidFill>
                  <a:srgbClr val="FF0000"/>
                </a:solidFill>
                <a:latin typeface="Times New Roman" pitchFamily="18" charset="0"/>
                <a:cs typeface="Times New Roman" pitchFamily="18" charset="0"/>
              </a:rPr>
              <a:t>    </a:t>
            </a:r>
            <a:endParaRPr lang="tr-TR" sz="2800" dirty="0">
              <a:solidFill>
                <a:srgbClr val="FF0000"/>
              </a:solidFill>
              <a:latin typeface="Times New Roman" pitchFamily="18" charset="0"/>
              <a:cs typeface="Times New Roman" pitchFamily="18" charset="0"/>
            </a:endParaRPr>
          </a:p>
          <a:p>
            <a:pPr marL="0" indent="0">
              <a:buNone/>
            </a:pPr>
            <a:endParaRPr lang="tr-TR" sz="2000" dirty="0">
              <a:latin typeface="Times New Roman" pitchFamily="18" charset="0"/>
              <a:cs typeface="Times New Roman" pitchFamily="18" charset="0"/>
            </a:endParaRPr>
          </a:p>
          <a:p>
            <a:endParaRPr lang="tr-TR" sz="2000" dirty="0"/>
          </a:p>
        </p:txBody>
      </p:sp>
    </p:spTree>
    <p:extLst>
      <p:ext uri="{BB962C8B-B14F-4D97-AF65-F5344CB8AC3E}">
        <p14:creationId xmlns:p14="http://schemas.microsoft.com/office/powerpoint/2010/main" val="3036153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51520" y="0"/>
            <a:ext cx="8892480" cy="7029400"/>
          </a:xfrm>
        </p:spPr>
        <p:txBody>
          <a:bodyPr>
            <a:noAutofit/>
          </a:bodyPr>
          <a:lstStyle/>
          <a:p>
            <a:pPr>
              <a:buNone/>
            </a:pPr>
            <a:endParaRPr lang="tr-TR" sz="2800" dirty="0"/>
          </a:p>
          <a:p>
            <a:pPr marL="0" indent="0">
              <a:buNone/>
            </a:pPr>
            <a:r>
              <a:rPr lang="tr-TR" sz="2800" dirty="0">
                <a:latin typeface="Times New Roman" pitchFamily="18" charset="0"/>
                <a:cs typeface="Times New Roman" pitchFamily="18" charset="0"/>
              </a:rPr>
              <a:t>6</a:t>
            </a:r>
            <a:r>
              <a:rPr lang="tr-TR" sz="2800" dirty="0" smtClean="0">
                <a:latin typeface="Times New Roman" pitchFamily="18" charset="0"/>
                <a:cs typeface="Times New Roman" pitchFamily="18" charset="0"/>
              </a:rPr>
              <a:t>.</a:t>
            </a:r>
            <a:r>
              <a:rPr lang="tr-TR" sz="2800" b="1" dirty="0" smtClean="0">
                <a:latin typeface="Times New Roman" pitchFamily="18" charset="0"/>
                <a:cs typeface="Times New Roman" pitchFamily="18" charset="0"/>
              </a:rPr>
              <a:t> </a:t>
            </a:r>
            <a:r>
              <a:rPr lang="tr-TR" sz="2800" dirty="0">
                <a:latin typeface="Times New Roman" pitchFamily="18" charset="0"/>
                <a:cs typeface="Times New Roman" pitchFamily="18" charset="0"/>
              </a:rPr>
              <a:t>45 </a:t>
            </a:r>
            <a:r>
              <a:rPr lang="tr-TR" sz="2800" dirty="0" smtClean="0">
                <a:latin typeface="Times New Roman" pitchFamily="18" charset="0"/>
                <a:cs typeface="Times New Roman" pitchFamily="18" charset="0"/>
              </a:rPr>
              <a:t>yaşındaki </a:t>
            </a:r>
            <a:r>
              <a:rPr lang="tr-TR" sz="2800" dirty="0">
                <a:latin typeface="Times New Roman" pitchFamily="18" charset="0"/>
                <a:cs typeface="Times New Roman" pitchFamily="18" charset="0"/>
              </a:rPr>
              <a:t>göğüs ağrısı şikayeti ile başvuran hastanın yapılan tetkikleri sonucu akut </a:t>
            </a:r>
            <a:r>
              <a:rPr lang="tr-TR" sz="2800" dirty="0" err="1">
                <a:latin typeface="Times New Roman" pitchFamily="18" charset="0"/>
                <a:cs typeface="Times New Roman" pitchFamily="18" charset="0"/>
              </a:rPr>
              <a:t>subendokardiyal</a:t>
            </a:r>
            <a:r>
              <a:rPr lang="tr-TR" sz="2800" dirty="0">
                <a:latin typeface="Times New Roman" pitchFamily="18" charset="0"/>
                <a:cs typeface="Times New Roman" pitchFamily="18" charset="0"/>
              </a:rPr>
              <a:t>  MI tanısı ile koroner yoğun bakıma alındı. Genel durumu </a:t>
            </a:r>
            <a:r>
              <a:rPr lang="tr-TR" sz="2800" dirty="0" smtClean="0">
                <a:latin typeface="Times New Roman" pitchFamily="18" charset="0"/>
                <a:cs typeface="Times New Roman" pitchFamily="18" charset="0"/>
              </a:rPr>
              <a:t>düzelen hastaya yapılan </a:t>
            </a:r>
            <a:r>
              <a:rPr lang="tr-TR" sz="2800" dirty="0">
                <a:latin typeface="Times New Roman" pitchFamily="18" charset="0"/>
                <a:cs typeface="Times New Roman" pitchFamily="18" charset="0"/>
              </a:rPr>
              <a:t>koroner anjiyografi </a:t>
            </a:r>
            <a:r>
              <a:rPr lang="tr-TR" sz="2800" dirty="0" smtClean="0">
                <a:latin typeface="Times New Roman" pitchFamily="18" charset="0"/>
                <a:cs typeface="Times New Roman" pitchFamily="18" charset="0"/>
              </a:rPr>
              <a:t>sonucunda da akut </a:t>
            </a:r>
            <a:r>
              <a:rPr lang="tr-TR" sz="2800" dirty="0" err="1" smtClean="0">
                <a:latin typeface="Times New Roman" pitchFamily="18" charset="0"/>
                <a:cs typeface="Times New Roman" pitchFamily="18" charset="0"/>
              </a:rPr>
              <a:t>subendokardiyal</a:t>
            </a:r>
            <a:r>
              <a:rPr lang="tr-TR" sz="2800" dirty="0" smtClean="0">
                <a:latin typeface="Times New Roman" pitchFamily="18" charset="0"/>
                <a:cs typeface="Times New Roman" pitchFamily="18" charset="0"/>
              </a:rPr>
              <a:t>  MI tanısı doğrulandı. </a:t>
            </a:r>
            <a:r>
              <a:rPr lang="tr-TR" sz="2800" dirty="0">
                <a:latin typeface="Times New Roman" pitchFamily="18" charset="0"/>
                <a:cs typeface="Times New Roman" pitchFamily="18" charset="0"/>
              </a:rPr>
              <a:t>Hastaya eritrosit süspansiyonu </a:t>
            </a:r>
            <a:r>
              <a:rPr lang="tr-TR" sz="2800" dirty="0" smtClean="0">
                <a:latin typeface="Times New Roman" pitchFamily="18" charset="0"/>
                <a:cs typeface="Times New Roman" pitchFamily="18" charset="0"/>
              </a:rPr>
              <a:t>verildi.  </a:t>
            </a:r>
          </a:p>
          <a:p>
            <a:pPr marL="0" indent="0">
              <a:buNone/>
            </a:pPr>
            <a:endParaRPr lang="tr-TR" sz="2800" dirty="0" smtClean="0">
              <a:latin typeface="Times New Roman" pitchFamily="18" charset="0"/>
              <a:cs typeface="Times New Roman" pitchFamily="18" charset="0"/>
            </a:endParaRPr>
          </a:p>
          <a:p>
            <a:pPr marL="0" indent="0">
              <a:buNone/>
            </a:pPr>
            <a:endParaRPr lang="tr-TR" sz="2800" dirty="0">
              <a:solidFill>
                <a:srgbClr val="FF0000"/>
              </a:solidFill>
              <a:latin typeface="Times New Roman" pitchFamily="18" charset="0"/>
              <a:cs typeface="Times New Roman" pitchFamily="18" charset="0"/>
            </a:endParaRPr>
          </a:p>
          <a:p>
            <a:pPr marL="0" indent="0">
              <a:buNone/>
            </a:pPr>
            <a:endParaRPr lang="tr-TR" sz="2800" dirty="0"/>
          </a:p>
        </p:txBody>
      </p:sp>
    </p:spTree>
    <p:extLst>
      <p:ext uri="{BB962C8B-B14F-4D97-AF65-F5344CB8AC3E}">
        <p14:creationId xmlns:p14="http://schemas.microsoft.com/office/powerpoint/2010/main" val="16155216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332656"/>
            <a:ext cx="8229600" cy="5793507"/>
          </a:xfrm>
        </p:spPr>
        <p:txBody>
          <a:bodyPr>
            <a:normAutofit/>
          </a:bodyPr>
          <a:lstStyle/>
          <a:p>
            <a:endParaRPr lang="tr-TR" b="1" dirty="0" smtClean="0"/>
          </a:p>
          <a:p>
            <a:endParaRPr lang="tr-TR" b="1" dirty="0"/>
          </a:p>
          <a:p>
            <a:endParaRPr lang="tr-TR" b="1" dirty="0" smtClean="0"/>
          </a:p>
          <a:p>
            <a:pPr marL="0" indent="0">
              <a:buNone/>
            </a:pPr>
            <a:r>
              <a:rPr lang="tr-TR" sz="2800" b="1" dirty="0" smtClean="0"/>
              <a:t> </a:t>
            </a:r>
            <a:r>
              <a:rPr lang="tr-TR" sz="2800" b="1" dirty="0">
                <a:latin typeface="Times New Roman" pitchFamily="18" charset="0"/>
                <a:cs typeface="Times New Roman" pitchFamily="18" charset="0"/>
              </a:rPr>
              <a:t>7</a:t>
            </a:r>
            <a:r>
              <a:rPr lang="tr-TR" sz="2800" dirty="0" smtClean="0">
                <a:latin typeface="Times New Roman" pitchFamily="18" charset="0"/>
                <a:cs typeface="Times New Roman" pitchFamily="18" charset="0"/>
              </a:rPr>
              <a:t>.55 yaşında sırt ve göğüs ağrısı şikayetleriyle gelen hastaya KAH tanısı konmuş ve KAG yapılmıştır. </a:t>
            </a:r>
          </a:p>
          <a:p>
            <a:pPr marL="0" indent="0">
              <a:buNone/>
            </a:pPr>
            <a:r>
              <a:rPr lang="tr-TR" sz="2800" dirty="0" smtClean="0">
                <a:solidFill>
                  <a:srgbClr val="FF0000"/>
                </a:solidFill>
                <a:latin typeface="Times New Roman" pitchFamily="18" charset="0"/>
                <a:cs typeface="Times New Roman" pitchFamily="18" charset="0"/>
              </a:rPr>
              <a:t>   </a:t>
            </a:r>
          </a:p>
          <a:p>
            <a:pPr marL="0" indent="0">
              <a:buNone/>
            </a:pPr>
            <a:r>
              <a:rPr lang="tr-TR" sz="2800" dirty="0" smtClean="0">
                <a:solidFill>
                  <a:srgbClr val="FF0000"/>
                </a:solidFill>
                <a:latin typeface="Times New Roman" pitchFamily="18" charset="0"/>
                <a:cs typeface="Times New Roman" pitchFamily="18" charset="0"/>
              </a:rPr>
              <a:t>	</a:t>
            </a:r>
            <a:endParaRPr lang="tr-TR" dirty="0" smtClean="0"/>
          </a:p>
          <a:p>
            <a:pPr>
              <a:buNone/>
            </a:pPr>
            <a:endParaRPr lang="tr-TR" dirty="0" smtClean="0"/>
          </a:p>
          <a:p>
            <a:pPr>
              <a:buNone/>
            </a:pPr>
            <a:endParaRPr lang="tr-TR" dirty="0"/>
          </a:p>
        </p:txBody>
      </p:sp>
    </p:spTree>
    <p:extLst>
      <p:ext uri="{BB962C8B-B14F-4D97-AF65-F5344CB8AC3E}">
        <p14:creationId xmlns:p14="http://schemas.microsoft.com/office/powerpoint/2010/main" val="2743704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wipe(down)">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wipe(down)">
                                      <p:cBhvr>
                                        <p:cTn id="1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110342" y="1268760"/>
            <a:ext cx="8229600" cy="5793507"/>
          </a:xfrm>
        </p:spPr>
        <p:txBody>
          <a:bodyPr>
            <a:normAutofit/>
          </a:bodyPr>
          <a:lstStyle/>
          <a:p>
            <a:endParaRPr lang="tr-TR" b="1" dirty="0"/>
          </a:p>
          <a:p>
            <a:endParaRPr lang="tr-TR" dirty="0">
              <a:solidFill>
                <a:srgbClr val="FF0000"/>
              </a:solidFill>
            </a:endParaRPr>
          </a:p>
          <a:p>
            <a:endParaRPr lang="tr-TR" b="1" dirty="0"/>
          </a:p>
          <a:p>
            <a:endParaRPr lang="tr-TR" dirty="0" smtClean="0">
              <a:solidFill>
                <a:srgbClr val="FF0000"/>
              </a:solidFill>
            </a:endParaRPr>
          </a:p>
          <a:p>
            <a:endParaRPr lang="tr-TR" dirty="0" smtClean="0">
              <a:solidFill>
                <a:srgbClr val="FF0000"/>
              </a:solidFill>
            </a:endParaRPr>
          </a:p>
          <a:p>
            <a:endParaRPr lang="tr-TR" dirty="0">
              <a:solidFill>
                <a:srgbClr val="FF0000"/>
              </a:solidFill>
            </a:endParaRPr>
          </a:p>
          <a:p>
            <a:endParaRPr lang="tr-TR" dirty="0" smtClean="0"/>
          </a:p>
          <a:p>
            <a:endParaRPr lang="tr-TR" dirty="0"/>
          </a:p>
          <a:p>
            <a:endParaRPr lang="tr-TR" dirty="0"/>
          </a:p>
        </p:txBody>
      </p:sp>
      <p:sp>
        <p:nvSpPr>
          <p:cNvPr id="2" name="Dikdörtgen 1"/>
          <p:cNvSpPr/>
          <p:nvPr/>
        </p:nvSpPr>
        <p:spPr>
          <a:xfrm>
            <a:off x="500034" y="1000108"/>
            <a:ext cx="8072494" cy="3539430"/>
          </a:xfrm>
          <a:prstGeom prst="rect">
            <a:avLst/>
          </a:prstGeom>
        </p:spPr>
        <p:txBody>
          <a:bodyPr wrap="square">
            <a:spAutoFit/>
          </a:bodyPr>
          <a:lstStyle/>
          <a:p>
            <a:r>
              <a:rPr lang="tr-TR" sz="2800" dirty="0">
                <a:latin typeface="Times New Roman" pitchFamily="18" charset="0"/>
                <a:cs typeface="Times New Roman" pitchFamily="18" charset="0"/>
              </a:rPr>
              <a:t>8</a:t>
            </a:r>
            <a:r>
              <a:rPr lang="tr-TR" sz="2800" dirty="0" smtClean="0">
                <a:latin typeface="Times New Roman" pitchFamily="18" charset="0"/>
                <a:cs typeface="Times New Roman" pitchFamily="18" charset="0"/>
              </a:rPr>
              <a:t> .Nefes darlığı , göğüs ağrısı şikayeti ile başvuran hastanın yapılan tetkikleri sonucunda Aort Yetmezliği  tanısı konmuş. Hastaya aort kapak </a:t>
            </a:r>
            <a:r>
              <a:rPr lang="tr-TR" sz="2800" dirty="0" err="1" smtClean="0">
                <a:latin typeface="Times New Roman" pitchFamily="18" charset="0"/>
                <a:cs typeface="Times New Roman" pitchFamily="18" charset="0"/>
              </a:rPr>
              <a:t>replasmanı</a:t>
            </a:r>
            <a:r>
              <a:rPr lang="tr-TR" sz="2800" dirty="0" smtClean="0">
                <a:latin typeface="Times New Roman" pitchFamily="18" charset="0"/>
                <a:cs typeface="Times New Roman" pitchFamily="18" charset="0"/>
              </a:rPr>
              <a:t> operasyonu kararı alındı. 21 no </a:t>
            </a:r>
            <a:r>
              <a:rPr lang="tr-TR" sz="2800" dirty="0" err="1" smtClean="0">
                <a:latin typeface="Times New Roman" pitchFamily="18" charset="0"/>
                <a:cs typeface="Times New Roman" pitchFamily="18" charset="0"/>
              </a:rPr>
              <a:t>stjude</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biolojik</a:t>
            </a:r>
            <a:r>
              <a:rPr lang="tr-TR" sz="2800" dirty="0" smtClean="0">
                <a:latin typeface="Times New Roman" pitchFamily="18" charset="0"/>
                <a:cs typeface="Times New Roman" pitchFamily="18" charset="0"/>
              </a:rPr>
              <a:t> kapak ile aort kapak </a:t>
            </a:r>
            <a:r>
              <a:rPr lang="tr-TR" sz="2800" dirty="0" err="1" smtClean="0">
                <a:latin typeface="Times New Roman" pitchFamily="18" charset="0"/>
                <a:cs typeface="Times New Roman" pitchFamily="18" charset="0"/>
              </a:rPr>
              <a:t>replasmanı</a:t>
            </a:r>
            <a:r>
              <a:rPr lang="tr-TR" sz="2800" dirty="0" smtClean="0">
                <a:latin typeface="Times New Roman" pitchFamily="18" charset="0"/>
                <a:cs typeface="Times New Roman" pitchFamily="18" charset="0"/>
              </a:rPr>
              <a:t> uygulandı. </a:t>
            </a:r>
            <a:r>
              <a:rPr lang="tr-TR" sz="2800" dirty="0" err="1" smtClean="0">
                <a:latin typeface="Times New Roman" pitchFamily="18" charset="0"/>
                <a:cs typeface="Times New Roman" pitchFamily="18" charset="0"/>
              </a:rPr>
              <a:t>hipotermi</a:t>
            </a:r>
            <a:r>
              <a:rPr lang="tr-TR" sz="2800" dirty="0" smtClean="0">
                <a:latin typeface="Times New Roman" pitchFamily="18" charset="0"/>
                <a:cs typeface="Times New Roman" pitchFamily="18" charset="0"/>
              </a:rPr>
              <a:t> yapıldı. genel anestezi ASA 4</a:t>
            </a:r>
          </a:p>
          <a:p>
            <a:endParaRPr lang="tr-TR" sz="2800" dirty="0">
              <a:latin typeface="Times New Roman" pitchFamily="18" charset="0"/>
              <a:cs typeface="Times New Roman" pitchFamily="18" charset="0"/>
            </a:endParaRPr>
          </a:p>
          <a:p>
            <a:pPr>
              <a:buNone/>
            </a:pPr>
            <a:r>
              <a:rPr lang="tr-TR" sz="2800" dirty="0" smtClean="0">
                <a:solidFill>
                  <a:srgbClr val="FF0000"/>
                </a:solidFill>
                <a:latin typeface="Times New Roman" pitchFamily="18" charset="0"/>
                <a:cs typeface="Times New Roman" pitchFamily="18" charset="0"/>
              </a:rPr>
              <a:t>	</a:t>
            </a:r>
            <a:endParaRPr lang="tr-TR" sz="28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809490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wipe(down)">
                                      <p:cBhvr>
                                        <p:cTn id="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179512" y="500043"/>
            <a:ext cx="8750206" cy="6357958"/>
          </a:xfrm>
        </p:spPr>
        <p:txBody>
          <a:bodyPr>
            <a:normAutofit/>
          </a:bodyPr>
          <a:lstStyle/>
          <a:p>
            <a:pPr marL="0" indent="0">
              <a:buNone/>
            </a:pPr>
            <a:r>
              <a:rPr lang="tr-TR" sz="2800" dirty="0">
                <a:latin typeface="Times New Roman" pitchFamily="18" charset="0"/>
                <a:cs typeface="Times New Roman" pitchFamily="18" charset="0"/>
              </a:rPr>
              <a:t>9</a:t>
            </a:r>
            <a:r>
              <a:rPr lang="tr-TR" sz="2800" dirty="0" smtClean="0">
                <a:latin typeface="Times New Roman" pitchFamily="18" charset="0"/>
                <a:cs typeface="Times New Roman" pitchFamily="18" charset="0"/>
              </a:rPr>
              <a:t>. 9 yaşındaki çocuk hasta </a:t>
            </a:r>
            <a:r>
              <a:rPr lang="tr-TR" sz="2800" dirty="0" err="1" smtClean="0">
                <a:latin typeface="Times New Roman" pitchFamily="18" charset="0"/>
                <a:cs typeface="Times New Roman" pitchFamily="18" charset="0"/>
              </a:rPr>
              <a:t>sekundum</a:t>
            </a:r>
            <a:r>
              <a:rPr lang="tr-TR" sz="2800" dirty="0" smtClean="0">
                <a:latin typeface="Times New Roman" pitchFamily="18" charset="0"/>
                <a:cs typeface="Times New Roman" pitchFamily="18" charset="0"/>
              </a:rPr>
              <a:t> tip ASD nedeniyle operasyon amacıyla </a:t>
            </a:r>
            <a:r>
              <a:rPr lang="tr-TR" sz="2800" dirty="0" err="1" smtClean="0">
                <a:latin typeface="Times New Roman" pitchFamily="18" charset="0"/>
                <a:cs typeface="Times New Roman" pitchFamily="18" charset="0"/>
              </a:rPr>
              <a:t>interne</a:t>
            </a:r>
            <a:r>
              <a:rPr lang="tr-TR" sz="2800" dirty="0" smtClean="0">
                <a:latin typeface="Times New Roman" pitchFamily="18" charset="0"/>
                <a:cs typeface="Times New Roman" pitchFamily="18" charset="0"/>
              </a:rPr>
              <a:t> edildi. </a:t>
            </a:r>
            <a:r>
              <a:rPr lang="tr-TR" sz="2800" dirty="0" err="1" smtClean="0">
                <a:latin typeface="Times New Roman" pitchFamily="18" charset="0"/>
                <a:cs typeface="Times New Roman" pitchFamily="18" charset="0"/>
              </a:rPr>
              <a:t>Transözofageal</a:t>
            </a:r>
            <a:r>
              <a:rPr lang="tr-TR" sz="2800" dirty="0" smtClean="0">
                <a:latin typeface="Times New Roman" pitchFamily="18" charset="0"/>
                <a:cs typeface="Times New Roman" pitchFamily="18" charset="0"/>
              </a:rPr>
              <a:t> ekokardiyografi yapıldı. </a:t>
            </a:r>
            <a:r>
              <a:rPr lang="tr-TR" sz="2800" dirty="0" err="1" smtClean="0">
                <a:latin typeface="Times New Roman" pitchFamily="18" charset="0"/>
                <a:cs typeface="Times New Roman" pitchFamily="18" charset="0"/>
              </a:rPr>
              <a:t>Atrial</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septal</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defekt</a:t>
            </a:r>
            <a:r>
              <a:rPr lang="tr-TR" sz="2800" dirty="0" smtClean="0">
                <a:latin typeface="Times New Roman" pitchFamily="18" charset="0"/>
                <a:cs typeface="Times New Roman" pitchFamily="18" charset="0"/>
              </a:rPr>
              <a:t> onarımı. Genel anestezi ASA4</a:t>
            </a:r>
          </a:p>
          <a:p>
            <a:pPr marL="0" indent="0">
              <a:buNone/>
            </a:pPr>
            <a:endParaRPr lang="tr-TR" sz="2800" dirty="0" smtClean="0">
              <a:latin typeface="Times New Roman" pitchFamily="18" charset="0"/>
              <a:cs typeface="Times New Roman" pitchFamily="18" charset="0"/>
            </a:endParaRPr>
          </a:p>
          <a:p>
            <a:pPr>
              <a:buNone/>
            </a:pPr>
            <a:r>
              <a:rPr lang="tr-TR" sz="2800" dirty="0" smtClean="0">
                <a:solidFill>
                  <a:srgbClr val="FF0000"/>
                </a:solidFill>
                <a:latin typeface="Times New Roman" pitchFamily="18" charset="0"/>
                <a:cs typeface="Times New Roman" pitchFamily="18" charset="0"/>
              </a:rPr>
              <a:t> 	</a:t>
            </a:r>
          </a:p>
          <a:p>
            <a:endParaRPr lang="tr-TR" sz="2800" dirty="0">
              <a:solidFill>
                <a:srgbClr val="FF0000"/>
              </a:solidFill>
              <a:latin typeface="Times New Roman" pitchFamily="18" charset="0"/>
              <a:cs typeface="Times New Roman" pitchFamily="18" charset="0"/>
            </a:endParaRPr>
          </a:p>
          <a:p>
            <a:endParaRPr lang="tr-TR" sz="2800" dirty="0" smtClean="0">
              <a:solidFill>
                <a:srgbClr val="FF0000"/>
              </a:solidFill>
            </a:endParaRPr>
          </a:p>
          <a:p>
            <a:endParaRPr lang="tr-TR" sz="2800" dirty="0">
              <a:solidFill>
                <a:srgbClr val="FF0000"/>
              </a:solidFill>
            </a:endParaRPr>
          </a:p>
          <a:p>
            <a:endParaRPr lang="tr-TR" sz="2800" dirty="0"/>
          </a:p>
        </p:txBody>
      </p:sp>
    </p:spTree>
    <p:extLst>
      <p:ext uri="{BB962C8B-B14F-4D97-AF65-F5344CB8AC3E}">
        <p14:creationId xmlns:p14="http://schemas.microsoft.com/office/powerpoint/2010/main" val="620094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14282" y="285728"/>
            <a:ext cx="8410854" cy="5984451"/>
          </a:xfrm>
        </p:spPr>
        <p:txBody>
          <a:bodyPr>
            <a:normAutofit fontScale="92500" lnSpcReduction="10000"/>
          </a:bodyPr>
          <a:lstStyle/>
          <a:p>
            <a:endParaRPr lang="tr-TR" sz="3000" dirty="0" smtClean="0">
              <a:latin typeface="Times New Roman" pitchFamily="18" charset="0"/>
              <a:cs typeface="Times New Roman" pitchFamily="18" charset="0"/>
            </a:endParaRPr>
          </a:p>
          <a:p>
            <a:pPr marL="0" indent="0">
              <a:buNone/>
            </a:pPr>
            <a:r>
              <a:rPr lang="tr-TR" sz="3000" dirty="0" smtClean="0">
                <a:latin typeface="Times New Roman" pitchFamily="18" charset="0"/>
                <a:cs typeface="Times New Roman" pitchFamily="18" charset="0"/>
              </a:rPr>
              <a:t>10.Göğüs ağrısı şikayeti ile başvuran hastanın yapılan tetkikleri sonucu </a:t>
            </a:r>
            <a:r>
              <a:rPr lang="tr-TR" sz="3000" dirty="0" err="1" smtClean="0">
                <a:latin typeface="Times New Roman" pitchFamily="18" charset="0"/>
                <a:cs typeface="Times New Roman" pitchFamily="18" charset="0"/>
              </a:rPr>
              <a:t>inferior</a:t>
            </a:r>
            <a:r>
              <a:rPr lang="tr-TR" sz="3000" dirty="0" smtClean="0">
                <a:latin typeface="Times New Roman" pitchFamily="18" charset="0"/>
                <a:cs typeface="Times New Roman" pitchFamily="18" charset="0"/>
              </a:rPr>
              <a:t> duvarın MI  tanısı ile koroner yoğun bakıma alınmış. Genel durumu düzeldikten sonra KAG yapılmış. Konseyde CABG operasyon kararı alındı. Koroner </a:t>
            </a:r>
            <a:r>
              <a:rPr lang="tr-TR" sz="3000" dirty="0" err="1" smtClean="0">
                <a:latin typeface="Times New Roman" pitchFamily="18" charset="0"/>
                <a:cs typeface="Times New Roman" pitchFamily="18" charset="0"/>
              </a:rPr>
              <a:t>by-pass</a:t>
            </a:r>
            <a:r>
              <a:rPr lang="tr-TR" sz="3000" dirty="0" smtClean="0">
                <a:latin typeface="Times New Roman" pitchFamily="18" charset="0"/>
                <a:cs typeface="Times New Roman" pitchFamily="18" charset="0"/>
              </a:rPr>
              <a:t> , tek </a:t>
            </a:r>
            <a:r>
              <a:rPr lang="tr-TR" sz="3000" dirty="0" err="1" smtClean="0">
                <a:latin typeface="Times New Roman" pitchFamily="18" charset="0"/>
                <a:cs typeface="Times New Roman" pitchFamily="18" charset="0"/>
              </a:rPr>
              <a:t>otojen</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greft</a:t>
            </a:r>
            <a:r>
              <a:rPr lang="tr-TR" sz="3000" dirty="0" smtClean="0">
                <a:latin typeface="Times New Roman" pitchFamily="18" charset="0"/>
                <a:cs typeface="Times New Roman" pitchFamily="18" charset="0"/>
              </a:rPr>
              <a:t> LİMA(</a:t>
            </a:r>
            <a:r>
              <a:rPr lang="tr-TR" sz="3000" dirty="0" err="1" smtClean="0">
                <a:latin typeface="Times New Roman" pitchFamily="18" charset="0"/>
                <a:cs typeface="Times New Roman" pitchFamily="18" charset="0"/>
              </a:rPr>
              <a:t>left</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internal</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mammarian</a:t>
            </a:r>
            <a:r>
              <a:rPr lang="tr-TR" sz="3000" dirty="0" smtClean="0">
                <a:latin typeface="Times New Roman" pitchFamily="18" charset="0"/>
                <a:cs typeface="Times New Roman" pitchFamily="18" charset="0"/>
              </a:rPr>
              <a:t> arter) </a:t>
            </a:r>
            <a:r>
              <a:rPr lang="tr-TR" sz="3000" dirty="0" err="1" smtClean="0">
                <a:latin typeface="Times New Roman" pitchFamily="18" charset="0"/>
                <a:cs typeface="Times New Roman" pitchFamily="18" charset="0"/>
              </a:rPr>
              <a:t>lad</a:t>
            </a:r>
            <a:r>
              <a:rPr lang="tr-TR" sz="3000" dirty="0" smtClean="0">
                <a:latin typeface="Times New Roman" pitchFamily="18" charset="0"/>
                <a:cs typeface="Times New Roman" pitchFamily="18" charset="0"/>
              </a:rPr>
              <a:t> ve merkezi </a:t>
            </a:r>
            <a:r>
              <a:rPr lang="tr-TR" sz="3000" dirty="0" err="1" smtClean="0">
                <a:latin typeface="Times New Roman" pitchFamily="18" charset="0"/>
                <a:cs typeface="Times New Roman" pitchFamily="18" charset="0"/>
              </a:rPr>
              <a:t>kanülasyon</a:t>
            </a:r>
            <a:r>
              <a:rPr lang="tr-TR" sz="3000" dirty="0" smtClean="0">
                <a:latin typeface="Times New Roman" pitchFamily="18" charset="0"/>
                <a:cs typeface="Times New Roman" pitchFamily="18" charset="0"/>
              </a:rPr>
              <a:t> yapılmıştır. ASA 3 ile genel anestezi . Eritrosit süspansiyonu takılan hasta kontrollere gelmek üzere taburcu olmuştur..</a:t>
            </a:r>
          </a:p>
          <a:p>
            <a:pPr marL="0" indent="0">
              <a:buNone/>
            </a:pPr>
            <a:endParaRPr lang="tr-TR" sz="5900" b="1" dirty="0" smtClean="0">
              <a:latin typeface="Times New Roman" pitchFamily="18" charset="0"/>
              <a:cs typeface="Times New Roman" pitchFamily="18" charset="0"/>
            </a:endParaRPr>
          </a:p>
          <a:p>
            <a:pPr>
              <a:buNone/>
            </a:pPr>
            <a:r>
              <a:rPr lang="tr-TR" sz="10400" b="1" dirty="0" smtClean="0"/>
              <a:t> </a:t>
            </a:r>
          </a:p>
          <a:p>
            <a:pPr marL="0" indent="0">
              <a:buNone/>
            </a:pPr>
            <a:endParaRPr lang="tr-TR" sz="10400" b="1" dirty="0"/>
          </a:p>
          <a:p>
            <a:pPr marL="0" indent="0">
              <a:buNone/>
            </a:pPr>
            <a:endParaRPr lang="tr-TR" sz="10400" dirty="0">
              <a:solidFill>
                <a:srgbClr val="FF0000"/>
              </a:solidFill>
            </a:endParaRPr>
          </a:p>
          <a:p>
            <a:endParaRPr lang="tr-TR" sz="10400" b="1" dirty="0" smtClean="0"/>
          </a:p>
          <a:p>
            <a:endParaRPr lang="tr-TR" b="1" dirty="0"/>
          </a:p>
          <a:p>
            <a:endParaRPr lang="tr-TR" dirty="0" smtClean="0"/>
          </a:p>
          <a:p>
            <a:endParaRPr lang="tr-TR" dirty="0"/>
          </a:p>
        </p:txBody>
      </p:sp>
    </p:spTree>
    <p:extLst>
      <p:ext uri="{BB962C8B-B14F-4D97-AF65-F5344CB8AC3E}">
        <p14:creationId xmlns:p14="http://schemas.microsoft.com/office/powerpoint/2010/main" val="300843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285720" y="285728"/>
            <a:ext cx="8858280" cy="6263556"/>
          </a:xfrm>
        </p:spPr>
        <p:txBody>
          <a:bodyPr>
            <a:normAutofit/>
          </a:bodyPr>
          <a:lstStyle/>
          <a:p>
            <a:pPr marL="0" indent="0">
              <a:buNone/>
            </a:pPr>
            <a:endParaRPr lang="tr-TR" sz="2200" dirty="0" smtClean="0"/>
          </a:p>
          <a:p>
            <a:pPr marL="0" indent="0">
              <a:buNone/>
            </a:pPr>
            <a:r>
              <a:rPr lang="tr-TR" sz="2200" dirty="0" smtClean="0">
                <a:latin typeface="Times New Roman" pitchFamily="18" charset="0"/>
                <a:cs typeface="Times New Roman" pitchFamily="18" charset="0"/>
              </a:rPr>
              <a:t> </a:t>
            </a:r>
            <a:r>
              <a:rPr lang="tr-TR" sz="2800" dirty="0" smtClean="0">
                <a:latin typeface="Times New Roman" pitchFamily="18" charset="0"/>
                <a:cs typeface="Times New Roman" pitchFamily="18" charset="0"/>
              </a:rPr>
              <a:t>11.Göğüs ağrısı şikayeti ile başvuran hastanın yapılan tetkikleri sonucu KAH tanısı konup CABG operasyon kararı alındı.Sigara kullanıyor .Koroner arter </a:t>
            </a:r>
            <a:r>
              <a:rPr lang="tr-TR" sz="2800" dirty="0" err="1" smtClean="0">
                <a:latin typeface="Times New Roman" pitchFamily="18" charset="0"/>
                <a:cs typeface="Times New Roman" pitchFamily="18" charset="0"/>
              </a:rPr>
              <a:t>by-pass</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otojen</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greft</a:t>
            </a:r>
            <a:r>
              <a:rPr lang="tr-TR" sz="2800" dirty="0" smtClean="0">
                <a:latin typeface="Times New Roman" pitchFamily="18" charset="0"/>
                <a:cs typeface="Times New Roman" pitchFamily="18" charset="0"/>
              </a:rPr>
              <a:t> (3safen/LİMA), dört koroner </a:t>
            </a:r>
            <a:r>
              <a:rPr lang="tr-TR" sz="2800" dirty="0" err="1" smtClean="0">
                <a:latin typeface="Times New Roman" pitchFamily="18" charset="0"/>
                <a:cs typeface="Times New Roman" pitchFamily="18" charset="0"/>
              </a:rPr>
              <a:t>grefti</a:t>
            </a:r>
            <a:r>
              <a:rPr lang="tr-TR" sz="2800" dirty="0" smtClean="0">
                <a:latin typeface="Times New Roman" pitchFamily="18" charset="0"/>
                <a:cs typeface="Times New Roman" pitchFamily="18" charset="0"/>
              </a:rPr>
              <a:t>, merkezi </a:t>
            </a:r>
            <a:r>
              <a:rPr lang="tr-TR" sz="2800" dirty="0" err="1" smtClean="0">
                <a:latin typeface="Times New Roman" pitchFamily="18" charset="0"/>
                <a:cs typeface="Times New Roman" pitchFamily="18" charset="0"/>
              </a:rPr>
              <a:t>kardiyopulmoner</a:t>
            </a:r>
            <a:r>
              <a:rPr lang="tr-TR" sz="2800" dirty="0" smtClean="0">
                <a:latin typeface="Times New Roman" pitchFamily="18" charset="0"/>
                <a:cs typeface="Times New Roman" pitchFamily="18" charset="0"/>
              </a:rPr>
              <a:t> bypass ile </a:t>
            </a:r>
            <a:r>
              <a:rPr lang="tr-TR" sz="2800" dirty="0" err="1" smtClean="0">
                <a:latin typeface="Times New Roman" pitchFamily="18" charset="0"/>
                <a:cs typeface="Times New Roman" pitchFamily="18" charset="0"/>
              </a:rPr>
              <a:t>by-pass</a:t>
            </a:r>
            <a:r>
              <a:rPr lang="tr-TR" sz="2800" dirty="0" smtClean="0">
                <a:latin typeface="Times New Roman" pitchFamily="18" charset="0"/>
                <a:cs typeface="Times New Roman" pitchFamily="18" charset="0"/>
              </a:rPr>
              <a:t> oluyor. genel anestezi ASA 2 </a:t>
            </a:r>
          </a:p>
          <a:p>
            <a:pPr marL="0" indent="0" fontAlgn="ctr">
              <a:buNone/>
            </a:pPr>
            <a:endParaRPr lang="tr-TR" dirty="0"/>
          </a:p>
          <a:p>
            <a:endParaRPr lang="tr-TR" b="1" dirty="0" smtClean="0"/>
          </a:p>
          <a:p>
            <a:endParaRPr lang="tr-TR" b="1" dirty="0"/>
          </a:p>
          <a:p>
            <a:endParaRPr lang="tr-TR" dirty="0">
              <a:solidFill>
                <a:srgbClr val="FF0000"/>
              </a:solidFill>
            </a:endParaRPr>
          </a:p>
          <a:p>
            <a:endParaRPr lang="tr-TR" dirty="0" smtClean="0">
              <a:solidFill>
                <a:srgbClr val="FF0000"/>
              </a:solidFill>
            </a:endParaRPr>
          </a:p>
          <a:p>
            <a:endParaRPr lang="tr-TR" dirty="0" smtClean="0">
              <a:solidFill>
                <a:srgbClr val="FF0000"/>
              </a:solidFill>
            </a:endParaRPr>
          </a:p>
          <a:p>
            <a:endParaRPr lang="tr-TR" dirty="0">
              <a:solidFill>
                <a:srgbClr val="FF0000"/>
              </a:solidFill>
            </a:endParaRPr>
          </a:p>
        </p:txBody>
      </p:sp>
    </p:spTree>
    <p:extLst>
      <p:ext uri="{BB962C8B-B14F-4D97-AF65-F5344CB8AC3E}">
        <p14:creationId xmlns:p14="http://schemas.microsoft.com/office/powerpoint/2010/main" val="28460491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23528" y="404664"/>
            <a:ext cx="8229600" cy="5793507"/>
          </a:xfrm>
        </p:spPr>
        <p:txBody>
          <a:bodyPr>
            <a:normAutofit/>
          </a:bodyPr>
          <a:lstStyle/>
          <a:p>
            <a:pPr marL="0" indent="0">
              <a:buNone/>
            </a:pPr>
            <a:endParaRPr lang="tr-TR" dirty="0" smtClean="0"/>
          </a:p>
          <a:p>
            <a:pPr marL="0" indent="0">
              <a:buNone/>
            </a:pPr>
            <a:r>
              <a:rPr lang="tr-TR" sz="2800" dirty="0" smtClean="0">
                <a:latin typeface="Times New Roman" pitchFamily="18" charset="0"/>
                <a:cs typeface="Times New Roman" pitchFamily="18" charset="0"/>
              </a:rPr>
              <a:t>12*. 50 yaşında </a:t>
            </a:r>
            <a:r>
              <a:rPr lang="tr-TR" sz="2800" dirty="0" err="1" smtClean="0">
                <a:latin typeface="Times New Roman" pitchFamily="18" charset="0"/>
                <a:cs typeface="Times New Roman" pitchFamily="18" charset="0"/>
              </a:rPr>
              <a:t>atrial</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fibrilasyon</a:t>
            </a:r>
            <a:r>
              <a:rPr lang="tr-TR" sz="2800" dirty="0" smtClean="0">
                <a:latin typeface="Times New Roman" pitchFamily="18" charset="0"/>
                <a:cs typeface="Times New Roman" pitchFamily="18" charset="0"/>
              </a:rPr>
              <a:t> ile gelen hastaya kalıcı </a:t>
            </a:r>
            <a:r>
              <a:rPr lang="tr-TR" sz="2800" dirty="0" err="1" smtClean="0">
                <a:latin typeface="Times New Roman" pitchFamily="18" charset="0"/>
                <a:cs typeface="Times New Roman" pitchFamily="18" charset="0"/>
              </a:rPr>
              <a:t>dual</a:t>
            </a:r>
            <a:r>
              <a:rPr lang="tr-TR" sz="2800" dirty="0" smtClean="0">
                <a:latin typeface="Times New Roman" pitchFamily="18" charset="0"/>
                <a:cs typeface="Times New Roman" pitchFamily="18" charset="0"/>
              </a:rPr>
              <a:t> bölmeli DDD kalp pili ve  </a:t>
            </a:r>
            <a:r>
              <a:rPr lang="tr-TR" sz="2800" dirty="0" err="1" smtClean="0">
                <a:latin typeface="Times New Roman" pitchFamily="18" charset="0"/>
                <a:cs typeface="Times New Roman" pitchFamily="18" charset="0"/>
              </a:rPr>
              <a:t>transvenöz</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lead</a:t>
            </a:r>
            <a:r>
              <a:rPr lang="tr-TR" sz="2800" dirty="0" smtClean="0">
                <a:latin typeface="Times New Roman" pitchFamily="18" charset="0"/>
                <a:cs typeface="Times New Roman" pitchFamily="18" charset="0"/>
              </a:rPr>
              <a:t>  yerleştiriliyor. Genel anestezi ASA 2</a:t>
            </a:r>
          </a:p>
          <a:p>
            <a:pPr marL="0" indent="0">
              <a:buNone/>
            </a:pPr>
            <a:endParaRPr lang="tr-TR" sz="2800" dirty="0" smtClean="0">
              <a:latin typeface="Times New Roman" pitchFamily="18" charset="0"/>
              <a:cs typeface="Times New Roman" pitchFamily="18" charset="0"/>
            </a:endParaRPr>
          </a:p>
          <a:p>
            <a:pPr marL="0" indent="0">
              <a:buNone/>
            </a:pPr>
            <a:endParaRPr lang="tr-TR" b="1" dirty="0" smtClean="0"/>
          </a:p>
          <a:p>
            <a:pPr>
              <a:buNone/>
            </a:pPr>
            <a:endParaRPr lang="tr-TR" b="1" dirty="0"/>
          </a:p>
          <a:p>
            <a:endParaRPr lang="tr-TR" dirty="0"/>
          </a:p>
        </p:txBody>
      </p:sp>
    </p:spTree>
    <p:extLst>
      <p:ext uri="{BB962C8B-B14F-4D97-AF65-F5344CB8AC3E}">
        <p14:creationId xmlns:p14="http://schemas.microsoft.com/office/powerpoint/2010/main" val="26633579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28596" y="836713"/>
            <a:ext cx="8429684" cy="5806998"/>
          </a:xfrm>
        </p:spPr>
        <p:txBody>
          <a:bodyPr>
            <a:normAutofit/>
          </a:bodyPr>
          <a:lstStyle/>
          <a:p>
            <a:pPr>
              <a:buNone/>
            </a:pPr>
            <a:r>
              <a:rPr lang="tr-TR" sz="2800" b="1" dirty="0" smtClean="0">
                <a:latin typeface="Times New Roman" pitchFamily="18" charset="0"/>
                <a:cs typeface="Times New Roman" pitchFamily="18" charset="0"/>
              </a:rPr>
              <a:t>Örnek 7: Aşağıdaki tanıları kodlayınız.</a:t>
            </a:r>
          </a:p>
          <a:p>
            <a:pPr marL="514350" indent="-514350">
              <a:buAutoNum type="arabicPeriod"/>
            </a:pPr>
            <a:r>
              <a:rPr lang="nn-NO" sz="2800" dirty="0" smtClean="0">
                <a:latin typeface="Times New Roman" pitchFamily="18" charset="0"/>
                <a:cs typeface="Times New Roman" pitchFamily="18" charset="0"/>
              </a:rPr>
              <a:t>İnce bağırsak divertiküler hastalığı, perforasyon ve apse ile birlikte</a:t>
            </a:r>
            <a:r>
              <a:rPr lang="tr-TR" sz="2800" dirty="0" smtClean="0">
                <a:latin typeface="Times New Roman" pitchFamily="18" charset="0"/>
                <a:cs typeface="Times New Roman" pitchFamily="18" charset="0"/>
              </a:rPr>
              <a:t>, kanama belirtilmemiş</a:t>
            </a:r>
          </a:p>
          <a:p>
            <a:pPr marL="514350" indent="-514350">
              <a:buAutoNum type="arabicPeriod"/>
            </a:pPr>
            <a:endParaRPr lang="tr-TR" sz="2800" dirty="0" smtClean="0">
              <a:latin typeface="Times New Roman" pitchFamily="18" charset="0"/>
              <a:cs typeface="Times New Roman" pitchFamily="18" charset="0"/>
            </a:endParaRPr>
          </a:p>
          <a:p>
            <a:pPr marL="514350" indent="-514350">
              <a:buAutoNum type="arabicPeriod"/>
            </a:pPr>
            <a:r>
              <a:rPr lang="tr-TR" sz="2800" dirty="0" smtClean="0">
                <a:latin typeface="Times New Roman" pitchFamily="18" charset="0"/>
                <a:cs typeface="Times New Roman" pitchFamily="18" charset="0"/>
              </a:rPr>
              <a:t>2. </a:t>
            </a:r>
            <a:r>
              <a:rPr lang="tr-TR" sz="2800" dirty="0" err="1" smtClean="0">
                <a:latin typeface="Times New Roman" pitchFamily="18" charset="0"/>
                <a:cs typeface="Times New Roman" pitchFamily="18" charset="0"/>
              </a:rPr>
              <a:t>Miyokard</a:t>
            </a:r>
            <a:r>
              <a:rPr lang="tr-TR" sz="2800" dirty="0" smtClean="0">
                <a:latin typeface="Times New Roman" pitchFamily="18" charset="0"/>
                <a:cs typeface="Times New Roman" pitchFamily="18" charset="0"/>
              </a:rPr>
              <a:t> enfarktüsü ile sonuçlanmayan koroner </a:t>
            </a:r>
            <a:r>
              <a:rPr lang="tr-TR" sz="2800" dirty="0" err="1" smtClean="0">
                <a:latin typeface="Times New Roman" pitchFamily="18" charset="0"/>
                <a:cs typeface="Times New Roman" pitchFamily="18" charset="0"/>
              </a:rPr>
              <a:t>tromboz</a:t>
            </a:r>
            <a:endParaRPr lang="tr-TR" sz="2800" dirty="0" smtClean="0">
              <a:latin typeface="Times New Roman" pitchFamily="18" charset="0"/>
              <a:cs typeface="Times New Roman" pitchFamily="18" charset="0"/>
            </a:endParaRPr>
          </a:p>
          <a:p>
            <a:pPr marL="514350" indent="-514350">
              <a:buAutoNum type="arabicPeriod"/>
            </a:pP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3. Streptokoka bağlı akut bronşit</a:t>
            </a:r>
          </a:p>
          <a:p>
            <a:pPr>
              <a:buNone/>
            </a:pPr>
            <a:endParaRPr lang="tr-TR" sz="2000" dirty="0" smtClean="0"/>
          </a:p>
          <a:p>
            <a:pPr>
              <a:buNone/>
            </a:pPr>
            <a:endParaRPr lang="nn-NO" sz="2000" dirty="0" smtClean="0"/>
          </a:p>
          <a:p>
            <a:endParaRPr lang="tr-TR" sz="2000" dirty="0"/>
          </a:p>
        </p:txBody>
      </p:sp>
    </p:spTree>
    <p:extLst>
      <p:ext uri="{BB962C8B-B14F-4D97-AF65-F5344CB8AC3E}">
        <p14:creationId xmlns:p14="http://schemas.microsoft.com/office/powerpoint/2010/main" val="3651346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ipe(down)">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836712"/>
            <a:ext cx="8229600" cy="4021048"/>
          </a:xfrm>
        </p:spPr>
        <p:txBody>
          <a:bodyPr>
            <a:noAutofit/>
          </a:bodyPr>
          <a:lstStyle/>
          <a:p>
            <a:r>
              <a:rPr lang="tr-TR" sz="2800" b="1" dirty="0" smtClean="0">
                <a:solidFill>
                  <a:schemeClr val="tx1"/>
                </a:solidFill>
                <a:latin typeface="Times New Roman" pitchFamily="18" charset="0"/>
                <a:cs typeface="Times New Roman" pitchFamily="18" charset="0"/>
              </a:rPr>
              <a:t>Örnek 1:</a:t>
            </a:r>
            <a:r>
              <a:rPr lang="tr-TR" sz="2800" dirty="0" smtClean="0">
                <a:solidFill>
                  <a:schemeClr val="tx1"/>
                </a:solidFill>
                <a:latin typeface="Times New Roman" pitchFamily="18" charset="0"/>
                <a:cs typeface="Times New Roman" pitchFamily="18" charset="0"/>
              </a:rPr>
              <a:t/>
            </a:r>
            <a:br>
              <a:rPr lang="tr-TR" sz="2800" dirty="0" smtClean="0">
                <a:solidFill>
                  <a:schemeClr val="tx1"/>
                </a:solidFill>
                <a:latin typeface="Times New Roman" pitchFamily="18" charset="0"/>
                <a:cs typeface="Times New Roman" pitchFamily="18" charset="0"/>
              </a:rPr>
            </a:br>
            <a:r>
              <a:rPr lang="tr-TR" sz="2800" dirty="0" smtClean="0">
                <a:solidFill>
                  <a:schemeClr val="tx1"/>
                </a:solidFill>
                <a:latin typeface="Times New Roman" pitchFamily="18" charset="0"/>
                <a:cs typeface="Times New Roman" pitchFamily="18" charset="0"/>
              </a:rPr>
              <a:t> 77 yaşında  HT hastası baş ağrısı ve baş dönmesi şikayeti ile başvuruyor. </a:t>
            </a:r>
            <a:r>
              <a:rPr lang="tr-TR" sz="2800" dirty="0" err="1" smtClean="0">
                <a:solidFill>
                  <a:schemeClr val="tx1"/>
                </a:solidFill>
                <a:latin typeface="Times New Roman" pitchFamily="18" charset="0"/>
                <a:cs typeface="Times New Roman" pitchFamily="18" charset="0"/>
              </a:rPr>
              <a:t>Kranial</a:t>
            </a:r>
            <a:r>
              <a:rPr lang="tr-TR" sz="2800" dirty="0" smtClean="0">
                <a:solidFill>
                  <a:schemeClr val="tx1"/>
                </a:solidFill>
                <a:latin typeface="Times New Roman" pitchFamily="18" charset="0"/>
                <a:cs typeface="Times New Roman" pitchFamily="18" charset="0"/>
              </a:rPr>
              <a:t> MR, baş-boyun MR anjiyografi  tetkikleri sonrası </a:t>
            </a:r>
            <a:r>
              <a:rPr lang="tr-TR" sz="2800" dirty="0" err="1" smtClean="0">
                <a:solidFill>
                  <a:schemeClr val="tx1"/>
                </a:solidFill>
                <a:latin typeface="Times New Roman" pitchFamily="18" charset="0"/>
                <a:cs typeface="Times New Roman" pitchFamily="18" charset="0"/>
              </a:rPr>
              <a:t>venöz</a:t>
            </a:r>
            <a:r>
              <a:rPr lang="tr-TR" sz="2800" dirty="0" smtClean="0">
                <a:solidFill>
                  <a:schemeClr val="tx1"/>
                </a:solidFill>
                <a:latin typeface="Times New Roman" pitchFamily="18" charset="0"/>
                <a:cs typeface="Times New Roman" pitchFamily="18" charset="0"/>
              </a:rPr>
              <a:t> sinüs </a:t>
            </a:r>
            <a:r>
              <a:rPr lang="tr-TR" sz="2800" dirty="0" err="1" smtClean="0">
                <a:solidFill>
                  <a:schemeClr val="tx1"/>
                </a:solidFill>
                <a:latin typeface="Times New Roman" pitchFamily="18" charset="0"/>
                <a:cs typeface="Times New Roman" pitchFamily="18" charset="0"/>
              </a:rPr>
              <a:t>trombozu</a:t>
            </a:r>
            <a:r>
              <a:rPr lang="tr-TR" sz="2800" dirty="0" smtClean="0">
                <a:solidFill>
                  <a:schemeClr val="tx1"/>
                </a:solidFill>
                <a:latin typeface="Times New Roman" pitchFamily="18" charset="0"/>
                <a:cs typeface="Times New Roman" pitchFamily="18" charset="0"/>
              </a:rPr>
              <a:t> şüphesi ile servise yatışı yapılıyor.Takiplerinde bilincinde bozulma olmayan hastanın iletişime girdiği, </a:t>
            </a:r>
            <a:r>
              <a:rPr lang="tr-TR" sz="2800" dirty="0" err="1" smtClean="0">
                <a:solidFill>
                  <a:schemeClr val="tx1"/>
                </a:solidFill>
                <a:latin typeface="Times New Roman" pitchFamily="18" charset="0"/>
                <a:cs typeface="Times New Roman" pitchFamily="18" charset="0"/>
              </a:rPr>
              <a:t>vitalleri</a:t>
            </a:r>
            <a:r>
              <a:rPr lang="tr-TR" sz="2800" dirty="0" smtClean="0">
                <a:solidFill>
                  <a:schemeClr val="tx1"/>
                </a:solidFill>
                <a:latin typeface="Times New Roman" pitchFamily="18" charset="0"/>
                <a:cs typeface="Times New Roman" pitchFamily="18" charset="0"/>
              </a:rPr>
              <a:t> stabil seyrettiği gözlendi. Yapılan radyolojik tetkiklerinde </a:t>
            </a:r>
            <a:r>
              <a:rPr lang="tr-TR" sz="2800" dirty="0" err="1" smtClean="0">
                <a:solidFill>
                  <a:schemeClr val="tx1"/>
                </a:solidFill>
                <a:latin typeface="Times New Roman" pitchFamily="18" charset="0"/>
                <a:cs typeface="Times New Roman" pitchFamily="18" charset="0"/>
              </a:rPr>
              <a:t>kranial</a:t>
            </a:r>
            <a:r>
              <a:rPr lang="tr-TR" sz="2800" dirty="0" smtClean="0">
                <a:solidFill>
                  <a:schemeClr val="tx1"/>
                </a:solidFill>
                <a:latin typeface="Times New Roman" pitchFamily="18" charset="0"/>
                <a:cs typeface="Times New Roman" pitchFamily="18" charset="0"/>
              </a:rPr>
              <a:t> patoloji görülmeyen hasta </a:t>
            </a:r>
            <a:r>
              <a:rPr lang="tr-TR" sz="2800" dirty="0" err="1" smtClean="0">
                <a:solidFill>
                  <a:schemeClr val="tx1"/>
                </a:solidFill>
                <a:latin typeface="Times New Roman" pitchFamily="18" charset="0"/>
                <a:cs typeface="Times New Roman" pitchFamily="18" charset="0"/>
              </a:rPr>
              <a:t>depresif</a:t>
            </a:r>
            <a:r>
              <a:rPr lang="tr-TR" sz="2800" dirty="0" smtClean="0">
                <a:solidFill>
                  <a:schemeClr val="tx1"/>
                </a:solidFill>
                <a:latin typeface="Times New Roman" pitchFamily="18" charset="0"/>
                <a:cs typeface="Times New Roman" pitchFamily="18" charset="0"/>
              </a:rPr>
              <a:t> nöbet tanısı konuldu. </a:t>
            </a:r>
            <a:endParaRPr lang="tr-TR" sz="2800" dirty="0">
              <a:solidFill>
                <a:schemeClr val="tx1"/>
              </a:solidFill>
            </a:endParaRPr>
          </a:p>
        </p:txBody>
      </p:sp>
    </p:spTree>
    <p:extLst>
      <p:ext uri="{BB962C8B-B14F-4D97-AF65-F5344CB8AC3E}">
        <p14:creationId xmlns:p14="http://schemas.microsoft.com/office/powerpoint/2010/main" val="28831816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484784"/>
            <a:ext cx="8229600" cy="2428892"/>
          </a:xfrm>
        </p:spPr>
        <p:txBody>
          <a:bodyPr>
            <a:noAutofit/>
          </a:bodyPr>
          <a:lstStyle/>
          <a:p>
            <a:r>
              <a:rPr lang="tr-TR" sz="2800" b="1" dirty="0" smtClean="0">
                <a:solidFill>
                  <a:schemeClr val="tx1"/>
                </a:solidFill>
                <a:latin typeface="Times New Roman" pitchFamily="18" charset="0"/>
                <a:cs typeface="Times New Roman" pitchFamily="18" charset="0"/>
              </a:rPr>
              <a:t>Örnek 2: </a:t>
            </a:r>
            <a:r>
              <a:rPr lang="tr-TR" sz="2800" dirty="0" smtClean="0">
                <a:solidFill>
                  <a:schemeClr val="tx1"/>
                </a:solidFill>
                <a:latin typeface="Times New Roman" pitchFamily="18" charset="0"/>
                <a:cs typeface="Times New Roman" pitchFamily="18" charset="0"/>
              </a:rPr>
              <a:t/>
            </a:r>
            <a:br>
              <a:rPr lang="tr-TR" sz="2800" dirty="0" smtClean="0">
                <a:solidFill>
                  <a:schemeClr val="tx1"/>
                </a:solidFill>
                <a:latin typeface="Times New Roman" pitchFamily="18" charset="0"/>
                <a:cs typeface="Times New Roman" pitchFamily="18" charset="0"/>
              </a:rPr>
            </a:br>
            <a:r>
              <a:rPr lang="tr-TR" sz="2800" dirty="0" smtClean="0">
                <a:solidFill>
                  <a:schemeClr val="tx1"/>
                </a:solidFill>
                <a:latin typeface="Times New Roman" pitchFamily="18" charset="0"/>
                <a:cs typeface="Times New Roman" pitchFamily="18" charset="0"/>
              </a:rPr>
              <a:t>Hastada 3 gün önce </a:t>
            </a:r>
            <a:r>
              <a:rPr lang="tr-TR" sz="2800" dirty="0" err="1" smtClean="0">
                <a:solidFill>
                  <a:schemeClr val="tx1"/>
                </a:solidFill>
                <a:latin typeface="Times New Roman" pitchFamily="18" charset="0"/>
                <a:cs typeface="Times New Roman" pitchFamily="18" charset="0"/>
              </a:rPr>
              <a:t>oksipital</a:t>
            </a:r>
            <a:r>
              <a:rPr lang="tr-TR" sz="2800" dirty="0" smtClean="0">
                <a:solidFill>
                  <a:schemeClr val="tx1"/>
                </a:solidFill>
                <a:latin typeface="Times New Roman" pitchFamily="18" charset="0"/>
                <a:cs typeface="Times New Roman" pitchFamily="18" charset="0"/>
              </a:rPr>
              <a:t> bölgede başlayan  baş ağrısı şikayeti mevcut.  Daha sonra hastanın ayaklarında ve ellerinde uyuşukluk meydana gelmiş. Yürüme yeteneğinde kayıp meydana gelen hastaya omurga ve </a:t>
            </a:r>
            <a:r>
              <a:rPr lang="tr-TR" sz="2800" dirty="0" err="1" smtClean="0">
                <a:solidFill>
                  <a:schemeClr val="tx1"/>
                </a:solidFill>
                <a:latin typeface="Times New Roman" pitchFamily="18" charset="0"/>
                <a:cs typeface="Times New Roman" pitchFamily="18" charset="0"/>
              </a:rPr>
              <a:t>kranial</a:t>
            </a:r>
            <a:r>
              <a:rPr lang="tr-TR" sz="2800" dirty="0" smtClean="0">
                <a:solidFill>
                  <a:schemeClr val="tx1"/>
                </a:solidFill>
                <a:latin typeface="Times New Roman" pitchFamily="18" charset="0"/>
                <a:cs typeface="Times New Roman" pitchFamily="18" charset="0"/>
              </a:rPr>
              <a:t> MR tetkikleri yapılıyor.</a:t>
            </a:r>
            <a:br>
              <a:rPr lang="tr-TR" sz="2800" dirty="0" smtClean="0">
                <a:solidFill>
                  <a:schemeClr val="tx1"/>
                </a:solidFill>
                <a:latin typeface="Times New Roman" pitchFamily="18" charset="0"/>
                <a:cs typeface="Times New Roman" pitchFamily="18" charset="0"/>
              </a:rPr>
            </a:br>
            <a:r>
              <a:rPr lang="tr-TR" sz="2800" dirty="0" smtClean="0">
                <a:solidFill>
                  <a:schemeClr val="tx1"/>
                </a:solidFill>
                <a:latin typeface="Times New Roman" pitchFamily="18" charset="0"/>
                <a:cs typeface="Times New Roman" pitchFamily="18" charset="0"/>
              </a:rPr>
              <a:t>Tetkikler sonucu hastaya </a:t>
            </a:r>
            <a:r>
              <a:rPr lang="tr-TR" sz="2800" dirty="0" err="1" smtClean="0">
                <a:solidFill>
                  <a:schemeClr val="tx1"/>
                </a:solidFill>
                <a:latin typeface="Times New Roman" pitchFamily="18" charset="0"/>
                <a:cs typeface="Times New Roman" pitchFamily="18" charset="0"/>
              </a:rPr>
              <a:t>Multipl</a:t>
            </a:r>
            <a:r>
              <a:rPr lang="tr-TR" sz="2800" dirty="0" smtClean="0">
                <a:solidFill>
                  <a:schemeClr val="tx1"/>
                </a:solidFill>
                <a:latin typeface="Times New Roman" pitchFamily="18" charset="0"/>
                <a:cs typeface="Times New Roman" pitchFamily="18" charset="0"/>
              </a:rPr>
              <a:t> Skleroz teşhisi kondu.</a:t>
            </a:r>
            <a:br>
              <a:rPr lang="tr-TR" sz="2800" dirty="0" smtClean="0">
                <a:solidFill>
                  <a:schemeClr val="tx1"/>
                </a:solidFill>
                <a:latin typeface="Times New Roman" pitchFamily="18" charset="0"/>
                <a:cs typeface="Times New Roman" pitchFamily="18" charset="0"/>
              </a:rPr>
            </a:br>
            <a:endParaRPr lang="tr-TR" sz="2800" dirty="0">
              <a:solidFill>
                <a:schemeClr val="tx1"/>
              </a:solidFill>
            </a:endParaRPr>
          </a:p>
        </p:txBody>
      </p:sp>
      <p:sp>
        <p:nvSpPr>
          <p:cNvPr id="3" name="2 İçerik Yer Tutucusu"/>
          <p:cNvSpPr>
            <a:spLocks noGrp="1"/>
          </p:cNvSpPr>
          <p:nvPr>
            <p:ph sz="quarter" idx="1"/>
          </p:nvPr>
        </p:nvSpPr>
        <p:spPr>
          <a:xfrm>
            <a:off x="395536" y="3645024"/>
            <a:ext cx="8229600" cy="2911477"/>
          </a:xfrm>
        </p:spPr>
        <p:txBody>
          <a:bodyPr>
            <a:normAutofit/>
          </a:bodyPr>
          <a:lstStyle/>
          <a:p>
            <a:pPr>
              <a:buNone/>
            </a:pPr>
            <a:endParaRPr lang="tr-TR" sz="24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433998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836712"/>
            <a:ext cx="8229600" cy="2225668"/>
          </a:xfrm>
        </p:spPr>
        <p:txBody>
          <a:bodyPr>
            <a:noAutofit/>
          </a:bodyPr>
          <a:lstStyle/>
          <a:p>
            <a:r>
              <a:rPr lang="tr-TR" sz="2400" dirty="0" smtClean="0">
                <a:latin typeface="Times New Roman" pitchFamily="18" charset="0"/>
                <a:cs typeface="Times New Roman" pitchFamily="18" charset="0"/>
              </a:rPr>
              <a:t/>
            </a:r>
            <a:br>
              <a:rPr lang="tr-TR" sz="2400" dirty="0" smtClean="0">
                <a:latin typeface="Times New Roman" pitchFamily="18" charset="0"/>
                <a:cs typeface="Times New Roman" pitchFamily="18" charset="0"/>
              </a:rPr>
            </a:br>
            <a:r>
              <a:rPr lang="tr-TR" sz="2800" b="1" dirty="0" smtClean="0">
                <a:solidFill>
                  <a:schemeClr val="tx1"/>
                </a:solidFill>
                <a:latin typeface="Times New Roman" pitchFamily="18" charset="0"/>
                <a:cs typeface="Times New Roman" pitchFamily="18" charset="0"/>
              </a:rPr>
              <a:t>Örnek 3:</a:t>
            </a:r>
            <a:r>
              <a:rPr lang="tr-TR" sz="2800" dirty="0" smtClean="0">
                <a:solidFill>
                  <a:schemeClr val="tx1"/>
                </a:solidFill>
                <a:latin typeface="Times New Roman" pitchFamily="18" charset="0"/>
                <a:cs typeface="Times New Roman" pitchFamily="18" charset="0"/>
              </a:rPr>
              <a:t/>
            </a:r>
            <a:br>
              <a:rPr lang="tr-TR" sz="2800" dirty="0" smtClean="0">
                <a:solidFill>
                  <a:schemeClr val="tx1"/>
                </a:solidFill>
                <a:latin typeface="Times New Roman" pitchFamily="18" charset="0"/>
                <a:cs typeface="Times New Roman" pitchFamily="18" charset="0"/>
              </a:rPr>
            </a:br>
            <a:r>
              <a:rPr lang="tr-TR" sz="2800" dirty="0" smtClean="0">
                <a:solidFill>
                  <a:schemeClr val="tx1"/>
                </a:solidFill>
                <a:latin typeface="Times New Roman" pitchFamily="18" charset="0"/>
                <a:cs typeface="Times New Roman" pitchFamily="18" charset="0"/>
              </a:rPr>
              <a:t>61 yaşındaki erkek hasta </a:t>
            </a:r>
            <a:r>
              <a:rPr lang="tr-TR" sz="2800" dirty="0" err="1" smtClean="0">
                <a:solidFill>
                  <a:schemeClr val="tx1"/>
                </a:solidFill>
                <a:latin typeface="Times New Roman" pitchFamily="18" charset="0"/>
                <a:cs typeface="Times New Roman" pitchFamily="18" charset="0"/>
              </a:rPr>
              <a:t>hezayanlı</a:t>
            </a:r>
            <a:r>
              <a:rPr lang="tr-TR" sz="2800" dirty="0" smtClean="0">
                <a:solidFill>
                  <a:schemeClr val="tx1"/>
                </a:solidFill>
                <a:latin typeface="Times New Roman" pitchFamily="18" charset="0"/>
                <a:cs typeface="Times New Roman" pitchFamily="18" charset="0"/>
              </a:rPr>
              <a:t> bozukluk tanısıyla hastaneye yatışı yapılmıştır. Elinde döküntüleri olan hastaya </a:t>
            </a:r>
            <a:r>
              <a:rPr lang="tr-TR" sz="2800" dirty="0" err="1" smtClean="0">
                <a:solidFill>
                  <a:schemeClr val="tx1"/>
                </a:solidFill>
                <a:latin typeface="Times New Roman" pitchFamily="18" charset="0"/>
                <a:cs typeface="Times New Roman" pitchFamily="18" charset="0"/>
              </a:rPr>
              <a:t>dermatolji</a:t>
            </a:r>
            <a:r>
              <a:rPr lang="tr-TR" sz="2800" dirty="0" smtClean="0">
                <a:solidFill>
                  <a:schemeClr val="tx1"/>
                </a:solidFill>
                <a:latin typeface="Times New Roman" pitchFamily="18" charset="0"/>
                <a:cs typeface="Times New Roman" pitchFamily="18" charset="0"/>
              </a:rPr>
              <a:t> konsültasyonu yapılmıştır. </a:t>
            </a:r>
            <a:r>
              <a:rPr lang="tr-TR" sz="2800" dirty="0" err="1" smtClean="0">
                <a:solidFill>
                  <a:schemeClr val="tx1"/>
                </a:solidFill>
                <a:latin typeface="Times New Roman" pitchFamily="18" charset="0"/>
                <a:cs typeface="Times New Roman" pitchFamily="18" charset="0"/>
              </a:rPr>
              <a:t>Egzema</a:t>
            </a:r>
            <a:r>
              <a:rPr lang="tr-TR" sz="2800" dirty="0" smtClean="0">
                <a:solidFill>
                  <a:schemeClr val="tx1"/>
                </a:solidFill>
                <a:latin typeface="Times New Roman" pitchFamily="18" charset="0"/>
                <a:cs typeface="Times New Roman" pitchFamily="18" charset="0"/>
              </a:rPr>
              <a:t> tanısı ile tedavisi yapılmıştır.</a:t>
            </a:r>
            <a:endParaRPr lang="tr-TR" sz="2400" dirty="0">
              <a:solidFill>
                <a:schemeClr val="tx1"/>
              </a:solidFill>
              <a:latin typeface="Times New Roman" pitchFamily="18" charset="0"/>
              <a:cs typeface="Times New Roman" pitchFamily="18" charset="0"/>
            </a:endParaRPr>
          </a:p>
        </p:txBody>
      </p:sp>
      <p:sp>
        <p:nvSpPr>
          <p:cNvPr id="3" name="2 İçerik Yer Tutucusu"/>
          <p:cNvSpPr>
            <a:spLocks noGrp="1"/>
          </p:cNvSpPr>
          <p:nvPr>
            <p:ph sz="quarter" idx="1"/>
          </p:nvPr>
        </p:nvSpPr>
        <p:spPr>
          <a:xfrm>
            <a:off x="457200" y="3571876"/>
            <a:ext cx="8229600" cy="2554287"/>
          </a:xfrm>
        </p:spPr>
        <p:txBody>
          <a:bodyPr/>
          <a:lstStyle/>
          <a:p>
            <a:pPr>
              <a:buNone/>
            </a:pPr>
            <a:endParaRPr lang="tr-TR" sz="2400" b="1" dirty="0" smtClean="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042269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1124744"/>
            <a:ext cx="8229600" cy="2154230"/>
          </a:xfrm>
        </p:spPr>
        <p:txBody>
          <a:bodyPr>
            <a:noAutofit/>
          </a:bodyPr>
          <a:lstStyle/>
          <a:p>
            <a:r>
              <a:rPr lang="tr-TR" sz="2800" b="1" dirty="0" smtClean="0">
                <a:solidFill>
                  <a:schemeClr val="tx1"/>
                </a:solidFill>
                <a:latin typeface="Times New Roman" pitchFamily="18" charset="0"/>
                <a:cs typeface="Times New Roman" pitchFamily="18" charset="0"/>
              </a:rPr>
              <a:t>Örnek 4</a:t>
            </a:r>
            <a:r>
              <a:rPr lang="tr-TR" sz="2800" dirty="0" smtClean="0">
                <a:solidFill>
                  <a:schemeClr val="tx1"/>
                </a:solidFill>
                <a:latin typeface="Times New Roman" pitchFamily="18" charset="0"/>
                <a:cs typeface="Times New Roman" pitchFamily="18" charset="0"/>
              </a:rPr>
              <a:t/>
            </a:r>
            <a:br>
              <a:rPr lang="tr-TR" sz="2800" dirty="0" smtClean="0">
                <a:solidFill>
                  <a:schemeClr val="tx1"/>
                </a:solidFill>
                <a:latin typeface="Times New Roman" pitchFamily="18" charset="0"/>
                <a:cs typeface="Times New Roman" pitchFamily="18" charset="0"/>
              </a:rPr>
            </a:br>
            <a:r>
              <a:rPr lang="tr-TR" sz="2800" dirty="0" smtClean="0">
                <a:solidFill>
                  <a:schemeClr val="tx1"/>
                </a:solidFill>
                <a:latin typeface="Times New Roman" pitchFamily="18" charset="0"/>
                <a:cs typeface="Times New Roman" pitchFamily="18" charset="0"/>
              </a:rPr>
              <a:t> Tip 2 Diyabet  hastalığı bulunan hasta görmede azalma şikayetiyle hastaneye başvurmuştur. </a:t>
            </a:r>
            <a:r>
              <a:rPr lang="tr-TR" sz="2800" dirty="0" err="1" smtClean="0">
                <a:solidFill>
                  <a:schemeClr val="tx1"/>
                </a:solidFill>
                <a:latin typeface="Times New Roman" pitchFamily="18" charset="0"/>
                <a:cs typeface="Times New Roman" pitchFamily="18" charset="0"/>
              </a:rPr>
              <a:t>Senil</a:t>
            </a:r>
            <a:r>
              <a:rPr lang="tr-TR" sz="2800" dirty="0" smtClean="0">
                <a:solidFill>
                  <a:schemeClr val="tx1"/>
                </a:solidFill>
                <a:latin typeface="Times New Roman" pitchFamily="18" charset="0"/>
                <a:cs typeface="Times New Roman" pitchFamily="18" charset="0"/>
              </a:rPr>
              <a:t> katarak saptanan hasta ameliyat planıyla yatırılmıştır. Lokal anestezi altında  </a:t>
            </a:r>
            <a:r>
              <a:rPr lang="tr-TR" sz="2800" dirty="0" err="1" smtClean="0">
                <a:solidFill>
                  <a:schemeClr val="tx1"/>
                </a:solidFill>
                <a:latin typeface="Times New Roman" pitchFamily="18" charset="0"/>
                <a:cs typeface="Times New Roman" pitchFamily="18" charset="0"/>
              </a:rPr>
              <a:t>ekstrakapsüler</a:t>
            </a:r>
            <a:r>
              <a:rPr lang="tr-TR" sz="2800" dirty="0" smtClean="0">
                <a:solidFill>
                  <a:schemeClr val="tx1"/>
                </a:solidFill>
                <a:latin typeface="Times New Roman" pitchFamily="18" charset="0"/>
                <a:cs typeface="Times New Roman" pitchFamily="18" charset="0"/>
              </a:rPr>
              <a:t> katarakt </a:t>
            </a:r>
            <a:r>
              <a:rPr lang="tr-TR" sz="2800" dirty="0" err="1" smtClean="0">
                <a:solidFill>
                  <a:schemeClr val="tx1"/>
                </a:solidFill>
                <a:latin typeface="Times New Roman" pitchFamily="18" charset="0"/>
                <a:cs typeface="Times New Roman" pitchFamily="18" charset="0"/>
              </a:rPr>
              <a:t>ekstraksiyonu</a:t>
            </a:r>
            <a:r>
              <a:rPr lang="tr-TR" sz="2800" dirty="0" smtClean="0">
                <a:solidFill>
                  <a:schemeClr val="tx1"/>
                </a:solidFill>
                <a:latin typeface="Times New Roman" pitchFamily="18" charset="0"/>
                <a:cs typeface="Times New Roman" pitchFamily="18" charset="0"/>
              </a:rPr>
              <a:t> yapılan hasta şifa ile taburcu edilmiştir.</a:t>
            </a:r>
            <a:endParaRPr lang="tr-TR" sz="2800" dirty="0">
              <a:solidFill>
                <a:schemeClr val="tx1"/>
              </a:solidFill>
            </a:endParaRPr>
          </a:p>
        </p:txBody>
      </p:sp>
      <p:sp>
        <p:nvSpPr>
          <p:cNvPr id="3" name="2 İçerik Yer Tutucusu"/>
          <p:cNvSpPr>
            <a:spLocks noGrp="1"/>
          </p:cNvSpPr>
          <p:nvPr>
            <p:ph sz="quarter" idx="1"/>
          </p:nvPr>
        </p:nvSpPr>
        <p:spPr>
          <a:xfrm>
            <a:off x="457200" y="3571876"/>
            <a:ext cx="8229600" cy="2554287"/>
          </a:xfrm>
        </p:spPr>
        <p:txBody>
          <a:bodyPr/>
          <a:lstStyle/>
          <a:p>
            <a:pPr>
              <a:buNone/>
            </a:pPr>
            <a:endParaRPr lang="tr-TR" dirty="0"/>
          </a:p>
        </p:txBody>
      </p:sp>
    </p:spTree>
    <p:extLst>
      <p:ext uri="{BB962C8B-B14F-4D97-AF65-F5344CB8AC3E}">
        <p14:creationId xmlns:p14="http://schemas.microsoft.com/office/powerpoint/2010/main" val="1541940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214290"/>
            <a:ext cx="8229600" cy="1285884"/>
          </a:xfrm>
        </p:spPr>
        <p:txBody>
          <a:bodyPr>
            <a:normAutofit/>
          </a:bodyPr>
          <a:lstStyle/>
          <a:p>
            <a:r>
              <a:rPr lang="tr-TR" sz="2800" b="1" dirty="0" smtClean="0">
                <a:solidFill>
                  <a:schemeClr val="tx1"/>
                </a:solidFill>
                <a:latin typeface="Times New Roman" pitchFamily="18" charset="0"/>
                <a:cs typeface="Times New Roman" pitchFamily="18" charset="0"/>
              </a:rPr>
              <a:t>Örnek </a:t>
            </a:r>
            <a:r>
              <a:rPr lang="tr-TR" sz="2800" b="1" dirty="0">
                <a:solidFill>
                  <a:schemeClr val="tx1"/>
                </a:solidFill>
                <a:latin typeface="Times New Roman" pitchFamily="18" charset="0"/>
                <a:cs typeface="Times New Roman" pitchFamily="18" charset="0"/>
              </a:rPr>
              <a:t>5</a:t>
            </a:r>
            <a:r>
              <a:rPr lang="tr-TR" sz="2800" b="1" dirty="0" smtClean="0">
                <a:solidFill>
                  <a:schemeClr val="tx1"/>
                </a:solidFill>
                <a:latin typeface="Times New Roman" pitchFamily="18" charset="0"/>
                <a:cs typeface="Times New Roman" pitchFamily="18" charset="0"/>
              </a:rPr>
              <a:t>:</a:t>
            </a:r>
            <a:r>
              <a:rPr lang="tr-TR" sz="2800" dirty="0" smtClean="0">
                <a:solidFill>
                  <a:schemeClr val="tx1"/>
                </a:solidFill>
                <a:latin typeface="Times New Roman" pitchFamily="18" charset="0"/>
                <a:cs typeface="Times New Roman" pitchFamily="18" charset="0"/>
              </a:rPr>
              <a:t/>
            </a:r>
            <a:br>
              <a:rPr lang="tr-TR" sz="2800" dirty="0" smtClean="0">
                <a:solidFill>
                  <a:schemeClr val="tx1"/>
                </a:solidFill>
                <a:latin typeface="Times New Roman" pitchFamily="18" charset="0"/>
                <a:cs typeface="Times New Roman" pitchFamily="18" charset="0"/>
              </a:rPr>
            </a:br>
            <a:r>
              <a:rPr lang="tr-TR" sz="2800" b="1" dirty="0" smtClean="0">
                <a:solidFill>
                  <a:schemeClr val="tx1"/>
                </a:solidFill>
                <a:latin typeface="Times New Roman" pitchFamily="18" charset="0"/>
                <a:cs typeface="Times New Roman" pitchFamily="18" charset="0"/>
              </a:rPr>
              <a:t>Aşağıdaki tanıları kodlayınız</a:t>
            </a:r>
            <a:r>
              <a:rPr lang="tr-TR" sz="2800" dirty="0" smtClean="0">
                <a:solidFill>
                  <a:schemeClr val="tx1"/>
                </a:solidFill>
                <a:latin typeface="Times New Roman" pitchFamily="18" charset="0"/>
                <a:cs typeface="Times New Roman" pitchFamily="18" charset="0"/>
              </a:rPr>
              <a:t>.</a:t>
            </a:r>
            <a:endParaRPr lang="tr-TR" sz="2800" dirty="0">
              <a:solidFill>
                <a:schemeClr val="tx1"/>
              </a:solidFill>
              <a:latin typeface="Times New Roman" pitchFamily="18" charset="0"/>
              <a:cs typeface="Times New Roman" pitchFamily="18" charset="0"/>
            </a:endParaRPr>
          </a:p>
        </p:txBody>
      </p:sp>
      <p:sp>
        <p:nvSpPr>
          <p:cNvPr id="3" name="İçerik Yer Tutucusu 2"/>
          <p:cNvSpPr>
            <a:spLocks noGrp="1"/>
          </p:cNvSpPr>
          <p:nvPr>
            <p:ph sz="quarter" idx="1"/>
          </p:nvPr>
        </p:nvSpPr>
        <p:spPr>
          <a:xfrm>
            <a:off x="357158" y="1643050"/>
            <a:ext cx="8329642" cy="5000660"/>
          </a:xfrm>
        </p:spPr>
        <p:txBody>
          <a:bodyPr>
            <a:normAutofit/>
          </a:bodyPr>
          <a:lstStyle/>
          <a:p>
            <a:pPr marL="0" indent="0">
              <a:buNone/>
            </a:pPr>
            <a:r>
              <a:rPr lang="tr-TR" sz="2800" dirty="0" smtClean="0">
                <a:latin typeface="Times New Roman" pitchFamily="18" charset="0"/>
                <a:cs typeface="Times New Roman" pitchFamily="18" charset="0"/>
              </a:rPr>
              <a:t>    1.15 yıldır kömür ocağı</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madeninde</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çal</a:t>
            </a:r>
            <a:r>
              <a:rPr lang="tr-TR" sz="2800" dirty="0" err="1">
                <a:latin typeface="Times New Roman" pitchFamily="18" charset="0"/>
                <a:cs typeface="Times New Roman" pitchFamily="18" charset="0"/>
              </a:rPr>
              <a:t>ışmış</a:t>
            </a:r>
            <a:r>
              <a:rPr lang="tr-TR" sz="2800" dirty="0">
                <a:latin typeface="Times New Roman" pitchFamily="18" charset="0"/>
                <a:cs typeface="Times New Roman" pitchFamily="18" charset="0"/>
              </a:rPr>
              <a:t> olan hasta </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pnömokonyoz</a:t>
            </a:r>
            <a:r>
              <a:rPr lang="tr-TR" sz="2800" dirty="0" smtClean="0">
                <a:latin typeface="Times New Roman" pitchFamily="18" charset="0"/>
                <a:cs typeface="Times New Roman" pitchFamily="18" charset="0"/>
              </a:rPr>
              <a:t> </a:t>
            </a:r>
            <a:r>
              <a:rPr lang="tr-TR" sz="2800" dirty="0">
                <a:latin typeface="Times New Roman" pitchFamily="18" charset="0"/>
                <a:cs typeface="Times New Roman" pitchFamily="18" charset="0"/>
              </a:rPr>
              <a:t>tanısıyla </a:t>
            </a:r>
            <a:r>
              <a:rPr lang="tr-TR" sz="2800" dirty="0" smtClean="0">
                <a:latin typeface="Times New Roman" pitchFamily="18" charset="0"/>
                <a:cs typeface="Times New Roman" pitchFamily="18" charset="0"/>
              </a:rPr>
              <a:t>yatırılmış ve tedavisi yapılmış.</a:t>
            </a:r>
            <a:endParaRPr lang="tr-TR" sz="2800" dirty="0">
              <a:latin typeface="Times New Roman" pitchFamily="18" charset="0"/>
              <a:cs typeface="Times New Roman" pitchFamily="18" charset="0"/>
            </a:endParaRPr>
          </a:p>
          <a:p>
            <a:pPr marL="0" indent="0">
              <a:buNone/>
            </a:pPr>
            <a:endParaRPr lang="tr-TR" sz="2800" dirty="0" smtClean="0">
              <a:solidFill>
                <a:srgbClr val="FF0000"/>
              </a:solidFill>
              <a:latin typeface="Times New Roman" pitchFamily="18" charset="0"/>
              <a:cs typeface="Times New Roman" pitchFamily="18" charset="0"/>
            </a:endParaRPr>
          </a:p>
          <a:p>
            <a:pPr marL="0" indent="0">
              <a:buNone/>
            </a:pPr>
            <a:r>
              <a:rPr lang="tr-TR" sz="2800" dirty="0">
                <a:solidFill>
                  <a:srgbClr val="FF0000"/>
                </a:solidFill>
                <a:latin typeface="Times New Roman" pitchFamily="18" charset="0"/>
                <a:cs typeface="Times New Roman" pitchFamily="18" charset="0"/>
              </a:rPr>
              <a:t> </a:t>
            </a:r>
            <a:r>
              <a:rPr lang="tr-TR" sz="2800" dirty="0" smtClean="0">
                <a:solidFill>
                  <a:srgbClr val="FF0000"/>
                </a:solidFill>
                <a:latin typeface="Times New Roman" pitchFamily="18" charset="0"/>
                <a:cs typeface="Times New Roman" pitchFamily="18" charset="0"/>
              </a:rPr>
              <a:t>   </a:t>
            </a:r>
            <a:r>
              <a:rPr lang="en-US" sz="2800" dirty="0" smtClean="0">
                <a:latin typeface="Times New Roman" pitchFamily="18" charset="0"/>
                <a:cs typeface="Times New Roman" pitchFamily="18" charset="0"/>
              </a:rPr>
              <a:t>2</a:t>
            </a:r>
            <a:r>
              <a:rPr lang="tr-TR" sz="2800" dirty="0" smtClean="0">
                <a:latin typeface="Times New Roman" pitchFamily="18" charset="0"/>
                <a:cs typeface="Times New Roman" pitchFamily="18" charset="0"/>
              </a:rPr>
              <a:t>.</a:t>
            </a:r>
            <a:r>
              <a:rPr lang="en-US" sz="2800" dirty="0" err="1" smtClean="0">
                <a:latin typeface="Times New Roman" pitchFamily="18" charset="0"/>
                <a:cs typeface="Times New Roman" pitchFamily="18" charset="0"/>
              </a:rPr>
              <a:t>Ast</a:t>
            </a:r>
            <a:r>
              <a:rPr lang="tr-TR" sz="2800" dirty="0" err="1">
                <a:latin typeface="Times New Roman" pitchFamily="18" charset="0"/>
                <a:cs typeface="Times New Roman" pitchFamily="18" charset="0"/>
              </a:rPr>
              <a:t>ım</a:t>
            </a:r>
            <a:r>
              <a:rPr lang="tr-TR" sz="2800" dirty="0">
                <a:latin typeface="Times New Roman" pitchFamily="18" charset="0"/>
                <a:cs typeface="Times New Roman" pitchFamily="18" charset="0"/>
              </a:rPr>
              <a:t> tanısı olan ve ilaçlarını düzensiz olarak kullanmakta olan 40 yaşındaki hasta üst solunum yolu enfeksiyonu sonrası nefes darlığında artış şikayetiyle başvurdu. </a:t>
            </a:r>
            <a:r>
              <a:rPr lang="en-US" sz="2800" dirty="0" err="1">
                <a:latin typeface="Times New Roman" pitchFamily="18" charset="0"/>
                <a:cs typeface="Times New Roman" pitchFamily="18" charset="0"/>
              </a:rPr>
              <a:t>Oksijen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satürasyon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düşüklüğü</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ve</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yaygın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ronküsleri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olan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hasta</a:t>
            </a:r>
            <a:r>
              <a:rPr lang="en-US" sz="2800" dirty="0">
                <a:latin typeface="Times New Roman" pitchFamily="18" charset="0"/>
                <a:cs typeface="Times New Roman" pitchFamily="18" charset="0"/>
              </a:rPr>
              <a:t>  </a:t>
            </a:r>
            <a:r>
              <a:rPr lang="tr-TR" sz="2800" dirty="0" smtClean="0">
                <a:latin typeface="Times New Roman" pitchFamily="18" charset="0"/>
                <a:cs typeface="Times New Roman" pitchFamily="18" charset="0"/>
              </a:rPr>
              <a:t>akut </a:t>
            </a:r>
            <a:r>
              <a:rPr lang="en-US" sz="2800" dirty="0" err="1" smtClean="0">
                <a:latin typeface="Times New Roman" pitchFamily="18" charset="0"/>
                <a:cs typeface="Times New Roman" pitchFamily="18" charset="0"/>
              </a:rPr>
              <a:t>astım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ata</a:t>
            </a:r>
            <a:r>
              <a:rPr lang="tr-TR" sz="2800" dirty="0" err="1" smtClean="0">
                <a:latin typeface="Times New Roman" pitchFamily="18" charset="0"/>
                <a:cs typeface="Times New Roman" pitchFamily="18" charset="0"/>
              </a:rPr>
              <a:t>ğı</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tanısı</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ile</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yatırıldı</a:t>
            </a:r>
            <a:r>
              <a:rPr lang="en-US" sz="2800" dirty="0">
                <a:latin typeface="Times New Roman" pitchFamily="18" charset="0"/>
                <a:cs typeface="Times New Roman" pitchFamily="18" charset="0"/>
              </a:rPr>
              <a:t>. </a:t>
            </a:r>
            <a:endParaRPr lang="tr-TR" sz="2800" dirty="0">
              <a:latin typeface="Times New Roman" pitchFamily="18" charset="0"/>
              <a:cs typeface="Times New Roman" pitchFamily="18" charset="0"/>
            </a:endParaRPr>
          </a:p>
          <a:p>
            <a:pPr marL="0" indent="0">
              <a:buNone/>
            </a:pPr>
            <a:r>
              <a:rPr lang="tr-TR" sz="2800" dirty="0" smtClean="0">
                <a:latin typeface="Times New Roman" pitchFamily="18" charset="0"/>
                <a:cs typeface="Times New Roman" pitchFamily="18" charset="0"/>
              </a:rPr>
              <a:t>      </a:t>
            </a:r>
            <a:endParaRPr lang="tr-TR" sz="2800" dirty="0">
              <a:solidFill>
                <a:srgbClr val="FF0000"/>
              </a:solidFill>
              <a:latin typeface="Times New Roman" pitchFamily="18" charset="0"/>
              <a:cs typeface="Times New Roman" pitchFamily="18" charset="0"/>
            </a:endParaRPr>
          </a:p>
          <a:p>
            <a:pPr marL="0" indent="0">
              <a:buNone/>
            </a:pPr>
            <a:endParaRPr lang="tr-TR" sz="2800" dirty="0">
              <a:solidFill>
                <a:srgbClr val="FF0000"/>
              </a:solidFill>
            </a:endParaRPr>
          </a:p>
          <a:p>
            <a:endParaRPr lang="tr-TR" sz="2800" dirty="0"/>
          </a:p>
        </p:txBody>
      </p:sp>
    </p:spTree>
    <p:extLst>
      <p:ext uri="{BB962C8B-B14F-4D97-AF65-F5344CB8AC3E}">
        <p14:creationId xmlns:p14="http://schemas.microsoft.com/office/powerpoint/2010/main" val="255036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60648"/>
            <a:ext cx="8229600" cy="6336704"/>
          </a:xfrm>
        </p:spPr>
        <p:txBody>
          <a:bodyPr>
            <a:normAutofit/>
          </a:bodyPr>
          <a:lstStyle/>
          <a:p>
            <a:pPr marL="0" indent="0">
              <a:buNone/>
            </a:pPr>
            <a:endParaRPr lang="tr-TR" sz="2000" dirty="0" smtClean="0"/>
          </a:p>
          <a:p>
            <a:pPr marL="0" indent="0">
              <a:buNone/>
            </a:pPr>
            <a:r>
              <a:rPr lang="tr-TR" sz="2800" b="1" dirty="0" smtClean="0">
                <a:latin typeface="Times New Roman" pitchFamily="18" charset="0"/>
                <a:cs typeface="Times New Roman" pitchFamily="18" charset="0"/>
              </a:rPr>
              <a:t>Örnek </a:t>
            </a:r>
            <a:r>
              <a:rPr lang="tr-TR" sz="2800" b="1" dirty="0">
                <a:latin typeface="Times New Roman" pitchFamily="18" charset="0"/>
                <a:cs typeface="Times New Roman" pitchFamily="18" charset="0"/>
              </a:rPr>
              <a:t>6</a:t>
            </a:r>
            <a:r>
              <a:rPr lang="tr-TR" sz="2800" b="1" dirty="0" smtClean="0">
                <a:latin typeface="Times New Roman" pitchFamily="18" charset="0"/>
                <a:cs typeface="Times New Roman" pitchFamily="18" charset="0"/>
              </a:rPr>
              <a:t>: Aşağıdaki vakaları kodlayınız</a:t>
            </a:r>
          </a:p>
          <a:p>
            <a:pPr marL="0" indent="0">
              <a:buNone/>
            </a:pPr>
            <a:r>
              <a:rPr lang="tr-TR" sz="2800" dirty="0" smtClean="0">
                <a:latin typeface="Times New Roman" pitchFamily="18" charset="0"/>
                <a:cs typeface="Times New Roman" pitchFamily="18" charset="0"/>
              </a:rPr>
              <a:t>1. 70</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yaşındaki</a:t>
            </a:r>
            <a:r>
              <a:rPr lang="en-US" sz="2800" dirty="0">
                <a:latin typeface="Times New Roman" pitchFamily="18" charset="0"/>
                <a:cs typeface="Times New Roman" pitchFamily="18" charset="0"/>
              </a:rPr>
              <a:t> hasta </a:t>
            </a:r>
            <a:r>
              <a:rPr lang="tr-TR" sz="2800" dirty="0" err="1">
                <a:latin typeface="Times New Roman" pitchFamily="18" charset="0"/>
                <a:cs typeface="Times New Roman" pitchFamily="18" charset="0"/>
              </a:rPr>
              <a:t>kolelitiasiz</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teşhisi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ile</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yatırıldı</a:t>
            </a:r>
            <a:r>
              <a:rPr lang="en-US" sz="28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Tip 2 </a:t>
            </a:r>
            <a:r>
              <a:rPr lang="en-US" sz="2800" dirty="0" smtClean="0">
                <a:latin typeface="Times New Roman" pitchFamily="18" charset="0"/>
                <a:cs typeface="Times New Roman" pitchFamily="18" charset="0"/>
              </a:rPr>
              <a:t>DM </a:t>
            </a:r>
            <a:r>
              <a:rPr lang="tr-TR" sz="2800" dirty="0" smtClean="0">
                <a:latin typeface="Times New Roman" pitchFamily="18" charset="0"/>
                <a:cs typeface="Times New Roman" pitchFamily="18" charset="0"/>
              </a:rPr>
              <a:t> öyküsü </a:t>
            </a:r>
            <a:r>
              <a:rPr lang="en-US" sz="2800" dirty="0" err="1" smtClean="0">
                <a:latin typeface="Times New Roman" pitchFamily="18" charset="0"/>
                <a:cs typeface="Times New Roman" pitchFamily="18" charset="0"/>
              </a:rPr>
              <a:t>olan</a:t>
            </a:r>
            <a:r>
              <a:rPr lang="en-US" sz="2800" dirty="0" smtClean="0">
                <a:latin typeface="Times New Roman" pitchFamily="18" charset="0"/>
                <a:cs typeface="Times New Roman" pitchFamily="18" charset="0"/>
              </a:rPr>
              <a:t> </a:t>
            </a:r>
            <a:r>
              <a:rPr lang="tr-TR" sz="2800" dirty="0" smtClean="0">
                <a:latin typeface="Times New Roman" pitchFamily="18" charset="0"/>
                <a:cs typeface="Times New Roman" pitchFamily="18" charset="0"/>
              </a:rPr>
              <a:t>h</a:t>
            </a:r>
            <a:r>
              <a:rPr lang="en-US" sz="2800" dirty="0" err="1" smtClean="0">
                <a:latin typeface="Times New Roman" pitchFamily="18" charset="0"/>
                <a:cs typeface="Times New Roman" pitchFamily="18" charset="0"/>
              </a:rPr>
              <a:t>asta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insülin</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kullanıyor</a:t>
            </a:r>
            <a:r>
              <a:rPr lang="en-US" sz="2800" dirty="0">
                <a:latin typeface="Times New Roman" pitchFamily="18" charset="0"/>
                <a:cs typeface="Times New Roman" pitchFamily="18" charset="0"/>
              </a:rPr>
              <a:t>. 1 </a:t>
            </a:r>
            <a:r>
              <a:rPr lang="en-US" sz="2800" dirty="0" err="1">
                <a:latin typeface="Times New Roman" pitchFamily="18" charset="0"/>
                <a:cs typeface="Times New Roman" pitchFamily="18" charset="0"/>
              </a:rPr>
              <a:t>yıl</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önce</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diz</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protez</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ameliyatı</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olmuş</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Laparoskopik</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Kolesistektomi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genel</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anestezi</a:t>
            </a:r>
            <a:r>
              <a:rPr lang="en-US" sz="2800" dirty="0">
                <a:latin typeface="Times New Roman" pitchFamily="18" charset="0"/>
                <a:cs typeface="Times New Roman" pitchFamily="18" charset="0"/>
              </a:rPr>
              <a:t> ASA 4 </a:t>
            </a:r>
            <a:r>
              <a:rPr lang="en-US" sz="2800" dirty="0" err="1">
                <a:latin typeface="Times New Roman" pitchFamily="18" charset="0"/>
                <a:cs typeface="Times New Roman" pitchFamily="18" charset="0"/>
              </a:rPr>
              <a:t>ile</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yapıldı</a:t>
            </a:r>
            <a:r>
              <a:rPr lang="en-US" sz="2800" dirty="0">
                <a:latin typeface="Times New Roman" pitchFamily="18" charset="0"/>
                <a:cs typeface="Times New Roman" pitchFamily="18" charset="0"/>
              </a:rPr>
              <a:t>. 3 </a:t>
            </a:r>
            <a:r>
              <a:rPr lang="en-US" sz="2800" dirty="0" err="1">
                <a:latin typeface="Times New Roman" pitchFamily="18" charset="0"/>
                <a:cs typeface="Times New Roman" pitchFamily="18" charset="0"/>
              </a:rPr>
              <a:t>gün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sonra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taburcu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edildi</a:t>
            </a:r>
            <a:r>
              <a:rPr lang="en-US" sz="2800" dirty="0">
                <a:latin typeface="Times New Roman" pitchFamily="18" charset="0"/>
                <a:cs typeface="Times New Roman" pitchFamily="18" charset="0"/>
              </a:rPr>
              <a:t>.</a:t>
            </a:r>
            <a:endParaRPr lang="tr-TR" sz="2800" dirty="0">
              <a:latin typeface="Times New Roman" pitchFamily="18" charset="0"/>
              <a:cs typeface="Times New Roman" pitchFamily="18" charset="0"/>
            </a:endParaRPr>
          </a:p>
          <a:p>
            <a:pPr marL="0" indent="0">
              <a:buNone/>
            </a:pPr>
            <a:r>
              <a:rPr lang="tr-TR" sz="2800" dirty="0" smtClean="0">
                <a:latin typeface="Times New Roman" pitchFamily="18" charset="0"/>
                <a:cs typeface="Times New Roman" pitchFamily="18" charset="0"/>
              </a:rPr>
              <a:t>    </a:t>
            </a:r>
          </a:p>
        </p:txBody>
      </p:sp>
    </p:spTree>
    <p:extLst>
      <p:ext uri="{BB962C8B-B14F-4D97-AF65-F5344CB8AC3E}">
        <p14:creationId xmlns:p14="http://schemas.microsoft.com/office/powerpoint/2010/main" val="2878113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179512" y="642919"/>
            <a:ext cx="8535892" cy="5500726"/>
          </a:xfrm>
        </p:spPr>
        <p:txBody>
          <a:bodyPr>
            <a:noAutofit/>
          </a:bodyPr>
          <a:lstStyle/>
          <a:p>
            <a:pPr marL="0" indent="0">
              <a:buNone/>
            </a:pPr>
            <a:r>
              <a:rPr lang="tr-TR" sz="2800" dirty="0">
                <a:latin typeface="Times New Roman" pitchFamily="18" charset="0"/>
                <a:cs typeface="Times New Roman" pitchFamily="18" charset="0"/>
              </a:rPr>
              <a:t>2</a:t>
            </a:r>
            <a:r>
              <a:rPr lang="tr-TR" sz="2800" dirty="0" smtClean="0">
                <a:latin typeface="Times New Roman" pitchFamily="18" charset="0"/>
                <a:cs typeface="Times New Roman" pitchFamily="18" charset="0"/>
              </a:rPr>
              <a:t>. 10 </a:t>
            </a:r>
            <a:r>
              <a:rPr lang="tr-TR" sz="2800" dirty="0">
                <a:latin typeface="Times New Roman" pitchFamily="18" charset="0"/>
                <a:cs typeface="Times New Roman" pitchFamily="18" charset="0"/>
              </a:rPr>
              <a:t>yaşındaki hasta şiddetli karın ağrısı şikayetiyle servise yatışı </a:t>
            </a:r>
            <a:r>
              <a:rPr lang="tr-TR" sz="2800" dirty="0" smtClean="0">
                <a:latin typeface="Times New Roman" pitchFamily="18" charset="0"/>
                <a:cs typeface="Times New Roman" pitchFamily="18" charset="0"/>
              </a:rPr>
              <a:t>yapılıyor. </a:t>
            </a:r>
            <a:r>
              <a:rPr lang="tr-TR" sz="2800" dirty="0">
                <a:latin typeface="Times New Roman" pitchFamily="18" charset="0"/>
                <a:cs typeface="Times New Roman" pitchFamily="18" charset="0"/>
              </a:rPr>
              <a:t>Yapılan tetkikler sonucu Akut apandisit tanısıyla  genel anestezi </a:t>
            </a:r>
            <a:r>
              <a:rPr lang="tr-TR" sz="2800" dirty="0" smtClean="0">
                <a:latin typeface="Times New Roman" pitchFamily="18" charset="0"/>
                <a:cs typeface="Times New Roman" pitchFamily="18" charset="0"/>
              </a:rPr>
              <a:t>ASA1E </a:t>
            </a:r>
            <a:r>
              <a:rPr lang="tr-TR" sz="2800" dirty="0">
                <a:latin typeface="Times New Roman" pitchFamily="18" charset="0"/>
                <a:cs typeface="Times New Roman" pitchFamily="18" charset="0"/>
              </a:rPr>
              <a:t>ile </a:t>
            </a:r>
            <a:r>
              <a:rPr lang="tr-TR" sz="2800" dirty="0" smtClean="0">
                <a:latin typeface="Times New Roman" pitchFamily="18" charset="0"/>
                <a:cs typeface="Times New Roman" pitchFamily="18" charset="0"/>
              </a:rPr>
              <a:t>appendektomi yanında sünnet yapılan hasta </a:t>
            </a:r>
            <a:r>
              <a:rPr lang="tr-TR" sz="2800" dirty="0">
                <a:latin typeface="Times New Roman" pitchFamily="18" charset="0"/>
                <a:cs typeface="Times New Roman" pitchFamily="18" charset="0"/>
              </a:rPr>
              <a:t>3 gün sonra taburcu </a:t>
            </a:r>
            <a:r>
              <a:rPr lang="tr-TR" sz="2800" dirty="0" smtClean="0">
                <a:latin typeface="Times New Roman" pitchFamily="18" charset="0"/>
                <a:cs typeface="Times New Roman" pitchFamily="18" charset="0"/>
              </a:rPr>
              <a:t>edilmiş.</a:t>
            </a:r>
          </a:p>
          <a:p>
            <a:pPr marL="0" indent="0">
              <a:buNone/>
            </a:pPr>
            <a:endParaRPr lang="tr-TR" sz="2800" dirty="0">
              <a:latin typeface="Times New Roman" pitchFamily="18" charset="0"/>
              <a:cs typeface="Times New Roman" pitchFamily="18" charset="0"/>
            </a:endParaRPr>
          </a:p>
          <a:p>
            <a:pPr marL="0" indent="0">
              <a:buNone/>
            </a:pPr>
            <a:endParaRPr lang="tr-TR" sz="2800" b="1" dirty="0">
              <a:solidFill>
                <a:srgbClr val="FF0000"/>
              </a:solidFill>
              <a:latin typeface="Times New Roman" pitchFamily="18" charset="0"/>
              <a:cs typeface="Times New Roman" pitchFamily="18" charset="0"/>
            </a:endParaRPr>
          </a:p>
          <a:p>
            <a:endParaRPr lang="tr-TR" sz="2800" dirty="0">
              <a:latin typeface="Times New Roman" pitchFamily="18" charset="0"/>
              <a:cs typeface="Times New Roman" pitchFamily="18" charset="0"/>
            </a:endParaRPr>
          </a:p>
        </p:txBody>
      </p:sp>
    </p:spTree>
    <p:extLst>
      <p:ext uri="{BB962C8B-B14F-4D97-AF65-F5344CB8AC3E}">
        <p14:creationId xmlns:p14="http://schemas.microsoft.com/office/powerpoint/2010/main" val="35606617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179512" y="260648"/>
            <a:ext cx="8229600" cy="5308072"/>
          </a:xfrm>
        </p:spPr>
        <p:txBody>
          <a:bodyPr>
            <a:noAutofit/>
          </a:bodyPr>
          <a:lstStyle/>
          <a:p>
            <a:pPr marL="0" indent="0">
              <a:buNone/>
            </a:pPr>
            <a:endParaRPr lang="tr-TR" sz="2800" dirty="0"/>
          </a:p>
          <a:p>
            <a:pPr marL="0" indent="0">
              <a:buNone/>
            </a:pPr>
            <a:endParaRPr lang="tr-TR" sz="2800" dirty="0" smtClean="0"/>
          </a:p>
          <a:p>
            <a:pPr marL="0" indent="0">
              <a:buNone/>
            </a:pPr>
            <a:r>
              <a:rPr lang="tr-TR" sz="2800" dirty="0">
                <a:latin typeface="Times New Roman" pitchFamily="18" charset="0"/>
                <a:cs typeface="Times New Roman" pitchFamily="18" charset="0"/>
              </a:rPr>
              <a:t>3</a:t>
            </a:r>
            <a:r>
              <a:rPr lang="tr-TR"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Gö</a:t>
            </a:r>
            <a:r>
              <a:rPr lang="tr-TR" sz="2800" dirty="0" err="1">
                <a:latin typeface="Times New Roman" pitchFamily="18" charset="0"/>
                <a:cs typeface="Times New Roman" pitchFamily="18" charset="0"/>
              </a:rPr>
              <a:t>ğüs</a:t>
            </a:r>
            <a:r>
              <a:rPr lang="tr-TR" sz="2800" dirty="0">
                <a:latin typeface="Times New Roman" pitchFamily="18" charset="0"/>
                <a:cs typeface="Times New Roman" pitchFamily="18" charset="0"/>
              </a:rPr>
              <a:t> ağrısı şikayetiyle hastaneye  başvuran 44 yaşındaki </a:t>
            </a:r>
            <a:r>
              <a:rPr lang="tr-TR" sz="2800" dirty="0" smtClean="0">
                <a:latin typeface="Times New Roman" pitchFamily="18" charset="0"/>
                <a:cs typeface="Times New Roman" pitchFamily="18" charset="0"/>
              </a:rPr>
              <a:t>hastaya yapılan EKO ve diğer destekleyici görüntüleme yöntemleri sonrasında mitral </a:t>
            </a:r>
            <a:r>
              <a:rPr lang="tr-TR" sz="2800" dirty="0">
                <a:latin typeface="Times New Roman" pitchFamily="18" charset="0"/>
                <a:cs typeface="Times New Roman" pitchFamily="18" charset="0"/>
              </a:rPr>
              <a:t>kapak yetmezliği </a:t>
            </a:r>
            <a:r>
              <a:rPr lang="tr-TR" sz="2800" dirty="0" smtClean="0">
                <a:latin typeface="Times New Roman" pitchFamily="18" charset="0"/>
                <a:cs typeface="Times New Roman" pitchFamily="18" charset="0"/>
              </a:rPr>
              <a:t>tanısı konmuş. Hastanın 12 yıldır sigara kullanım öyküsü mevcut.</a:t>
            </a:r>
            <a:r>
              <a:rPr lang="en-US" sz="2800" dirty="0">
                <a:latin typeface="Times New Roman" pitchFamily="18" charset="0"/>
                <a:cs typeface="Times New Roman" pitchFamily="18" charset="0"/>
              </a:rPr>
              <a:t> </a:t>
            </a:r>
            <a:endParaRPr lang="tr-TR" sz="2800" dirty="0">
              <a:latin typeface="Times New Roman" pitchFamily="18" charset="0"/>
              <a:cs typeface="Times New Roman" pitchFamily="18" charset="0"/>
            </a:endParaRPr>
          </a:p>
          <a:p>
            <a:pPr marL="0" indent="0">
              <a:buNone/>
            </a:pPr>
            <a:r>
              <a:rPr lang="tr-TR" sz="2800" dirty="0" smtClean="0">
                <a:latin typeface="Times New Roman" pitchFamily="18" charset="0"/>
                <a:cs typeface="Times New Roman" pitchFamily="18" charset="0"/>
              </a:rPr>
              <a:t>   	</a:t>
            </a:r>
            <a:endParaRPr lang="tr-TR" sz="2800" dirty="0"/>
          </a:p>
          <a:p>
            <a:endParaRPr lang="tr-TR" sz="2800" dirty="0"/>
          </a:p>
        </p:txBody>
      </p:sp>
    </p:spTree>
    <p:extLst>
      <p:ext uri="{BB962C8B-B14F-4D97-AF65-F5344CB8AC3E}">
        <p14:creationId xmlns:p14="http://schemas.microsoft.com/office/powerpoint/2010/main" val="236265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323</TotalTime>
  <Words>550</Words>
  <Application>Microsoft Office PowerPoint</Application>
  <PresentationFormat>Ekran Gösterisi (4:3)</PresentationFormat>
  <Paragraphs>81</Paragraphs>
  <Slides>19</Slides>
  <Notes>6</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19</vt:i4>
      </vt:variant>
    </vt:vector>
  </HeadingPairs>
  <TitlesOfParts>
    <vt:vector size="25" baseType="lpstr">
      <vt:lpstr>Calibri</vt:lpstr>
      <vt:lpstr>Franklin Gothic Book</vt:lpstr>
      <vt:lpstr>Perpetua</vt:lpstr>
      <vt:lpstr>Times New Roman</vt:lpstr>
      <vt:lpstr>Wingdings 2</vt:lpstr>
      <vt:lpstr>Hisse Senedi</vt:lpstr>
      <vt:lpstr>          Örnekler </vt:lpstr>
      <vt:lpstr>Örnek 1:  77 yaşında  HT hastası baş ağrısı ve baş dönmesi şikayeti ile başvuruyor. Kranial MR, baş-boyun MR anjiyografi  tetkikleri sonrası venöz sinüs trombozu şüphesi ile servise yatışı yapılıyor.Takiplerinde bilincinde bozulma olmayan hastanın iletişime girdiği, vitalleri stabil seyrettiği gözlendi. Yapılan radyolojik tetkiklerinde kranial patoloji görülmeyen hasta depresif nöbet tanısı konuldu. </vt:lpstr>
      <vt:lpstr>Örnek 2:  Hastada 3 gün önce oksipital bölgede başlayan  baş ağrısı şikayeti mevcut.  Daha sonra hastanın ayaklarında ve ellerinde uyuşukluk meydana gelmiş. Yürüme yeteneğinde kayıp meydana gelen hastaya omurga ve kranial MR tetkikleri yapılıyor. Tetkikler sonucu hastaya Multipl Skleroz teşhisi kondu. </vt:lpstr>
      <vt:lpstr> Örnek 3: 61 yaşındaki erkek hasta hezayanlı bozukluk tanısıyla hastaneye yatışı yapılmıştır. Elinde döküntüleri olan hastaya dermatolji konsültasyonu yapılmıştır. Egzema tanısı ile tedavisi yapılmıştır.</vt:lpstr>
      <vt:lpstr>Örnek 4  Tip 2 Diyabet  hastalığı bulunan hasta görmede azalma şikayetiyle hastaneye başvurmuştur. Senil katarak saptanan hasta ameliyat planıyla yatırılmıştır. Lokal anestezi altında  ekstrakapsüler katarakt ekstraksiyonu yapılan hasta şifa ile taburcu edilmiştir.</vt:lpstr>
      <vt:lpstr>Örnek 5: Aşağıdaki tanıları kodlayınız.</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Gün Örnekler</dc:title>
  <dc:creator>ASUS</dc:creator>
  <cp:lastModifiedBy>Zeynep Köksal</cp:lastModifiedBy>
  <cp:revision>77</cp:revision>
  <dcterms:created xsi:type="dcterms:W3CDTF">2012-12-12T20:23:40Z</dcterms:created>
  <dcterms:modified xsi:type="dcterms:W3CDTF">2018-03-08T20:01:45Z</dcterms:modified>
</cp:coreProperties>
</file>