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17952-680E-4874-AA1F-CB7F1360E205}" type="datetimeFigureOut">
              <a:rPr lang="en-US" smtClean="0"/>
              <a:t>9/13/18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A37E3-322D-403D-80A7-DEEA83B05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1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Slayt Görüntüsü Yer Tutucusu">
            <a:extLst>
              <a:ext uri="{FF2B5EF4-FFF2-40B4-BE49-F238E27FC236}">
                <a16:creationId xmlns:a16="http://schemas.microsoft.com/office/drawing/2014/main" id="{4379F613-10DF-4D89-9806-E9B6F91BA8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2 Not Yer Tutucusu">
            <a:extLst>
              <a:ext uri="{FF2B5EF4-FFF2-40B4-BE49-F238E27FC236}">
                <a16:creationId xmlns:a16="http://schemas.microsoft.com/office/drawing/2014/main" id="{6CFE0650-4E5E-4124-93A7-B04203BC2F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3 Slayt Numarası Yer Tutucusu">
            <a:extLst>
              <a:ext uri="{FF2B5EF4-FFF2-40B4-BE49-F238E27FC236}">
                <a16:creationId xmlns:a16="http://schemas.microsoft.com/office/drawing/2014/main" id="{0E1B32A9-2612-42D2-8F77-149F07B308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337ECD-41DA-4679-90F3-3A23B88249AD}" type="slidenum">
              <a:rPr lang="tr-TR" altLang="en-US">
                <a:latin typeface="Calibri" panose="020F0502020204030204" pitchFamily="34" charset="0"/>
              </a:rPr>
              <a:pPr eaLnBrk="1" hangingPunct="1"/>
              <a:t>2</a:t>
            </a:fld>
            <a:endParaRPr lang="tr-T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061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17D80-BDF7-44E3-BE36-609219D97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A2030-B01A-431F-BDFD-D7203D1EB6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41B7E-829A-4E35-B715-60AAB58BC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EA882-80B7-459E-98F0-DE622EBE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5AAE9-D3E2-428C-81B8-34423393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2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3FC3A-C5BD-4FE6-BEB1-441379F1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EA3C6A-6C16-4C3F-875C-95FA3C7B7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B744B-4873-4C8D-AACC-533F65337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4AA53-8C88-4E47-9E66-C50412D2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A4125-7906-42FD-9627-B94F88489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9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5F63F-D8B1-4528-9AF0-BBDBBA33C1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5FC1C-E66E-464C-AB67-AC4E11B61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48B32-5BFD-4C85-A06D-1A44F210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D482E-4B26-44D8-AC44-8E2FBBF5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C2399-E563-4C5A-A9FB-46B77EF33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34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D831-1B27-453B-BB24-E011D34FA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CED69-4CCB-4EAE-B069-E34E66FD4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AFC2A-DA36-48CD-8DA8-2DFACE841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516FA-0DBE-4978-B252-C140F681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8E983-5BC3-4D6C-A7C6-3E5C4CF13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7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81B25-A9F8-4E2E-95A9-3D2419A77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4892-922C-4158-BF3C-5ABEAC420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40C11-E114-49D6-BE41-2867B7A02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CA9C7-EE9E-4D87-A13C-2C51FCCF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62521-8981-4BFD-ACC0-FCA6FB508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5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30262-0BB6-460B-90DA-42325E539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76E46-6968-4B0F-B3F1-0DA138695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E3267-034F-4276-A848-85EE01C55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B1E33-1FE9-4ED9-9C12-EAD5AF9D7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C9FC5-1E10-4B13-9D8F-427BF31E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54240-283A-46E4-9777-D5FF5A992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9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4F6A7-EF9A-40B7-9DF6-EE250DB3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60782-E3BE-473E-BD55-F99F041C3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D541FC-32E9-4E0A-8E97-A9F127526F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60C74-D82D-4C36-ACB6-B2522954EE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10E884-9B65-4A11-92FE-5E9E563CF8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F3AC33-10EB-4EEC-94E9-0445BC0AD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AC050E-E54D-4473-B373-E6E4C8FE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0BFC7A-19A1-4879-A967-31ABFE512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71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70D89-97F0-4D0F-A8C3-EA61B1845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A45556-966E-49D1-9C66-5C419138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01309-3085-485C-BE9C-D6046FB2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76873-B65A-42E7-B6FC-697083738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CD298F-00E5-4039-AF89-8DA5F576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1A130-76E3-4E54-AC20-C44ADD9D5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DB787-0960-452E-9B3F-D0C4DBA5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1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4C577-5824-45FA-B90E-359DF0B63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9B17D-04B1-4AFE-8B3F-0F4BBC4D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F0575-9ACA-4FC3-AB46-2D1545E34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47418-9D8B-4370-A669-42941E000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89C35-7F7E-4A50-BE5A-1418C95A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FBBF61-4838-48DB-9D40-DCAFD7AF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8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AD52E-90E3-43F2-9F83-F8ED8102F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D5B0FB-45DD-4A57-BC0B-C53650AA03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B24C1-A140-4B7E-949A-C6B0DC4E1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F2E0E-F2C3-4678-88F9-1623BFAEA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99A26-C8C6-4E87-9043-0E76A4560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037A8-DA9A-47D6-B9A7-7304DB15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3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D5B9C5-80F1-43FC-AEED-AE5A309A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0B8D2-3BDC-43C6-80B8-453895C3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01A19-053F-453B-84F1-E03AF460C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296D2-ADD1-428F-9042-1AF3AB1BCF76}" type="datetimeFigureOut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D2896-E331-4637-B004-54B79545E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5ACDC-D839-4A80-98C1-DD91E82CEB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E7930-AC1E-4BA9-BFA1-00A03D692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4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2DBB-1045-4C62-8A34-627DE5E16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02711-FB0A-49A2-ADDA-3B782546C2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Doç.Dr.Emel</a:t>
            </a:r>
            <a:r>
              <a:rPr lang="tr-TR" dirty="0"/>
              <a:t> </a:t>
            </a:r>
            <a:r>
              <a:rPr lang="tr-TR" dirty="0" err="1"/>
              <a:t>Memis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341CA4-3A36-194F-BBF4-7F0CF9A4E92C}"/>
              </a:ext>
            </a:extLst>
          </p:cNvPr>
          <p:cNvSpPr txBox="1"/>
          <p:nvPr/>
        </p:nvSpPr>
        <p:spPr>
          <a:xfrm>
            <a:off x="356260" y="6234545"/>
            <a:ext cx="3372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Slaytlari</a:t>
            </a:r>
            <a:r>
              <a:rPr lang="tr-TR" dirty="0"/>
              <a:t> </a:t>
            </a:r>
            <a:r>
              <a:rPr lang="tr-TR" dirty="0" err="1"/>
              <a:t>hazirlayan</a:t>
            </a:r>
            <a:r>
              <a:rPr lang="tr-TR" dirty="0"/>
              <a:t>: Umut </a:t>
            </a:r>
            <a:r>
              <a:rPr lang="tr-TR" dirty="0" err="1"/>
              <a:t>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6738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>
            <a:extLst>
              <a:ext uri="{FF2B5EF4-FFF2-40B4-BE49-F238E27FC236}">
                <a16:creationId xmlns:a16="http://schemas.microsoft.com/office/drawing/2014/main" id="{938C1E9B-3D01-40A6-B916-6D23B8E90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8/ TALEP ESNEKLİKLERİ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65F10E8-9BDB-41BB-BAE4-4BD113A44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357313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TALEBİN FİYAT ESNEKLİĞİ: </a:t>
            </a:r>
            <a:r>
              <a:rPr lang="tr-TR" altLang="en-US" sz="2500"/>
              <a:t>Bir maldan talep edilen miktarın, o malın fiyatındaki değişmelere olan duyarlılığına denir.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500"/>
              <a:t>Bir maldan talep edilen miktar, o malın fiyatı ile ters yönlü değiştiğinden, talebin fiyat esnekliği daima negatiftir. </a:t>
            </a:r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endParaRPr lang="tr-TR" altLang="en-US" sz="2500"/>
          </a:p>
          <a:p>
            <a:pPr eaLnBrk="1" hangingPunct="1">
              <a:lnSpc>
                <a:spcPct val="80000"/>
              </a:lnSpc>
            </a:pPr>
            <a:r>
              <a:rPr lang="tr-TR" altLang="en-US" sz="2500" b="1"/>
              <a:t>Esneklik ve Eğim: </a:t>
            </a:r>
            <a:r>
              <a:rPr lang="tr-TR" altLang="en-US" sz="2500"/>
              <a:t>Esnekliğin, iki değişkende meydana gelen </a:t>
            </a:r>
            <a:r>
              <a:rPr lang="tr-TR" altLang="en-US" sz="2500" b="1"/>
              <a:t>yüzde</a:t>
            </a:r>
            <a:r>
              <a:rPr lang="tr-TR" altLang="en-US" sz="2500"/>
              <a:t> değişmeler arasındaki oran demek olmasına karşılık, </a:t>
            </a:r>
            <a:r>
              <a:rPr lang="tr-TR" altLang="en-US" sz="2500" b="1"/>
              <a:t>eğim</a:t>
            </a:r>
            <a:r>
              <a:rPr lang="tr-TR" altLang="en-US" sz="2500"/>
              <a:t>, iki değişkende meydana gelen </a:t>
            </a:r>
            <a:r>
              <a:rPr lang="tr-TR" altLang="en-US" sz="2500" b="1"/>
              <a:t>mutlak</a:t>
            </a:r>
            <a:r>
              <a:rPr lang="tr-TR" altLang="en-US" sz="2500"/>
              <a:t> değişmeler arasındaki oran demektir. Esnekliğin ve eğimin farklı kavramlar olduğu gerçeğinin en önemli iktisadi örneklerinden biri, doğrusal bir talep eğrisi üzerindeki her noktada fiyat esnekliğinin farklı olmasıdır.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en-US" sz="2500"/>
              <a:t> 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7364E1E7-FD03-40AD-B4BE-48555BA1B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25CB6A7D-A5BA-4B33-93EA-40B42D12A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4038" name="Rectangle 6">
            <a:extLst>
              <a:ext uri="{FF2B5EF4-FFF2-40B4-BE49-F238E27FC236}">
                <a16:creationId xmlns:a16="http://schemas.microsoft.com/office/drawing/2014/main" id="{255F0EAE-F269-4749-ADC5-4A6A7A72D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4039" name="Picture 5">
            <a:extLst>
              <a:ext uri="{FF2B5EF4-FFF2-40B4-BE49-F238E27FC236}">
                <a16:creationId xmlns:a16="http://schemas.microsoft.com/office/drawing/2014/main" id="{5A994D34-C356-4ACB-82EB-18B53F8B2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2928938"/>
            <a:ext cx="60039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542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>
            <a:extLst>
              <a:ext uri="{FF2B5EF4-FFF2-40B4-BE49-F238E27FC236}">
                <a16:creationId xmlns:a16="http://schemas.microsoft.com/office/drawing/2014/main" id="{649CE28B-3D00-4833-9C12-E0A87B745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5059" name="2 İçerik Yer Tutucusu">
            <a:extLst>
              <a:ext uri="{FF2B5EF4-FFF2-40B4-BE49-F238E27FC236}">
                <a16:creationId xmlns:a16="http://schemas.microsoft.com/office/drawing/2014/main" id="{18C54F4B-608F-47E0-A285-5B2A742600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 b="1"/>
              <a:t>Fiyat Esnekliğinin Belirleyicileri: </a:t>
            </a:r>
            <a:r>
              <a:rPr lang="tr-TR" altLang="en-US"/>
              <a:t>Malın bütçedeki payı, malın ne kadar çok ikame malına sahip olduğu, malın zorunlu bir mal mı yoksa lüks bir mal mı olduğu ve zaman unsurudur. </a:t>
            </a:r>
          </a:p>
        </p:txBody>
      </p:sp>
    </p:spTree>
    <p:extLst>
      <p:ext uri="{BB962C8B-B14F-4D97-AF65-F5344CB8AC3E}">
        <p14:creationId xmlns:p14="http://schemas.microsoft.com/office/powerpoint/2010/main" val="364413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04308B4-EAA9-47DD-95A3-BFB702C0E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0" y="714376"/>
            <a:ext cx="8229600" cy="340042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TALEBİN GELİR ESNEKLİĞİ: İktisatçılar, bir maldan talep edilen miktarın gelirdeki değişmelere olan duyarlılığına </a:t>
            </a:r>
            <a:r>
              <a:rPr lang="tr-TR" b="1" dirty="0"/>
              <a:t>talebin gelir esnekliği </a:t>
            </a:r>
            <a:r>
              <a:rPr lang="tr-TR" dirty="0"/>
              <a:t>derler. Talebin gelir esnekliği, bir maldan talep edilen miktardaki yüzde değişmenin gelirdeki yüzde değişmeye oranına eşittir.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526C1835-D976-4FA1-B082-D8B027F0F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6084" name="Picture 1">
            <a:extLst>
              <a:ext uri="{FF2B5EF4-FFF2-40B4-BE49-F238E27FC236}">
                <a16:creationId xmlns:a16="http://schemas.microsoft.com/office/drawing/2014/main" id="{65803999-4895-4C17-BBCC-B6CC11D3D7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5" y="4143375"/>
            <a:ext cx="66167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357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2 İçerik Yer Tutucusu">
            <a:extLst>
              <a:ext uri="{FF2B5EF4-FFF2-40B4-BE49-F238E27FC236}">
                <a16:creationId xmlns:a16="http://schemas.microsoft.com/office/drawing/2014/main" id="{837482ED-86AF-4DFE-A09E-423CB1FB9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714375"/>
            <a:ext cx="8229600" cy="2757488"/>
          </a:xfrm>
        </p:spPr>
        <p:txBody>
          <a:bodyPr/>
          <a:lstStyle/>
          <a:p>
            <a:pPr eaLnBrk="1" hangingPunct="1"/>
            <a:r>
              <a:rPr lang="tr-TR" altLang="en-US" b="1"/>
              <a:t>TALEBİN ÇAPRAZ ESNEKLİĞİ: </a:t>
            </a:r>
            <a:r>
              <a:rPr lang="tr-TR" altLang="en-US"/>
              <a:t>Bir tüketicinin bir maldan talep ettiği miktarın diğer bir malın fiyatındaki değişmelere olan duyarlılığına, </a:t>
            </a:r>
            <a:r>
              <a:rPr lang="tr-TR" altLang="en-US" b="1"/>
              <a:t>talebin çapraz esnekliği</a:t>
            </a:r>
            <a:r>
              <a:rPr lang="tr-TR" altLang="en-US"/>
              <a:t> denir. </a:t>
            </a:r>
          </a:p>
          <a:p>
            <a:pPr eaLnBrk="1" hangingPunct="1"/>
            <a:endParaRPr lang="tr-TR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5B122A52-F332-44DD-B74A-67AA96D2B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47108" name="Picture 1">
            <a:extLst>
              <a:ext uri="{FF2B5EF4-FFF2-40B4-BE49-F238E27FC236}">
                <a16:creationId xmlns:a16="http://schemas.microsoft.com/office/drawing/2014/main" id="{23B9FB93-16FF-446A-93A2-32E1659E8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6" y="3500438"/>
            <a:ext cx="8353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566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Macintosh PowerPoint</Application>
  <PresentationFormat>Widescreen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9</vt:lpstr>
      <vt:lpstr>BÖLÜM 8/ TALEP ESNEKLİKLERİ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9</dc:title>
  <dc:creator>Umut Öneş</dc:creator>
  <cp:lastModifiedBy>Microsoft Office User</cp:lastModifiedBy>
  <cp:revision>2</cp:revision>
  <dcterms:created xsi:type="dcterms:W3CDTF">2017-12-20T11:51:15Z</dcterms:created>
  <dcterms:modified xsi:type="dcterms:W3CDTF">2018-09-13T19:26:57Z</dcterms:modified>
</cp:coreProperties>
</file>