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2"/>
  </p:notesMasterIdLst>
  <p:sldIdLst>
    <p:sldId id="282" r:id="rId3"/>
    <p:sldId id="284" r:id="rId4"/>
    <p:sldId id="300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  <p:sldId id="296" r:id="rId17"/>
    <p:sldId id="297" r:id="rId18"/>
    <p:sldId id="298" r:id="rId19"/>
    <p:sldId id="299" r:id="rId20"/>
    <p:sldId id="301" r:id="rId2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1" d="100"/>
          <a:sy n="91" d="100"/>
        </p:scale>
        <p:origin x="-2118" y="-4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0E9569-98B3-4A03-8A1C-88434814EDD6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3E4DF6-A5D2-4589-81EF-B7D76D859F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8055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43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tr-TR" smtClean="0"/>
          </a:p>
        </p:txBody>
      </p:sp>
      <p:sp>
        <p:nvSpPr>
          <p:cNvPr id="112644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D562489-5CF1-4B27-B6CB-252F25397259}" type="slidenum">
              <a:rPr lang="en-US" altLang="tr-TR"/>
              <a:pPr eaLnBrk="1" hangingPunct="1"/>
              <a:t>1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4673781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2"/>
          <p:cNvGrpSpPr>
            <a:grpSpLocks/>
          </p:cNvGrpSpPr>
          <p:nvPr/>
        </p:nvGrpSpPr>
        <p:grpSpPr bwMode="auto">
          <a:xfrm>
            <a:off x="-382588" y="0"/>
            <a:ext cx="9932988" cy="6858000"/>
            <a:chOff x="-382404" y="0"/>
            <a:chExt cx="9932332" cy="6858000"/>
          </a:xfrm>
        </p:grpSpPr>
        <p:grpSp>
          <p:nvGrpSpPr>
            <p:cNvPr id="5" name="Group 44"/>
            <p:cNvGrpSpPr>
              <a:grpSpLocks/>
            </p:cNvGrpSpPr>
            <p:nvPr/>
          </p:nvGrpSpPr>
          <p:grpSpPr bwMode="auto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28" name="Group 4"/>
              <p:cNvGrpSpPr>
                <a:grpSpLocks/>
              </p:cNvGrpSpPr>
              <p:nvPr/>
            </p:nvGrpSpPr>
            <p:grpSpPr bwMode="auto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40" name="Rectangle 114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1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2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29" name="Group 5"/>
              <p:cNvGrpSpPr>
                <a:grpSpLocks/>
              </p:cNvGrpSpPr>
              <p:nvPr/>
            </p:nvGrpSpPr>
            <p:grpSpPr bwMode="auto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37" name="Rectangle 84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8" name="Rectangle 85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9" name="Rectangle 113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30" name="Group 9"/>
              <p:cNvGrpSpPr>
                <a:grpSpLocks/>
              </p:cNvGrpSpPr>
              <p:nvPr/>
            </p:nvGrpSpPr>
            <p:grpSpPr bwMode="auto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34" name="Rectangle 77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5" name="Rectangle 78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6" name="Rectangle 80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31" name="Rectangle 74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32" name="Rectangle 75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33" name="Rectangle 76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" name="Freeform 44"/>
            <p:cNvSpPr/>
            <p:nvPr/>
          </p:nvSpPr>
          <p:spPr>
            <a:xfrm>
              <a:off x="-12540" y="5035550"/>
              <a:ext cx="9144984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" name="Freeform 47"/>
            <p:cNvSpPr/>
            <p:nvPr/>
          </p:nvSpPr>
          <p:spPr>
            <a:xfrm>
              <a:off x="-12540" y="3467100"/>
              <a:ext cx="9144984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48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50"/>
            <p:cNvSpPr/>
            <p:nvPr/>
          </p:nvSpPr>
          <p:spPr>
            <a:xfrm>
              <a:off x="-12540" y="5284788"/>
              <a:ext cx="9144984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51"/>
            <p:cNvSpPr/>
            <p:nvPr/>
          </p:nvSpPr>
          <p:spPr>
            <a:xfrm>
              <a:off x="2136793" y="5132388"/>
              <a:ext cx="6982952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Hexagon 52"/>
            <p:cNvSpPr/>
            <p:nvPr/>
          </p:nvSpPr>
          <p:spPr>
            <a:xfrm rot="1800000">
              <a:off x="2995574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2" name="Hexagon 53"/>
            <p:cNvSpPr/>
            <p:nvPr/>
          </p:nvSpPr>
          <p:spPr>
            <a:xfrm rot="1800000">
              <a:off x="3719426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3" name="Hexagon 54"/>
            <p:cNvSpPr/>
            <p:nvPr/>
          </p:nvSpPr>
          <p:spPr>
            <a:xfrm rot="1800000">
              <a:off x="3728950" y="159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4" name="Hexagon 55"/>
            <p:cNvSpPr/>
            <p:nvPr/>
          </p:nvSpPr>
          <p:spPr>
            <a:xfrm rot="1800000">
              <a:off x="2976525" y="32543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5" name="Hexagon 56"/>
            <p:cNvSpPr/>
            <p:nvPr/>
          </p:nvSpPr>
          <p:spPr>
            <a:xfrm rot="1800000">
              <a:off x="4462327" y="53832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6" name="Freeform 57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7" name="Hexagon 58"/>
            <p:cNvSpPr/>
            <p:nvPr/>
          </p:nvSpPr>
          <p:spPr>
            <a:xfrm rot="1800000">
              <a:off x="23970" y="540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8" name="Hexagon 59"/>
            <p:cNvSpPr/>
            <p:nvPr/>
          </p:nvSpPr>
          <p:spPr>
            <a:xfrm rot="1800000">
              <a:off x="52543" y="28495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9" name="Hexagon 60"/>
            <p:cNvSpPr/>
            <p:nvPr/>
          </p:nvSpPr>
          <p:spPr>
            <a:xfrm rot="1800000">
              <a:off x="776395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0" name="Hexagon 61"/>
            <p:cNvSpPr/>
            <p:nvPr/>
          </p:nvSpPr>
          <p:spPr>
            <a:xfrm rot="1800000">
              <a:off x="1509772" y="54117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1" name="Hexagon 62"/>
            <p:cNvSpPr/>
            <p:nvPr/>
          </p:nvSpPr>
          <p:spPr>
            <a:xfrm rot="1800000">
              <a:off x="1528821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2" name="Hexagon 63"/>
            <p:cNvSpPr/>
            <p:nvPr/>
          </p:nvSpPr>
          <p:spPr>
            <a:xfrm rot="1800000">
              <a:off x="795444" y="15636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3" name="Hexagon 64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4" name="Hexagon 65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5" name="Hexagon 66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6" name="Freeform 67"/>
            <p:cNvSpPr/>
            <p:nvPr/>
          </p:nvSpPr>
          <p:spPr>
            <a:xfrm rot="1800000">
              <a:off x="8306998" y="4056063"/>
              <a:ext cx="124293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7" name="Freeform 68"/>
            <p:cNvSpPr/>
            <p:nvPr/>
          </p:nvSpPr>
          <p:spPr>
            <a:xfrm rot="1800000">
              <a:off x="8306998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43" name="Rectangle 45"/>
          <p:cNvSpPr/>
          <p:nvPr/>
        </p:nvSpPr>
        <p:spPr>
          <a:xfrm>
            <a:off x="4560888" y="-22225"/>
            <a:ext cx="3679825" cy="627221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44" name="Rectangle 46"/>
          <p:cNvSpPr/>
          <p:nvPr/>
        </p:nvSpPr>
        <p:spPr>
          <a:xfrm>
            <a:off x="4649788" y="-22225"/>
            <a:ext cx="3505200" cy="23129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45" name="Rectangle 49"/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46" name="Rectangle 88"/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7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7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7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688" y="1516063"/>
            <a:ext cx="2133600" cy="752475"/>
          </a:xfrm>
        </p:spPr>
        <p:txBody>
          <a:bodyPr anchor="b"/>
          <a:lstStyle>
            <a:lvl1pPr algn="l">
              <a:defRPr sz="24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838" y="5719763"/>
            <a:ext cx="283051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94C600"/>
              </a:solidFill>
            </a:endParaRPr>
          </a:p>
        </p:txBody>
      </p:sp>
      <p:sp>
        <p:nvSpPr>
          <p:cNvPr id="4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788" y="5719763"/>
            <a:ext cx="642937" cy="365125"/>
          </a:xfrm>
        </p:spPr>
        <p:txBody>
          <a:bodyPr/>
          <a:lstStyle>
            <a:lvl1pPr>
              <a:defRPr smtClean="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0A7EF263-001D-4227-952A-4B91865C6AB9}" type="slidenum">
              <a:rPr lang="tr-TR">
                <a:solidFill>
                  <a:srgbClr val="94C600"/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94C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614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94C6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B72353-5C1E-4484-B464-F2F654B6CFF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08930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/>
          <a:lstStyle>
            <a:lvl1pPr algn="l">
              <a:defRPr sz="4000" b="0" cap="none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7" y="4267200"/>
            <a:ext cx="6637467" cy="1520413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94C6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B1FA44-FB06-4BBB-962F-6F33AEBD058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91778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94C600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47E75A-81EA-43FB-A02C-84A754D8556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43416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3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5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9" y="2316009"/>
            <a:ext cx="3055717" cy="639763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5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94C600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6B06F1-5FB9-4CF4-A0A0-6841265D590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97280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94C600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252356-4706-46DA-97E8-F30090C4546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68056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94C600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3C1119-0F78-4A47-8651-6A41258B3F7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49250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3"/>
          <p:cNvGrpSpPr>
            <a:grpSpLocks/>
          </p:cNvGrpSpPr>
          <p:nvPr/>
        </p:nvGrpSpPr>
        <p:grpSpPr bwMode="auto">
          <a:xfrm>
            <a:off x="-382588" y="0"/>
            <a:ext cx="9932988" cy="6858000"/>
            <a:chOff x="-382404" y="0"/>
            <a:chExt cx="9932332" cy="6858000"/>
          </a:xfrm>
        </p:grpSpPr>
        <p:grpSp>
          <p:nvGrpSpPr>
            <p:cNvPr id="6" name="Group 44"/>
            <p:cNvGrpSpPr>
              <a:grpSpLocks/>
            </p:cNvGrpSpPr>
            <p:nvPr/>
          </p:nvGrpSpPr>
          <p:grpSpPr bwMode="auto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29" name="Group 4"/>
              <p:cNvGrpSpPr>
                <a:grpSpLocks/>
              </p:cNvGrpSpPr>
              <p:nvPr/>
            </p:nvGrpSpPr>
            <p:grpSpPr bwMode="auto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41" name="Rectangle 83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2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3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30" name="Group 5"/>
              <p:cNvGrpSpPr>
                <a:grpSpLocks/>
              </p:cNvGrpSpPr>
              <p:nvPr/>
            </p:nvGrpSpPr>
            <p:grpSpPr bwMode="auto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38" name="Rectangle 80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9" name="Rectangle 81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0" name="Rectangle 82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31" name="Group 9"/>
              <p:cNvGrpSpPr>
                <a:grpSpLocks/>
              </p:cNvGrpSpPr>
              <p:nvPr/>
            </p:nvGrpSpPr>
            <p:grpSpPr bwMode="auto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35" name="Rectangle 77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6" name="Rectangle 78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7" name="Rectangle 79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32" name="Rectangle 74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33" name="Rectangle 75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34" name="Rectangle 76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7" name="Freeform 46"/>
            <p:cNvSpPr/>
            <p:nvPr/>
          </p:nvSpPr>
          <p:spPr>
            <a:xfrm>
              <a:off x="-12540" y="5035550"/>
              <a:ext cx="9144984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47"/>
            <p:cNvSpPr/>
            <p:nvPr/>
          </p:nvSpPr>
          <p:spPr>
            <a:xfrm>
              <a:off x="-12540" y="3467100"/>
              <a:ext cx="9144984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48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49"/>
            <p:cNvSpPr/>
            <p:nvPr/>
          </p:nvSpPr>
          <p:spPr>
            <a:xfrm>
              <a:off x="-12540" y="5284788"/>
              <a:ext cx="9144984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50"/>
            <p:cNvSpPr/>
            <p:nvPr/>
          </p:nvSpPr>
          <p:spPr>
            <a:xfrm>
              <a:off x="2136793" y="5132388"/>
              <a:ext cx="6982952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Hexagon 51"/>
            <p:cNvSpPr/>
            <p:nvPr/>
          </p:nvSpPr>
          <p:spPr>
            <a:xfrm rot="1800000">
              <a:off x="2995574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3" name="Hexagon 52"/>
            <p:cNvSpPr/>
            <p:nvPr/>
          </p:nvSpPr>
          <p:spPr>
            <a:xfrm rot="1800000">
              <a:off x="3719426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4" name="Hexagon 53"/>
            <p:cNvSpPr/>
            <p:nvPr/>
          </p:nvSpPr>
          <p:spPr>
            <a:xfrm rot="1800000">
              <a:off x="3728950" y="159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5" name="Hexagon 54"/>
            <p:cNvSpPr/>
            <p:nvPr/>
          </p:nvSpPr>
          <p:spPr>
            <a:xfrm rot="1800000">
              <a:off x="2976525" y="32543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6" name="Hexagon 55"/>
            <p:cNvSpPr/>
            <p:nvPr/>
          </p:nvSpPr>
          <p:spPr>
            <a:xfrm rot="1800000">
              <a:off x="4462327" y="53832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7" name="Freeform 58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8" name="Hexagon 59"/>
            <p:cNvSpPr/>
            <p:nvPr/>
          </p:nvSpPr>
          <p:spPr>
            <a:xfrm rot="1800000">
              <a:off x="23970" y="540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9" name="Hexagon 61"/>
            <p:cNvSpPr/>
            <p:nvPr/>
          </p:nvSpPr>
          <p:spPr>
            <a:xfrm rot="1800000">
              <a:off x="52543" y="28495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0" name="Hexagon 62"/>
            <p:cNvSpPr/>
            <p:nvPr/>
          </p:nvSpPr>
          <p:spPr>
            <a:xfrm rot="1800000">
              <a:off x="776395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1" name="Hexagon 63"/>
            <p:cNvSpPr/>
            <p:nvPr/>
          </p:nvSpPr>
          <p:spPr>
            <a:xfrm rot="1800000">
              <a:off x="1509772" y="54117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2" name="Hexagon 64"/>
            <p:cNvSpPr/>
            <p:nvPr/>
          </p:nvSpPr>
          <p:spPr>
            <a:xfrm rot="1800000">
              <a:off x="1528821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3" name="Hexagon 65"/>
            <p:cNvSpPr/>
            <p:nvPr/>
          </p:nvSpPr>
          <p:spPr>
            <a:xfrm rot="1800000">
              <a:off x="795444" y="15636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4" name="Hexagon 66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5" name="Hexagon 67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6" name="Hexagon 68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7" name="Freeform 69"/>
            <p:cNvSpPr/>
            <p:nvPr/>
          </p:nvSpPr>
          <p:spPr>
            <a:xfrm rot="1800000">
              <a:off x="8306998" y="4056063"/>
              <a:ext cx="124293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8" name="Freeform 70"/>
            <p:cNvSpPr/>
            <p:nvPr/>
          </p:nvSpPr>
          <p:spPr>
            <a:xfrm rot="1800000">
              <a:off x="8306998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44" name="Rectangle 45"/>
          <p:cNvSpPr/>
          <p:nvPr/>
        </p:nvSpPr>
        <p:spPr>
          <a:xfrm>
            <a:off x="4560888" y="-22225"/>
            <a:ext cx="3679825" cy="627221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45" name="Rectangle 56"/>
          <p:cNvSpPr/>
          <p:nvPr/>
        </p:nvSpPr>
        <p:spPr>
          <a:xfrm>
            <a:off x="4649788" y="-22225"/>
            <a:ext cx="3505200" cy="6238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46" name="Rectangle 57"/>
          <p:cNvSpPr/>
          <p:nvPr/>
        </p:nvSpPr>
        <p:spPr>
          <a:xfrm>
            <a:off x="904875" y="601663"/>
            <a:ext cx="3562350" cy="564832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47" name="Rectangle 60"/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5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6"/>
            <a:ext cx="3304572" cy="1463153"/>
          </a:xfrm>
        </p:spPr>
        <p:txBody>
          <a:bodyPr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5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9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669253-6F97-4C72-A307-CC950F28C3C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  <p:sp>
        <p:nvSpPr>
          <p:cNvPr id="50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4641850" y="5724525"/>
            <a:ext cx="3492500" cy="365125"/>
          </a:xfrm>
        </p:spPr>
        <p:txBody>
          <a:bodyPr>
            <a:normAutofit/>
          </a:bodyPr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94C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279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3"/>
          <p:cNvGrpSpPr>
            <a:grpSpLocks/>
          </p:cNvGrpSpPr>
          <p:nvPr/>
        </p:nvGrpSpPr>
        <p:grpSpPr bwMode="auto">
          <a:xfrm>
            <a:off x="-382588" y="0"/>
            <a:ext cx="9932988" cy="6858000"/>
            <a:chOff x="-382404" y="0"/>
            <a:chExt cx="9932332" cy="6858000"/>
          </a:xfrm>
        </p:grpSpPr>
        <p:grpSp>
          <p:nvGrpSpPr>
            <p:cNvPr id="6" name="Group 44"/>
            <p:cNvGrpSpPr>
              <a:grpSpLocks/>
            </p:cNvGrpSpPr>
            <p:nvPr/>
          </p:nvGrpSpPr>
          <p:grpSpPr bwMode="auto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29" name="Group 4"/>
              <p:cNvGrpSpPr>
                <a:grpSpLocks/>
              </p:cNvGrpSpPr>
              <p:nvPr/>
            </p:nvGrpSpPr>
            <p:grpSpPr bwMode="auto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41" name="Rectangle 86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2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3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30" name="Group 5"/>
              <p:cNvGrpSpPr>
                <a:grpSpLocks/>
              </p:cNvGrpSpPr>
              <p:nvPr/>
            </p:nvGrpSpPr>
            <p:grpSpPr bwMode="auto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38" name="Rectangle 83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9" name="Rectangle 84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0" name="Rectangle 85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31" name="Group 9"/>
              <p:cNvGrpSpPr>
                <a:grpSpLocks/>
              </p:cNvGrpSpPr>
              <p:nvPr/>
            </p:nvGrpSpPr>
            <p:grpSpPr bwMode="auto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35" name="Rectangle 80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6" name="Rectangle 81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7" name="Rectangle 82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32" name="Rectangle 77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33" name="Rectangle 78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34" name="Rectangle 79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7" name="Freeform 45"/>
            <p:cNvSpPr/>
            <p:nvPr/>
          </p:nvSpPr>
          <p:spPr>
            <a:xfrm>
              <a:off x="-12540" y="5035550"/>
              <a:ext cx="9144984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46"/>
            <p:cNvSpPr/>
            <p:nvPr/>
          </p:nvSpPr>
          <p:spPr>
            <a:xfrm>
              <a:off x="-12540" y="3467100"/>
              <a:ext cx="9144984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47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48"/>
            <p:cNvSpPr/>
            <p:nvPr/>
          </p:nvSpPr>
          <p:spPr>
            <a:xfrm>
              <a:off x="-12540" y="5284788"/>
              <a:ext cx="9144984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49"/>
            <p:cNvSpPr/>
            <p:nvPr/>
          </p:nvSpPr>
          <p:spPr>
            <a:xfrm>
              <a:off x="2136793" y="5132388"/>
              <a:ext cx="6982952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Hexagon 50"/>
            <p:cNvSpPr/>
            <p:nvPr/>
          </p:nvSpPr>
          <p:spPr>
            <a:xfrm rot="1800000">
              <a:off x="2995574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3" name="Hexagon 51"/>
            <p:cNvSpPr/>
            <p:nvPr/>
          </p:nvSpPr>
          <p:spPr>
            <a:xfrm rot="1800000">
              <a:off x="3719426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4" name="Hexagon 59"/>
            <p:cNvSpPr/>
            <p:nvPr/>
          </p:nvSpPr>
          <p:spPr>
            <a:xfrm rot="1800000">
              <a:off x="3728950" y="159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5" name="Hexagon 60"/>
            <p:cNvSpPr/>
            <p:nvPr/>
          </p:nvSpPr>
          <p:spPr>
            <a:xfrm rot="1800000">
              <a:off x="2976525" y="32543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6" name="Hexagon 61"/>
            <p:cNvSpPr/>
            <p:nvPr/>
          </p:nvSpPr>
          <p:spPr>
            <a:xfrm rot="1800000">
              <a:off x="4462327" y="53832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7" name="Freeform 62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8" name="Hexagon 63"/>
            <p:cNvSpPr/>
            <p:nvPr/>
          </p:nvSpPr>
          <p:spPr>
            <a:xfrm rot="1800000">
              <a:off x="23970" y="540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9" name="Hexagon 64"/>
            <p:cNvSpPr/>
            <p:nvPr/>
          </p:nvSpPr>
          <p:spPr>
            <a:xfrm rot="1800000">
              <a:off x="52543" y="28495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0" name="Hexagon 65"/>
            <p:cNvSpPr/>
            <p:nvPr/>
          </p:nvSpPr>
          <p:spPr>
            <a:xfrm rot="1800000">
              <a:off x="776395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1" name="Hexagon 66"/>
            <p:cNvSpPr/>
            <p:nvPr/>
          </p:nvSpPr>
          <p:spPr>
            <a:xfrm rot="1800000">
              <a:off x="1509772" y="54117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2" name="Hexagon 67"/>
            <p:cNvSpPr/>
            <p:nvPr/>
          </p:nvSpPr>
          <p:spPr>
            <a:xfrm rot="1800000">
              <a:off x="1528821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3" name="Hexagon 68"/>
            <p:cNvSpPr/>
            <p:nvPr/>
          </p:nvSpPr>
          <p:spPr>
            <a:xfrm rot="1800000">
              <a:off x="795444" y="15636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4" name="Hexagon 69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5" name="Hexagon 70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6" name="Hexagon 71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7" name="Freeform 72"/>
            <p:cNvSpPr/>
            <p:nvPr/>
          </p:nvSpPr>
          <p:spPr>
            <a:xfrm rot="1800000">
              <a:off x="8306998" y="4056063"/>
              <a:ext cx="124293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8" name="Freeform 73"/>
            <p:cNvSpPr/>
            <p:nvPr/>
          </p:nvSpPr>
          <p:spPr>
            <a:xfrm rot="1800000">
              <a:off x="8306998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44" name="Rectangle 93"/>
          <p:cNvSpPr/>
          <p:nvPr/>
        </p:nvSpPr>
        <p:spPr>
          <a:xfrm>
            <a:off x="4560888" y="-22225"/>
            <a:ext cx="3679825" cy="627221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45" name="Rectangle 100"/>
          <p:cNvSpPr/>
          <p:nvPr/>
        </p:nvSpPr>
        <p:spPr>
          <a:xfrm>
            <a:off x="4649788" y="-22225"/>
            <a:ext cx="3505200" cy="6238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46" name="Rectangle 101"/>
          <p:cNvSpPr/>
          <p:nvPr/>
        </p:nvSpPr>
        <p:spPr>
          <a:xfrm>
            <a:off x="904875" y="601663"/>
            <a:ext cx="3562350" cy="564832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47" name="Rectangle 104"/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10" y="693795"/>
            <a:ext cx="3359623" cy="5468112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2" y="4133089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850" y="5724525"/>
            <a:ext cx="3492500" cy="365125"/>
          </a:xfrm>
        </p:spPr>
        <p:txBody>
          <a:bodyPr>
            <a:normAutofit/>
          </a:bodyPr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94C600"/>
              </a:solidFill>
            </a:endParaRPr>
          </a:p>
        </p:txBody>
      </p:sp>
      <p:sp>
        <p:nvSpPr>
          <p:cNvPr id="5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C528C2-F916-4580-A844-38A79E330B1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4070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94C6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23ECB2-B5F0-47FD-8D6B-C0A3758675E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96783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2" y="1030147"/>
            <a:ext cx="1484453" cy="4780344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94C6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687A14-69F4-4D35-99B5-E5B46E7E834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7398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2F35F"/>
            </a:gs>
            <a:gs pos="62000">
              <a:srgbClr val="92BE3F"/>
            </a:gs>
            <a:gs pos="100000">
              <a:srgbClr val="80A33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41"/>
          <p:cNvGrpSpPr>
            <a:grpSpLocks/>
          </p:cNvGrpSpPr>
          <p:nvPr/>
        </p:nvGrpSpPr>
        <p:grpSpPr bwMode="auto">
          <a:xfrm>
            <a:off x="-304800" y="0"/>
            <a:ext cx="9932988" cy="6858000"/>
            <a:chOff x="-382404" y="0"/>
            <a:chExt cx="9932332" cy="6858000"/>
          </a:xfrm>
        </p:grpSpPr>
        <p:grpSp>
          <p:nvGrpSpPr>
            <p:cNvPr id="1035" name="Group 44"/>
            <p:cNvGrpSpPr>
              <a:grpSpLocks/>
            </p:cNvGrpSpPr>
            <p:nvPr/>
          </p:nvGrpSpPr>
          <p:grpSpPr bwMode="auto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58" name="Group 4"/>
              <p:cNvGrpSpPr>
                <a:grpSpLocks/>
              </p:cNvGrpSpPr>
              <p:nvPr/>
            </p:nvGrpSpPr>
            <p:grpSpPr bwMode="auto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059" name="Group 5"/>
              <p:cNvGrpSpPr>
                <a:grpSpLocks/>
              </p:cNvGrpSpPr>
              <p:nvPr/>
            </p:nvGrpSpPr>
            <p:grpSpPr bwMode="auto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060" name="Group 9"/>
              <p:cNvGrpSpPr>
                <a:grpSpLocks/>
              </p:cNvGrpSpPr>
              <p:nvPr/>
            </p:nvGrpSpPr>
            <p:grpSpPr bwMode="auto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2540" y="5035550"/>
              <a:ext cx="9144983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2540" y="3467100"/>
              <a:ext cx="9144983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2540" y="5284788"/>
              <a:ext cx="9144983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6793" y="5132388"/>
              <a:ext cx="6982951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5573" y="28590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19425" y="412591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8949" y="159226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6524" y="32543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2326" y="538321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3969" y="540226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542" y="284956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394" y="412591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09771" y="54117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8820" y="28590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443" y="15636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997" y="4056063"/>
              <a:ext cx="1242931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997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375"/>
            <a:ext cx="8229600" cy="6186488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4560888" y="-22225"/>
            <a:ext cx="3679825" cy="700088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4649788" y="-22225"/>
            <a:ext cx="3505200" cy="6238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30" name="Title Placeholder 1"/>
          <p:cNvSpPr>
            <a:spLocks noGrp="1"/>
          </p:cNvSpPr>
          <p:nvPr>
            <p:ph type="title"/>
          </p:nvPr>
        </p:nvSpPr>
        <p:spPr bwMode="auto">
          <a:xfrm>
            <a:off x="1042988" y="1027113"/>
            <a:ext cx="702468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3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42988" y="2324100"/>
            <a:ext cx="6777037" cy="350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575" y="2238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latin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850" y="5851525"/>
            <a:ext cx="350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94C600"/>
              </a:solidFill>
              <a:latin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788" y="223838"/>
            <a:ext cx="13319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rgbClr val="FEFEFE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723815B-7860-419B-9C50-72EA09CD4B85}" type="slidenum">
              <a:rPr lang="tr-TR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6213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39763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395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itchFamily="18" charset="2"/>
        <a:buChar char="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325563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itchFamily="18" charset="2"/>
        <a:buChar char="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468313" y="1557338"/>
            <a:ext cx="8207375" cy="3693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tr-TR" altLang="tr-TR" sz="3600" dirty="0">
                <a:latin typeface="Arial Black" panose="020B0A04020102020204" pitchFamily="34" charset="0"/>
              </a:rPr>
              <a:t>BİTKİ TANIMA VE DEĞERLENDİRME II </a:t>
            </a:r>
          </a:p>
          <a:p>
            <a:pPr algn="ctr"/>
            <a:endParaRPr lang="tr-TR" altLang="tr-TR" sz="3600" dirty="0">
              <a:latin typeface="Arial Black" panose="020B0A04020102020204" pitchFamily="34" charset="0"/>
            </a:endParaRPr>
          </a:p>
          <a:p>
            <a:pPr algn="ctr"/>
            <a:r>
              <a:rPr lang="tr-TR" altLang="tr-TR" sz="3600" dirty="0" smtClean="0">
                <a:latin typeface="Arial Black" panose="020B0A04020102020204" pitchFamily="34" charset="0"/>
              </a:rPr>
              <a:t>DERS </a:t>
            </a:r>
            <a:r>
              <a:rPr lang="tr-TR" altLang="tr-TR" sz="3600" dirty="0" smtClean="0">
                <a:latin typeface="Arial Black" panose="020B0A04020102020204" pitchFamily="34" charset="0"/>
              </a:rPr>
              <a:t>NOTLARI-IX</a:t>
            </a:r>
            <a:endParaRPr lang="tr-TR" altLang="tr-TR" sz="3600" dirty="0">
              <a:latin typeface="Arial Black" panose="020B0A04020102020204" pitchFamily="34" charset="0"/>
            </a:endParaRPr>
          </a:p>
          <a:p>
            <a:pPr algn="ctr"/>
            <a:r>
              <a:rPr lang="tr-TR" altLang="tr-TR" sz="3600" dirty="0" smtClean="0">
                <a:latin typeface="Arial Black" panose="020B0A04020102020204" pitchFamily="34" charset="0"/>
              </a:rPr>
              <a:t>(LARIX-PSEUDOLARIX) </a:t>
            </a:r>
            <a:endParaRPr lang="tr-TR" altLang="tr-TR" sz="3600" dirty="0">
              <a:latin typeface="Arial Black" panose="020B0A04020102020204" pitchFamily="34" charset="0"/>
            </a:endParaRPr>
          </a:p>
          <a:p>
            <a:r>
              <a:rPr lang="tr-TR" altLang="tr-TR" b="1" dirty="0">
                <a:latin typeface="Times New Roman" panose="02020603050405020304" pitchFamily="18" charset="0"/>
              </a:rPr>
              <a:t>                 </a:t>
            </a:r>
          </a:p>
          <a:p>
            <a:endParaRPr lang="tr-TR" altLang="tr-TR" b="1" dirty="0">
              <a:latin typeface="Times New Roman" panose="02020603050405020304" pitchFamily="18" charset="0"/>
            </a:endParaRPr>
          </a:p>
          <a:p>
            <a:endParaRPr lang="tr-TR" altLang="tr-TR" b="1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843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D:\DERSLER\Dendroloji\Ders4\larix-leptolepis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908720"/>
            <a:ext cx="6934200" cy="528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4644008" y="116632"/>
            <a:ext cx="36004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altLang="tr-TR" sz="2000" b="1" i="1" dirty="0" err="1" smtClean="0">
                <a:solidFill>
                  <a:schemeClr val="bg1"/>
                </a:solidFill>
                <a:cs typeface="Times New Roman" panose="02020603050405020304" pitchFamily="18" charset="0"/>
              </a:rPr>
              <a:t>Larix</a:t>
            </a:r>
            <a:r>
              <a:rPr lang="tr-TR" altLang="tr-TR" sz="2000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tr-TR" altLang="tr-TR" sz="2000" b="1" i="1" dirty="0" err="1" smtClean="0">
                <a:solidFill>
                  <a:schemeClr val="bg1"/>
                </a:solidFill>
                <a:cs typeface="Times New Roman" panose="02020603050405020304" pitchFamily="18" charset="0"/>
              </a:rPr>
              <a:t>kaempferi</a:t>
            </a:r>
            <a:endParaRPr lang="tr-TR" altLang="tr-TR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163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D:\DERSLER\Dendroloji\Ders4\larixleptolepis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72837"/>
            <a:ext cx="3787457" cy="572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4501108" y="1124744"/>
            <a:ext cx="3886200" cy="2923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tr-TR" altLang="tr-TR" sz="1600" i="1" dirty="0">
                <a:cs typeface="Times New Roman" panose="02020603050405020304" pitchFamily="18" charset="0"/>
              </a:rPr>
              <a:t>L. </a:t>
            </a:r>
            <a:r>
              <a:rPr lang="tr-TR" altLang="tr-TR" sz="1600" i="1" dirty="0" err="1">
                <a:cs typeface="Times New Roman" panose="02020603050405020304" pitchFamily="18" charset="0"/>
              </a:rPr>
              <a:t>leptolepis</a:t>
            </a:r>
            <a:r>
              <a:rPr lang="tr-TR" altLang="tr-TR" sz="1600" dirty="0">
                <a:cs typeface="Times New Roman" panose="02020603050405020304" pitchFamily="18" charset="0"/>
              </a:rPr>
              <a:t> serin, nispi rutubeti yüksek olan yerlerde süratli gelişir. </a:t>
            </a:r>
            <a:endParaRPr lang="tr-TR" altLang="tr-TR" sz="1600" dirty="0" smtClean="0">
              <a:cs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tr-TR" altLang="tr-TR" sz="1600" dirty="0" smtClean="0">
                <a:cs typeface="Times New Roman" panose="02020603050405020304" pitchFamily="18" charset="0"/>
              </a:rPr>
              <a:t>Kuraklığa </a:t>
            </a:r>
            <a:r>
              <a:rPr lang="tr-TR" altLang="tr-TR" sz="1600" dirty="0">
                <a:cs typeface="Times New Roman" panose="02020603050405020304" pitchFamily="18" charset="0"/>
              </a:rPr>
              <a:t>ve rüzgara karşı hassastır. Soğuk iklim şartla</a:t>
            </a:r>
            <a:r>
              <a:rPr lang="tr-TR" altLang="tr-TR" sz="1600" dirty="0"/>
              <a:t>rı</a:t>
            </a:r>
            <a:r>
              <a:rPr lang="tr-TR" altLang="tr-TR" sz="1600" dirty="0">
                <a:cs typeface="Times New Roman" panose="02020603050405020304" pitchFamily="18" charset="0"/>
              </a:rPr>
              <a:t>ndan zarar görmez. </a:t>
            </a:r>
            <a:endParaRPr lang="tr-TR" altLang="tr-TR" sz="1600" dirty="0" smtClean="0">
              <a:cs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tr-TR" altLang="tr-TR" sz="1600" dirty="0" smtClean="0">
                <a:cs typeface="Times New Roman" panose="02020603050405020304" pitchFamily="18" charset="0"/>
              </a:rPr>
              <a:t>Gevşek </a:t>
            </a:r>
            <a:r>
              <a:rPr lang="tr-TR" altLang="tr-TR" sz="1600" dirty="0">
                <a:cs typeface="Times New Roman" panose="02020603050405020304" pitchFamily="18" charset="0"/>
              </a:rPr>
              <a:t>görünüşe sahip olan ve geniş taç </a:t>
            </a:r>
            <a:r>
              <a:rPr lang="tr-TR" altLang="tr-TR" sz="1600" dirty="0"/>
              <a:t>oluşturan</a:t>
            </a:r>
            <a:r>
              <a:rPr lang="tr-TR" altLang="tr-TR" sz="1600" dirty="0">
                <a:cs typeface="Times New Roman" panose="02020603050405020304" pitchFamily="18" charset="0"/>
              </a:rPr>
              <a:t> Japon Melezi, </a:t>
            </a:r>
            <a:r>
              <a:rPr lang="tr-TR" altLang="tr-TR" sz="1600" dirty="0" err="1">
                <a:cs typeface="Times New Roman" panose="02020603050405020304" pitchFamily="18" charset="0"/>
              </a:rPr>
              <a:t>soliter</a:t>
            </a:r>
            <a:r>
              <a:rPr lang="tr-TR" altLang="tr-TR" sz="1600" dirty="0">
                <a:cs typeface="Times New Roman" panose="02020603050405020304" pitchFamily="18" charset="0"/>
              </a:rPr>
              <a:t> halde bulundurulmaya veya gruplar teşkiline çok elverişlidir. </a:t>
            </a:r>
            <a:endParaRPr lang="tr-TR" altLang="tr-TR" sz="1600" dirty="0" smtClean="0">
              <a:cs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tr-TR" altLang="tr-TR" sz="1600" dirty="0" smtClean="0">
                <a:cs typeface="Times New Roman" panose="02020603050405020304" pitchFamily="18" charset="0"/>
              </a:rPr>
              <a:t>Yeşil </a:t>
            </a:r>
            <a:r>
              <a:rPr lang="tr-TR" altLang="tr-TR" sz="1600" dirty="0">
                <a:cs typeface="Times New Roman" panose="02020603050405020304" pitchFamily="18" charset="0"/>
              </a:rPr>
              <a:t>alanlarda makasa gelen çit olarak da rastlanır.</a:t>
            </a: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4644008" y="116632"/>
            <a:ext cx="36004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altLang="tr-TR" sz="2000" b="1" i="1" dirty="0" err="1" smtClean="0">
                <a:solidFill>
                  <a:schemeClr val="bg1"/>
                </a:solidFill>
                <a:cs typeface="Times New Roman" panose="02020603050405020304" pitchFamily="18" charset="0"/>
              </a:rPr>
              <a:t>Larix</a:t>
            </a:r>
            <a:r>
              <a:rPr lang="tr-TR" altLang="tr-TR" sz="2000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tr-TR" altLang="tr-TR" sz="2000" b="1" i="1" dirty="0" err="1" smtClean="0">
                <a:solidFill>
                  <a:schemeClr val="bg1"/>
                </a:solidFill>
                <a:cs typeface="Times New Roman" panose="02020603050405020304" pitchFamily="18" charset="0"/>
              </a:rPr>
              <a:t>kaempferi</a:t>
            </a:r>
            <a:endParaRPr lang="tr-TR" altLang="tr-TR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0882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D:\DERSLER\Dendroloji\Ders4\larixoccidentalis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4916" y="1286245"/>
            <a:ext cx="6700390" cy="4466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683568" y="465868"/>
            <a:ext cx="8763000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tr-TR" altLang="tr-TR" sz="1800" b="1" i="1" dirty="0" err="1">
                <a:cs typeface="Times New Roman" panose="02020603050405020304" pitchFamily="18" charset="0"/>
              </a:rPr>
              <a:t>Larix</a:t>
            </a:r>
            <a:r>
              <a:rPr lang="tr-TR" altLang="tr-TR" sz="1800" b="1" i="1" dirty="0">
                <a:cs typeface="Times New Roman" panose="02020603050405020304" pitchFamily="18" charset="0"/>
              </a:rPr>
              <a:t> </a:t>
            </a:r>
            <a:r>
              <a:rPr lang="tr-TR" altLang="tr-TR" sz="1800" b="1" i="1" dirty="0" err="1">
                <a:cs typeface="Times New Roman" panose="02020603050405020304" pitchFamily="18" charset="0"/>
              </a:rPr>
              <a:t>occidentalis</a:t>
            </a:r>
            <a:r>
              <a:rPr lang="tr-TR" altLang="tr-TR" sz="1800" b="1" i="1" dirty="0">
                <a:cs typeface="Times New Roman" panose="02020603050405020304" pitchFamily="18" charset="0"/>
              </a:rPr>
              <a:t> </a:t>
            </a:r>
            <a:r>
              <a:rPr lang="tr-TR" altLang="tr-TR" sz="1800" b="1" i="1" dirty="0" err="1" smtClean="0">
                <a:cs typeface="Times New Roman" panose="02020603050405020304" pitchFamily="18" charset="0"/>
              </a:rPr>
              <a:t>Nutt</a:t>
            </a:r>
            <a:r>
              <a:rPr lang="tr-TR" altLang="tr-TR" sz="1800" b="1" i="1" dirty="0" smtClean="0">
                <a:cs typeface="Times New Roman" panose="02020603050405020304" pitchFamily="18" charset="0"/>
              </a:rPr>
              <a:t>.</a:t>
            </a:r>
          </a:p>
          <a:p>
            <a:pPr algn="just" eaLnBrk="0" hangingPunct="0">
              <a:spcBef>
                <a:spcPct val="50000"/>
              </a:spcBef>
            </a:pPr>
            <a:r>
              <a:rPr lang="tr-TR" altLang="tr-TR" sz="1800" b="1" i="1" dirty="0" smtClean="0">
                <a:cs typeface="Times New Roman" panose="02020603050405020304" pitchFamily="18" charset="0"/>
              </a:rPr>
              <a:t>Batı </a:t>
            </a:r>
            <a:r>
              <a:rPr lang="tr-TR" altLang="tr-TR" sz="1800" b="1" i="1" dirty="0">
                <a:cs typeface="Times New Roman" panose="02020603050405020304" pitchFamily="18" charset="0"/>
              </a:rPr>
              <a:t>Amerika Melezi</a:t>
            </a:r>
          </a:p>
        </p:txBody>
      </p:sp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485774" y="5773769"/>
            <a:ext cx="8118674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tr-TR" altLang="tr-TR" sz="1400" dirty="0">
                <a:cs typeface="Times New Roman" panose="02020603050405020304" pitchFamily="18" charset="0"/>
              </a:rPr>
              <a:t>Kuzey Amerika'nın batı bölgesinde doğal yetişmekte olan bu tür, dar piramidal gelişme gösterir; vatanında </a:t>
            </a:r>
            <a:r>
              <a:rPr lang="tr-TR" altLang="tr-TR" sz="1400" u="sng" dirty="0">
                <a:cs typeface="Times New Roman" panose="02020603050405020304" pitchFamily="18" charset="0"/>
              </a:rPr>
              <a:t>40-80 m</a:t>
            </a:r>
            <a:r>
              <a:rPr lang="tr-TR" altLang="tr-TR" sz="1400" dirty="0">
                <a:cs typeface="Times New Roman" panose="02020603050405020304" pitchFamily="18" charset="0"/>
              </a:rPr>
              <a:t> boylanır. Dalları hemen hemen yatay ve kısadır. Genç sürgünleri sarımsı veya turuncu kahverengidir. 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4644008" y="116632"/>
            <a:ext cx="36004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altLang="tr-TR" sz="2000" b="1" i="1" dirty="0" err="1" smtClean="0">
                <a:solidFill>
                  <a:schemeClr val="bg1"/>
                </a:solidFill>
                <a:cs typeface="Times New Roman" panose="02020603050405020304" pitchFamily="18" charset="0"/>
              </a:rPr>
              <a:t>Larix</a:t>
            </a:r>
            <a:r>
              <a:rPr lang="tr-TR" altLang="tr-TR" sz="2000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tr-TR" altLang="tr-TR" sz="2000" b="1" i="1" dirty="0" err="1" smtClean="0">
                <a:solidFill>
                  <a:schemeClr val="bg1"/>
                </a:solidFill>
                <a:cs typeface="Times New Roman" panose="02020603050405020304" pitchFamily="18" charset="0"/>
              </a:rPr>
              <a:t>occidentalis</a:t>
            </a:r>
            <a:endParaRPr lang="tr-TR" altLang="tr-TR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526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3" name="Picture 3" descr="D:\DERSLER\Dendroloji\Ders4\larixoccidentalis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20688"/>
            <a:ext cx="3875856" cy="5813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4644008" y="764704"/>
            <a:ext cx="3886200" cy="217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tr-TR" altLang="tr-TR" sz="1600" dirty="0" err="1">
                <a:cs typeface="Times New Roman" panose="02020603050405020304" pitchFamily="18" charset="0"/>
              </a:rPr>
              <a:t>İgne</a:t>
            </a:r>
            <a:r>
              <a:rPr lang="tr-TR" altLang="tr-TR" sz="1600" dirty="0">
                <a:cs typeface="Times New Roman" panose="02020603050405020304" pitchFamily="18" charset="0"/>
              </a:rPr>
              <a:t> yaprakları</a:t>
            </a:r>
            <a:r>
              <a:rPr lang="tr-TR" altLang="tr-TR" sz="1600" dirty="0"/>
              <a:t>n</a:t>
            </a:r>
            <a:r>
              <a:rPr lang="tr-TR" altLang="tr-TR" sz="1600" dirty="0">
                <a:cs typeface="Times New Roman" panose="02020603050405020304" pitchFamily="18" charset="0"/>
              </a:rPr>
              <a:t> her iki yüzünde </a:t>
            </a:r>
            <a:r>
              <a:rPr lang="tr-TR" altLang="tr-TR" sz="1600" u="sng" dirty="0">
                <a:cs typeface="Times New Roman" panose="02020603050405020304" pitchFamily="18" charset="0"/>
              </a:rPr>
              <a:t>ikişer adet beyaz </a:t>
            </a:r>
            <a:r>
              <a:rPr lang="tr-TR" altLang="tr-TR" sz="1600" u="sng" dirty="0" err="1">
                <a:cs typeface="Times New Roman" panose="02020603050405020304" pitchFamily="18" charset="0"/>
              </a:rPr>
              <a:t>stoma</a:t>
            </a:r>
            <a:r>
              <a:rPr lang="tr-TR" altLang="tr-TR" sz="1600" u="sng" dirty="0">
                <a:cs typeface="Times New Roman" panose="02020603050405020304" pitchFamily="18" charset="0"/>
              </a:rPr>
              <a:t> </a:t>
            </a:r>
            <a:r>
              <a:rPr lang="tr-TR" altLang="tr-TR" sz="1600" u="sng" dirty="0" smtClean="0">
                <a:cs typeface="Times New Roman" panose="02020603050405020304" pitchFamily="18" charset="0"/>
              </a:rPr>
              <a:t>şeridi </a:t>
            </a:r>
            <a:r>
              <a:rPr lang="tr-TR" altLang="tr-TR" sz="1600" dirty="0">
                <a:cs typeface="Times New Roman" panose="02020603050405020304" pitchFamily="18" charset="0"/>
              </a:rPr>
              <a:t>bulunur. Sert, </a:t>
            </a:r>
            <a:r>
              <a:rPr lang="tr-TR" altLang="tr-TR" sz="1600" u="sng" dirty="0">
                <a:cs typeface="Times New Roman" panose="02020603050405020304" pitchFamily="18" charset="0"/>
              </a:rPr>
              <a:t>3-4 cm </a:t>
            </a:r>
            <a:r>
              <a:rPr lang="tr-TR" altLang="tr-TR" sz="1600" dirty="0">
                <a:cs typeface="Times New Roman" panose="02020603050405020304" pitchFamily="18" charset="0"/>
              </a:rPr>
              <a:t>uzunluğunda olan iğne yapraklarının </a:t>
            </a:r>
            <a:r>
              <a:rPr lang="tr-TR" altLang="tr-TR" sz="1600" u="sng" dirty="0">
                <a:cs typeface="Times New Roman" panose="02020603050405020304" pitchFamily="18" charset="0"/>
              </a:rPr>
              <a:t>15-40 tanesi demetler halinde </a:t>
            </a:r>
            <a:r>
              <a:rPr lang="tr-TR" altLang="tr-TR" sz="1600" dirty="0">
                <a:cs typeface="Times New Roman" panose="02020603050405020304" pitchFamily="18" charset="0"/>
              </a:rPr>
              <a:t>bir arada bulunur.</a:t>
            </a:r>
            <a:endParaRPr lang="tr-TR" alt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0" hangingPunct="0">
              <a:spcBef>
                <a:spcPct val="50000"/>
              </a:spcBef>
            </a:pPr>
            <a:r>
              <a:rPr lang="tr-TR" altLang="tr-TR" sz="1600" dirty="0">
                <a:cs typeface="Times New Roman" panose="02020603050405020304" pitchFamily="18" charset="0"/>
              </a:rPr>
              <a:t>Kozalakları yumurta biçiminde, </a:t>
            </a:r>
            <a:r>
              <a:rPr lang="tr-TR" altLang="tr-TR" sz="1600" u="sng" dirty="0">
                <a:cs typeface="Times New Roman" panose="02020603050405020304" pitchFamily="18" charset="0"/>
              </a:rPr>
              <a:t>2,5-3,5 cm </a:t>
            </a:r>
            <a:r>
              <a:rPr lang="tr-TR" altLang="tr-TR" sz="1600" dirty="0">
                <a:cs typeface="Times New Roman" panose="02020603050405020304" pitchFamily="18" charset="0"/>
              </a:rPr>
              <a:t>uzunluğunda olup beyaz. tüylü ve kısa saplıdır. </a:t>
            </a: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4644008" y="116632"/>
            <a:ext cx="36004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altLang="tr-TR" sz="2000" b="1" i="1" dirty="0" err="1" smtClean="0">
                <a:solidFill>
                  <a:schemeClr val="bg1"/>
                </a:solidFill>
                <a:cs typeface="Times New Roman" panose="02020603050405020304" pitchFamily="18" charset="0"/>
              </a:rPr>
              <a:t>Larix</a:t>
            </a:r>
            <a:r>
              <a:rPr lang="tr-TR" altLang="tr-TR" sz="2000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tr-TR" altLang="tr-TR" sz="2000" b="1" i="1" dirty="0" err="1" smtClean="0">
                <a:solidFill>
                  <a:schemeClr val="bg1"/>
                </a:solidFill>
                <a:cs typeface="Times New Roman" panose="02020603050405020304" pitchFamily="18" charset="0"/>
              </a:rPr>
              <a:t>occidentalis</a:t>
            </a:r>
            <a:endParaRPr lang="tr-TR" altLang="tr-TR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615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D:\DERSLER\Dendroloji\Ders4\larixoccidentalis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16742"/>
            <a:ext cx="3912592" cy="5868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4644008" y="980728"/>
            <a:ext cx="4038600" cy="106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tr-TR" altLang="tr-TR" sz="1600" dirty="0">
                <a:cs typeface="Times New Roman" panose="02020603050405020304" pitchFamily="18" charset="0"/>
              </a:rPr>
              <a:t>Boylu ağaçlar halinde gelişme gösteren </a:t>
            </a:r>
            <a:r>
              <a:rPr lang="tr-TR" altLang="tr-TR" sz="1600" i="1" dirty="0">
                <a:cs typeface="Times New Roman" panose="02020603050405020304" pitchFamily="18" charset="0"/>
              </a:rPr>
              <a:t>L. </a:t>
            </a:r>
            <a:r>
              <a:rPr lang="tr-TR" altLang="tr-TR" sz="1600" i="1" dirty="0" err="1">
                <a:cs typeface="Times New Roman" panose="02020603050405020304" pitchFamily="18" charset="0"/>
              </a:rPr>
              <a:t>occidentalis</a:t>
            </a:r>
            <a:r>
              <a:rPr lang="tr-TR" altLang="tr-TR" sz="1600" dirty="0">
                <a:cs typeface="Times New Roman" panose="02020603050405020304" pitchFamily="18" charset="0"/>
              </a:rPr>
              <a:t> peyzaj mimarisi </a:t>
            </a:r>
            <a:r>
              <a:rPr lang="tr-TR" altLang="tr-TR" sz="1600" dirty="0" smtClean="0">
                <a:cs typeface="Times New Roman" panose="02020603050405020304" pitchFamily="18" charset="0"/>
              </a:rPr>
              <a:t>çalışmalarında</a:t>
            </a:r>
            <a:r>
              <a:rPr lang="tr-TR" altLang="tr-TR" sz="1600" dirty="0">
                <a:cs typeface="Times New Roman" panose="02020603050405020304" pitchFamily="18" charset="0"/>
              </a:rPr>
              <a:t>, </a:t>
            </a:r>
            <a:r>
              <a:rPr lang="tr-TR" altLang="tr-TR" sz="1600" dirty="0" err="1">
                <a:cs typeface="Times New Roman" panose="02020603050405020304" pitchFamily="18" charset="0"/>
              </a:rPr>
              <a:t>soliter</a:t>
            </a:r>
            <a:r>
              <a:rPr lang="tr-TR" altLang="tr-TR" sz="1600" dirty="0">
                <a:cs typeface="Times New Roman" panose="02020603050405020304" pitchFamily="18" charset="0"/>
              </a:rPr>
              <a:t> halde veya gruplar halinde kullanılmalıdır.</a:t>
            </a: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4644008" y="116632"/>
            <a:ext cx="36004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altLang="tr-TR" sz="2000" b="1" i="1" dirty="0" err="1" smtClean="0">
                <a:solidFill>
                  <a:schemeClr val="bg1"/>
                </a:solidFill>
                <a:cs typeface="Times New Roman" panose="02020603050405020304" pitchFamily="18" charset="0"/>
              </a:rPr>
              <a:t>Larix</a:t>
            </a:r>
            <a:r>
              <a:rPr lang="tr-TR" altLang="tr-TR" sz="2000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tr-TR" altLang="tr-TR" sz="2000" b="1" i="1" dirty="0" err="1" smtClean="0">
                <a:solidFill>
                  <a:schemeClr val="bg1"/>
                </a:solidFill>
                <a:cs typeface="Times New Roman" panose="02020603050405020304" pitchFamily="18" charset="0"/>
              </a:rPr>
              <a:t>occidentalis</a:t>
            </a:r>
            <a:endParaRPr lang="tr-TR" altLang="tr-TR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591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D:\DERSLER\Dendroloji\Ders4\pselarixkaemp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20688"/>
            <a:ext cx="3854586" cy="5788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6803" name="Text Box 3"/>
          <p:cNvSpPr txBox="1">
            <a:spLocks noChangeArrowheads="1"/>
          </p:cNvSpPr>
          <p:nvPr/>
        </p:nvSpPr>
        <p:spPr bwMode="auto">
          <a:xfrm>
            <a:off x="4556124" y="2321585"/>
            <a:ext cx="4079627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tr-TR" altLang="tr-TR" sz="1600" b="1" i="1" u="sng" dirty="0" err="1">
                <a:cs typeface="Times New Roman" panose="02020603050405020304" pitchFamily="18" charset="0"/>
              </a:rPr>
              <a:t>Pseudolarix</a:t>
            </a:r>
            <a:r>
              <a:rPr lang="tr-TR" altLang="tr-TR" sz="1600" b="1" i="1" u="sng" dirty="0">
                <a:cs typeface="Times New Roman" panose="02020603050405020304" pitchFamily="18" charset="0"/>
              </a:rPr>
              <a:t> </a:t>
            </a:r>
            <a:r>
              <a:rPr lang="tr-TR" altLang="tr-TR" sz="1600" b="1" i="1" u="sng" dirty="0" err="1">
                <a:cs typeface="Times New Roman" panose="02020603050405020304" pitchFamily="18" charset="0"/>
              </a:rPr>
              <a:t>kaempferi</a:t>
            </a:r>
            <a:r>
              <a:rPr lang="tr-TR" altLang="tr-TR" sz="1600" b="1" i="1" u="sng" dirty="0">
                <a:cs typeface="Times New Roman" panose="02020603050405020304" pitchFamily="18" charset="0"/>
              </a:rPr>
              <a:t> </a:t>
            </a:r>
            <a:r>
              <a:rPr lang="tr-TR" altLang="tr-TR" sz="1600" b="1" i="1" dirty="0" err="1">
                <a:cs typeface="Times New Roman" panose="02020603050405020304" pitchFamily="18" charset="0"/>
              </a:rPr>
              <a:t>Gord</a:t>
            </a:r>
            <a:r>
              <a:rPr lang="tr-TR" altLang="tr-TR" sz="1600" b="1" i="1" dirty="0">
                <a:cs typeface="Times New Roman" panose="02020603050405020304" pitchFamily="18" charset="0"/>
              </a:rPr>
              <a:t>. </a:t>
            </a:r>
            <a:endParaRPr lang="tr-TR" altLang="tr-TR" sz="1600" b="1" i="1" dirty="0" smtClean="0">
              <a:cs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tr-TR" altLang="tr-TR" sz="1600" b="1" i="1" dirty="0" smtClean="0">
                <a:cs typeface="Times New Roman" panose="02020603050405020304" pitchFamily="18" charset="0"/>
              </a:rPr>
              <a:t>(</a:t>
            </a:r>
            <a:r>
              <a:rPr lang="tr-TR" altLang="tr-TR" sz="1600" b="1" i="1" dirty="0">
                <a:cs typeface="Times New Roman" panose="02020603050405020304" pitchFamily="18" charset="0"/>
              </a:rPr>
              <a:t>P. </a:t>
            </a:r>
            <a:r>
              <a:rPr lang="tr-TR" altLang="tr-TR" sz="1600" b="1" i="1" dirty="0" err="1">
                <a:cs typeface="Times New Roman" panose="02020603050405020304" pitchFamily="18" charset="0"/>
              </a:rPr>
              <a:t>amabilis</a:t>
            </a:r>
            <a:r>
              <a:rPr lang="tr-TR" altLang="tr-TR" sz="1600" b="1" i="1" dirty="0">
                <a:cs typeface="Times New Roman" panose="02020603050405020304" pitchFamily="18" charset="0"/>
              </a:rPr>
              <a:t> </a:t>
            </a:r>
            <a:r>
              <a:rPr lang="tr-TR" altLang="tr-TR" sz="1600" b="1" i="1" dirty="0" err="1">
                <a:cs typeface="Times New Roman" panose="02020603050405020304" pitchFamily="18" charset="0"/>
              </a:rPr>
              <a:t>Rehd</a:t>
            </a:r>
            <a:r>
              <a:rPr lang="tr-TR" altLang="tr-TR" sz="1600" b="1" i="1" dirty="0">
                <a:cs typeface="Times New Roman" panose="02020603050405020304" pitchFamily="18" charset="0"/>
              </a:rPr>
              <a:t>.; </a:t>
            </a:r>
            <a:r>
              <a:rPr lang="tr-TR" altLang="tr-TR" sz="1600" b="1" i="1" dirty="0" err="1">
                <a:cs typeface="Times New Roman" panose="02020603050405020304" pitchFamily="18" charset="0"/>
              </a:rPr>
              <a:t>Larix</a:t>
            </a:r>
            <a:r>
              <a:rPr lang="tr-TR" altLang="tr-TR" sz="1600" b="1" i="1" dirty="0">
                <a:cs typeface="Times New Roman" panose="02020603050405020304" pitchFamily="18" charset="0"/>
              </a:rPr>
              <a:t> </a:t>
            </a:r>
            <a:r>
              <a:rPr lang="tr-TR" altLang="tr-TR" sz="1600" b="1" i="1" dirty="0" err="1">
                <a:cs typeface="Times New Roman" panose="02020603050405020304" pitchFamily="18" charset="0"/>
              </a:rPr>
              <a:t>amabilis</a:t>
            </a:r>
            <a:r>
              <a:rPr lang="tr-TR" altLang="tr-TR" sz="1600" b="1" i="1" dirty="0">
                <a:cs typeface="Times New Roman" panose="02020603050405020304" pitchFamily="18" charset="0"/>
              </a:rPr>
              <a:t> </a:t>
            </a:r>
            <a:r>
              <a:rPr lang="tr-TR" altLang="tr-TR" sz="1600" b="1" i="1" dirty="0" err="1">
                <a:cs typeface="Times New Roman" panose="02020603050405020304" pitchFamily="18" charset="0"/>
              </a:rPr>
              <a:t>Nels</a:t>
            </a:r>
            <a:r>
              <a:rPr lang="tr-TR" altLang="tr-TR" sz="1600" b="1" i="1" dirty="0">
                <a:cs typeface="Times New Roman" panose="02020603050405020304" pitchFamily="18" charset="0"/>
              </a:rPr>
              <a:t>., P. </a:t>
            </a:r>
            <a:r>
              <a:rPr lang="tr-TR" altLang="tr-TR" sz="1600" b="1" i="1" dirty="0" err="1">
                <a:cs typeface="Times New Roman" panose="02020603050405020304" pitchFamily="18" charset="0"/>
              </a:rPr>
              <a:t>fortunei</a:t>
            </a:r>
            <a:r>
              <a:rPr lang="tr-TR" altLang="tr-TR" sz="1600" b="1" i="1" dirty="0">
                <a:cs typeface="Times New Roman" panose="02020603050405020304" pitchFamily="18" charset="0"/>
              </a:rPr>
              <a:t> </a:t>
            </a:r>
            <a:r>
              <a:rPr lang="tr-TR" altLang="tr-TR" sz="1600" b="1" i="1" dirty="0" err="1" smtClean="0">
                <a:cs typeface="Times New Roman" panose="02020603050405020304" pitchFamily="18" charset="0"/>
              </a:rPr>
              <a:t>Mayr</a:t>
            </a:r>
            <a:r>
              <a:rPr lang="tr-TR" altLang="tr-TR" sz="1600" b="1" i="1" dirty="0" smtClean="0">
                <a:cs typeface="Times New Roman" panose="02020603050405020304" pitchFamily="18" charset="0"/>
              </a:rPr>
              <a:t>)</a:t>
            </a:r>
          </a:p>
          <a:p>
            <a:pPr eaLnBrk="0" hangingPunct="0">
              <a:spcBef>
                <a:spcPct val="50000"/>
              </a:spcBef>
            </a:pPr>
            <a:r>
              <a:rPr lang="tr-TR" altLang="tr-TR" sz="1600" b="1" i="1" dirty="0" smtClean="0">
                <a:cs typeface="Times New Roman" panose="02020603050405020304" pitchFamily="18" charset="0"/>
              </a:rPr>
              <a:t>Çin </a:t>
            </a:r>
            <a:r>
              <a:rPr lang="tr-TR" altLang="tr-TR" sz="1600" b="1" i="1" dirty="0">
                <a:cs typeface="Times New Roman" panose="02020603050405020304" pitchFamily="18" charset="0"/>
              </a:rPr>
              <a:t>Altın Melezi</a:t>
            </a:r>
            <a:r>
              <a:rPr lang="en-US" altLang="tr-TR" sz="1600" b="1" i="1" dirty="0">
                <a:cs typeface="Times New Roman" panose="02020603050405020304" pitchFamily="18" charset="0"/>
              </a:rPr>
              <a:t> </a:t>
            </a:r>
            <a:endParaRPr lang="tr-TR" altLang="tr-TR" sz="1600" b="1" i="1" dirty="0">
              <a:cs typeface="Times New Roman" panose="02020603050405020304" pitchFamily="18" charset="0"/>
            </a:endParaRPr>
          </a:p>
        </p:txBody>
      </p:sp>
      <p:sp>
        <p:nvSpPr>
          <p:cNvPr id="76804" name="Text Box 4"/>
          <p:cNvSpPr txBox="1">
            <a:spLocks noChangeArrowheads="1"/>
          </p:cNvSpPr>
          <p:nvPr/>
        </p:nvSpPr>
        <p:spPr bwMode="auto">
          <a:xfrm>
            <a:off x="4556125" y="3645024"/>
            <a:ext cx="4079627" cy="160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tr-TR" altLang="tr-TR" sz="1400" dirty="0">
                <a:cs typeface="Times New Roman" panose="02020603050405020304" pitchFamily="18" charset="0"/>
              </a:rPr>
              <a:t>Doğu Çin'de bulunan bu tür, vatanında </a:t>
            </a:r>
            <a:r>
              <a:rPr lang="tr-TR" altLang="tr-TR" sz="1400" u="sng" dirty="0">
                <a:cs typeface="Times New Roman" panose="02020603050405020304" pitchFamily="18" charset="0"/>
              </a:rPr>
              <a:t>30-40 m boya ve 1-1,5 m çapa </a:t>
            </a:r>
            <a:r>
              <a:rPr lang="tr-TR" altLang="tr-TR" sz="1400" dirty="0">
                <a:cs typeface="Times New Roman" panose="02020603050405020304" pitchFamily="18" charset="0"/>
              </a:rPr>
              <a:t>ulaşır. </a:t>
            </a:r>
            <a:r>
              <a:rPr lang="tr-TR" altLang="tr-TR" sz="1400" dirty="0" smtClean="0">
                <a:cs typeface="Times New Roman" panose="02020603050405020304" pitchFamily="18" charset="0"/>
              </a:rPr>
              <a:t>Geniş </a:t>
            </a:r>
            <a:r>
              <a:rPr lang="tr-TR" altLang="tr-TR" sz="1400" dirty="0">
                <a:cs typeface="Times New Roman" panose="02020603050405020304" pitchFamily="18" charset="0"/>
              </a:rPr>
              <a:t>piramidal tepeye sahiptir. </a:t>
            </a:r>
            <a:r>
              <a:rPr lang="tr-TR" altLang="tr-TR" sz="1400" dirty="0" smtClean="0">
                <a:cs typeface="Times New Roman" panose="02020603050405020304" pitchFamily="18" charset="0"/>
              </a:rPr>
              <a:t>Yaşlı </a:t>
            </a:r>
            <a:r>
              <a:rPr lang="tr-TR" altLang="tr-TR" sz="1400" dirty="0">
                <a:cs typeface="Times New Roman" panose="02020603050405020304" pitchFamily="18" charset="0"/>
              </a:rPr>
              <a:t>ağaçlarda gövde kabuğu kırmızımsı kahverengidir; küçük, dar pullar halinde ayrılır. </a:t>
            </a:r>
            <a:r>
              <a:rPr lang="tr-TR" altLang="tr-TR" sz="1400" dirty="0" smtClean="0">
                <a:cs typeface="Times New Roman" panose="02020603050405020304" pitchFamily="18" charset="0"/>
              </a:rPr>
              <a:t>Dallar </a:t>
            </a:r>
            <a:r>
              <a:rPr lang="tr-TR" altLang="tr-TR" sz="1400" dirty="0">
                <a:cs typeface="Times New Roman" panose="02020603050405020304" pitchFamily="18" charset="0"/>
              </a:rPr>
              <a:t>gövdeden yatay olarak çıkarlar ve </a:t>
            </a:r>
            <a:r>
              <a:rPr lang="tr-TR" altLang="tr-TR" sz="1400" dirty="0" err="1">
                <a:cs typeface="Times New Roman" panose="02020603050405020304" pitchFamily="18" charset="0"/>
              </a:rPr>
              <a:t>çevrel</a:t>
            </a:r>
            <a:r>
              <a:rPr lang="tr-TR" altLang="tr-TR" sz="1400" dirty="0">
                <a:cs typeface="Times New Roman" panose="02020603050405020304" pitchFamily="18" charset="0"/>
              </a:rPr>
              <a:t> dizilmişlerdir. Kısa ve uzun sürgün bulunur. </a:t>
            </a:r>
          </a:p>
        </p:txBody>
      </p:sp>
      <p:sp>
        <p:nvSpPr>
          <p:cNvPr id="76805" name="Text Box 5"/>
          <p:cNvSpPr txBox="1">
            <a:spLocks noChangeArrowheads="1"/>
          </p:cNvSpPr>
          <p:nvPr/>
        </p:nvSpPr>
        <p:spPr bwMode="auto">
          <a:xfrm>
            <a:off x="4139952" y="159879"/>
            <a:ext cx="44958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altLang="tr-TR" sz="1800" b="1" i="1" dirty="0">
                <a:solidFill>
                  <a:schemeClr val="bg1"/>
                </a:solidFill>
                <a:cs typeface="Times New Roman" panose="02020603050405020304" pitchFamily="18" charset="0"/>
              </a:rPr>
              <a:t>PSEUDOLARIX </a:t>
            </a:r>
            <a:r>
              <a:rPr lang="tr-TR" altLang="tr-TR" sz="1800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-</a:t>
            </a:r>
            <a:r>
              <a:rPr lang="en-US" altLang="tr-TR" sz="1800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tr-TR" altLang="tr-TR" sz="1800" b="1" i="1" dirty="0">
                <a:solidFill>
                  <a:schemeClr val="bg1"/>
                </a:solidFill>
                <a:cs typeface="Times New Roman" panose="02020603050405020304" pitchFamily="18" charset="0"/>
              </a:rPr>
              <a:t>PINACEAE</a:t>
            </a:r>
            <a:r>
              <a:rPr lang="en-US" altLang="tr-TR" sz="1800" b="1" i="1" dirty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endParaRPr lang="tr-TR" altLang="tr-TR" sz="1800" b="1" i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76806" name="Text Box 6"/>
          <p:cNvSpPr txBox="1">
            <a:spLocks noChangeArrowheads="1"/>
          </p:cNvSpPr>
          <p:nvPr/>
        </p:nvSpPr>
        <p:spPr bwMode="auto">
          <a:xfrm>
            <a:off x="4556125" y="990600"/>
            <a:ext cx="407962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 eaLnBrk="0" hangingPunct="0"/>
            <a:r>
              <a:rPr lang="tr-TR" altLang="tr-TR" sz="1400" dirty="0">
                <a:cs typeface="Times New Roman" panose="02020603050405020304" pitchFamily="18" charset="0"/>
              </a:rPr>
              <a:t>Doğal yayılışı Çin'dir. Kışın yaprağını döker. Sadece bir türe sahiptir.</a:t>
            </a:r>
          </a:p>
        </p:txBody>
      </p:sp>
    </p:spTree>
    <p:extLst>
      <p:ext uri="{BB962C8B-B14F-4D97-AF65-F5344CB8AC3E}">
        <p14:creationId xmlns:p14="http://schemas.microsoft.com/office/powerpoint/2010/main" val="199359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D:\DERSLER\Dendroloji\Ders4\Pseudolarix_kaempferi_02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263" y="836712"/>
            <a:ext cx="7304530" cy="4306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227" name="Text Box 3"/>
          <p:cNvSpPr txBox="1">
            <a:spLocks noChangeArrowheads="1"/>
          </p:cNvSpPr>
          <p:nvPr/>
        </p:nvSpPr>
        <p:spPr bwMode="auto">
          <a:xfrm>
            <a:off x="502600" y="5217417"/>
            <a:ext cx="8173856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tr-TR" altLang="tr-TR" sz="1400" dirty="0">
                <a:cs typeface="Times New Roman" panose="02020603050405020304" pitchFamily="18" charset="0"/>
              </a:rPr>
              <a:t>Kısa sürgünlerde iğne yapraklar bir çoğu </a:t>
            </a:r>
            <a:r>
              <a:rPr lang="tr-TR" altLang="tr-TR" sz="1400" dirty="0" smtClean="0">
                <a:cs typeface="Times New Roman" panose="02020603050405020304" pitchFamily="18" charset="0"/>
              </a:rPr>
              <a:t>bir arada </a:t>
            </a:r>
            <a:r>
              <a:rPr lang="tr-TR" altLang="tr-TR" sz="1400" dirty="0">
                <a:cs typeface="Times New Roman" panose="02020603050405020304" pitchFamily="18" charset="0"/>
              </a:rPr>
              <a:t>demetler halinde oldukları halde, uzun sürgünlerde iğne yapraklar </a:t>
            </a:r>
            <a:r>
              <a:rPr lang="tr-TR" altLang="tr-TR" sz="1400" dirty="0"/>
              <a:t>tek tek</a:t>
            </a:r>
            <a:r>
              <a:rPr lang="tr-TR" altLang="tr-TR" sz="1400" dirty="0">
                <a:cs typeface="Times New Roman" panose="02020603050405020304" pitchFamily="18" charset="0"/>
              </a:rPr>
              <a:t> ve dağınık halde dizilmişlerdir. İğne yaprakları </a:t>
            </a:r>
            <a:r>
              <a:rPr lang="tr-TR" altLang="tr-TR" sz="1400" i="1" dirty="0" err="1">
                <a:cs typeface="Times New Roman" panose="02020603050405020304" pitchFamily="18" charset="0"/>
              </a:rPr>
              <a:t>Larix</a:t>
            </a:r>
            <a:r>
              <a:rPr lang="tr-TR" altLang="tr-TR" sz="1400" dirty="0">
                <a:cs typeface="Times New Roman" panose="02020603050405020304" pitchFamily="18" charset="0"/>
              </a:rPr>
              <a:t> yapraklarına oranla daha uzun ve geniş (</a:t>
            </a:r>
            <a:r>
              <a:rPr lang="tr-TR" altLang="tr-TR" sz="1400" u="sng" dirty="0">
                <a:cs typeface="Times New Roman" panose="02020603050405020304" pitchFamily="18" charset="0"/>
              </a:rPr>
              <a:t>3-7 cm uzunlukta, 1-2 mm genişlikte</a:t>
            </a:r>
            <a:r>
              <a:rPr lang="tr-TR" altLang="tr-TR" sz="1400" dirty="0">
                <a:cs typeface="Times New Roman" panose="02020603050405020304" pitchFamily="18" charset="0"/>
              </a:rPr>
              <a:t>), açık yeşil renkte, yumuşaktır. Alt yüzeylerinde </a:t>
            </a:r>
            <a:r>
              <a:rPr lang="tr-TR" altLang="tr-TR" sz="1400" u="sng" dirty="0">
                <a:cs typeface="Times New Roman" panose="02020603050405020304" pitchFamily="18" charset="0"/>
              </a:rPr>
              <a:t>2 adet </a:t>
            </a:r>
            <a:r>
              <a:rPr lang="tr-TR" altLang="tr-TR" sz="1400" u="sng" dirty="0" err="1">
                <a:cs typeface="Times New Roman" panose="02020603050405020304" pitchFamily="18" charset="0"/>
              </a:rPr>
              <a:t>stoma</a:t>
            </a:r>
            <a:r>
              <a:rPr lang="tr-TR" altLang="tr-TR" sz="1400" u="sng" dirty="0">
                <a:cs typeface="Times New Roman" panose="02020603050405020304" pitchFamily="18" charset="0"/>
              </a:rPr>
              <a:t> </a:t>
            </a:r>
            <a:r>
              <a:rPr lang="tr-TR" altLang="tr-TR" sz="1400" dirty="0">
                <a:cs typeface="Times New Roman" panose="02020603050405020304" pitchFamily="18" charset="0"/>
              </a:rPr>
              <a:t>şeridi bulunur. </a:t>
            </a:r>
            <a:r>
              <a:rPr lang="tr-TR" altLang="tr-TR" sz="1400" u="sng" dirty="0">
                <a:cs typeface="Times New Roman" panose="02020603050405020304" pitchFamily="18" charset="0"/>
              </a:rPr>
              <a:t>Sonbaharda altın sarısı </a:t>
            </a:r>
            <a:r>
              <a:rPr lang="tr-TR" altLang="tr-TR" sz="1400" dirty="0">
                <a:cs typeface="Times New Roman" panose="02020603050405020304" pitchFamily="18" charset="0"/>
              </a:rPr>
              <a:t>renk alan iğne yaprakları ile P. </a:t>
            </a:r>
            <a:r>
              <a:rPr lang="tr-TR" altLang="tr-TR" sz="1400" dirty="0" err="1">
                <a:cs typeface="Times New Roman" panose="02020603050405020304" pitchFamily="18" charset="0"/>
              </a:rPr>
              <a:t>kaempferi</a:t>
            </a:r>
            <a:r>
              <a:rPr lang="tr-TR" altLang="tr-TR" sz="1400" dirty="0">
                <a:cs typeface="Times New Roman" panose="02020603050405020304" pitchFamily="18" charset="0"/>
              </a:rPr>
              <a:t>, estetik bir görünüşe sahiptir.</a:t>
            </a: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4644008" y="116632"/>
            <a:ext cx="36004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altLang="tr-TR" sz="2000" b="1" i="1" dirty="0" err="1">
                <a:solidFill>
                  <a:schemeClr val="bg1"/>
                </a:solidFill>
                <a:cs typeface="Times New Roman" panose="02020603050405020304" pitchFamily="18" charset="0"/>
              </a:rPr>
              <a:t>Pseudolarix</a:t>
            </a:r>
            <a:r>
              <a:rPr lang="tr-TR" altLang="tr-TR" sz="2000" b="1" i="1" dirty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tr-TR" altLang="tr-TR" sz="2000" b="1" i="1" dirty="0" err="1">
                <a:solidFill>
                  <a:schemeClr val="bg1"/>
                </a:solidFill>
                <a:cs typeface="Times New Roman" panose="02020603050405020304" pitchFamily="18" charset="0"/>
              </a:rPr>
              <a:t>kaempferi</a:t>
            </a:r>
            <a:endParaRPr lang="tr-TR" altLang="tr-TR" sz="20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5440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D:\DERSLER\Dendroloji\Ders4\Pseudolarix_kaempferi_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08720"/>
            <a:ext cx="8128000" cy="557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4644008" y="116632"/>
            <a:ext cx="36004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altLang="tr-TR" sz="2000" b="1" i="1" dirty="0" err="1">
                <a:solidFill>
                  <a:schemeClr val="bg1"/>
                </a:solidFill>
                <a:cs typeface="Times New Roman" panose="02020603050405020304" pitchFamily="18" charset="0"/>
              </a:rPr>
              <a:t>Pseudolarix</a:t>
            </a:r>
            <a:r>
              <a:rPr lang="tr-TR" altLang="tr-TR" sz="2000" b="1" i="1" dirty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tr-TR" altLang="tr-TR" sz="2000" b="1" i="1" dirty="0" err="1">
                <a:solidFill>
                  <a:schemeClr val="bg1"/>
                </a:solidFill>
                <a:cs typeface="Times New Roman" panose="02020603050405020304" pitchFamily="18" charset="0"/>
              </a:rPr>
              <a:t>kaempferi</a:t>
            </a:r>
            <a:endParaRPr lang="tr-TR" altLang="tr-TR" sz="20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947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D:\DERSLER\Dendroloji\Ders4\Pseudolarix_kaempferi_04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04734"/>
            <a:ext cx="3823915" cy="5818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275" name="Text Box 3"/>
          <p:cNvSpPr txBox="1">
            <a:spLocks noChangeArrowheads="1"/>
          </p:cNvSpPr>
          <p:nvPr/>
        </p:nvSpPr>
        <p:spPr bwMode="auto">
          <a:xfrm>
            <a:off x="4572000" y="836712"/>
            <a:ext cx="3744416" cy="5586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tr-TR" altLang="tr-TR" sz="1400" dirty="0" err="1">
                <a:cs typeface="Times New Roman" panose="02020603050405020304" pitchFamily="18" charset="0"/>
              </a:rPr>
              <a:t>Kozalaklan</a:t>
            </a:r>
            <a:r>
              <a:rPr lang="tr-TR" altLang="tr-TR" sz="1400" dirty="0">
                <a:cs typeface="Times New Roman" panose="02020603050405020304" pitchFamily="18" charset="0"/>
              </a:rPr>
              <a:t> kırmızımsı kahverengi, yumurta biçiminde, </a:t>
            </a:r>
            <a:r>
              <a:rPr lang="tr-TR" altLang="tr-TR" sz="1400" u="sng" dirty="0">
                <a:cs typeface="Times New Roman" panose="02020603050405020304" pitchFamily="18" charset="0"/>
              </a:rPr>
              <a:t>6-7 cm uzunlukta, 4-5 cm genişlikte, kısa saplı </a:t>
            </a:r>
            <a:r>
              <a:rPr lang="tr-TR" altLang="tr-TR" sz="1400" dirty="0">
                <a:cs typeface="Times New Roman" panose="02020603050405020304" pitchFamily="18" charset="0"/>
              </a:rPr>
              <a:t>olup </a:t>
            </a:r>
            <a:r>
              <a:rPr lang="tr-TR" altLang="tr-TR" sz="1400" dirty="0"/>
              <a:t>tek tek</a:t>
            </a:r>
            <a:r>
              <a:rPr lang="tr-TR" altLang="tr-TR" sz="1400" dirty="0">
                <a:cs typeface="Times New Roman" panose="02020603050405020304" pitchFamily="18" charset="0"/>
              </a:rPr>
              <a:t> dizilmişler ve yukarıya doğru yönelmişlerdir. </a:t>
            </a:r>
            <a:r>
              <a:rPr lang="tr-TR" altLang="tr-TR" sz="1400" i="1" dirty="0" err="1">
                <a:cs typeface="Times New Roman" panose="02020603050405020304" pitchFamily="18" charset="0"/>
              </a:rPr>
              <a:t>Larix</a:t>
            </a:r>
            <a:r>
              <a:rPr lang="tr-TR" altLang="tr-TR" sz="1400" dirty="0" err="1">
                <a:cs typeface="Times New Roman" panose="02020603050405020304" pitchFamily="18" charset="0"/>
              </a:rPr>
              <a:t>'de</a:t>
            </a:r>
            <a:r>
              <a:rPr lang="tr-TR" altLang="tr-TR" sz="1400" dirty="0">
                <a:cs typeface="Times New Roman" panose="02020603050405020304" pitchFamily="18" charset="0"/>
              </a:rPr>
              <a:t> olgun kozalaklar bir kaç yıl ağaçta kaldıkları halde, </a:t>
            </a:r>
            <a:r>
              <a:rPr lang="tr-TR" altLang="tr-TR" sz="1400" i="1" dirty="0">
                <a:cs typeface="Times New Roman" panose="02020603050405020304" pitchFamily="18" charset="0"/>
              </a:rPr>
              <a:t>P. </a:t>
            </a:r>
            <a:r>
              <a:rPr lang="tr-TR" altLang="tr-TR" sz="1400" i="1" dirty="0" err="1">
                <a:cs typeface="Times New Roman" panose="02020603050405020304" pitchFamily="18" charset="0"/>
              </a:rPr>
              <a:t>kaempferi</a:t>
            </a:r>
            <a:r>
              <a:rPr lang="tr-TR" altLang="tr-TR" sz="1400" dirty="0" err="1">
                <a:cs typeface="Times New Roman" panose="02020603050405020304" pitchFamily="18" charset="0"/>
              </a:rPr>
              <a:t>'de</a:t>
            </a:r>
            <a:r>
              <a:rPr lang="tr-TR" altLang="tr-TR" sz="1400" dirty="0">
                <a:cs typeface="Times New Roman" panose="02020603050405020304" pitchFamily="18" charset="0"/>
              </a:rPr>
              <a:t> </a:t>
            </a:r>
            <a:r>
              <a:rPr lang="tr-TR" altLang="tr-TR" sz="1400" i="1" dirty="0" err="1">
                <a:cs typeface="Times New Roman" panose="02020603050405020304" pitchFamily="18" charset="0"/>
              </a:rPr>
              <a:t>Abies</a:t>
            </a:r>
            <a:r>
              <a:rPr lang="tr-TR" altLang="tr-TR" sz="1400" dirty="0" err="1">
                <a:cs typeface="Times New Roman" panose="02020603050405020304" pitchFamily="18" charset="0"/>
              </a:rPr>
              <a:t>'de</a:t>
            </a:r>
            <a:r>
              <a:rPr lang="tr-TR" altLang="tr-TR" sz="1400" dirty="0">
                <a:cs typeface="Times New Roman" panose="02020603050405020304" pitchFamily="18" charset="0"/>
              </a:rPr>
              <a:t> olduğu gibi, </a:t>
            </a:r>
            <a:r>
              <a:rPr lang="tr-TR" altLang="tr-TR" sz="1400" u="sng" dirty="0">
                <a:cs typeface="Times New Roman" panose="02020603050405020304" pitchFamily="18" charset="0"/>
              </a:rPr>
              <a:t>olgunlaşmış kozalakta pullar dağılır</a:t>
            </a:r>
            <a:r>
              <a:rPr lang="tr-TR" altLang="tr-TR" sz="1400" dirty="0">
                <a:cs typeface="Times New Roman" panose="02020603050405020304" pitchFamily="18" charset="0"/>
              </a:rPr>
              <a:t>. </a:t>
            </a:r>
            <a:endParaRPr lang="en-US" altLang="tr-TR" sz="1400" dirty="0">
              <a:cs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tr-TR" altLang="tr-TR" sz="1400" dirty="0">
                <a:cs typeface="Times New Roman" panose="02020603050405020304" pitchFamily="18" charset="0"/>
              </a:rPr>
              <a:t>Çin'de </a:t>
            </a:r>
            <a:r>
              <a:rPr lang="tr-TR" altLang="tr-TR" sz="1400" dirty="0" err="1">
                <a:cs typeface="Times New Roman" panose="02020603050405020304" pitchFamily="18" charset="0"/>
              </a:rPr>
              <a:t>mabedlere</a:t>
            </a:r>
            <a:r>
              <a:rPr lang="tr-TR" altLang="tr-TR" sz="1400" dirty="0">
                <a:cs typeface="Times New Roman" panose="02020603050405020304" pitchFamily="18" charset="0"/>
              </a:rPr>
              <a:t> ait yeşil alanlarda kullanılan </a:t>
            </a:r>
            <a:r>
              <a:rPr lang="tr-TR" altLang="tr-TR" sz="1400" i="1" dirty="0">
                <a:cs typeface="Times New Roman" panose="02020603050405020304" pitchFamily="18" charset="0"/>
              </a:rPr>
              <a:t>P. </a:t>
            </a:r>
            <a:r>
              <a:rPr lang="tr-TR" altLang="tr-TR" sz="1400" i="1" dirty="0" err="1">
                <a:cs typeface="Times New Roman" panose="02020603050405020304" pitchFamily="18" charset="0"/>
              </a:rPr>
              <a:t>kaempferi</a:t>
            </a:r>
            <a:r>
              <a:rPr lang="tr-TR" altLang="tr-TR" sz="1400" i="1" dirty="0">
                <a:cs typeface="Times New Roman" panose="02020603050405020304" pitchFamily="18" charset="0"/>
              </a:rPr>
              <a:t>,</a:t>
            </a:r>
            <a:r>
              <a:rPr lang="tr-TR" altLang="tr-TR" sz="1400" dirty="0">
                <a:cs typeface="Times New Roman" panose="02020603050405020304" pitchFamily="18" charset="0"/>
              </a:rPr>
              <a:t> habitus bakımından </a:t>
            </a:r>
            <a:r>
              <a:rPr lang="tr-TR" altLang="tr-TR" sz="1400" i="1" dirty="0" err="1">
                <a:cs typeface="Times New Roman" panose="02020603050405020304" pitchFamily="18" charset="0"/>
              </a:rPr>
              <a:t>Larix</a:t>
            </a:r>
            <a:r>
              <a:rPr lang="tr-TR" altLang="tr-TR" sz="1400" dirty="0" err="1">
                <a:cs typeface="Times New Roman" panose="02020603050405020304" pitchFamily="18" charset="0"/>
              </a:rPr>
              <a:t>'e</a:t>
            </a:r>
            <a:r>
              <a:rPr lang="tr-TR" altLang="tr-TR" sz="1400" dirty="0">
                <a:cs typeface="Times New Roman" panose="02020603050405020304" pitchFamily="18" charset="0"/>
              </a:rPr>
              <a:t> benzer. Özellikle sonbahardaki görünüşü çok caziptir.</a:t>
            </a:r>
            <a:endParaRPr lang="tr-TR" altLang="tr-T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tr-TR" altLang="tr-TR" sz="1400" dirty="0">
                <a:cs typeface="Times New Roman" panose="02020603050405020304" pitchFamily="18" charset="0"/>
              </a:rPr>
              <a:t>Çin Altın Melezi güneşli veya yan gölge mahallerde bulundurulabilir. Taze, nemli toprakları sever. Kireçli topraklarda gelişemez. Soğuk iklim şartlarına korunaklı yerlerde kısmen dayanıklı olmakla beraber, </a:t>
            </a:r>
            <a:r>
              <a:rPr lang="tr-TR" altLang="tr-TR" sz="1400" dirty="0" err="1">
                <a:cs typeface="Times New Roman" panose="02020603050405020304" pitchFamily="18" charset="0"/>
              </a:rPr>
              <a:t>kontinental</a:t>
            </a:r>
            <a:r>
              <a:rPr lang="tr-TR" altLang="tr-TR" sz="1400" dirty="0">
                <a:cs typeface="Times New Roman" panose="02020603050405020304" pitchFamily="18" charset="0"/>
              </a:rPr>
              <a:t> iklim şartlarında yetişemez. Nispi nemi yüksek yerleri sever.</a:t>
            </a:r>
            <a:endParaRPr lang="tr-TR" altLang="tr-T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tr-TR" altLang="tr-TR" sz="1400" i="1" dirty="0">
                <a:cs typeface="Times New Roman" panose="02020603050405020304" pitchFamily="18" charset="0"/>
              </a:rPr>
              <a:t>P. </a:t>
            </a:r>
            <a:r>
              <a:rPr lang="tr-TR" altLang="tr-TR" sz="1400" i="1" dirty="0" err="1">
                <a:cs typeface="Times New Roman" panose="02020603050405020304" pitchFamily="18" charset="0"/>
              </a:rPr>
              <a:t>kaempferi</a:t>
            </a:r>
            <a:r>
              <a:rPr lang="tr-TR" altLang="tr-TR" sz="1400" dirty="0">
                <a:cs typeface="Times New Roman" panose="02020603050405020304" pitchFamily="18" charset="0"/>
              </a:rPr>
              <a:t> </a:t>
            </a:r>
            <a:r>
              <a:rPr lang="tr-TR" altLang="tr-TR" sz="1400" dirty="0" err="1">
                <a:cs typeface="Times New Roman" panose="02020603050405020304" pitchFamily="18" charset="0"/>
              </a:rPr>
              <a:t>soliter</a:t>
            </a:r>
            <a:r>
              <a:rPr lang="tr-TR" altLang="tr-TR" sz="1400" dirty="0">
                <a:cs typeface="Times New Roman" panose="02020603050405020304" pitchFamily="18" charset="0"/>
              </a:rPr>
              <a:t> veya gevşek gruplar halinde bulundurulmalıdır. Ülkemizde özellikle Doğu Karadeniz Bölgesi'nde kullanımı mümkün olan bir iğne yapraklı ağaçtır.</a:t>
            </a: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4644008" y="116632"/>
            <a:ext cx="36004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altLang="tr-TR" sz="2000" b="1" i="1" dirty="0" err="1">
                <a:solidFill>
                  <a:schemeClr val="bg1"/>
                </a:solidFill>
                <a:cs typeface="Times New Roman" panose="02020603050405020304" pitchFamily="18" charset="0"/>
              </a:rPr>
              <a:t>Pseudolarix</a:t>
            </a:r>
            <a:r>
              <a:rPr lang="tr-TR" altLang="tr-TR" sz="2000" b="1" i="1" dirty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tr-TR" altLang="tr-TR" sz="2000" b="1" i="1" dirty="0" err="1">
                <a:solidFill>
                  <a:schemeClr val="bg1"/>
                </a:solidFill>
                <a:cs typeface="Times New Roman" panose="02020603050405020304" pitchFamily="18" charset="0"/>
              </a:rPr>
              <a:t>kaempferi</a:t>
            </a:r>
            <a:endParaRPr lang="tr-TR" altLang="tr-TR" sz="20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768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832134" y="836712"/>
            <a:ext cx="7489825" cy="5478423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tr-T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tr-TR" sz="1400" b="1" dirty="0">
                <a:latin typeface="+mj-lt"/>
              </a:rPr>
              <a:t>KAYNAKLAR</a:t>
            </a:r>
          </a:p>
          <a:p>
            <a:pPr>
              <a:defRPr/>
            </a:pPr>
            <a:endParaRPr lang="tr-TR" sz="1400" dirty="0">
              <a:latin typeface="+mj-lt"/>
            </a:endParaRPr>
          </a:p>
          <a:p>
            <a:pPr>
              <a:defRPr/>
            </a:pPr>
            <a:r>
              <a:rPr lang="tr-TR" sz="1400" dirty="0" smtClean="0">
                <a:latin typeface="+mj-lt"/>
              </a:rPr>
              <a:t>Akman, Y., </a:t>
            </a:r>
            <a:r>
              <a:rPr lang="tr-TR" sz="1400" dirty="0" err="1" smtClean="0">
                <a:latin typeface="+mj-lt"/>
              </a:rPr>
              <a:t>Ketenoğlu</a:t>
            </a:r>
            <a:r>
              <a:rPr lang="tr-TR" sz="1400" dirty="0" smtClean="0">
                <a:latin typeface="+mj-lt"/>
              </a:rPr>
              <a:t>, O., Kurt, L., Kurt F. Ve Körüklü S.T. 2012</a:t>
            </a:r>
            <a:r>
              <a:rPr lang="tr-TR" sz="1400" dirty="0">
                <a:latin typeface="+mj-lt"/>
              </a:rPr>
              <a:t>. </a:t>
            </a:r>
            <a:r>
              <a:rPr lang="tr-TR" sz="1400" dirty="0" err="1" smtClean="0">
                <a:latin typeface="+mj-lt"/>
              </a:rPr>
              <a:t>Gymnospermae</a:t>
            </a:r>
            <a:r>
              <a:rPr lang="tr-TR" sz="1400" dirty="0" smtClean="0">
                <a:latin typeface="+mj-lt"/>
              </a:rPr>
              <a:t> (Açık Tohumlular). Ajans-Türk Gazetecilik Matbaacılık. ISBN: 978-975-97436-2-0.</a:t>
            </a:r>
          </a:p>
          <a:p>
            <a:pPr>
              <a:defRPr/>
            </a:pPr>
            <a:endParaRPr lang="tr-TR" sz="1400" dirty="0">
              <a:latin typeface="+mj-lt"/>
            </a:endParaRPr>
          </a:p>
          <a:p>
            <a:pPr>
              <a:defRPr/>
            </a:pPr>
            <a:r>
              <a:rPr lang="tr-TR" sz="1400" dirty="0" smtClean="0">
                <a:latin typeface="+mj-lt"/>
              </a:rPr>
              <a:t>Anşin</a:t>
            </a:r>
            <a:r>
              <a:rPr lang="tr-TR" sz="1400" dirty="0">
                <a:latin typeface="+mj-lt"/>
              </a:rPr>
              <a:t>, R. Ve Özkan, Z. C. </a:t>
            </a:r>
            <a:r>
              <a:rPr lang="tr-TR" sz="1400" dirty="0" smtClean="0">
                <a:latin typeface="+mj-lt"/>
              </a:rPr>
              <a:t>2001. </a:t>
            </a:r>
            <a:r>
              <a:rPr lang="tr-TR" sz="1400" dirty="0">
                <a:latin typeface="+mj-lt"/>
              </a:rPr>
              <a:t>Tohumlu Bitkiler </a:t>
            </a:r>
            <a:r>
              <a:rPr lang="tr-TR" sz="1400" dirty="0" smtClean="0">
                <a:latin typeface="+mj-lt"/>
              </a:rPr>
              <a:t>/ Açık Tohumlular. </a:t>
            </a:r>
            <a:r>
              <a:rPr lang="tr-TR" sz="1400" dirty="0">
                <a:latin typeface="+mj-lt"/>
              </a:rPr>
              <a:t>Karadeniz Teknik </a:t>
            </a:r>
            <a:r>
              <a:rPr lang="tr-TR" sz="1400" dirty="0" smtClean="0">
                <a:latin typeface="+mj-lt"/>
              </a:rPr>
              <a:t>Üniversitesi Basımevi. No:122-15, </a:t>
            </a:r>
            <a:r>
              <a:rPr lang="tr-TR" sz="1400" dirty="0">
                <a:latin typeface="+mj-lt"/>
              </a:rPr>
              <a:t>Trabzon</a:t>
            </a:r>
            <a:r>
              <a:rPr lang="tr-TR" sz="1400" dirty="0" smtClean="0">
                <a:latin typeface="+mj-lt"/>
              </a:rPr>
              <a:t>.</a:t>
            </a:r>
          </a:p>
          <a:p>
            <a:pPr>
              <a:defRPr/>
            </a:pPr>
            <a:endParaRPr lang="tr-TR" sz="1400" dirty="0">
              <a:latin typeface="+mj-lt"/>
            </a:endParaRPr>
          </a:p>
          <a:p>
            <a:pPr>
              <a:defRPr/>
            </a:pPr>
            <a:r>
              <a:rPr lang="tr-TR" sz="1400" dirty="0" err="1" smtClean="0">
                <a:latin typeface="+mj-lt"/>
              </a:rPr>
              <a:t>Boyd</a:t>
            </a:r>
            <a:r>
              <a:rPr lang="tr-TR" sz="1400" dirty="0" smtClean="0">
                <a:latin typeface="+mj-lt"/>
              </a:rPr>
              <a:t>, P. (Ed.). 1999. </a:t>
            </a:r>
            <a:r>
              <a:rPr lang="tr-TR" sz="1400" dirty="0" err="1" smtClean="0">
                <a:latin typeface="+mj-lt"/>
              </a:rPr>
              <a:t>The</a:t>
            </a:r>
            <a:r>
              <a:rPr lang="tr-TR" sz="1400" dirty="0" smtClean="0">
                <a:latin typeface="+mj-lt"/>
              </a:rPr>
              <a:t> </a:t>
            </a:r>
            <a:r>
              <a:rPr lang="tr-TR" sz="1400" dirty="0" err="1" smtClean="0">
                <a:latin typeface="+mj-lt"/>
              </a:rPr>
              <a:t>Illustrated</a:t>
            </a:r>
            <a:r>
              <a:rPr lang="tr-TR" sz="1400" dirty="0" smtClean="0">
                <a:latin typeface="+mj-lt"/>
              </a:rPr>
              <a:t> </a:t>
            </a:r>
            <a:r>
              <a:rPr lang="tr-TR" sz="1400" dirty="0" err="1" smtClean="0">
                <a:latin typeface="+mj-lt"/>
              </a:rPr>
              <a:t>Book</a:t>
            </a:r>
            <a:r>
              <a:rPr lang="tr-TR" sz="1400" dirty="0" smtClean="0">
                <a:latin typeface="+mj-lt"/>
              </a:rPr>
              <a:t> of </a:t>
            </a:r>
            <a:r>
              <a:rPr lang="tr-TR" sz="1400" dirty="0" err="1" smtClean="0">
                <a:latin typeface="+mj-lt"/>
              </a:rPr>
              <a:t>Trees</a:t>
            </a:r>
            <a:r>
              <a:rPr lang="tr-TR" sz="1400" dirty="0" smtClean="0">
                <a:latin typeface="+mj-lt"/>
              </a:rPr>
              <a:t>. </a:t>
            </a:r>
            <a:r>
              <a:rPr lang="tr-TR" sz="1400" dirty="0" err="1" smtClean="0">
                <a:latin typeface="+mj-lt"/>
              </a:rPr>
              <a:t>Salamender</a:t>
            </a:r>
            <a:r>
              <a:rPr lang="tr-TR" sz="1400" dirty="0" smtClean="0">
                <a:latin typeface="+mj-lt"/>
              </a:rPr>
              <a:t> </a:t>
            </a:r>
            <a:r>
              <a:rPr lang="tr-TR" sz="1400" dirty="0" err="1" smtClean="0">
                <a:latin typeface="+mj-lt"/>
              </a:rPr>
              <a:t>Books</a:t>
            </a:r>
            <a:r>
              <a:rPr lang="tr-TR" sz="1400" dirty="0" smtClean="0">
                <a:latin typeface="+mj-lt"/>
              </a:rPr>
              <a:t> Limited. ISBN: 184065-0834. </a:t>
            </a:r>
            <a:r>
              <a:rPr lang="tr-TR" sz="1400" dirty="0" err="1" smtClean="0">
                <a:latin typeface="+mj-lt"/>
              </a:rPr>
              <a:t>London</a:t>
            </a:r>
            <a:r>
              <a:rPr lang="tr-TR" sz="1400" dirty="0" smtClean="0">
                <a:latin typeface="+mj-lt"/>
              </a:rPr>
              <a:t>.</a:t>
            </a:r>
            <a:endParaRPr lang="tr-TR" sz="1400" dirty="0">
              <a:latin typeface="+mj-lt"/>
            </a:endParaRPr>
          </a:p>
          <a:p>
            <a:pPr>
              <a:defRPr/>
            </a:pPr>
            <a:endParaRPr lang="tr-TR" sz="1400" dirty="0" smtClean="0">
              <a:latin typeface="+mj-lt"/>
            </a:endParaRPr>
          </a:p>
          <a:p>
            <a:pPr>
              <a:defRPr/>
            </a:pPr>
            <a:r>
              <a:rPr lang="tr-TR" sz="1400" dirty="0" smtClean="0">
                <a:latin typeface="+mj-lt"/>
              </a:rPr>
              <a:t>Demirtaş A. 2016. Ankara’nın Ağaç, </a:t>
            </a:r>
            <a:r>
              <a:rPr lang="tr-TR" sz="1400" dirty="0" err="1" smtClean="0">
                <a:latin typeface="+mj-lt"/>
              </a:rPr>
              <a:t>Ağaçcık</a:t>
            </a:r>
            <a:r>
              <a:rPr lang="tr-TR" sz="1400" dirty="0" smtClean="0">
                <a:latin typeface="+mj-lt"/>
              </a:rPr>
              <a:t> ve Çalıları. Kırsal Çevre ve Ormancılık Sorunları Araştırma Derneği Yayını. ISBN: 978-9944-0142-5-0. Ankara.</a:t>
            </a:r>
          </a:p>
          <a:p>
            <a:pPr>
              <a:defRPr/>
            </a:pPr>
            <a:endParaRPr lang="tr-TR" sz="1400" dirty="0">
              <a:latin typeface="+mj-lt"/>
            </a:endParaRPr>
          </a:p>
          <a:p>
            <a:pPr>
              <a:defRPr/>
            </a:pPr>
            <a:r>
              <a:rPr lang="tr-TR" sz="1400" dirty="0" err="1">
                <a:latin typeface="+mj-lt"/>
              </a:rPr>
              <a:t>Mamıkoğlu</a:t>
            </a:r>
            <a:r>
              <a:rPr lang="tr-TR" sz="1400" dirty="0">
                <a:latin typeface="+mj-lt"/>
              </a:rPr>
              <a:t>, N. G., 2010.  Türkiye’nin Ağaçları ve Çalıları. NTV Yayınları.  ISBN: 978-605-5813-49-9</a:t>
            </a:r>
            <a:r>
              <a:rPr lang="tr-TR" sz="1400" dirty="0" smtClean="0">
                <a:latin typeface="+mj-lt"/>
              </a:rPr>
              <a:t>.</a:t>
            </a:r>
          </a:p>
          <a:p>
            <a:pPr>
              <a:defRPr/>
            </a:pPr>
            <a:endParaRPr lang="tr-TR" sz="1400" dirty="0">
              <a:latin typeface="+mj-lt"/>
            </a:endParaRPr>
          </a:p>
          <a:p>
            <a:pPr>
              <a:defRPr/>
            </a:pPr>
            <a:r>
              <a:rPr lang="tr-TR" sz="1400" dirty="0" smtClean="0">
                <a:latin typeface="+mj-lt"/>
              </a:rPr>
              <a:t>Orçun, E. 1972. Özel Bahçe Mimarisi – </a:t>
            </a:r>
            <a:r>
              <a:rPr lang="tr-TR" sz="1400" dirty="0" err="1" smtClean="0">
                <a:latin typeface="+mj-lt"/>
              </a:rPr>
              <a:t>Dendroloji</a:t>
            </a:r>
            <a:r>
              <a:rPr lang="tr-TR" sz="1400" dirty="0" smtClean="0">
                <a:latin typeface="+mj-lt"/>
              </a:rPr>
              <a:t> Cilt.1, İğne Yapraklı Ağaç ve </a:t>
            </a:r>
            <a:r>
              <a:rPr lang="tr-TR" sz="1400" dirty="0" err="1" smtClean="0">
                <a:latin typeface="+mj-lt"/>
              </a:rPr>
              <a:t>Ağaçcıklar</a:t>
            </a:r>
            <a:r>
              <a:rPr lang="tr-TR" sz="1400" dirty="0" smtClean="0">
                <a:latin typeface="+mj-lt"/>
              </a:rPr>
              <a:t> Ders Kitabı.  Ege Üniversitesi Ziraat Fakültesi Yayınları. No:196, İzmir.</a:t>
            </a:r>
          </a:p>
          <a:p>
            <a:pPr>
              <a:defRPr/>
            </a:pPr>
            <a:endParaRPr lang="tr-TR" sz="1400" dirty="0" smtClean="0">
              <a:latin typeface="+mj-lt"/>
            </a:endParaRPr>
          </a:p>
          <a:p>
            <a:pPr>
              <a:defRPr/>
            </a:pPr>
            <a:r>
              <a:rPr lang="tr-TR" sz="1400" dirty="0" smtClean="0">
                <a:latin typeface="+mj-lt"/>
              </a:rPr>
              <a:t>Seçmen, Ö., Gemici, Y., Görk, G., </a:t>
            </a:r>
            <a:r>
              <a:rPr lang="tr-TR" sz="1400" dirty="0" err="1" smtClean="0">
                <a:latin typeface="+mj-lt"/>
              </a:rPr>
              <a:t>Bekat</a:t>
            </a:r>
            <a:r>
              <a:rPr lang="tr-TR" sz="1400" dirty="0" smtClean="0">
                <a:latin typeface="+mj-lt"/>
              </a:rPr>
              <a:t>, L. ve Leblebici, E. 2000. Tohumlu Bitkiler Sistematiği. Ege Üniversitesi Basımevi.  No:116, İzmir.</a:t>
            </a:r>
          </a:p>
          <a:p>
            <a:pPr>
              <a:defRPr/>
            </a:pPr>
            <a:endParaRPr lang="tr-TR" sz="1400" dirty="0" smtClean="0">
              <a:latin typeface="+mj-lt"/>
            </a:endParaRPr>
          </a:p>
          <a:p>
            <a:pPr>
              <a:defRPr/>
            </a:pPr>
            <a:r>
              <a:rPr lang="tr-TR" sz="1400" dirty="0" err="1" smtClean="0">
                <a:latin typeface="+mj-lt"/>
              </a:rPr>
              <a:t>Yaltırık</a:t>
            </a:r>
            <a:r>
              <a:rPr lang="tr-TR" sz="1400" dirty="0">
                <a:latin typeface="+mj-lt"/>
              </a:rPr>
              <a:t>, F. 2000. </a:t>
            </a:r>
            <a:r>
              <a:rPr lang="tr-TR" sz="1400" dirty="0" err="1">
                <a:latin typeface="+mj-lt"/>
              </a:rPr>
              <a:t>Dendroloji</a:t>
            </a:r>
            <a:r>
              <a:rPr lang="tr-TR" sz="1400" dirty="0">
                <a:latin typeface="+mj-lt"/>
              </a:rPr>
              <a:t>: ders kitabı : </a:t>
            </a:r>
            <a:r>
              <a:rPr lang="tr-TR" sz="1400" dirty="0" err="1" smtClean="0">
                <a:latin typeface="+mj-lt"/>
              </a:rPr>
              <a:t>Gymnospermae-angiospermae</a:t>
            </a:r>
            <a:r>
              <a:rPr lang="tr-TR" sz="1400" dirty="0" smtClean="0">
                <a:latin typeface="+mj-lt"/>
              </a:rPr>
              <a:t>. </a:t>
            </a:r>
            <a:r>
              <a:rPr lang="tr-TR" sz="1400" dirty="0">
                <a:latin typeface="+mj-lt"/>
              </a:rPr>
              <a:t>İstanbul </a:t>
            </a:r>
            <a:r>
              <a:rPr lang="tr-TR" sz="1400" dirty="0" smtClean="0">
                <a:latin typeface="+mj-lt"/>
              </a:rPr>
              <a:t>Üniversitesi </a:t>
            </a:r>
            <a:r>
              <a:rPr lang="tr-TR" sz="1400" dirty="0">
                <a:latin typeface="+mj-lt"/>
              </a:rPr>
              <a:t>Orman Fakültesi. 2. Baskı. ISBN: </a:t>
            </a:r>
            <a:r>
              <a:rPr lang="tr-TR" sz="1400" dirty="0" smtClean="0">
                <a:latin typeface="+mj-lt"/>
              </a:rPr>
              <a:t>9754045941</a:t>
            </a:r>
            <a:r>
              <a:rPr lang="tr-TR" sz="1400" dirty="0">
                <a:latin typeface="+mj-lt"/>
              </a:rPr>
              <a:t>, </a:t>
            </a:r>
            <a:r>
              <a:rPr lang="tr-TR" sz="1400" dirty="0" smtClean="0">
                <a:latin typeface="+mj-lt"/>
              </a:rPr>
              <a:t>9789754045949. İstanbul.</a:t>
            </a:r>
            <a:endParaRPr lang="tr-TR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26493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9" name="Text Box 3"/>
          <p:cNvSpPr txBox="1">
            <a:spLocks noChangeArrowheads="1"/>
          </p:cNvSpPr>
          <p:nvPr/>
        </p:nvSpPr>
        <p:spPr bwMode="auto">
          <a:xfrm>
            <a:off x="539552" y="1124744"/>
            <a:ext cx="8064896" cy="4832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 eaLnBrk="0" hangingPunct="0"/>
            <a:r>
              <a:rPr lang="tr-TR" altLang="tr-TR" sz="1400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Vatanı: </a:t>
            </a:r>
            <a:r>
              <a:rPr lang="tr-TR" altLang="tr-TR" sz="1400" dirty="0">
                <a:cs typeface="Times New Roman" panose="02020603050405020304" pitchFamily="18" charset="0"/>
              </a:rPr>
              <a:t>Kuzey </a:t>
            </a:r>
            <a:r>
              <a:rPr lang="tr-TR" altLang="tr-TR" sz="1400" dirty="0" err="1" smtClean="0">
                <a:cs typeface="Times New Roman" panose="02020603050405020304" pitchFamily="18" charset="0"/>
              </a:rPr>
              <a:t>Yarımküre'nin</a:t>
            </a:r>
            <a:r>
              <a:rPr lang="tr-TR" altLang="tr-TR" sz="1400" dirty="0" smtClean="0">
                <a:cs typeface="Times New Roman" panose="02020603050405020304" pitchFamily="18" charset="0"/>
              </a:rPr>
              <a:t> </a:t>
            </a:r>
            <a:r>
              <a:rPr lang="tr-TR" altLang="tr-TR" sz="1400" dirty="0">
                <a:cs typeface="Times New Roman" panose="02020603050405020304" pitchFamily="18" charset="0"/>
              </a:rPr>
              <a:t>soğuk iklim bölgelerinde, Avrupa, Asya ve Kuzey Amerika'da çok geniş bir yayılış gösterir</a:t>
            </a:r>
            <a:r>
              <a:rPr lang="tr-TR" altLang="tr-TR" sz="1400" dirty="0" smtClean="0">
                <a:cs typeface="Times New Roman" panose="02020603050405020304" pitchFamily="18" charset="0"/>
              </a:rPr>
              <a:t>.</a:t>
            </a:r>
          </a:p>
          <a:p>
            <a:pPr algn="just" eaLnBrk="0" hangingPunct="0"/>
            <a:endParaRPr lang="tr-TR" altLang="tr-TR" sz="1400" dirty="0">
              <a:cs typeface="Times New Roman" panose="02020603050405020304" pitchFamily="18" charset="0"/>
            </a:endParaRPr>
          </a:p>
          <a:p>
            <a:pPr algn="just" eaLnBrk="0" hangingPunct="0"/>
            <a:r>
              <a:rPr lang="tr-TR" altLang="tr-TR" sz="1400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Tür sayısı: </a:t>
            </a:r>
            <a:r>
              <a:rPr lang="tr-TR" altLang="tr-TR" sz="1400" dirty="0" smtClean="0">
                <a:cs typeface="Times New Roman" panose="02020603050405020304" pitchFamily="18" charset="0"/>
              </a:rPr>
              <a:t>10</a:t>
            </a:r>
          </a:p>
          <a:p>
            <a:pPr algn="just" eaLnBrk="0" hangingPunct="0"/>
            <a:endParaRPr lang="tr-TR" altLang="tr-TR" sz="1400" dirty="0">
              <a:cs typeface="Times New Roman" panose="02020603050405020304" pitchFamily="18" charset="0"/>
            </a:endParaRPr>
          </a:p>
          <a:p>
            <a:pPr algn="just" eaLnBrk="0" hangingPunct="0"/>
            <a:r>
              <a:rPr lang="tr-TR" altLang="tr-TR" sz="1400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Habitusu: </a:t>
            </a:r>
            <a:r>
              <a:rPr lang="tr-TR" altLang="tr-TR" sz="1400" i="1" dirty="0" err="1">
                <a:cs typeface="Times New Roman" panose="02020603050405020304" pitchFamily="18" charset="0"/>
              </a:rPr>
              <a:t>Larix</a:t>
            </a:r>
            <a:r>
              <a:rPr lang="tr-TR" altLang="tr-TR" sz="1400" dirty="0" err="1">
                <a:cs typeface="Times New Roman" panose="02020603050405020304" pitchFamily="18" charset="0"/>
              </a:rPr>
              <a:t>'ler</a:t>
            </a:r>
            <a:r>
              <a:rPr lang="tr-TR" altLang="tr-TR" sz="1400" dirty="0">
                <a:cs typeface="Times New Roman" panose="02020603050405020304" pitchFamily="18" charset="0"/>
              </a:rPr>
              <a:t> </a:t>
            </a:r>
            <a:r>
              <a:rPr lang="tr-TR" altLang="tr-TR" sz="1400" u="sng" dirty="0">
                <a:cs typeface="Times New Roman" panose="02020603050405020304" pitchFamily="18" charset="0"/>
              </a:rPr>
              <a:t>kışın yaprağını döken </a:t>
            </a:r>
            <a:r>
              <a:rPr lang="tr-TR" altLang="tr-TR" sz="1400" dirty="0">
                <a:cs typeface="Times New Roman" panose="02020603050405020304" pitchFamily="18" charset="0"/>
              </a:rPr>
              <a:t>boylu ağaçlardır. Dalları dağınık dizilme gösterirler; </a:t>
            </a:r>
            <a:r>
              <a:rPr lang="tr-TR" altLang="tr-TR" sz="1400" dirty="0" err="1">
                <a:cs typeface="Times New Roman" panose="02020603050405020304" pitchFamily="18" charset="0"/>
              </a:rPr>
              <a:t>horizontal</a:t>
            </a:r>
            <a:r>
              <a:rPr lang="tr-TR" altLang="tr-TR" sz="1400" dirty="0">
                <a:cs typeface="Times New Roman" panose="02020603050405020304" pitchFamily="18" charset="0"/>
              </a:rPr>
              <a:t> veya aşağıya doğru yönelmişlerdir. Gövde kabuğu çatlaklıdır. </a:t>
            </a:r>
            <a:endParaRPr lang="tr-TR" altLang="tr-TR" sz="1400" dirty="0" smtClean="0">
              <a:cs typeface="Times New Roman" panose="02020603050405020304" pitchFamily="18" charset="0"/>
            </a:endParaRPr>
          </a:p>
          <a:p>
            <a:pPr algn="just" eaLnBrk="0" hangingPunct="0"/>
            <a:endParaRPr lang="en-US" altLang="tr-TR" sz="1400" dirty="0">
              <a:cs typeface="Times New Roman" panose="02020603050405020304" pitchFamily="18" charset="0"/>
            </a:endParaRPr>
          </a:p>
          <a:p>
            <a:pPr algn="just" eaLnBrk="0" hangingPunct="0"/>
            <a:r>
              <a:rPr lang="tr-TR" altLang="tr-TR" sz="1400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Yaprakları: </a:t>
            </a:r>
            <a:r>
              <a:rPr lang="tr-TR" altLang="tr-TR" sz="1400" dirty="0">
                <a:cs typeface="Times New Roman" panose="02020603050405020304" pitchFamily="18" charset="0"/>
              </a:rPr>
              <a:t>İğne yaprak şeklinde, ince, yumuşak, </a:t>
            </a:r>
            <a:r>
              <a:rPr lang="tr-TR" altLang="tr-TR" sz="1400" u="sng" dirty="0">
                <a:cs typeface="Times New Roman" panose="02020603050405020304" pitchFamily="18" charset="0"/>
              </a:rPr>
              <a:t>alt yüzeylerinde </a:t>
            </a:r>
            <a:r>
              <a:rPr lang="tr-TR" altLang="tr-TR" sz="1400" u="sng" dirty="0" err="1">
                <a:cs typeface="Times New Roman" panose="02020603050405020304" pitchFamily="18" charset="0"/>
              </a:rPr>
              <a:t>stoma</a:t>
            </a:r>
            <a:r>
              <a:rPr lang="tr-TR" altLang="tr-TR" sz="1400" u="sng" dirty="0">
                <a:cs typeface="Times New Roman" panose="02020603050405020304" pitchFamily="18" charset="0"/>
              </a:rPr>
              <a:t> </a:t>
            </a:r>
            <a:r>
              <a:rPr lang="tr-TR" altLang="tr-TR" sz="1400" dirty="0">
                <a:cs typeface="Times New Roman" panose="02020603050405020304" pitchFamily="18" charset="0"/>
              </a:rPr>
              <a:t>çizgilerin</a:t>
            </a:r>
            <a:r>
              <a:rPr lang="en-US" altLang="tr-TR" sz="1400" dirty="0">
                <a:cs typeface="Times New Roman" panose="02020603050405020304" pitchFamily="18" charset="0"/>
              </a:rPr>
              <a:t>e </a:t>
            </a:r>
            <a:r>
              <a:rPr lang="tr-TR" altLang="tr-TR" sz="1400" dirty="0"/>
              <a:t>sahip</a:t>
            </a:r>
            <a:r>
              <a:rPr lang="tr-TR" altLang="tr-TR" sz="1400" dirty="0">
                <a:cs typeface="Times New Roman" panose="02020603050405020304" pitchFamily="18" charset="0"/>
              </a:rPr>
              <a:t> </a:t>
            </a:r>
            <a:r>
              <a:rPr lang="tr-TR" altLang="tr-TR" sz="1400" dirty="0" smtClean="0">
                <a:cs typeface="Times New Roman" panose="02020603050405020304" pitchFamily="18" charset="0"/>
              </a:rPr>
              <a:t>olup; </a:t>
            </a:r>
            <a:r>
              <a:rPr lang="tr-TR" altLang="tr-TR" sz="1400" u="sng" dirty="0">
                <a:cs typeface="Times New Roman" panose="02020603050405020304" pitchFamily="18" charset="0"/>
              </a:rPr>
              <a:t>kısa sürgünlerde sık demetler </a:t>
            </a:r>
            <a:r>
              <a:rPr lang="tr-TR" altLang="tr-TR" sz="1400" dirty="0">
                <a:cs typeface="Times New Roman" panose="02020603050405020304" pitchFamily="18" charset="0"/>
              </a:rPr>
              <a:t>halinde bir çoğu bir arada, </a:t>
            </a:r>
            <a:r>
              <a:rPr lang="tr-TR" altLang="tr-TR" sz="1400" u="sng" dirty="0">
                <a:cs typeface="Times New Roman" panose="02020603050405020304" pitchFamily="18" charset="0"/>
              </a:rPr>
              <a:t>uzun sürgünlerde ise </a:t>
            </a:r>
            <a:r>
              <a:rPr lang="tr-TR" altLang="tr-TR" sz="1400" u="sng" dirty="0"/>
              <a:t>tek tek</a:t>
            </a:r>
            <a:r>
              <a:rPr lang="tr-TR" altLang="tr-TR" sz="1400" u="sng" dirty="0">
                <a:cs typeface="Times New Roman" panose="02020603050405020304" pitchFamily="18" charset="0"/>
              </a:rPr>
              <a:t> </a:t>
            </a:r>
            <a:r>
              <a:rPr lang="tr-TR" altLang="tr-TR" sz="1400" dirty="0">
                <a:cs typeface="Times New Roman" panose="02020603050405020304" pitchFamily="18" charset="0"/>
              </a:rPr>
              <a:t>dizilmişlerdir</a:t>
            </a:r>
            <a:r>
              <a:rPr lang="tr-TR" altLang="tr-TR" sz="1400" dirty="0" smtClean="0">
                <a:cs typeface="Times New Roman" panose="02020603050405020304" pitchFamily="18" charset="0"/>
              </a:rPr>
              <a:t>.</a:t>
            </a:r>
          </a:p>
          <a:p>
            <a:pPr algn="just" eaLnBrk="0" hangingPunct="0"/>
            <a:endParaRPr lang="tr-TR" altLang="tr-TR" sz="1400" dirty="0">
              <a:solidFill>
                <a:schemeClr val="accent1">
                  <a:lumMod val="75000"/>
                </a:schemeClr>
              </a:solidFill>
              <a:cs typeface="Times New Roman" panose="02020603050405020304" pitchFamily="18" charset="0"/>
            </a:endParaRPr>
          </a:p>
          <a:p>
            <a:pPr algn="just" eaLnBrk="0" hangingPunct="0"/>
            <a:r>
              <a:rPr lang="tr-TR" altLang="tr-TR" sz="1400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Çiçek ve kozalakları: </a:t>
            </a:r>
            <a:endParaRPr lang="tr-TR" altLang="tr-TR" sz="1400" dirty="0" smtClean="0">
              <a:solidFill>
                <a:schemeClr val="accent1">
                  <a:lumMod val="75000"/>
                </a:schemeClr>
              </a:solidFill>
              <a:cs typeface="Times New Roman" panose="02020603050405020304" pitchFamily="18" charset="0"/>
            </a:endParaRPr>
          </a:p>
          <a:p>
            <a:pPr algn="just" eaLnBrk="0" hangingPunct="0"/>
            <a:endParaRPr lang="tr-TR" altLang="tr-TR" sz="1400" dirty="0">
              <a:solidFill>
                <a:schemeClr val="accent1">
                  <a:lumMod val="75000"/>
                </a:schemeClr>
              </a:solidFill>
              <a:cs typeface="Times New Roman" panose="02020603050405020304" pitchFamily="18" charset="0"/>
            </a:endParaRPr>
          </a:p>
          <a:p>
            <a:pPr algn="just" eaLnBrk="0" hangingPunct="0"/>
            <a:r>
              <a:rPr lang="tr-TR" altLang="tr-TR" sz="1400" dirty="0" smtClean="0">
                <a:cs typeface="Times New Roman" panose="02020603050405020304" pitchFamily="18" charset="0"/>
              </a:rPr>
              <a:t>Çiçekleri </a:t>
            </a:r>
            <a:r>
              <a:rPr lang="tr-TR" altLang="tr-TR" sz="1400" u="sng" dirty="0">
                <a:cs typeface="Times New Roman" panose="02020603050405020304" pitchFamily="18" charset="0"/>
              </a:rPr>
              <a:t>bir evciklidir</a:t>
            </a:r>
            <a:r>
              <a:rPr lang="tr-TR" altLang="tr-TR" sz="1400" dirty="0">
                <a:cs typeface="Times New Roman" panose="02020603050405020304" pitchFamily="18" charset="0"/>
              </a:rPr>
              <a:t>. Erkek ve dişi çiçekler kısa sürgünlerde yer alırlar. Erkek çiçekleri sarı renkte, yuvarlak veya yumurta şeklinde, saplı </a:t>
            </a:r>
            <a:r>
              <a:rPr lang="tr-TR" altLang="tr-TR" sz="1400" dirty="0" smtClean="0">
                <a:cs typeface="Times New Roman" panose="02020603050405020304" pitchFamily="18" charset="0"/>
              </a:rPr>
              <a:t>veya </a:t>
            </a:r>
            <a:r>
              <a:rPr lang="tr-TR" altLang="tr-TR" sz="1400" dirty="0">
                <a:cs typeface="Times New Roman" panose="02020603050405020304" pitchFamily="18" charset="0"/>
              </a:rPr>
              <a:t>sapsız, sık ve sarmal dizilmiş, bol sayıda pullara sahiptir. Dişi çiçekleri yuvarlak, iğne yapraklar tarafından çevrilmiştir</a:t>
            </a:r>
            <a:r>
              <a:rPr lang="tr-TR" altLang="tr-TR" sz="1400" dirty="0" smtClean="0">
                <a:cs typeface="Times New Roman" panose="02020603050405020304" pitchFamily="18" charset="0"/>
              </a:rPr>
              <a:t>.</a:t>
            </a:r>
          </a:p>
          <a:p>
            <a:pPr algn="just" eaLnBrk="0" hangingPunct="0"/>
            <a:endParaRPr lang="tr-TR" altLang="tr-TR" sz="1400" dirty="0">
              <a:cs typeface="Times New Roman" panose="02020603050405020304" pitchFamily="18" charset="0"/>
            </a:endParaRPr>
          </a:p>
          <a:p>
            <a:pPr algn="just" eaLnBrk="0" hangingPunct="0"/>
            <a:r>
              <a:rPr lang="tr-TR" altLang="tr-TR" sz="1400" dirty="0">
                <a:cs typeface="Times New Roman" panose="02020603050405020304" pitchFamily="18" charset="0"/>
              </a:rPr>
              <a:t>Kozalakları silindir şeklinde, yumurta biçiminde veya yuvarlaktır. Çiçek açma devresinde yeşil veya kırmızımsı, olgun halde kahverengidir. Kozalaklar 1. yılda olgunlaşırlar ve olgunlaşan kozalakta </a:t>
            </a:r>
            <a:r>
              <a:rPr lang="tr-TR" altLang="tr-TR" sz="1400" u="sng" dirty="0">
                <a:cs typeface="Times New Roman" panose="02020603050405020304" pitchFamily="18" charset="0"/>
              </a:rPr>
              <a:t>pullar dağılmaz</a:t>
            </a:r>
            <a:r>
              <a:rPr lang="tr-TR" altLang="tr-TR" sz="1400" dirty="0">
                <a:cs typeface="Times New Roman" panose="02020603050405020304" pitchFamily="18" charset="0"/>
              </a:rPr>
              <a:t>. Her bir kozalak pulu altında 2 adet tohum bulunur. Tohumlar, üçgen şeklinde olan kanatlar tarafından hemen hemen tamamen sarılmıştır</a:t>
            </a:r>
            <a:r>
              <a:rPr lang="tr-TR" altLang="tr-TR" sz="1400" dirty="0" smtClean="0">
                <a:cs typeface="Times New Roman" panose="02020603050405020304" pitchFamily="18" charset="0"/>
              </a:rPr>
              <a:t>.</a:t>
            </a:r>
            <a:endParaRPr lang="tr-TR" altLang="tr-TR" sz="1400" dirty="0">
              <a:cs typeface="Times New Roman" panose="02020603050405020304" pitchFamily="18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4644008" y="116632"/>
            <a:ext cx="36004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altLang="tr-TR" sz="2000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LARIX</a:t>
            </a:r>
            <a:r>
              <a:rPr lang="tr-TR" altLang="tr-TR" sz="20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-PINACEAE</a:t>
            </a:r>
            <a:endParaRPr lang="tr-TR" altLang="tr-TR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5501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9" name="Text Box 3"/>
          <p:cNvSpPr txBox="1">
            <a:spLocks noChangeArrowheads="1"/>
          </p:cNvSpPr>
          <p:nvPr/>
        </p:nvSpPr>
        <p:spPr bwMode="auto">
          <a:xfrm>
            <a:off x="755576" y="1052736"/>
            <a:ext cx="7632848" cy="4832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 eaLnBrk="0" hangingPunct="0"/>
            <a:r>
              <a:rPr lang="tr-TR" altLang="tr-TR" sz="1400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Ekolojik </a:t>
            </a:r>
            <a:r>
              <a:rPr lang="tr-TR" altLang="tr-TR" sz="1400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İstekleri</a:t>
            </a:r>
            <a:r>
              <a:rPr lang="tr-TR" altLang="tr-TR" sz="1400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:</a:t>
            </a:r>
          </a:p>
          <a:p>
            <a:pPr algn="just" eaLnBrk="0" hangingPunct="0"/>
            <a:endParaRPr lang="tr-TR" altLang="tr-TR" sz="1400" dirty="0">
              <a:cs typeface="Times New Roman" panose="02020603050405020304" pitchFamily="18" charset="0"/>
            </a:endParaRPr>
          </a:p>
          <a:p>
            <a:pPr algn="just" eaLnBrk="0" hangingPunct="0"/>
            <a:r>
              <a:rPr lang="tr-TR" altLang="tr-TR" sz="1400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Işık: </a:t>
            </a:r>
            <a:r>
              <a:rPr lang="tr-TR" altLang="tr-TR" sz="1400" dirty="0">
                <a:cs typeface="Times New Roman" panose="02020603050405020304" pitchFamily="18" charset="0"/>
              </a:rPr>
              <a:t>Melezler </a:t>
            </a:r>
            <a:r>
              <a:rPr lang="tr-TR" altLang="tr-TR" sz="1400" u="sng" dirty="0">
                <a:cs typeface="Times New Roman" panose="02020603050405020304" pitchFamily="18" charset="0"/>
              </a:rPr>
              <a:t>yarı gölge </a:t>
            </a:r>
            <a:r>
              <a:rPr lang="tr-TR" altLang="tr-TR" sz="1400" dirty="0">
                <a:cs typeface="Times New Roman" panose="02020603050405020304" pitchFamily="18" charset="0"/>
              </a:rPr>
              <a:t>mahallerde yetişebilmekle beraber, </a:t>
            </a:r>
            <a:r>
              <a:rPr lang="tr-TR" altLang="tr-TR" sz="1400" u="sng" dirty="0">
                <a:cs typeface="Times New Roman" panose="02020603050405020304" pitchFamily="18" charset="0"/>
              </a:rPr>
              <a:t>aydınlık, bol güneşli </a:t>
            </a:r>
            <a:r>
              <a:rPr lang="tr-TR" altLang="tr-TR" sz="1400" dirty="0">
                <a:cs typeface="Times New Roman" panose="02020603050405020304" pitchFamily="18" charset="0"/>
              </a:rPr>
              <a:t>yerleri tercih ederler. </a:t>
            </a:r>
            <a:endParaRPr lang="tr-TR" altLang="tr-TR" sz="1400" dirty="0" smtClean="0">
              <a:cs typeface="Times New Roman" panose="02020603050405020304" pitchFamily="18" charset="0"/>
            </a:endParaRPr>
          </a:p>
          <a:p>
            <a:pPr algn="just" eaLnBrk="0" hangingPunct="0"/>
            <a:endParaRPr lang="tr-TR" altLang="tr-TR" sz="1400" dirty="0">
              <a:cs typeface="Times New Roman" panose="02020603050405020304" pitchFamily="18" charset="0"/>
            </a:endParaRPr>
          </a:p>
          <a:p>
            <a:pPr algn="just" eaLnBrk="0" hangingPunct="0"/>
            <a:r>
              <a:rPr lang="tr-TR" altLang="tr-TR" sz="1400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Nem: </a:t>
            </a:r>
            <a:r>
              <a:rPr lang="tr-TR" altLang="tr-TR" sz="1400" dirty="0">
                <a:cs typeface="Times New Roman" panose="02020603050405020304" pitchFamily="18" charset="0"/>
              </a:rPr>
              <a:t>Kurak ve sıcak iklim şartlarında yetişemezler. </a:t>
            </a:r>
            <a:r>
              <a:rPr lang="tr-TR" altLang="tr-TR" sz="1400" u="sng" dirty="0">
                <a:cs typeface="Times New Roman" panose="02020603050405020304" pitchFamily="18" charset="0"/>
              </a:rPr>
              <a:t>Nispi nemi yüksek, serin, dağlık bölgeler </a:t>
            </a:r>
            <a:r>
              <a:rPr lang="tr-TR" altLang="tr-TR" sz="1400" dirty="0">
                <a:cs typeface="Times New Roman" panose="02020603050405020304" pitchFamily="18" charset="0"/>
              </a:rPr>
              <a:t>uygun yetişme</a:t>
            </a:r>
            <a:r>
              <a:rPr lang="tr-TR" altLang="tr-TR" sz="1400" dirty="0"/>
              <a:t> </a:t>
            </a:r>
            <a:r>
              <a:rPr lang="tr-TR" altLang="tr-TR" sz="1400" dirty="0">
                <a:cs typeface="Times New Roman" panose="02020603050405020304" pitchFamily="18" charset="0"/>
              </a:rPr>
              <a:t>ortamlarıdır. Melezler soğuk iklim şartlarına dayanıklıdır. Ancak nemli iklimlere sahip bölgelerde dahi, anormal kurak geçen yıllarda (örneğin 1947 yılında Orta ve Kuzey Avrupa'da) zarar görürler</a:t>
            </a:r>
            <a:r>
              <a:rPr lang="tr-TR" altLang="tr-TR" sz="1400" dirty="0" smtClean="0">
                <a:cs typeface="Times New Roman" panose="02020603050405020304" pitchFamily="18" charset="0"/>
              </a:rPr>
              <a:t>.</a:t>
            </a:r>
          </a:p>
          <a:p>
            <a:pPr algn="just" eaLnBrk="0" hangingPunct="0"/>
            <a:endParaRPr lang="tr-TR" altLang="tr-TR" sz="1400" dirty="0">
              <a:cs typeface="Times New Roman" panose="02020603050405020304" pitchFamily="18" charset="0"/>
            </a:endParaRPr>
          </a:p>
          <a:p>
            <a:pPr algn="just" eaLnBrk="0" hangingPunct="0"/>
            <a:r>
              <a:rPr lang="tr-TR" altLang="tr-TR" sz="1400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Toprak: </a:t>
            </a:r>
            <a:r>
              <a:rPr lang="tr-TR" altLang="tr-TR" sz="1400" i="1" dirty="0" err="1">
                <a:cs typeface="Times New Roman" panose="02020603050405020304" pitchFamily="18" charset="0"/>
              </a:rPr>
              <a:t>Larix</a:t>
            </a:r>
            <a:r>
              <a:rPr lang="tr-TR" altLang="tr-TR" sz="1400" dirty="0" err="1">
                <a:cs typeface="Times New Roman" panose="02020603050405020304" pitchFamily="18" charset="0"/>
              </a:rPr>
              <a:t>'ler</a:t>
            </a:r>
            <a:r>
              <a:rPr lang="tr-TR" altLang="tr-TR" sz="1400" dirty="0">
                <a:cs typeface="Times New Roman" panose="02020603050405020304" pitchFamily="18" charset="0"/>
              </a:rPr>
              <a:t> </a:t>
            </a:r>
            <a:r>
              <a:rPr lang="tr-TR" altLang="tr-TR" sz="1400" u="sng" dirty="0">
                <a:cs typeface="Times New Roman" panose="02020603050405020304" pitchFamily="18" charset="0"/>
              </a:rPr>
              <a:t>taze, nemli topraklara </a:t>
            </a:r>
            <a:r>
              <a:rPr lang="tr-TR" altLang="tr-TR" sz="1400" dirty="0">
                <a:cs typeface="Times New Roman" panose="02020603050405020304" pitchFamily="18" charset="0"/>
              </a:rPr>
              <a:t>ihtiyaç gösterirler. Kumlu topraklarda yetişebildikleri gibi, killi kumlu ve killi topraklarda da gelişebilirler</a:t>
            </a:r>
            <a:r>
              <a:rPr lang="tr-TR" altLang="tr-TR" sz="1400" dirty="0" smtClean="0">
                <a:cs typeface="Times New Roman" panose="02020603050405020304" pitchFamily="18" charset="0"/>
              </a:rPr>
              <a:t>.</a:t>
            </a:r>
          </a:p>
          <a:p>
            <a:pPr algn="just" eaLnBrk="0" hangingPunct="0"/>
            <a:endParaRPr lang="tr-TR" altLang="tr-TR" sz="1400" dirty="0">
              <a:cs typeface="Times New Roman" panose="02020603050405020304" pitchFamily="18" charset="0"/>
            </a:endParaRPr>
          </a:p>
          <a:p>
            <a:pPr algn="just" eaLnBrk="0" hangingPunct="0"/>
            <a:r>
              <a:rPr lang="tr-TR" altLang="tr-TR" sz="1400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Peyzaj </a:t>
            </a:r>
            <a:r>
              <a:rPr lang="tr-TR" altLang="tr-TR" sz="1400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mimarlığında kullanımı</a:t>
            </a:r>
            <a:r>
              <a:rPr lang="tr-TR" altLang="tr-TR" sz="1400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: </a:t>
            </a:r>
            <a:endParaRPr lang="tr-TR" altLang="tr-TR" sz="1400" dirty="0" smtClean="0">
              <a:solidFill>
                <a:schemeClr val="accent1">
                  <a:lumMod val="75000"/>
                </a:schemeClr>
              </a:solidFill>
              <a:cs typeface="Times New Roman" panose="02020603050405020304" pitchFamily="18" charset="0"/>
            </a:endParaRPr>
          </a:p>
          <a:p>
            <a:pPr marL="285750" indent="-285750" algn="just" eaLnBrk="0" hangingPunct="0">
              <a:buFont typeface="Wingdings" panose="05000000000000000000" pitchFamily="2" charset="2"/>
              <a:buChar char="ü"/>
            </a:pPr>
            <a:r>
              <a:rPr lang="tr-TR" altLang="tr-TR" sz="1400" dirty="0" smtClean="0">
                <a:cs typeface="Times New Roman" panose="02020603050405020304" pitchFamily="18" charset="0"/>
              </a:rPr>
              <a:t>Melezler </a:t>
            </a:r>
            <a:r>
              <a:rPr lang="tr-TR" altLang="tr-TR" sz="1400" dirty="0">
                <a:cs typeface="Times New Roman" panose="02020603050405020304" pitchFamily="18" charset="0"/>
              </a:rPr>
              <a:t>sadece orman ağacı olarak değil, yeşil sahalarda kullanılmaya uygun boylu ağaçlar olarak da önem taşırlar. </a:t>
            </a:r>
            <a:endParaRPr lang="tr-TR" altLang="tr-TR" sz="1400" dirty="0" smtClean="0">
              <a:cs typeface="Times New Roman" panose="02020603050405020304" pitchFamily="18" charset="0"/>
            </a:endParaRPr>
          </a:p>
          <a:p>
            <a:pPr marL="285750" indent="-285750" algn="just" eaLnBrk="0" hangingPunct="0">
              <a:buFont typeface="Wingdings" panose="05000000000000000000" pitchFamily="2" charset="2"/>
              <a:buChar char="ü"/>
            </a:pPr>
            <a:r>
              <a:rPr lang="tr-TR" altLang="tr-TR" sz="1400" dirty="0" smtClean="0">
                <a:cs typeface="Times New Roman" panose="02020603050405020304" pitchFamily="18" charset="0"/>
              </a:rPr>
              <a:t>Endüstri </a:t>
            </a:r>
            <a:r>
              <a:rPr lang="tr-TR" altLang="tr-TR" sz="1400" dirty="0">
                <a:cs typeface="Times New Roman" panose="02020603050405020304" pitchFamily="18" charset="0"/>
              </a:rPr>
              <a:t>bölgelerinde ve kent içi yeşil alanlarda bulundurulmaya karşı fazla hassas değildirler. </a:t>
            </a:r>
            <a:endParaRPr lang="tr-TR" altLang="tr-TR" sz="1400" dirty="0" smtClean="0">
              <a:cs typeface="Times New Roman" panose="02020603050405020304" pitchFamily="18" charset="0"/>
            </a:endParaRPr>
          </a:p>
          <a:p>
            <a:pPr marL="285750" indent="-285750" algn="just" eaLnBrk="0" hangingPunct="0">
              <a:buFont typeface="Wingdings" panose="05000000000000000000" pitchFamily="2" charset="2"/>
              <a:buChar char="ü"/>
            </a:pPr>
            <a:r>
              <a:rPr lang="tr-TR" altLang="tr-TR" sz="1400" dirty="0" smtClean="0">
                <a:cs typeface="Times New Roman" panose="02020603050405020304" pitchFamily="18" charset="0"/>
              </a:rPr>
              <a:t>Ülkemizde</a:t>
            </a:r>
            <a:r>
              <a:rPr lang="tr-TR" altLang="tr-TR" sz="1400" dirty="0">
                <a:cs typeface="Times New Roman" panose="02020603050405020304" pitchFamily="18" charset="0"/>
              </a:rPr>
              <a:t>, Doğu Karadeniz Bölgesi'nde yeşil sahalarda bulundurulabilirler. </a:t>
            </a:r>
            <a:endParaRPr lang="tr-TR" altLang="tr-TR" sz="1400" dirty="0" smtClean="0">
              <a:cs typeface="Times New Roman" panose="02020603050405020304" pitchFamily="18" charset="0"/>
            </a:endParaRPr>
          </a:p>
          <a:p>
            <a:pPr marL="285750" indent="-285750" algn="just" eaLnBrk="0" hangingPunct="0">
              <a:buFont typeface="Wingdings" panose="05000000000000000000" pitchFamily="2" charset="2"/>
              <a:buChar char="ü"/>
            </a:pPr>
            <a:r>
              <a:rPr lang="tr-TR" altLang="tr-TR" sz="1400" dirty="0" smtClean="0">
                <a:cs typeface="Times New Roman" panose="02020603050405020304" pitchFamily="18" charset="0"/>
              </a:rPr>
              <a:t>Peyzaj </a:t>
            </a:r>
            <a:r>
              <a:rPr lang="tr-TR" altLang="tr-TR" sz="1400" dirty="0">
                <a:cs typeface="Times New Roman" panose="02020603050405020304" pitchFamily="18" charset="0"/>
              </a:rPr>
              <a:t>mimarisi çalışmalarında </a:t>
            </a:r>
            <a:r>
              <a:rPr lang="tr-TR" altLang="tr-TR" sz="1400" i="1" dirty="0" err="1">
                <a:cs typeface="Times New Roman" panose="02020603050405020304" pitchFamily="18" charset="0"/>
              </a:rPr>
              <a:t>Larix</a:t>
            </a:r>
            <a:r>
              <a:rPr lang="tr-TR" altLang="tr-TR" sz="1400" dirty="0" err="1">
                <a:cs typeface="Times New Roman" panose="02020603050405020304" pitchFamily="18" charset="0"/>
              </a:rPr>
              <a:t>'ler</a:t>
            </a:r>
            <a:r>
              <a:rPr lang="tr-TR" altLang="tr-TR" sz="1400" dirty="0">
                <a:cs typeface="Times New Roman" panose="02020603050405020304" pitchFamily="18" charset="0"/>
              </a:rPr>
              <a:t> yeşil alanlarda, </a:t>
            </a:r>
            <a:r>
              <a:rPr lang="tr-TR" altLang="tr-TR" sz="1400" dirty="0" err="1">
                <a:cs typeface="Times New Roman" panose="02020603050405020304" pitchFamily="18" charset="0"/>
              </a:rPr>
              <a:t>soliter</a:t>
            </a:r>
            <a:r>
              <a:rPr lang="tr-TR" altLang="tr-TR" sz="1400" dirty="0">
                <a:cs typeface="Times New Roman" panose="02020603050405020304" pitchFamily="18" charset="0"/>
              </a:rPr>
              <a:t> halde veya gruplar halinde kullanılmalıdır. </a:t>
            </a:r>
            <a:endParaRPr lang="tr-TR" altLang="tr-TR" sz="1400" dirty="0" smtClean="0">
              <a:cs typeface="Times New Roman" panose="02020603050405020304" pitchFamily="18" charset="0"/>
            </a:endParaRPr>
          </a:p>
          <a:p>
            <a:pPr marL="285750" indent="-285750" algn="just" eaLnBrk="0" hangingPunct="0">
              <a:buFont typeface="Wingdings" panose="05000000000000000000" pitchFamily="2" charset="2"/>
              <a:buChar char="ü"/>
            </a:pPr>
            <a:r>
              <a:rPr lang="tr-TR" altLang="tr-TR" sz="1400" dirty="0" smtClean="0">
                <a:cs typeface="Times New Roman" panose="02020603050405020304" pitchFamily="18" charset="0"/>
              </a:rPr>
              <a:t>Bazı </a:t>
            </a:r>
            <a:r>
              <a:rPr lang="tr-TR" altLang="tr-TR" sz="1400" dirty="0">
                <a:cs typeface="Times New Roman" panose="02020603050405020304" pitchFamily="18" charset="0"/>
              </a:rPr>
              <a:t>türleri makasa gelen çit bitkisi özelliğindedir.</a:t>
            </a: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4644008" y="116632"/>
            <a:ext cx="36004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altLang="tr-TR" sz="2000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LARIX</a:t>
            </a:r>
            <a:r>
              <a:rPr lang="tr-TR" altLang="tr-TR" sz="20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-PINACEAE</a:t>
            </a:r>
            <a:endParaRPr lang="tr-TR" altLang="tr-TR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403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D:\DERSLER\Dendroloji\Ders4\larixdecidua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141" y="404664"/>
            <a:ext cx="3183764" cy="5962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3809111" y="1124744"/>
            <a:ext cx="4723329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tr-TR" altLang="tr-TR" sz="1800" b="1" i="1" dirty="0" err="1">
                <a:cs typeface="Times New Roman" panose="02020603050405020304" pitchFamily="18" charset="0"/>
              </a:rPr>
              <a:t>Larix</a:t>
            </a:r>
            <a:r>
              <a:rPr lang="tr-TR" altLang="tr-TR" sz="1800" b="1" i="1" dirty="0">
                <a:cs typeface="Times New Roman" panose="02020603050405020304" pitchFamily="18" charset="0"/>
              </a:rPr>
              <a:t> </a:t>
            </a:r>
            <a:r>
              <a:rPr lang="tr-TR" altLang="tr-TR" sz="1800" b="1" i="1" dirty="0" err="1">
                <a:cs typeface="Times New Roman" panose="02020603050405020304" pitchFamily="18" charset="0"/>
              </a:rPr>
              <a:t>decidua</a:t>
            </a:r>
            <a:r>
              <a:rPr lang="tr-TR" altLang="tr-TR" sz="1800" b="1" i="1" dirty="0">
                <a:cs typeface="Times New Roman" panose="02020603050405020304" pitchFamily="18" charset="0"/>
              </a:rPr>
              <a:t> </a:t>
            </a:r>
            <a:r>
              <a:rPr lang="tr-TR" altLang="tr-TR" sz="1800" b="1" i="1" dirty="0" err="1">
                <a:cs typeface="Times New Roman" panose="02020603050405020304" pitchFamily="18" charset="0"/>
              </a:rPr>
              <a:t>Mill</a:t>
            </a:r>
            <a:r>
              <a:rPr lang="tr-TR" altLang="tr-TR" sz="1800" b="1" i="1" dirty="0">
                <a:cs typeface="Times New Roman" panose="02020603050405020304" pitchFamily="18" charset="0"/>
              </a:rPr>
              <a:t>. (L. </a:t>
            </a:r>
            <a:r>
              <a:rPr lang="tr-TR" altLang="tr-TR" sz="1800" b="1" i="1" dirty="0" err="1">
                <a:cs typeface="Times New Roman" panose="02020603050405020304" pitchFamily="18" charset="0"/>
              </a:rPr>
              <a:t>europaea</a:t>
            </a:r>
            <a:r>
              <a:rPr lang="tr-TR" altLang="tr-TR" sz="1800" b="1" i="1" dirty="0">
                <a:cs typeface="Times New Roman" panose="02020603050405020304" pitchFamily="18" charset="0"/>
              </a:rPr>
              <a:t> DC</a:t>
            </a:r>
            <a:r>
              <a:rPr lang="tr-TR" altLang="tr-TR" sz="1800" b="1" i="1" dirty="0" smtClean="0">
                <a:cs typeface="Times New Roman" panose="02020603050405020304" pitchFamily="18" charset="0"/>
              </a:rPr>
              <a:t>.) </a:t>
            </a:r>
            <a:r>
              <a:rPr lang="tr-TR" altLang="tr-TR" sz="1800" b="1" i="1" dirty="0">
                <a:cs typeface="Times New Roman" panose="02020603050405020304" pitchFamily="18" charset="0"/>
              </a:rPr>
              <a:t>Avrupa Melezi</a:t>
            </a:r>
          </a:p>
        </p:txBody>
      </p:sp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3809111" y="1956306"/>
            <a:ext cx="4723329" cy="3662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tr-TR" altLang="tr-TR" sz="1600" dirty="0">
                <a:cs typeface="Times New Roman" panose="02020603050405020304" pitchFamily="18" charset="0"/>
              </a:rPr>
              <a:t>Doğal yayılışı Orta </a:t>
            </a:r>
            <a:r>
              <a:rPr lang="tr-TR" altLang="tr-TR" sz="1600" dirty="0" err="1">
                <a:cs typeface="Times New Roman" panose="02020603050405020304" pitchFamily="18" charset="0"/>
              </a:rPr>
              <a:t>avrupa'nın</a:t>
            </a:r>
            <a:r>
              <a:rPr lang="tr-TR" altLang="tr-TR" sz="1600" dirty="0">
                <a:cs typeface="Times New Roman" panose="02020603050405020304" pitchFamily="18" charset="0"/>
              </a:rPr>
              <a:t> Alpler bölgesinde, </a:t>
            </a:r>
            <a:r>
              <a:rPr lang="tr-TR" altLang="tr-TR" sz="1600" dirty="0" err="1">
                <a:cs typeface="Times New Roman" panose="02020603050405020304" pitchFamily="18" charset="0"/>
              </a:rPr>
              <a:t>Karpatlar'da</a:t>
            </a:r>
            <a:r>
              <a:rPr lang="tr-TR" altLang="tr-TR" sz="1600" dirty="0">
                <a:cs typeface="Times New Roman" panose="02020603050405020304" pitchFamily="18" charset="0"/>
              </a:rPr>
              <a:t> ve </a:t>
            </a:r>
            <a:r>
              <a:rPr lang="tr-TR" altLang="tr-TR" sz="1600" dirty="0" err="1">
                <a:cs typeface="Times New Roman" panose="02020603050405020304" pitchFamily="18" charset="0"/>
              </a:rPr>
              <a:t>Çekoslavakya'nın</a:t>
            </a:r>
            <a:r>
              <a:rPr lang="tr-TR" altLang="tr-TR" sz="1600" dirty="0">
                <a:cs typeface="Times New Roman" panose="02020603050405020304" pitchFamily="18" charset="0"/>
              </a:rPr>
              <a:t> güney sıra dağlarında, 1000-1800 m yüksekliklerde olup, orman oluştururlar. </a:t>
            </a:r>
            <a:endParaRPr lang="tr-TR" altLang="tr-TR" sz="1600" dirty="0" smtClean="0">
              <a:cs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tr-TR" altLang="tr-TR" sz="1600" dirty="0" smtClean="0">
                <a:cs typeface="Times New Roman" panose="02020603050405020304" pitchFamily="18" charset="0"/>
              </a:rPr>
              <a:t>Bir </a:t>
            </a:r>
            <a:r>
              <a:rPr lang="tr-TR" altLang="tr-TR" sz="1600" dirty="0">
                <a:cs typeface="Times New Roman" panose="02020603050405020304" pitchFamily="18" charset="0"/>
              </a:rPr>
              <a:t>alt türe, 19 kültür varyete ve formuna sahip olan </a:t>
            </a:r>
            <a:r>
              <a:rPr lang="tr-TR" altLang="tr-TR" sz="1600" i="1" dirty="0">
                <a:cs typeface="Times New Roman" panose="02020603050405020304" pitchFamily="18" charset="0"/>
              </a:rPr>
              <a:t>L. </a:t>
            </a:r>
            <a:r>
              <a:rPr lang="tr-TR" altLang="tr-TR" sz="1600" i="1" dirty="0" err="1">
                <a:cs typeface="Times New Roman" panose="02020603050405020304" pitchFamily="18" charset="0"/>
              </a:rPr>
              <a:t>decidua</a:t>
            </a:r>
            <a:r>
              <a:rPr lang="tr-TR" altLang="tr-TR" sz="1600" dirty="0">
                <a:cs typeface="Times New Roman" panose="02020603050405020304" pitchFamily="18" charset="0"/>
              </a:rPr>
              <a:t> düz bir gövdeye, piramidal tepeye sahiptir. </a:t>
            </a:r>
            <a:r>
              <a:rPr lang="tr-TR" altLang="tr-TR" sz="1600" u="sng" dirty="0">
                <a:cs typeface="Times New Roman" panose="02020603050405020304" pitchFamily="18" charset="0"/>
              </a:rPr>
              <a:t>20-35 m</a:t>
            </a:r>
            <a:r>
              <a:rPr lang="tr-TR" altLang="tr-TR" sz="1600" dirty="0">
                <a:cs typeface="Times New Roman" panose="02020603050405020304" pitchFamily="18" charset="0"/>
              </a:rPr>
              <a:t> boya ulaşır. </a:t>
            </a:r>
            <a:endParaRPr lang="tr-TR" altLang="tr-TR" sz="1600" dirty="0" smtClean="0">
              <a:cs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tr-TR" altLang="tr-TR" sz="1600" dirty="0" smtClean="0">
                <a:cs typeface="Times New Roman" panose="02020603050405020304" pitchFamily="18" charset="0"/>
              </a:rPr>
              <a:t>Gövde </a:t>
            </a:r>
            <a:r>
              <a:rPr lang="tr-TR" altLang="tr-TR" sz="1600" dirty="0">
                <a:cs typeface="Times New Roman" panose="02020603050405020304" pitchFamily="18" charset="0"/>
              </a:rPr>
              <a:t>kabuğu önce gri, ileri yaşlarda kahverengi olup levhalar halinde ayrılır. </a:t>
            </a:r>
            <a:endParaRPr lang="tr-TR" altLang="tr-TR" sz="1600" dirty="0" smtClean="0">
              <a:cs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tr-TR" altLang="tr-TR" sz="1600" dirty="0" smtClean="0">
                <a:cs typeface="Times New Roman" panose="02020603050405020304" pitchFamily="18" charset="0"/>
              </a:rPr>
              <a:t>Dalları </a:t>
            </a:r>
            <a:r>
              <a:rPr lang="tr-TR" altLang="tr-TR" sz="1600" dirty="0">
                <a:cs typeface="Times New Roman" panose="02020603050405020304" pitchFamily="18" charset="0"/>
              </a:rPr>
              <a:t>hemen hemen </a:t>
            </a:r>
            <a:r>
              <a:rPr lang="tr-TR" altLang="tr-TR" sz="1600" dirty="0" err="1">
                <a:cs typeface="Times New Roman" panose="02020603050405020304" pitchFamily="18" charset="0"/>
              </a:rPr>
              <a:t>horizontal</a:t>
            </a:r>
            <a:r>
              <a:rPr lang="tr-TR" altLang="tr-TR" sz="1600" dirty="0">
                <a:cs typeface="Times New Roman" panose="02020603050405020304" pitchFamily="18" charset="0"/>
              </a:rPr>
              <a:t> veya hafifçe aşağıya, dal uçları ise yukarıya doğru yönelmiştir.</a:t>
            </a:r>
            <a:r>
              <a:rPr lang="en-US" altLang="tr-TR" sz="1600" dirty="0">
                <a:cs typeface="Times New Roman" panose="02020603050405020304" pitchFamily="18" charset="0"/>
              </a:rPr>
              <a:t> </a:t>
            </a:r>
            <a:r>
              <a:rPr lang="tr-TR" altLang="tr-TR" sz="1600" dirty="0">
                <a:cs typeface="Times New Roman" panose="02020603050405020304" pitchFamily="18" charset="0"/>
              </a:rPr>
              <a:t>Yan dalları sarı, tüysüz, ince, narin olup aşağıya doğru sarkar. 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4644008" y="116632"/>
            <a:ext cx="36004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altLang="tr-TR" sz="2000" b="1" i="1" dirty="0" err="1" smtClean="0">
                <a:solidFill>
                  <a:schemeClr val="bg1"/>
                </a:solidFill>
                <a:cs typeface="Times New Roman" panose="02020603050405020304" pitchFamily="18" charset="0"/>
              </a:rPr>
              <a:t>Larix</a:t>
            </a:r>
            <a:r>
              <a:rPr lang="tr-TR" altLang="tr-TR" sz="2000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tr-TR" altLang="tr-TR" sz="2000" b="1" i="1" dirty="0" err="1" smtClean="0">
                <a:solidFill>
                  <a:schemeClr val="bg1"/>
                </a:solidFill>
                <a:cs typeface="Times New Roman" panose="02020603050405020304" pitchFamily="18" charset="0"/>
              </a:rPr>
              <a:t>decidua</a:t>
            </a:r>
            <a:endParaRPr lang="tr-TR" altLang="tr-TR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342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 descr="D:\DERSLER\Dendroloji\Ders4\larixdecidua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780928"/>
            <a:ext cx="4800600" cy="360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536455" y="3496096"/>
            <a:ext cx="3243457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tr-TR" altLang="tr-TR" sz="1600" dirty="0" smtClean="0">
                <a:cs typeface="Times New Roman" panose="02020603050405020304" pitchFamily="18" charset="0"/>
              </a:rPr>
              <a:t>İğne </a:t>
            </a:r>
            <a:r>
              <a:rPr lang="tr-TR" altLang="tr-TR" sz="1600" dirty="0">
                <a:cs typeface="Times New Roman" panose="02020603050405020304" pitchFamily="18" charset="0"/>
              </a:rPr>
              <a:t>yaprakları açık yeşil, </a:t>
            </a:r>
            <a:r>
              <a:rPr lang="tr-TR" altLang="tr-TR" sz="1600" u="sng" dirty="0">
                <a:cs typeface="Times New Roman" panose="02020603050405020304" pitchFamily="18" charset="0"/>
              </a:rPr>
              <a:t>10-30 mm uzunlukta olup 30-40 tanesi bir aradadır</a:t>
            </a:r>
            <a:r>
              <a:rPr lang="tr-TR" altLang="tr-TR" sz="1600" dirty="0">
                <a:cs typeface="Times New Roman" panose="02020603050405020304" pitchFamily="18" charset="0"/>
              </a:rPr>
              <a:t>. Sonbaharda iğne yapraklar altın sarısı renk alırlar.</a:t>
            </a:r>
            <a:endParaRPr lang="en-US" alt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tr-TR" altLang="tr-TR" sz="1600" dirty="0">
                <a:cs typeface="Times New Roman" panose="02020603050405020304" pitchFamily="18" charset="0"/>
              </a:rPr>
              <a:t>Erkek çiçekleri yumurta biçiminde-yuvarlak ve </a:t>
            </a:r>
            <a:r>
              <a:rPr lang="tr-TR" altLang="tr-TR" sz="1600" u="sng" dirty="0">
                <a:cs typeface="Times New Roman" panose="02020603050405020304" pitchFamily="18" charset="0"/>
              </a:rPr>
              <a:t>5-10 mm</a:t>
            </a:r>
            <a:r>
              <a:rPr lang="tr-TR" altLang="tr-TR" sz="1600" dirty="0">
                <a:cs typeface="Times New Roman" panose="02020603050405020304" pitchFamily="18" charset="0"/>
              </a:rPr>
              <a:t> boyundadır. Dişi çiçekleri kırmızı, uzunca-silindir şeklindedir.</a:t>
            </a:r>
            <a:r>
              <a:rPr lang="en-US" altLang="tr-TR" sz="1600" dirty="0">
                <a:cs typeface="Times New Roman" panose="02020603050405020304" pitchFamily="18" charset="0"/>
              </a:rPr>
              <a:t> </a:t>
            </a:r>
            <a:endParaRPr lang="tr-TR" altLang="tr-TR" sz="1600" dirty="0">
              <a:cs typeface="Times New Roman" panose="02020603050405020304" pitchFamily="18" charset="0"/>
            </a:endParaRPr>
          </a:p>
        </p:txBody>
      </p:sp>
      <p:pic>
        <p:nvPicPr>
          <p:cNvPr id="22530" name="Picture 2" descr="D:\DERSLER\Dendroloji\Ders4\larixdecidua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809097"/>
            <a:ext cx="4800600" cy="2535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4644008" y="116632"/>
            <a:ext cx="36004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altLang="tr-TR" sz="2000" b="1" i="1" dirty="0" err="1" smtClean="0">
                <a:solidFill>
                  <a:schemeClr val="bg1"/>
                </a:solidFill>
                <a:cs typeface="Times New Roman" panose="02020603050405020304" pitchFamily="18" charset="0"/>
              </a:rPr>
              <a:t>Larix</a:t>
            </a:r>
            <a:r>
              <a:rPr lang="tr-TR" altLang="tr-TR" sz="2000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tr-TR" altLang="tr-TR" sz="2000" b="1" i="1" dirty="0" err="1" smtClean="0">
                <a:solidFill>
                  <a:schemeClr val="bg1"/>
                </a:solidFill>
                <a:cs typeface="Times New Roman" panose="02020603050405020304" pitchFamily="18" charset="0"/>
              </a:rPr>
              <a:t>decidua</a:t>
            </a:r>
            <a:endParaRPr lang="tr-TR" altLang="tr-TR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1927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5" name="Picture 3" descr="D:\DERSLER\Dendroloji\Ders4\Lardeciduafema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704" y="785807"/>
            <a:ext cx="2781102" cy="1952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6" name="Picture 4" descr="D:\DERSLER\Dendroloji\Ders4\Lardeciduafemale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704" y="2852936"/>
            <a:ext cx="4716016" cy="3537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7" name="Picture 5" descr="D:\DERSLER\Dendroloji\Ders4\larixdecidua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2377" y="797934"/>
            <a:ext cx="1657343" cy="1940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5349720" y="856357"/>
            <a:ext cx="3429000" cy="6001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tr-TR" altLang="tr-TR" sz="1600" dirty="0">
                <a:cs typeface="Times New Roman" panose="02020603050405020304" pitchFamily="18" charset="0"/>
              </a:rPr>
              <a:t>Kozalakları genç halde kırmızı veya yeşil, olgunlaştığında açık kahverengi, </a:t>
            </a:r>
            <a:r>
              <a:rPr lang="tr-TR" altLang="tr-TR" sz="1600" u="sng" dirty="0">
                <a:cs typeface="Times New Roman" panose="02020603050405020304" pitchFamily="18" charset="0"/>
              </a:rPr>
              <a:t>2-4 cm </a:t>
            </a:r>
            <a:r>
              <a:rPr lang="tr-TR" altLang="tr-TR" sz="1600" dirty="0">
                <a:cs typeface="Times New Roman" panose="02020603050405020304" pitchFamily="18" charset="0"/>
              </a:rPr>
              <a:t>uzunlukta, yumurta biçimindedir. </a:t>
            </a:r>
            <a:endParaRPr lang="tr-TR" altLang="tr-TR" sz="1600" dirty="0"/>
          </a:p>
          <a:p>
            <a:pPr eaLnBrk="0" hangingPunct="0">
              <a:spcBef>
                <a:spcPct val="50000"/>
              </a:spcBef>
            </a:pPr>
            <a:r>
              <a:rPr lang="tr-TR" altLang="tr-TR" sz="1600" i="1" dirty="0">
                <a:cs typeface="Times New Roman" panose="02020603050405020304" pitchFamily="18" charset="0"/>
              </a:rPr>
              <a:t>L. </a:t>
            </a:r>
            <a:r>
              <a:rPr lang="tr-TR" altLang="tr-TR" sz="1600" i="1" dirty="0" err="1">
                <a:cs typeface="Times New Roman" panose="02020603050405020304" pitchFamily="18" charset="0"/>
              </a:rPr>
              <a:t>decidua</a:t>
            </a:r>
            <a:r>
              <a:rPr lang="tr-TR" altLang="tr-TR" sz="1600" dirty="0">
                <a:cs typeface="Times New Roman" panose="02020603050405020304" pitchFamily="18" charset="0"/>
              </a:rPr>
              <a:t> serbest </a:t>
            </a:r>
            <a:r>
              <a:rPr lang="tr-TR" altLang="tr-TR" sz="1600" dirty="0" smtClean="0">
                <a:cs typeface="Times New Roman" panose="02020603050405020304" pitchFamily="18" charset="0"/>
              </a:rPr>
              <a:t>halde iyi gelişim gösterebilmek için, </a:t>
            </a:r>
            <a:r>
              <a:rPr lang="tr-TR" altLang="tr-TR" sz="1600" dirty="0">
                <a:cs typeface="Times New Roman" panose="02020603050405020304" pitchFamily="18" charset="0"/>
              </a:rPr>
              <a:t>güneşli ortamları sever. </a:t>
            </a:r>
            <a:endParaRPr lang="tr-TR" altLang="tr-TR" sz="1600" dirty="0" smtClean="0">
              <a:cs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tr-TR" altLang="tr-TR" sz="1600" dirty="0" smtClean="0">
                <a:cs typeface="Times New Roman" panose="02020603050405020304" pitchFamily="18" charset="0"/>
              </a:rPr>
              <a:t>Avrupa </a:t>
            </a:r>
            <a:r>
              <a:rPr lang="tr-TR" altLang="tr-TR" sz="1600" dirty="0">
                <a:cs typeface="Times New Roman" panose="02020603050405020304" pitchFamily="18" charset="0"/>
              </a:rPr>
              <a:t>melezi özellikle gençlik döneminde gevşek, yumuşak habitusu, açık yeşil yaprakları ve ilkbaharda kırmızı dişi çiçekleri ile çok cazip, dekoratif bir görünüşe sahiptir. </a:t>
            </a:r>
            <a:endParaRPr lang="tr-TR" altLang="tr-TR" sz="1600" dirty="0" smtClean="0">
              <a:cs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tr-TR" altLang="tr-TR" sz="1600" dirty="0" smtClean="0">
                <a:cs typeface="Times New Roman" panose="02020603050405020304" pitchFamily="18" charset="0"/>
              </a:rPr>
              <a:t>Serbest </a:t>
            </a:r>
            <a:r>
              <a:rPr lang="tr-TR" altLang="tr-TR" sz="1600" dirty="0">
                <a:cs typeface="Times New Roman" panose="02020603050405020304" pitchFamily="18" charset="0"/>
              </a:rPr>
              <a:t>gelişmeye bırakıldığında, yaşlı halde geniş tacı ile gayet </a:t>
            </a:r>
            <a:r>
              <a:rPr lang="tr-TR" altLang="tr-TR" sz="1600" dirty="0" err="1">
                <a:cs typeface="Times New Roman" panose="02020603050405020304" pitchFamily="18" charset="0"/>
              </a:rPr>
              <a:t>monumental</a:t>
            </a:r>
            <a:r>
              <a:rPr lang="tr-TR" altLang="tr-TR" sz="1600" dirty="0">
                <a:cs typeface="Times New Roman" panose="02020603050405020304" pitchFamily="18" charset="0"/>
              </a:rPr>
              <a:t> bir görünüş alır. Peyzaj mimarisi çalışmalarında, </a:t>
            </a:r>
            <a:r>
              <a:rPr lang="tr-TR" altLang="tr-TR" sz="1600" dirty="0" err="1">
                <a:cs typeface="Times New Roman" panose="02020603050405020304" pitchFamily="18" charset="0"/>
              </a:rPr>
              <a:t>soliter</a:t>
            </a:r>
            <a:r>
              <a:rPr lang="tr-TR" altLang="tr-TR" sz="1600" dirty="0">
                <a:cs typeface="Times New Roman" panose="02020603050405020304" pitchFamily="18" charset="0"/>
              </a:rPr>
              <a:t> veya grup olarak kullanılmalıdır. </a:t>
            </a:r>
            <a:r>
              <a:rPr lang="tr-TR" altLang="tr-TR" sz="1600" i="1" dirty="0">
                <a:cs typeface="Times New Roman" panose="02020603050405020304" pitchFamily="18" charset="0"/>
              </a:rPr>
              <a:t>L. </a:t>
            </a:r>
            <a:r>
              <a:rPr lang="tr-TR" altLang="tr-TR" sz="1600" i="1" dirty="0" err="1">
                <a:cs typeface="Times New Roman" panose="02020603050405020304" pitchFamily="18" charset="0"/>
              </a:rPr>
              <a:t>decidua</a:t>
            </a:r>
            <a:r>
              <a:rPr lang="tr-TR" altLang="tr-TR" sz="1600" dirty="0">
                <a:cs typeface="Times New Roman" panose="02020603050405020304" pitchFamily="18" charset="0"/>
              </a:rPr>
              <a:t> makasa gelen çit bitkisine uygun bir türdür. </a:t>
            </a:r>
            <a:endParaRPr lang="en-US" altLang="tr-TR" sz="1600" dirty="0">
              <a:cs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</a:pPr>
            <a:endParaRPr lang="tr-TR" altLang="tr-TR" sz="1600" dirty="0">
              <a:cs typeface="Times New Roman" panose="02020603050405020304" pitchFamily="18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4644008" y="116632"/>
            <a:ext cx="36004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altLang="tr-TR" sz="2000" b="1" i="1" dirty="0" err="1" smtClean="0">
                <a:solidFill>
                  <a:schemeClr val="bg1"/>
                </a:solidFill>
                <a:cs typeface="Times New Roman" panose="02020603050405020304" pitchFamily="18" charset="0"/>
              </a:rPr>
              <a:t>Larix</a:t>
            </a:r>
            <a:r>
              <a:rPr lang="tr-TR" altLang="tr-TR" sz="2000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tr-TR" altLang="tr-TR" sz="2000" b="1" i="1" dirty="0" err="1" smtClean="0">
                <a:solidFill>
                  <a:schemeClr val="bg1"/>
                </a:solidFill>
                <a:cs typeface="Times New Roman" panose="02020603050405020304" pitchFamily="18" charset="0"/>
              </a:rPr>
              <a:t>decidua</a:t>
            </a:r>
            <a:endParaRPr lang="tr-TR" altLang="tr-TR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973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9" name="Picture 3" descr="D:\DERSLER\Dendroloji\Ders4\larixdecidua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0604" y="4064494"/>
            <a:ext cx="1442495" cy="2332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0" name="Picture 4" descr="D:\DERSLER\Dendroloji\Ders4\larixdecidua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0" y="4057283"/>
            <a:ext cx="3185170" cy="2339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1" name="Picture 5" descr="D:\DERSLER\Dendroloji\Ders4\larixdecidua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4064494"/>
            <a:ext cx="2592288" cy="2332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495300" y="764704"/>
            <a:ext cx="8109148" cy="3216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tr-TR" altLang="tr-TR" sz="1400" b="1" i="1" dirty="0">
                <a:cs typeface="Times New Roman" panose="02020603050405020304" pitchFamily="18" charset="0"/>
              </a:rPr>
              <a:t>L. </a:t>
            </a:r>
            <a:r>
              <a:rPr lang="tr-TR" altLang="tr-TR" sz="1400" b="1" i="1" dirty="0" err="1">
                <a:cs typeface="Times New Roman" panose="02020603050405020304" pitchFamily="18" charset="0"/>
              </a:rPr>
              <a:t>decidua</a:t>
            </a:r>
            <a:r>
              <a:rPr lang="tr-TR" altLang="tr-TR" sz="1400" b="1" dirty="0">
                <a:cs typeface="Times New Roman" panose="02020603050405020304" pitchFamily="18" charset="0"/>
              </a:rPr>
              <a:t> cv.</a:t>
            </a:r>
            <a:r>
              <a:rPr lang="tr-TR" altLang="tr-TR" sz="1400" b="1" i="1" dirty="0">
                <a:cs typeface="Times New Roman" panose="02020603050405020304" pitchFamily="18" charset="0"/>
              </a:rPr>
              <a:t> '</a:t>
            </a:r>
            <a:r>
              <a:rPr lang="tr-TR" altLang="tr-TR" sz="1400" b="1" i="1" dirty="0" err="1">
                <a:cs typeface="Times New Roman" panose="02020603050405020304" pitchFamily="18" charset="0"/>
              </a:rPr>
              <a:t>Alba</a:t>
            </a:r>
            <a:r>
              <a:rPr lang="tr-TR" altLang="tr-TR" sz="1400" b="1" i="1" dirty="0">
                <a:cs typeface="Times New Roman" panose="02020603050405020304" pitchFamily="18" charset="0"/>
              </a:rPr>
              <a:t>'</a:t>
            </a:r>
            <a:r>
              <a:rPr lang="tr-TR" altLang="tr-TR" sz="1400" b="1" dirty="0">
                <a:cs typeface="Times New Roman" panose="02020603050405020304" pitchFamily="18" charset="0"/>
              </a:rPr>
              <a:t> </a:t>
            </a:r>
            <a:r>
              <a:rPr lang="tr-TR" altLang="tr-TR" sz="1400" dirty="0">
                <a:cs typeface="Times New Roman" panose="02020603050405020304" pitchFamily="18" charset="0"/>
              </a:rPr>
              <a:t>(</a:t>
            </a:r>
            <a:r>
              <a:rPr lang="tr-TR" altLang="tr-TR" sz="1400" i="1" dirty="0">
                <a:cs typeface="Times New Roman" panose="02020603050405020304" pitchFamily="18" charset="0"/>
              </a:rPr>
              <a:t>L. </a:t>
            </a:r>
            <a:r>
              <a:rPr lang="tr-TR" altLang="tr-TR" sz="1400" i="1" dirty="0" err="1">
                <a:cs typeface="Times New Roman" panose="02020603050405020304" pitchFamily="18" charset="0"/>
              </a:rPr>
              <a:t>decidua</a:t>
            </a:r>
            <a:r>
              <a:rPr lang="tr-TR" altLang="tr-TR" sz="1400" i="1" dirty="0">
                <a:cs typeface="Times New Roman" panose="02020603050405020304" pitchFamily="18" charset="0"/>
              </a:rPr>
              <a:t> </a:t>
            </a:r>
            <a:r>
              <a:rPr lang="tr-TR" altLang="tr-TR" sz="1400" dirty="0">
                <a:cs typeface="Times New Roman" panose="02020603050405020304" pitchFamily="18" charset="0"/>
              </a:rPr>
              <a:t>var.</a:t>
            </a:r>
            <a:r>
              <a:rPr lang="tr-TR" altLang="tr-TR" sz="1400" i="1" dirty="0">
                <a:cs typeface="Times New Roman" panose="02020603050405020304" pitchFamily="18" charset="0"/>
              </a:rPr>
              <a:t> </a:t>
            </a:r>
            <a:r>
              <a:rPr lang="tr-TR" altLang="tr-TR" sz="1400" i="1" dirty="0" err="1">
                <a:cs typeface="Times New Roman" panose="02020603050405020304" pitchFamily="18" charset="0"/>
              </a:rPr>
              <a:t>alba</a:t>
            </a:r>
            <a:r>
              <a:rPr lang="tr-TR" altLang="tr-TR" sz="1400" dirty="0">
                <a:cs typeface="Times New Roman" panose="02020603050405020304" pitchFamily="18" charset="0"/>
              </a:rPr>
              <a:t> </a:t>
            </a:r>
            <a:r>
              <a:rPr lang="tr-TR" altLang="tr-TR" sz="1400" dirty="0" err="1">
                <a:cs typeface="Times New Roman" panose="02020603050405020304" pitchFamily="18" charset="0"/>
              </a:rPr>
              <a:t>Henk</a:t>
            </a:r>
            <a:r>
              <a:rPr lang="tr-TR" altLang="tr-TR" sz="1400" dirty="0">
                <a:cs typeface="Times New Roman" panose="02020603050405020304" pitchFamily="18" charset="0"/>
              </a:rPr>
              <a:t>. et </a:t>
            </a:r>
            <a:r>
              <a:rPr lang="tr-TR" altLang="tr-TR" sz="1400" dirty="0" err="1">
                <a:cs typeface="Times New Roman" panose="02020603050405020304" pitchFamily="18" charset="0"/>
              </a:rPr>
              <a:t>Hochst</a:t>
            </a:r>
            <a:r>
              <a:rPr lang="tr-TR" altLang="tr-TR" sz="1400" dirty="0">
                <a:cs typeface="Times New Roman" panose="02020603050405020304" pitchFamily="18" charset="0"/>
              </a:rPr>
              <a:t>.)</a:t>
            </a:r>
            <a:r>
              <a:rPr lang="en-US" altLang="tr-TR" sz="1400" dirty="0">
                <a:cs typeface="Times New Roman" panose="02020603050405020304" pitchFamily="18" charset="0"/>
              </a:rPr>
              <a:t> - </a:t>
            </a:r>
            <a:r>
              <a:rPr lang="tr-TR" altLang="tr-TR" sz="1400" dirty="0">
                <a:cs typeface="Times New Roman" panose="02020603050405020304" pitchFamily="18" charset="0"/>
              </a:rPr>
              <a:t>Genellikle ana türe benzer. Ancak dişi çiçeklerinin ve kozalaklarının yeşilimsi beyaz oluşu ile </a:t>
            </a:r>
            <a:r>
              <a:rPr lang="tr-TR" altLang="tr-TR" sz="1400" i="1" dirty="0">
                <a:cs typeface="Times New Roman" panose="02020603050405020304" pitchFamily="18" charset="0"/>
              </a:rPr>
              <a:t>L. </a:t>
            </a:r>
            <a:r>
              <a:rPr lang="tr-TR" altLang="tr-TR" sz="1400" i="1" dirty="0" err="1">
                <a:cs typeface="Times New Roman" panose="02020603050405020304" pitchFamily="18" charset="0"/>
              </a:rPr>
              <a:t>decidua</a:t>
            </a:r>
            <a:r>
              <a:rPr lang="tr-TR" altLang="tr-TR" sz="1400" dirty="0" err="1">
                <a:cs typeface="Times New Roman" panose="02020603050405020304" pitchFamily="18" charset="0"/>
              </a:rPr>
              <a:t>'dan</a:t>
            </a:r>
            <a:r>
              <a:rPr lang="tr-TR" altLang="tr-TR" sz="1400" dirty="0">
                <a:cs typeface="Times New Roman" panose="02020603050405020304" pitchFamily="18" charset="0"/>
              </a:rPr>
              <a:t> ayrılır.</a:t>
            </a:r>
            <a:endParaRPr lang="tr-TR" altLang="tr-TR" sz="1400" dirty="0">
              <a:cs typeface="Arial" panose="020B0604020202020204" pitchFamily="34" charset="0"/>
            </a:endParaRPr>
          </a:p>
          <a:p>
            <a:pPr algn="just" eaLnBrk="0" hangingPunct="0">
              <a:spcBef>
                <a:spcPct val="50000"/>
              </a:spcBef>
            </a:pPr>
            <a:r>
              <a:rPr lang="tr-TR" altLang="tr-TR" sz="1400" b="1" i="1" dirty="0">
                <a:cs typeface="Times New Roman" panose="02020603050405020304" pitchFamily="18" charset="0"/>
              </a:rPr>
              <a:t>L. </a:t>
            </a:r>
            <a:r>
              <a:rPr lang="tr-TR" altLang="tr-TR" sz="1400" b="1" i="1" dirty="0" err="1">
                <a:cs typeface="Times New Roman" panose="02020603050405020304" pitchFamily="18" charset="0"/>
              </a:rPr>
              <a:t>decidua</a:t>
            </a:r>
            <a:r>
              <a:rPr lang="tr-TR" altLang="tr-TR" sz="1400" b="1" i="1" dirty="0">
                <a:cs typeface="Times New Roman" panose="02020603050405020304" pitchFamily="18" charset="0"/>
              </a:rPr>
              <a:t> </a:t>
            </a:r>
            <a:r>
              <a:rPr lang="tr-TR" altLang="tr-TR" sz="1400" b="1" dirty="0">
                <a:cs typeface="Times New Roman" panose="02020603050405020304" pitchFamily="18" charset="0"/>
              </a:rPr>
              <a:t>cv.</a:t>
            </a:r>
            <a:r>
              <a:rPr lang="tr-TR" altLang="tr-TR" sz="1400" b="1" i="1" dirty="0">
                <a:cs typeface="Times New Roman" panose="02020603050405020304" pitchFamily="18" charset="0"/>
              </a:rPr>
              <a:t> '</a:t>
            </a:r>
            <a:r>
              <a:rPr lang="tr-TR" altLang="tr-TR" sz="1400" b="1" i="1" dirty="0" err="1">
                <a:cs typeface="Times New Roman" panose="02020603050405020304" pitchFamily="18" charset="0"/>
              </a:rPr>
              <a:t>Fastigiata</a:t>
            </a:r>
            <a:r>
              <a:rPr lang="tr-TR" altLang="tr-TR" sz="1400" b="1" i="1" dirty="0">
                <a:cs typeface="Times New Roman" panose="02020603050405020304" pitchFamily="18" charset="0"/>
              </a:rPr>
              <a:t>' </a:t>
            </a:r>
            <a:r>
              <a:rPr lang="tr-TR" altLang="tr-TR" sz="1400" i="1" dirty="0">
                <a:cs typeface="Times New Roman" panose="02020603050405020304" pitchFamily="18" charset="0"/>
              </a:rPr>
              <a:t>(L. </a:t>
            </a:r>
            <a:r>
              <a:rPr lang="tr-TR" altLang="tr-TR" sz="1400" i="1" dirty="0" err="1">
                <a:cs typeface="Times New Roman" panose="02020603050405020304" pitchFamily="18" charset="0"/>
              </a:rPr>
              <a:t>decidua</a:t>
            </a:r>
            <a:r>
              <a:rPr lang="tr-TR" altLang="tr-TR" sz="1400" i="1" dirty="0">
                <a:cs typeface="Times New Roman" panose="02020603050405020304" pitchFamily="18" charset="0"/>
              </a:rPr>
              <a:t> f. </a:t>
            </a:r>
            <a:r>
              <a:rPr lang="tr-TR" altLang="tr-TR" sz="1400" i="1" dirty="0" err="1">
                <a:cs typeface="Times New Roman" panose="02020603050405020304" pitchFamily="18" charset="0"/>
              </a:rPr>
              <a:t>fastigiata</a:t>
            </a:r>
            <a:r>
              <a:rPr lang="tr-TR" altLang="tr-TR" sz="1400" i="1" dirty="0">
                <a:cs typeface="Times New Roman" panose="02020603050405020304" pitchFamily="18" charset="0"/>
              </a:rPr>
              <a:t> </a:t>
            </a:r>
            <a:r>
              <a:rPr lang="tr-TR" altLang="tr-TR" sz="1400" dirty="0">
                <a:cs typeface="Times New Roman" panose="02020603050405020304" pitchFamily="18" charset="0"/>
              </a:rPr>
              <a:t>K. </a:t>
            </a:r>
            <a:r>
              <a:rPr lang="tr-TR" altLang="tr-TR" sz="1400" dirty="0" err="1">
                <a:cs typeface="Times New Roman" panose="02020603050405020304" pitchFamily="18" charset="0"/>
              </a:rPr>
              <a:t>Koch</a:t>
            </a:r>
            <a:r>
              <a:rPr lang="tr-TR" altLang="tr-TR" sz="1400" i="1" dirty="0">
                <a:cs typeface="Times New Roman" panose="02020603050405020304" pitchFamily="18" charset="0"/>
              </a:rPr>
              <a:t>, L. </a:t>
            </a:r>
            <a:r>
              <a:rPr lang="tr-TR" altLang="tr-TR" sz="1400" i="1" dirty="0" err="1">
                <a:cs typeface="Times New Roman" panose="02020603050405020304" pitchFamily="18" charset="0"/>
              </a:rPr>
              <a:t>euro</a:t>
            </a:r>
            <a:r>
              <a:rPr lang="tr-TR" altLang="tr-TR" sz="1400" i="1" dirty="0">
                <a:cs typeface="Times New Roman" panose="02020603050405020304" pitchFamily="18" charset="0"/>
              </a:rPr>
              <a:t>- </a:t>
            </a:r>
            <a:r>
              <a:rPr lang="tr-TR" altLang="tr-TR" sz="1400" i="1" dirty="0" err="1">
                <a:cs typeface="Times New Roman" panose="02020603050405020304" pitchFamily="18" charset="0"/>
              </a:rPr>
              <a:t>paea</a:t>
            </a:r>
            <a:r>
              <a:rPr lang="tr-TR" altLang="tr-TR" sz="1400" i="1" dirty="0">
                <a:cs typeface="Times New Roman" panose="02020603050405020304" pitchFamily="18" charset="0"/>
              </a:rPr>
              <a:t> </a:t>
            </a:r>
            <a:r>
              <a:rPr lang="tr-TR" altLang="tr-TR" sz="1400" i="1" dirty="0" err="1">
                <a:cs typeface="Times New Roman" panose="02020603050405020304" pitchFamily="18" charset="0"/>
              </a:rPr>
              <a:t>fastigiata</a:t>
            </a:r>
            <a:r>
              <a:rPr lang="tr-TR" altLang="tr-TR" sz="1400" i="1" dirty="0">
                <a:cs typeface="Times New Roman" panose="02020603050405020304" pitchFamily="18" charset="0"/>
              </a:rPr>
              <a:t> </a:t>
            </a:r>
            <a:r>
              <a:rPr lang="tr-TR" altLang="tr-TR" sz="1400" i="1" dirty="0" err="1">
                <a:cs typeface="Times New Roman" panose="02020603050405020304" pitchFamily="18" charset="0"/>
              </a:rPr>
              <a:t>stricta</a:t>
            </a:r>
            <a:r>
              <a:rPr lang="tr-TR" altLang="tr-TR" sz="1400" i="1" dirty="0">
                <a:cs typeface="Times New Roman" panose="02020603050405020304" pitchFamily="18" charset="0"/>
              </a:rPr>
              <a:t> </a:t>
            </a:r>
            <a:r>
              <a:rPr lang="tr-TR" altLang="tr-TR" sz="1400" dirty="0" err="1">
                <a:cs typeface="Times New Roman" panose="02020603050405020304" pitchFamily="18" charset="0"/>
              </a:rPr>
              <a:t>Senecl</a:t>
            </a:r>
            <a:r>
              <a:rPr lang="tr-TR" altLang="tr-TR" sz="1400" dirty="0">
                <a:cs typeface="Times New Roman" panose="02020603050405020304" pitchFamily="18" charset="0"/>
              </a:rPr>
              <a:t>.</a:t>
            </a:r>
            <a:r>
              <a:rPr lang="tr-TR" altLang="tr-TR" sz="1400" i="1" dirty="0">
                <a:cs typeface="Times New Roman" panose="02020603050405020304" pitchFamily="18" charset="0"/>
              </a:rPr>
              <a:t>)</a:t>
            </a:r>
            <a:r>
              <a:rPr lang="en-US" altLang="tr-TR" sz="1400" i="1" dirty="0">
                <a:cs typeface="Times New Roman" panose="02020603050405020304" pitchFamily="18" charset="0"/>
              </a:rPr>
              <a:t> - </a:t>
            </a:r>
            <a:r>
              <a:rPr lang="tr-TR" altLang="tr-TR" sz="1400" dirty="0">
                <a:cs typeface="Times New Roman" panose="02020603050405020304" pitchFamily="18" charset="0"/>
              </a:rPr>
              <a:t>Dar, sütun şeklinde gelişme gösteren, dalları yukarıya doğru yönelmiş bir kültür formudur. </a:t>
            </a:r>
            <a:r>
              <a:rPr lang="tr-TR" altLang="tr-TR" sz="1400" dirty="0" smtClean="0">
                <a:cs typeface="Times New Roman" panose="02020603050405020304" pitchFamily="18" charset="0"/>
              </a:rPr>
              <a:t>Aynı </a:t>
            </a:r>
            <a:r>
              <a:rPr lang="tr-TR" altLang="tr-TR" sz="1400" dirty="0">
                <a:cs typeface="Times New Roman" panose="02020603050405020304" pitchFamily="18" charset="0"/>
              </a:rPr>
              <a:t>bir kültür formu olarak verilen </a:t>
            </a:r>
            <a:r>
              <a:rPr lang="tr-TR" altLang="tr-TR" sz="1400" i="1" dirty="0">
                <a:cs typeface="Times New Roman" panose="02020603050405020304" pitchFamily="18" charset="0"/>
              </a:rPr>
              <a:t>L. </a:t>
            </a:r>
            <a:r>
              <a:rPr lang="tr-TR" altLang="tr-TR" sz="1400" i="1" dirty="0" err="1">
                <a:cs typeface="Times New Roman" panose="02020603050405020304" pitchFamily="18" charset="0"/>
              </a:rPr>
              <a:t>decidua</a:t>
            </a:r>
            <a:r>
              <a:rPr lang="tr-TR" altLang="tr-TR" sz="1400" i="1" dirty="0">
                <a:cs typeface="Times New Roman" panose="02020603050405020304" pitchFamily="18" charset="0"/>
              </a:rPr>
              <a:t> </a:t>
            </a:r>
            <a:r>
              <a:rPr lang="tr-TR" altLang="tr-TR" sz="1400" dirty="0">
                <a:cs typeface="Times New Roman" panose="02020603050405020304" pitchFamily="18" charset="0"/>
              </a:rPr>
              <a:t>cv.</a:t>
            </a:r>
            <a:r>
              <a:rPr lang="tr-TR" altLang="tr-TR" sz="1400" i="1" dirty="0">
                <a:cs typeface="Times New Roman" panose="02020603050405020304" pitchFamily="18" charset="0"/>
              </a:rPr>
              <a:t> '</a:t>
            </a:r>
            <a:r>
              <a:rPr lang="tr-TR" altLang="tr-TR" sz="1400" i="1" dirty="0" err="1">
                <a:cs typeface="Times New Roman" panose="02020603050405020304" pitchFamily="18" charset="0"/>
              </a:rPr>
              <a:t>Pyramidalis</a:t>
            </a:r>
            <a:r>
              <a:rPr lang="tr-TR" altLang="tr-TR" sz="1400" i="1" dirty="0">
                <a:cs typeface="Times New Roman" panose="02020603050405020304" pitchFamily="18" charset="0"/>
              </a:rPr>
              <a:t>' </a:t>
            </a:r>
            <a:r>
              <a:rPr lang="tr-TR" altLang="tr-TR" sz="1400" dirty="0">
                <a:cs typeface="Times New Roman" panose="02020603050405020304" pitchFamily="18" charset="0"/>
              </a:rPr>
              <a:t>ile bu formun aynı olduğu tahmin edilmektedir.</a:t>
            </a:r>
            <a:endParaRPr lang="tr-TR" altLang="tr-TR" sz="1400" dirty="0">
              <a:cs typeface="Arial" panose="020B0604020202020204" pitchFamily="34" charset="0"/>
            </a:endParaRPr>
          </a:p>
          <a:p>
            <a:pPr algn="just" eaLnBrk="0" hangingPunct="0">
              <a:spcBef>
                <a:spcPct val="50000"/>
              </a:spcBef>
            </a:pPr>
            <a:r>
              <a:rPr lang="tr-TR" altLang="tr-TR" sz="1400" b="1" i="1" dirty="0">
                <a:cs typeface="Times New Roman" panose="02020603050405020304" pitchFamily="18" charset="0"/>
              </a:rPr>
              <a:t>L. </a:t>
            </a:r>
            <a:r>
              <a:rPr lang="tr-TR" altLang="tr-TR" sz="1400" b="1" i="1" dirty="0" err="1">
                <a:cs typeface="Times New Roman" panose="02020603050405020304" pitchFamily="18" charset="0"/>
              </a:rPr>
              <a:t>decidua</a:t>
            </a:r>
            <a:r>
              <a:rPr lang="tr-TR" altLang="tr-TR" sz="1400" b="1" i="1" dirty="0">
                <a:cs typeface="Times New Roman" panose="02020603050405020304" pitchFamily="18" charset="0"/>
              </a:rPr>
              <a:t> </a:t>
            </a:r>
            <a:r>
              <a:rPr lang="tr-TR" altLang="tr-TR" sz="1400" b="1" dirty="0">
                <a:cs typeface="Times New Roman" panose="02020603050405020304" pitchFamily="18" charset="0"/>
              </a:rPr>
              <a:t>cv.</a:t>
            </a:r>
            <a:r>
              <a:rPr lang="tr-TR" altLang="tr-TR" sz="1400" b="1" i="1" dirty="0">
                <a:cs typeface="Times New Roman" panose="02020603050405020304" pitchFamily="18" charset="0"/>
              </a:rPr>
              <a:t> '</a:t>
            </a:r>
            <a:r>
              <a:rPr lang="tr-TR" altLang="tr-TR" sz="1400" b="1" i="1" dirty="0" err="1">
                <a:cs typeface="Times New Roman" panose="02020603050405020304" pitchFamily="18" charset="0"/>
              </a:rPr>
              <a:t>Pendula</a:t>
            </a:r>
            <a:r>
              <a:rPr lang="tr-TR" altLang="tr-TR" sz="1400" b="1" i="1" dirty="0">
                <a:cs typeface="Times New Roman" panose="02020603050405020304" pitchFamily="18" charset="0"/>
              </a:rPr>
              <a:t>'</a:t>
            </a:r>
            <a:r>
              <a:rPr lang="tr-TR" altLang="tr-TR" sz="1400" b="1" dirty="0">
                <a:cs typeface="Times New Roman" panose="02020603050405020304" pitchFamily="18" charset="0"/>
              </a:rPr>
              <a:t> </a:t>
            </a:r>
            <a:r>
              <a:rPr lang="tr-TR" altLang="tr-TR" sz="1400" dirty="0">
                <a:cs typeface="Times New Roman" panose="02020603050405020304" pitchFamily="18" charset="0"/>
              </a:rPr>
              <a:t>(</a:t>
            </a:r>
            <a:r>
              <a:rPr lang="tr-TR" altLang="tr-TR" sz="1400" i="1" dirty="0">
                <a:cs typeface="Times New Roman" panose="02020603050405020304" pitchFamily="18" charset="0"/>
              </a:rPr>
              <a:t>L. </a:t>
            </a:r>
            <a:r>
              <a:rPr lang="tr-TR" altLang="tr-TR" sz="1400" i="1" dirty="0" err="1">
                <a:cs typeface="Times New Roman" panose="02020603050405020304" pitchFamily="18" charset="0"/>
              </a:rPr>
              <a:t>decidua</a:t>
            </a:r>
            <a:r>
              <a:rPr lang="tr-TR" altLang="tr-TR" sz="1400" i="1" dirty="0">
                <a:cs typeface="Times New Roman" panose="02020603050405020304" pitchFamily="18" charset="0"/>
              </a:rPr>
              <a:t> var. </a:t>
            </a:r>
            <a:r>
              <a:rPr lang="tr-TR" altLang="tr-TR" sz="1400" i="1" dirty="0" err="1">
                <a:cs typeface="Times New Roman" panose="02020603050405020304" pitchFamily="18" charset="0"/>
              </a:rPr>
              <a:t>pendula</a:t>
            </a:r>
            <a:r>
              <a:rPr lang="tr-TR" altLang="tr-TR" sz="1400" dirty="0">
                <a:cs typeface="Times New Roman" panose="02020603050405020304" pitchFamily="18" charset="0"/>
              </a:rPr>
              <a:t> </a:t>
            </a:r>
            <a:r>
              <a:rPr lang="tr-TR" altLang="tr-TR" sz="1400" dirty="0" err="1">
                <a:cs typeface="Times New Roman" panose="02020603050405020304" pitchFamily="18" charset="0"/>
              </a:rPr>
              <a:t>Henk</a:t>
            </a:r>
            <a:r>
              <a:rPr lang="tr-TR" altLang="tr-TR" sz="1400" dirty="0">
                <a:cs typeface="Times New Roman" panose="02020603050405020304" pitchFamily="18" charset="0"/>
              </a:rPr>
              <a:t>. et </a:t>
            </a:r>
            <a:r>
              <a:rPr lang="tr-TR" altLang="tr-TR" sz="1400" dirty="0" err="1">
                <a:cs typeface="Times New Roman" panose="02020603050405020304" pitchFamily="18" charset="0"/>
              </a:rPr>
              <a:t>Hochst</a:t>
            </a:r>
            <a:r>
              <a:rPr lang="tr-TR" altLang="tr-TR" sz="1400" dirty="0">
                <a:cs typeface="Times New Roman" panose="02020603050405020304" pitchFamily="18" charset="0"/>
              </a:rPr>
              <a:t>., </a:t>
            </a:r>
            <a:r>
              <a:rPr lang="tr-TR" altLang="tr-TR" sz="1400" i="1" dirty="0">
                <a:cs typeface="Times New Roman" panose="02020603050405020304" pitchFamily="18" charset="0"/>
              </a:rPr>
              <a:t>L. </a:t>
            </a:r>
            <a:r>
              <a:rPr lang="tr-TR" altLang="tr-TR" sz="1400" i="1" dirty="0" err="1">
                <a:cs typeface="Times New Roman" panose="02020603050405020304" pitchFamily="18" charset="0"/>
              </a:rPr>
              <a:t>europaea</a:t>
            </a:r>
            <a:r>
              <a:rPr lang="tr-TR" altLang="tr-TR" sz="1400" i="1" dirty="0">
                <a:cs typeface="Times New Roman" panose="02020603050405020304" pitchFamily="18" charset="0"/>
              </a:rPr>
              <a:t> </a:t>
            </a:r>
            <a:r>
              <a:rPr lang="tr-TR" altLang="tr-TR" sz="1400" i="1" dirty="0" err="1">
                <a:cs typeface="Times New Roman" panose="02020603050405020304" pitchFamily="18" charset="0"/>
              </a:rPr>
              <a:t>pendula</a:t>
            </a:r>
            <a:r>
              <a:rPr lang="tr-TR" altLang="tr-TR" sz="1400" i="1" dirty="0">
                <a:cs typeface="Times New Roman" panose="02020603050405020304" pitchFamily="18" charset="0"/>
              </a:rPr>
              <a:t> </a:t>
            </a:r>
            <a:r>
              <a:rPr lang="tr-TR" altLang="tr-TR" sz="1400" dirty="0" err="1">
                <a:cs typeface="Times New Roman" panose="02020603050405020304" pitchFamily="18" charset="0"/>
              </a:rPr>
              <a:t>Laws</a:t>
            </a:r>
            <a:r>
              <a:rPr lang="tr-TR" altLang="tr-TR" sz="1400" dirty="0">
                <a:cs typeface="Times New Roman" panose="02020603050405020304" pitchFamily="18" charset="0"/>
              </a:rPr>
              <a:t>.)</a:t>
            </a:r>
            <a:r>
              <a:rPr lang="en-US" altLang="tr-TR" sz="1400" dirty="0">
                <a:cs typeface="Times New Roman" panose="02020603050405020304" pitchFamily="18" charset="0"/>
              </a:rPr>
              <a:t> - </a:t>
            </a:r>
            <a:r>
              <a:rPr lang="tr-TR" altLang="tr-TR" sz="1400" dirty="0">
                <a:cs typeface="Times New Roman" panose="02020603050405020304" pitchFamily="18" charset="0"/>
              </a:rPr>
              <a:t>Dağınık habitusa, ekseriya çatallanma gösteren gövdeye ve bir kaç tepe sürgününe sahip olan boylu ağaçlar teşkil eder. Dalları aşağıya doğru yönelmiştir.</a:t>
            </a:r>
            <a:endParaRPr lang="tr-TR" altLang="tr-TR" sz="1400" dirty="0">
              <a:cs typeface="Arial" panose="020B0604020202020204" pitchFamily="34" charset="0"/>
            </a:endParaRPr>
          </a:p>
          <a:p>
            <a:pPr algn="just" eaLnBrk="0" hangingPunct="0">
              <a:spcBef>
                <a:spcPct val="50000"/>
              </a:spcBef>
            </a:pPr>
            <a:r>
              <a:rPr lang="tr-TR" altLang="tr-TR" sz="1400" b="1" i="1" dirty="0">
                <a:cs typeface="Times New Roman" panose="02020603050405020304" pitchFamily="18" charset="0"/>
              </a:rPr>
              <a:t>L. </a:t>
            </a:r>
            <a:r>
              <a:rPr lang="tr-TR" altLang="tr-TR" sz="1400" b="1" i="1" dirty="0" err="1">
                <a:cs typeface="Times New Roman" panose="02020603050405020304" pitchFamily="18" charset="0"/>
              </a:rPr>
              <a:t>decidua</a:t>
            </a:r>
            <a:r>
              <a:rPr lang="tr-TR" altLang="tr-TR" sz="1400" b="1" dirty="0">
                <a:cs typeface="Times New Roman" panose="02020603050405020304" pitchFamily="18" charset="0"/>
              </a:rPr>
              <a:t> var. </a:t>
            </a:r>
            <a:r>
              <a:rPr lang="tr-TR" altLang="tr-TR" sz="1400" b="1" i="1" dirty="0" err="1">
                <a:cs typeface="Times New Roman" panose="02020603050405020304" pitchFamily="18" charset="0"/>
              </a:rPr>
              <a:t>polonica</a:t>
            </a:r>
            <a:r>
              <a:rPr lang="tr-TR" altLang="tr-TR" sz="1400" b="1" dirty="0">
                <a:cs typeface="Times New Roman" panose="02020603050405020304" pitchFamily="18" charset="0"/>
              </a:rPr>
              <a:t> </a:t>
            </a:r>
            <a:r>
              <a:rPr lang="tr-TR" altLang="tr-TR" sz="1400" dirty="0" err="1">
                <a:cs typeface="Times New Roman" panose="02020603050405020304" pitchFamily="18" charset="0"/>
              </a:rPr>
              <a:t>Ostenf</a:t>
            </a:r>
            <a:r>
              <a:rPr lang="tr-TR" altLang="tr-TR" sz="1400" dirty="0">
                <a:cs typeface="Times New Roman" panose="02020603050405020304" pitchFamily="18" charset="0"/>
              </a:rPr>
              <a:t>. et </a:t>
            </a:r>
            <a:r>
              <a:rPr lang="tr-TR" altLang="tr-TR" sz="1400" dirty="0" err="1">
                <a:cs typeface="Times New Roman" panose="02020603050405020304" pitchFamily="18" charset="0"/>
              </a:rPr>
              <a:t>Syrach-Larsen</a:t>
            </a:r>
            <a:r>
              <a:rPr lang="tr-TR" altLang="tr-TR" sz="1400" dirty="0">
                <a:cs typeface="Times New Roman" panose="02020603050405020304" pitchFamily="18" charset="0"/>
              </a:rPr>
              <a:t> (L. </a:t>
            </a:r>
            <a:r>
              <a:rPr lang="tr-TR" altLang="tr-TR" sz="1400" dirty="0" err="1">
                <a:cs typeface="Times New Roman" panose="02020603050405020304" pitchFamily="18" charset="0"/>
              </a:rPr>
              <a:t>polonica</a:t>
            </a:r>
            <a:r>
              <a:rPr lang="tr-TR" altLang="tr-TR" sz="1400" dirty="0">
                <a:cs typeface="Times New Roman" panose="02020603050405020304" pitchFamily="18" charset="0"/>
              </a:rPr>
              <a:t> </a:t>
            </a:r>
            <a:r>
              <a:rPr lang="tr-TR" altLang="tr-TR" sz="1400" dirty="0" err="1">
                <a:cs typeface="Times New Roman" panose="02020603050405020304" pitchFamily="18" charset="0"/>
              </a:rPr>
              <a:t>Racib</a:t>
            </a:r>
            <a:r>
              <a:rPr lang="tr-TR" altLang="tr-TR" sz="1400" dirty="0">
                <a:cs typeface="Times New Roman" panose="02020603050405020304" pitchFamily="18" charset="0"/>
              </a:rPr>
              <a:t>.)</a:t>
            </a:r>
            <a:r>
              <a:rPr lang="en-US" altLang="tr-TR" sz="1400" dirty="0">
                <a:cs typeface="Times New Roman" panose="02020603050405020304" pitchFamily="18" charset="0"/>
              </a:rPr>
              <a:t> - </a:t>
            </a:r>
            <a:r>
              <a:rPr lang="tr-TR" altLang="tr-TR" sz="1400" dirty="0">
                <a:cs typeface="Times New Roman" panose="02020603050405020304" pitchFamily="18" charset="0"/>
              </a:rPr>
              <a:t>Doğal halde Polonya ve Romanya'da küçük gruplar halinde rastlanan ve çeşitli özellikleri bakımından </a:t>
            </a:r>
            <a:r>
              <a:rPr lang="tr-TR" altLang="tr-TR" sz="1400" i="1" dirty="0">
                <a:cs typeface="Times New Roman" panose="02020603050405020304" pitchFamily="18" charset="0"/>
              </a:rPr>
              <a:t>L. </a:t>
            </a:r>
            <a:r>
              <a:rPr lang="tr-TR" altLang="tr-TR" sz="1400" i="1" dirty="0" err="1">
                <a:cs typeface="Times New Roman" panose="02020603050405020304" pitchFamily="18" charset="0"/>
              </a:rPr>
              <a:t>decidua</a:t>
            </a:r>
            <a:r>
              <a:rPr lang="tr-TR" altLang="tr-TR" sz="1400" dirty="0">
                <a:cs typeface="Times New Roman" panose="02020603050405020304" pitchFamily="18" charset="0"/>
              </a:rPr>
              <a:t> ve </a:t>
            </a:r>
            <a:r>
              <a:rPr lang="tr-TR" altLang="tr-TR" sz="1400" i="1" dirty="0">
                <a:cs typeface="Times New Roman" panose="02020603050405020304" pitchFamily="18" charset="0"/>
              </a:rPr>
              <a:t>L. </a:t>
            </a:r>
            <a:r>
              <a:rPr lang="tr-TR" altLang="tr-TR" sz="1400" i="1" dirty="0" err="1">
                <a:cs typeface="Times New Roman" panose="02020603050405020304" pitchFamily="18" charset="0"/>
              </a:rPr>
              <a:t>sibirica</a:t>
            </a:r>
            <a:r>
              <a:rPr lang="tr-TR" altLang="tr-TR" sz="1400" dirty="0">
                <a:cs typeface="Times New Roman" panose="02020603050405020304" pitchFamily="18" charset="0"/>
              </a:rPr>
              <a:t> arasında bulunan coğrafik bir alt türdür. </a:t>
            </a:r>
            <a:r>
              <a:rPr lang="tr-TR" altLang="tr-TR" sz="1400" dirty="0" smtClean="0">
                <a:cs typeface="Times New Roman" panose="02020603050405020304" pitchFamily="18" charset="0"/>
              </a:rPr>
              <a:t>Kozalakları küçüktür</a:t>
            </a:r>
            <a:r>
              <a:rPr lang="tr-TR" altLang="tr-TR" sz="1400" dirty="0">
                <a:cs typeface="Times New Roman" panose="02020603050405020304" pitchFamily="18" charset="0"/>
              </a:rPr>
              <a:t>; </a:t>
            </a:r>
            <a:r>
              <a:rPr lang="tr-TR" altLang="tr-TR" sz="1400" i="1" dirty="0">
                <a:cs typeface="Times New Roman" panose="02020603050405020304" pitchFamily="18" charset="0"/>
              </a:rPr>
              <a:t>L. </a:t>
            </a:r>
            <a:r>
              <a:rPr lang="tr-TR" altLang="tr-TR" sz="1400" i="1" dirty="0" err="1">
                <a:cs typeface="Times New Roman" panose="02020603050405020304" pitchFamily="18" charset="0"/>
              </a:rPr>
              <a:t>sibirica</a:t>
            </a:r>
            <a:r>
              <a:rPr lang="tr-TR" altLang="tr-TR" sz="1400" dirty="0" err="1">
                <a:cs typeface="Times New Roman" panose="02020603050405020304" pitchFamily="18" charset="0"/>
              </a:rPr>
              <a:t>'nınkilere</a:t>
            </a:r>
            <a:r>
              <a:rPr lang="tr-TR" altLang="tr-TR" sz="1400" dirty="0">
                <a:cs typeface="Times New Roman" panose="02020603050405020304" pitchFamily="18" charset="0"/>
              </a:rPr>
              <a:t> benzer ve fakat uç kısmı daha küttür.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4644008" y="116632"/>
            <a:ext cx="36004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altLang="tr-TR" sz="2000" b="1" i="1" dirty="0" err="1" smtClean="0">
                <a:solidFill>
                  <a:schemeClr val="bg1"/>
                </a:solidFill>
                <a:cs typeface="Times New Roman" panose="02020603050405020304" pitchFamily="18" charset="0"/>
              </a:rPr>
              <a:t>Larix</a:t>
            </a:r>
            <a:r>
              <a:rPr lang="tr-TR" altLang="tr-TR" sz="2000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tr-TR" altLang="tr-TR" sz="2000" b="1" i="1" dirty="0" err="1" smtClean="0">
                <a:solidFill>
                  <a:schemeClr val="bg1"/>
                </a:solidFill>
                <a:cs typeface="Times New Roman" panose="02020603050405020304" pitchFamily="18" charset="0"/>
              </a:rPr>
              <a:t>decidua</a:t>
            </a:r>
            <a:endParaRPr lang="tr-TR" altLang="tr-TR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0019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3" name="Picture 3" descr="D:\DERSLER\Dendroloji\Ders4\larixleptolepis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2170" y="2821898"/>
            <a:ext cx="5459760" cy="3627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611560" y="590518"/>
            <a:ext cx="4104456" cy="1061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tr-TR" altLang="tr-TR" sz="1800" b="1" i="1" dirty="0" err="1">
                <a:cs typeface="Times New Roman" panose="02020603050405020304" pitchFamily="18" charset="0"/>
              </a:rPr>
              <a:t>Larix</a:t>
            </a:r>
            <a:r>
              <a:rPr lang="tr-TR" altLang="tr-TR" sz="1800" b="1" i="1" dirty="0">
                <a:cs typeface="Times New Roman" panose="02020603050405020304" pitchFamily="18" charset="0"/>
              </a:rPr>
              <a:t> </a:t>
            </a:r>
            <a:r>
              <a:rPr lang="tr-TR" altLang="tr-TR" sz="1800" b="1" i="1" dirty="0" err="1">
                <a:cs typeface="Times New Roman" panose="02020603050405020304" pitchFamily="18" charset="0"/>
              </a:rPr>
              <a:t>kaempferi</a:t>
            </a:r>
            <a:r>
              <a:rPr lang="tr-TR" altLang="tr-TR" sz="1800" b="1" i="1" dirty="0">
                <a:cs typeface="Times New Roman" panose="02020603050405020304" pitchFamily="18" charset="0"/>
              </a:rPr>
              <a:t> </a:t>
            </a:r>
            <a:r>
              <a:rPr lang="tr-TR" altLang="tr-TR" sz="1800" b="1" i="1" dirty="0" err="1">
                <a:cs typeface="Times New Roman" panose="02020603050405020304" pitchFamily="18" charset="0"/>
              </a:rPr>
              <a:t>Carr</a:t>
            </a:r>
            <a:r>
              <a:rPr lang="tr-TR" altLang="tr-TR" sz="1800" b="1" i="1" dirty="0">
                <a:cs typeface="Times New Roman" panose="02020603050405020304" pitchFamily="18" charset="0"/>
              </a:rPr>
              <a:t>. </a:t>
            </a:r>
            <a:endParaRPr lang="tr-TR" altLang="tr-TR" sz="1800" b="1" i="1" dirty="0" smtClean="0">
              <a:cs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tr-TR" altLang="tr-TR" sz="1800" b="1" i="1" dirty="0" smtClean="0">
                <a:cs typeface="Times New Roman" panose="02020603050405020304" pitchFamily="18" charset="0"/>
              </a:rPr>
              <a:t>(</a:t>
            </a:r>
            <a:r>
              <a:rPr lang="tr-TR" altLang="tr-TR" sz="1800" b="1" i="1" dirty="0">
                <a:cs typeface="Times New Roman" panose="02020603050405020304" pitchFamily="18" charset="0"/>
              </a:rPr>
              <a:t>L. </a:t>
            </a:r>
            <a:r>
              <a:rPr lang="tr-TR" altLang="tr-TR" sz="1800" b="1" i="1" dirty="0" err="1">
                <a:cs typeface="Times New Roman" panose="02020603050405020304" pitchFamily="18" charset="0"/>
              </a:rPr>
              <a:t>leptolepis</a:t>
            </a:r>
            <a:r>
              <a:rPr lang="tr-TR" altLang="tr-TR" sz="1800" b="1" i="1" dirty="0">
                <a:cs typeface="Times New Roman" panose="02020603050405020304" pitchFamily="18" charset="0"/>
              </a:rPr>
              <a:t> </a:t>
            </a:r>
            <a:r>
              <a:rPr lang="tr-TR" altLang="tr-TR" sz="1800" b="1" i="1" dirty="0" err="1">
                <a:cs typeface="Times New Roman" panose="02020603050405020304" pitchFamily="18" charset="0"/>
              </a:rPr>
              <a:t>Gord</a:t>
            </a:r>
            <a:r>
              <a:rPr lang="tr-TR" altLang="tr-TR" sz="1800" b="1" i="1" dirty="0">
                <a:cs typeface="Times New Roman" panose="02020603050405020304" pitchFamily="18" charset="0"/>
              </a:rPr>
              <a:t>., L. </a:t>
            </a:r>
            <a:r>
              <a:rPr lang="tr-TR" altLang="tr-TR" sz="1800" b="1" i="1" dirty="0" err="1">
                <a:cs typeface="Times New Roman" panose="02020603050405020304" pitchFamily="18" charset="0"/>
              </a:rPr>
              <a:t>japoni</a:t>
            </a:r>
            <a:r>
              <a:rPr lang="tr-TR" altLang="tr-TR" sz="1800" b="1" i="1" dirty="0">
                <a:cs typeface="Times New Roman" panose="02020603050405020304" pitchFamily="18" charset="0"/>
              </a:rPr>
              <a:t> </a:t>
            </a:r>
            <a:r>
              <a:rPr lang="tr-TR" altLang="tr-TR" sz="1800" b="1" i="1" dirty="0" err="1">
                <a:cs typeface="Times New Roman" panose="02020603050405020304" pitchFamily="18" charset="0"/>
              </a:rPr>
              <a:t>Carr</a:t>
            </a:r>
            <a:r>
              <a:rPr lang="tr-TR" altLang="tr-TR" sz="1800" b="1" i="1" dirty="0" smtClean="0">
                <a:cs typeface="Times New Roman" panose="02020603050405020304" pitchFamily="18" charset="0"/>
              </a:rPr>
              <a:t>.) Japon </a:t>
            </a:r>
            <a:r>
              <a:rPr lang="tr-TR" altLang="tr-TR" sz="1800" b="1" i="1" dirty="0">
                <a:cs typeface="Times New Roman" panose="02020603050405020304" pitchFamily="18" charset="0"/>
              </a:rPr>
              <a:t>Melezi</a:t>
            </a:r>
          </a:p>
        </p:txBody>
      </p:sp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615606" y="1652347"/>
            <a:ext cx="7992888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tr-TR" altLang="tr-TR" sz="1400" dirty="0">
                <a:cs typeface="Times New Roman" panose="02020603050405020304" pitchFamily="18" charset="0"/>
              </a:rPr>
              <a:t>Doğal halde Japonya'da, </a:t>
            </a:r>
            <a:r>
              <a:rPr lang="tr-TR" altLang="tr-TR" sz="1400" dirty="0" err="1" smtClean="0">
                <a:cs typeface="Times New Roman" panose="02020603050405020304" pitchFamily="18" charset="0"/>
              </a:rPr>
              <a:t>Hondo</a:t>
            </a:r>
            <a:r>
              <a:rPr lang="tr-TR" altLang="tr-TR" sz="1400" dirty="0" smtClean="0">
                <a:cs typeface="Times New Roman" panose="02020603050405020304" pitchFamily="18" charset="0"/>
              </a:rPr>
              <a:t> </a:t>
            </a:r>
            <a:r>
              <a:rPr lang="tr-TR" altLang="tr-TR" sz="1400" dirty="0">
                <a:cs typeface="Times New Roman" panose="02020603050405020304" pitchFamily="18" charset="0"/>
              </a:rPr>
              <a:t>adasında volkanik dağ yamaçlarında yayılış gösteren ve vatanında en fazla </a:t>
            </a:r>
            <a:r>
              <a:rPr lang="tr-TR" altLang="tr-TR" sz="1400" u="sng" dirty="0">
                <a:cs typeface="Times New Roman" panose="02020603050405020304" pitchFamily="18" charset="0"/>
              </a:rPr>
              <a:t>30 m</a:t>
            </a:r>
            <a:r>
              <a:rPr lang="tr-TR" altLang="tr-TR" sz="1400" dirty="0">
                <a:cs typeface="Times New Roman" panose="02020603050405020304" pitchFamily="18" charset="0"/>
              </a:rPr>
              <a:t> boya ulaşan bir türdür. Vatanında genellikle </a:t>
            </a:r>
            <a:r>
              <a:rPr lang="tr-TR" altLang="tr-TR" sz="1400" i="1" dirty="0" err="1">
                <a:cs typeface="Times New Roman" panose="02020603050405020304" pitchFamily="18" charset="0"/>
              </a:rPr>
              <a:t>Abies</a:t>
            </a:r>
            <a:r>
              <a:rPr lang="tr-TR" altLang="tr-TR" sz="1400" i="1" dirty="0">
                <a:cs typeface="Times New Roman" panose="02020603050405020304" pitchFamily="18" charset="0"/>
              </a:rPr>
              <a:t> </a:t>
            </a:r>
            <a:r>
              <a:rPr lang="tr-TR" altLang="tr-TR" sz="1400" i="1" dirty="0" err="1">
                <a:cs typeface="Times New Roman" panose="02020603050405020304" pitchFamily="18" charset="0"/>
              </a:rPr>
              <a:t>homolepis</a:t>
            </a:r>
            <a:r>
              <a:rPr lang="tr-TR" altLang="tr-TR" sz="1400" i="1" dirty="0">
                <a:cs typeface="Times New Roman" panose="02020603050405020304" pitchFamily="18" charset="0"/>
              </a:rPr>
              <a:t>, A. </a:t>
            </a:r>
            <a:r>
              <a:rPr lang="tr-TR" altLang="tr-TR" sz="1400" i="1" dirty="0" err="1">
                <a:cs typeface="Times New Roman" panose="02020603050405020304" pitchFamily="18" charset="0"/>
              </a:rPr>
              <a:t>veitchii</a:t>
            </a:r>
            <a:r>
              <a:rPr lang="tr-TR" altLang="tr-TR" sz="1400" i="1" dirty="0">
                <a:cs typeface="Times New Roman" panose="02020603050405020304" pitchFamily="18" charset="0"/>
              </a:rPr>
              <a:t>, </a:t>
            </a:r>
            <a:r>
              <a:rPr lang="tr-TR" altLang="tr-TR" sz="1400" i="1" dirty="0" err="1">
                <a:cs typeface="Times New Roman" panose="02020603050405020304" pitchFamily="18" charset="0"/>
              </a:rPr>
              <a:t>Picea</a:t>
            </a:r>
            <a:r>
              <a:rPr lang="tr-TR" altLang="tr-TR" sz="1400" i="1" dirty="0">
                <a:cs typeface="Times New Roman" panose="02020603050405020304" pitchFamily="18" charset="0"/>
              </a:rPr>
              <a:t> </a:t>
            </a:r>
            <a:r>
              <a:rPr lang="tr-TR" altLang="tr-TR" sz="1400" i="1" dirty="0" err="1">
                <a:cs typeface="Times New Roman" panose="02020603050405020304" pitchFamily="18" charset="0"/>
              </a:rPr>
              <a:t>jezoensis</a:t>
            </a:r>
            <a:r>
              <a:rPr lang="tr-TR" altLang="tr-TR" sz="1400" dirty="0">
                <a:cs typeface="Times New Roman" panose="02020603050405020304" pitchFamily="18" charset="0"/>
              </a:rPr>
              <a:t> ve </a:t>
            </a:r>
            <a:r>
              <a:rPr lang="tr-TR" altLang="tr-TR" sz="1400" i="1" dirty="0" err="1">
                <a:cs typeface="Times New Roman" panose="02020603050405020304" pitchFamily="18" charset="0"/>
              </a:rPr>
              <a:t>Tsuga</a:t>
            </a:r>
            <a:r>
              <a:rPr lang="tr-TR" altLang="tr-TR" sz="1400" i="1" dirty="0">
                <a:cs typeface="Times New Roman" panose="02020603050405020304" pitchFamily="18" charset="0"/>
              </a:rPr>
              <a:t> </a:t>
            </a:r>
            <a:r>
              <a:rPr lang="tr-TR" altLang="tr-TR" sz="1400" i="1" dirty="0" err="1">
                <a:cs typeface="Times New Roman" panose="02020603050405020304" pitchFamily="18" charset="0"/>
              </a:rPr>
              <a:t>diversifolia</a:t>
            </a:r>
            <a:r>
              <a:rPr lang="tr-TR" altLang="tr-TR" sz="1400" dirty="0">
                <a:cs typeface="Times New Roman" panose="02020603050405020304" pitchFamily="18" charset="0"/>
              </a:rPr>
              <a:t> ile birlikte görülür. Dalları </a:t>
            </a:r>
            <a:r>
              <a:rPr lang="tr-TR" altLang="tr-TR" sz="1400" dirty="0" err="1">
                <a:cs typeface="Times New Roman" panose="02020603050405020304" pitchFamily="18" charset="0"/>
              </a:rPr>
              <a:t>horizontal</a:t>
            </a:r>
            <a:r>
              <a:rPr lang="tr-TR" altLang="tr-TR" sz="1400" dirty="0">
                <a:cs typeface="Times New Roman" panose="02020603050405020304" pitchFamily="18" charset="0"/>
              </a:rPr>
              <a:t> yönelmişlerdir. </a:t>
            </a:r>
            <a:r>
              <a:rPr lang="tr-TR" altLang="tr-TR" sz="1400" u="sng" dirty="0">
                <a:cs typeface="Times New Roman" panose="02020603050405020304" pitchFamily="18" charset="0"/>
              </a:rPr>
              <a:t>Aşağıya doğru sarkmazlar</a:t>
            </a:r>
            <a:r>
              <a:rPr lang="tr-TR" altLang="tr-TR" sz="1400" dirty="0">
                <a:cs typeface="Times New Roman" panose="02020603050405020304" pitchFamily="18" charset="0"/>
              </a:rPr>
              <a:t>. Yaşlı halde gayet geniş piramidal tepeye sahiptirler. Gövde kabuğu kırmızı kahverengi olup dar şeritler halinde </a:t>
            </a:r>
            <a:r>
              <a:rPr lang="tr-TR" altLang="tr-TR" sz="1400" dirty="0" err="1">
                <a:cs typeface="Times New Roman" panose="02020603050405020304" pitchFamily="18" charset="0"/>
              </a:rPr>
              <a:t>ayrlır</a:t>
            </a:r>
            <a:r>
              <a:rPr lang="tr-TR" altLang="tr-TR" sz="1400" dirty="0"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4644008" y="116632"/>
            <a:ext cx="36004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altLang="tr-TR" sz="2000" b="1" i="1" dirty="0" err="1" smtClean="0">
                <a:solidFill>
                  <a:schemeClr val="bg1"/>
                </a:solidFill>
                <a:cs typeface="Times New Roman" panose="02020603050405020304" pitchFamily="18" charset="0"/>
              </a:rPr>
              <a:t>Larix</a:t>
            </a:r>
            <a:r>
              <a:rPr lang="tr-TR" altLang="tr-TR" sz="2000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tr-TR" altLang="tr-TR" sz="2000" b="1" i="1" dirty="0" err="1" smtClean="0">
                <a:solidFill>
                  <a:schemeClr val="bg1"/>
                </a:solidFill>
                <a:cs typeface="Times New Roman" panose="02020603050405020304" pitchFamily="18" charset="0"/>
              </a:rPr>
              <a:t>kaempferi</a:t>
            </a:r>
            <a:endParaRPr lang="tr-TR" altLang="tr-TR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6532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D:\DERSLER\Dendroloji\Ders4\larix-leptolepi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760" y="806772"/>
            <a:ext cx="6550496" cy="4644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519683" y="5445224"/>
            <a:ext cx="8248650" cy="1061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tr-TR" altLang="tr-TR" sz="1400" dirty="0">
                <a:cs typeface="Times New Roman" panose="02020603050405020304" pitchFamily="18" charset="0"/>
              </a:rPr>
              <a:t>İğne yaprakları: yumuşak, mavi yeşil, alt yüzünde her biri 5 sıralı </a:t>
            </a:r>
            <a:r>
              <a:rPr lang="tr-TR" altLang="tr-TR" sz="1400" u="sng" dirty="0">
                <a:cs typeface="Times New Roman" panose="02020603050405020304" pitchFamily="18" charset="0"/>
              </a:rPr>
              <a:t>2 adet beyaz </a:t>
            </a:r>
            <a:r>
              <a:rPr lang="tr-TR" altLang="tr-TR" sz="1400" u="sng" dirty="0" err="1">
                <a:cs typeface="Times New Roman" panose="02020603050405020304" pitchFamily="18" charset="0"/>
              </a:rPr>
              <a:t>stoma</a:t>
            </a:r>
            <a:r>
              <a:rPr lang="tr-TR" altLang="tr-TR" sz="1400" u="sng" dirty="0">
                <a:cs typeface="Times New Roman" panose="02020603050405020304" pitchFamily="18" charset="0"/>
              </a:rPr>
              <a:t> </a:t>
            </a:r>
            <a:r>
              <a:rPr lang="tr-TR" altLang="tr-TR" sz="1400" dirty="0">
                <a:cs typeface="Times New Roman" panose="02020603050405020304" pitchFamily="18" charset="0"/>
              </a:rPr>
              <a:t>şeridine sahip olup </a:t>
            </a:r>
            <a:r>
              <a:rPr lang="tr-TR" altLang="tr-TR" sz="1400" u="sng" dirty="0">
                <a:cs typeface="Times New Roman" panose="02020603050405020304" pitchFamily="18" charset="0"/>
              </a:rPr>
              <a:t>40-50 tanesi bir aradadır</a:t>
            </a:r>
            <a:r>
              <a:rPr lang="tr-TR" altLang="tr-TR" sz="1400" dirty="0">
                <a:cs typeface="Times New Roman" panose="02020603050405020304" pitchFamily="18" charset="0"/>
              </a:rPr>
              <a:t>. Sonbaharda iğne yapraklar altın sarısına dönerler.</a:t>
            </a:r>
            <a:endParaRPr lang="en-US" altLang="tr-TR" sz="1400" dirty="0">
              <a:cs typeface="Times New Roman" panose="02020603050405020304" pitchFamily="18" charset="0"/>
            </a:endParaRPr>
          </a:p>
          <a:p>
            <a:pPr algn="just" eaLnBrk="0" hangingPunct="0">
              <a:spcBef>
                <a:spcPct val="50000"/>
              </a:spcBef>
            </a:pPr>
            <a:r>
              <a:rPr lang="tr-TR" altLang="tr-TR" sz="1400" dirty="0">
                <a:cs typeface="Times New Roman" panose="02020603050405020304" pitchFamily="18" charset="0"/>
              </a:rPr>
              <a:t>Kozalakları saplı, hemen hemen yuvarlak, </a:t>
            </a:r>
            <a:r>
              <a:rPr lang="tr-TR" altLang="tr-TR" sz="1400" u="sng" dirty="0">
                <a:cs typeface="Times New Roman" panose="02020603050405020304" pitchFamily="18" charset="0"/>
              </a:rPr>
              <a:t>20-30 mm</a:t>
            </a:r>
            <a:r>
              <a:rPr lang="tr-TR" altLang="tr-TR" sz="1400" dirty="0">
                <a:cs typeface="Times New Roman" panose="02020603050405020304" pitchFamily="18" charset="0"/>
              </a:rPr>
              <a:t> uzunluktadır. Kozalak pulları ince, geriye dönük ve bol sayıdadır. </a:t>
            </a: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4644008" y="116632"/>
            <a:ext cx="36004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altLang="tr-TR" sz="2000" b="1" i="1" dirty="0" err="1" smtClean="0">
                <a:solidFill>
                  <a:schemeClr val="bg1"/>
                </a:solidFill>
                <a:cs typeface="Times New Roman" panose="02020603050405020304" pitchFamily="18" charset="0"/>
              </a:rPr>
              <a:t>Larix</a:t>
            </a:r>
            <a:r>
              <a:rPr lang="tr-TR" altLang="tr-TR" sz="2000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tr-TR" altLang="tr-TR" sz="2000" b="1" i="1" dirty="0" err="1" smtClean="0">
                <a:solidFill>
                  <a:schemeClr val="bg1"/>
                </a:solidFill>
                <a:cs typeface="Times New Roman" panose="02020603050405020304" pitchFamily="18" charset="0"/>
              </a:rPr>
              <a:t>kaempferi</a:t>
            </a:r>
            <a:endParaRPr lang="tr-TR" altLang="tr-TR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7828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595</TotalTime>
  <Words>1652</Words>
  <Application>Microsoft Office PowerPoint</Application>
  <PresentationFormat>Ekran Gösterisi (4:3)</PresentationFormat>
  <Paragraphs>107</Paragraphs>
  <Slides>19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19</vt:i4>
      </vt:variant>
    </vt:vector>
  </HeadingPairs>
  <TitlesOfParts>
    <vt:vector size="21" baseType="lpstr">
      <vt:lpstr>Ofis Teması</vt:lpstr>
      <vt:lpstr>Austin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Cennet</dc:creator>
  <cp:lastModifiedBy>Cennet</cp:lastModifiedBy>
  <cp:revision>36</cp:revision>
  <dcterms:created xsi:type="dcterms:W3CDTF">2016-10-26T08:29:19Z</dcterms:created>
  <dcterms:modified xsi:type="dcterms:W3CDTF">2017-11-28T07:50:42Z</dcterms:modified>
</cp:coreProperties>
</file>