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2" r:id="rId3"/>
    <p:sldId id="284" r:id="rId4"/>
    <p:sldId id="300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11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E9569-98B3-4A03-8A1C-88434814EDD6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4DF6-A5D2-4589-81EF-B7D76D859F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1126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562489-5CF1-4B27-B6CB-252F25397259}" type="slidenum">
              <a:rPr lang="en-US" altLang="tr-TR"/>
              <a:pPr eaLnBrk="1" hangingPunct="1"/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6737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7EF263-001D-4227-952A-4B91865C6AB9}" type="slidenum">
              <a:rPr lang="tr-TR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2353-5C1E-4484-B464-F2F654B6C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89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7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FA44-FB06-4BBB-962F-6F33AEBD05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17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E75A-81EA-43FB-A02C-84A754D855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34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09"/>
            <a:ext cx="30557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06F1-5FB9-4CF4-A0A0-6841265D59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72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2356-4706-46DA-97E8-F30090C454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805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1119-0F78-4A47-8651-6A41258B3F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925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5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9253-6F97-4C72-A307-CC950F28C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28C2-F916-4580-A844-38A79E330B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0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ECB2-B5F0-47FD-8D6B-C0A3758675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78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7A14-69F4-4D35-99B5-E5B46E7E83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39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3815B-7860-419B-9C50-72EA09CD4B85}" type="slidenum">
              <a:rPr lang="tr-TR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1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1557338"/>
            <a:ext cx="8207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600" dirty="0">
                <a:latin typeface="Arial Black" panose="020B0A04020102020204" pitchFamily="34" charset="0"/>
              </a:rPr>
              <a:t>BİTKİ TANIMA VE DEĞERLENDİRME II </a:t>
            </a:r>
          </a:p>
          <a:p>
            <a:pPr algn="ctr"/>
            <a:endParaRPr lang="tr-TR" altLang="tr-TR" sz="3600" dirty="0">
              <a:latin typeface="Arial Black" panose="020B0A04020102020204" pitchFamily="34" charset="0"/>
            </a:endParaRPr>
          </a:p>
          <a:p>
            <a:pPr algn="ctr"/>
            <a:r>
              <a:rPr lang="tr-TR" altLang="tr-TR" sz="3600" dirty="0" smtClean="0">
                <a:latin typeface="Arial Black" panose="020B0A04020102020204" pitchFamily="34" charset="0"/>
              </a:rPr>
              <a:t>DERS </a:t>
            </a:r>
            <a:r>
              <a:rPr lang="tr-TR" altLang="tr-TR" sz="3600" dirty="0" smtClean="0">
                <a:latin typeface="Arial Black" panose="020B0A04020102020204" pitchFamily="34" charset="0"/>
              </a:rPr>
              <a:t>NOTLARI-IX</a:t>
            </a:r>
            <a:endParaRPr lang="tr-TR" altLang="tr-TR" sz="3600" dirty="0">
              <a:latin typeface="Arial Black" panose="020B0A04020102020204" pitchFamily="34" charset="0"/>
            </a:endParaRPr>
          </a:p>
          <a:p>
            <a:pPr algn="ctr"/>
            <a:r>
              <a:rPr lang="tr-TR" altLang="tr-TR" sz="3600" dirty="0" smtClean="0">
                <a:latin typeface="Arial Black" panose="020B0A04020102020204" pitchFamily="34" charset="0"/>
              </a:rPr>
              <a:t>(LARIX-PSEUDOLARIX) </a:t>
            </a:r>
            <a:endParaRPr lang="tr-TR" altLang="tr-TR" sz="3600" dirty="0">
              <a:latin typeface="Arial Black" panose="020B0A04020102020204" pitchFamily="34" charset="0"/>
            </a:endParaRPr>
          </a:p>
          <a:p>
            <a:r>
              <a:rPr lang="tr-TR" altLang="tr-TR" b="1" dirty="0">
                <a:latin typeface="Times New Roman" panose="02020603050405020304" pitchFamily="18" charset="0"/>
              </a:rPr>
              <a:t>                 </a:t>
            </a:r>
          </a:p>
          <a:p>
            <a:endParaRPr lang="tr-TR" altLang="tr-TR" b="1" dirty="0">
              <a:latin typeface="Times New Roman" panose="02020603050405020304" pitchFamily="18" charset="0"/>
            </a:endParaRPr>
          </a:p>
          <a:p>
            <a:endParaRPr lang="tr-TR" altLang="tr-TR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ERSLER\Dendroloji\Ders4\larix-leptolep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342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kaempferi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ERSLER\Dendroloji\Ders4\larixleptolep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2837"/>
            <a:ext cx="3787457" cy="57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01108" y="1124744"/>
            <a:ext cx="3886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600" i="1" dirty="0">
                <a:cs typeface="Times New Roman" panose="02020603050405020304" pitchFamily="18" charset="0"/>
              </a:rPr>
              <a:t>L. </a:t>
            </a:r>
            <a:r>
              <a:rPr lang="tr-TR" altLang="tr-TR" sz="1600" i="1" dirty="0" err="1">
                <a:cs typeface="Times New Roman" panose="02020603050405020304" pitchFamily="18" charset="0"/>
              </a:rPr>
              <a:t>leptolepis</a:t>
            </a:r>
            <a:r>
              <a:rPr lang="tr-TR" altLang="tr-TR" sz="1600" dirty="0">
                <a:cs typeface="Times New Roman" panose="02020603050405020304" pitchFamily="18" charset="0"/>
              </a:rPr>
              <a:t> serin, nispi rutubeti yüksek olan yerlerde süratli gelişir.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Kuraklığa </a:t>
            </a:r>
            <a:r>
              <a:rPr lang="tr-TR" altLang="tr-TR" sz="1600" dirty="0">
                <a:cs typeface="Times New Roman" panose="02020603050405020304" pitchFamily="18" charset="0"/>
              </a:rPr>
              <a:t>ve rüzgara karşı hassastır. Soğuk iklim şartla</a:t>
            </a:r>
            <a:r>
              <a:rPr lang="tr-TR" altLang="tr-TR" sz="1600" dirty="0"/>
              <a:t>rı</a:t>
            </a:r>
            <a:r>
              <a:rPr lang="tr-TR" altLang="tr-TR" sz="1600" dirty="0">
                <a:cs typeface="Times New Roman" panose="02020603050405020304" pitchFamily="18" charset="0"/>
              </a:rPr>
              <a:t>ndan zarar görmez.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Gevşek </a:t>
            </a:r>
            <a:r>
              <a:rPr lang="tr-TR" altLang="tr-TR" sz="1600" dirty="0">
                <a:cs typeface="Times New Roman" panose="02020603050405020304" pitchFamily="18" charset="0"/>
              </a:rPr>
              <a:t>görünüşe sahip olan ve geniş taç </a:t>
            </a:r>
            <a:r>
              <a:rPr lang="tr-TR" altLang="tr-TR" sz="1600" dirty="0"/>
              <a:t>oluşturan</a:t>
            </a:r>
            <a:r>
              <a:rPr lang="tr-TR" altLang="tr-TR" sz="1600" dirty="0">
                <a:cs typeface="Times New Roman" panose="02020603050405020304" pitchFamily="18" charset="0"/>
              </a:rPr>
              <a:t> Japon Melezi, </a:t>
            </a:r>
            <a:r>
              <a:rPr lang="tr-TR" altLang="tr-TR" sz="1600" dirty="0" err="1">
                <a:cs typeface="Times New Roman" panose="02020603050405020304" pitchFamily="18" charset="0"/>
              </a:rPr>
              <a:t>soliter</a:t>
            </a:r>
            <a:r>
              <a:rPr lang="tr-TR" altLang="tr-TR" sz="1600" dirty="0">
                <a:cs typeface="Times New Roman" panose="02020603050405020304" pitchFamily="18" charset="0"/>
              </a:rPr>
              <a:t> halde bulundurulmaya veya gruplar teşkiline çok elverişlidir.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Yeşil </a:t>
            </a:r>
            <a:r>
              <a:rPr lang="tr-TR" altLang="tr-TR" sz="1600" dirty="0">
                <a:cs typeface="Times New Roman" panose="02020603050405020304" pitchFamily="18" charset="0"/>
              </a:rPr>
              <a:t>alanlarda makasa gelen çit olarak da rastlanır.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kaempferi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ERSLER\Dendroloji\Ders4\larixoccidentali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16" y="1286245"/>
            <a:ext cx="6700390" cy="44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3568" y="465868"/>
            <a:ext cx="8763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800" b="1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occidentalis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 smtClean="0">
                <a:cs typeface="Times New Roman" panose="02020603050405020304" pitchFamily="18" charset="0"/>
              </a:rPr>
              <a:t>Nutt</a:t>
            </a:r>
            <a:r>
              <a:rPr lang="tr-TR" altLang="tr-TR" sz="1800" b="1" i="1" dirty="0" smtClean="0"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tr-TR" altLang="tr-TR" sz="1800" b="1" i="1" dirty="0" smtClean="0">
                <a:cs typeface="Times New Roman" panose="02020603050405020304" pitchFamily="18" charset="0"/>
              </a:rPr>
              <a:t>Batı </a:t>
            </a:r>
            <a:r>
              <a:rPr lang="tr-TR" altLang="tr-TR" sz="1800" b="1" i="1" dirty="0">
                <a:cs typeface="Times New Roman" panose="02020603050405020304" pitchFamily="18" charset="0"/>
              </a:rPr>
              <a:t>Amerika Melezi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5774" y="5773769"/>
            <a:ext cx="81186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Kuzey Amerika'nın batı bölgesinde doğal yetişmekte olan bu tür, dar piramidal gelişme gösterir; vatanında </a:t>
            </a:r>
            <a:r>
              <a:rPr lang="tr-TR" altLang="tr-TR" sz="1400" u="sng" dirty="0">
                <a:cs typeface="Times New Roman" panose="02020603050405020304" pitchFamily="18" charset="0"/>
              </a:rPr>
              <a:t>40-80 m</a:t>
            </a:r>
            <a:r>
              <a:rPr lang="tr-TR" altLang="tr-TR" sz="1400" dirty="0">
                <a:cs typeface="Times New Roman" panose="02020603050405020304" pitchFamily="18" charset="0"/>
              </a:rPr>
              <a:t> boylanır. Dalları hemen hemen yatay ve kısadır. Genç sürgünleri sarımsı veya turuncu kahverengidir.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occidentalis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DERSLER\Dendroloji\Ders4\larixoccidental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75856" cy="58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44008" y="764704"/>
            <a:ext cx="38862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600" dirty="0" err="1">
                <a:cs typeface="Times New Roman" panose="02020603050405020304" pitchFamily="18" charset="0"/>
              </a:rPr>
              <a:t>İgne</a:t>
            </a:r>
            <a:r>
              <a:rPr lang="tr-TR" altLang="tr-TR" sz="1600" dirty="0">
                <a:cs typeface="Times New Roman" panose="02020603050405020304" pitchFamily="18" charset="0"/>
              </a:rPr>
              <a:t> yaprakları</a:t>
            </a:r>
            <a:r>
              <a:rPr lang="tr-TR" altLang="tr-TR" sz="1600" dirty="0"/>
              <a:t>n</a:t>
            </a:r>
            <a:r>
              <a:rPr lang="tr-TR" altLang="tr-TR" sz="1600" dirty="0">
                <a:cs typeface="Times New Roman" panose="02020603050405020304" pitchFamily="18" charset="0"/>
              </a:rPr>
              <a:t> her iki yüzünde </a:t>
            </a:r>
            <a:r>
              <a:rPr lang="tr-TR" altLang="tr-TR" sz="1600" u="sng" dirty="0">
                <a:cs typeface="Times New Roman" panose="02020603050405020304" pitchFamily="18" charset="0"/>
              </a:rPr>
              <a:t>ikişer adet beyaz </a:t>
            </a:r>
            <a:r>
              <a:rPr lang="tr-TR" altLang="tr-TR" sz="1600" u="sng" dirty="0" err="1">
                <a:cs typeface="Times New Roman" panose="02020603050405020304" pitchFamily="18" charset="0"/>
              </a:rPr>
              <a:t>stoma</a:t>
            </a:r>
            <a:r>
              <a:rPr lang="tr-TR" altLang="tr-TR" sz="1600" u="sng" dirty="0">
                <a:cs typeface="Times New Roman" panose="02020603050405020304" pitchFamily="18" charset="0"/>
              </a:rPr>
              <a:t> </a:t>
            </a:r>
            <a:r>
              <a:rPr lang="tr-TR" altLang="tr-TR" sz="1600" u="sng" dirty="0" smtClean="0">
                <a:cs typeface="Times New Roman" panose="02020603050405020304" pitchFamily="18" charset="0"/>
              </a:rPr>
              <a:t>şeridi </a:t>
            </a:r>
            <a:r>
              <a:rPr lang="tr-TR" altLang="tr-TR" sz="1600" dirty="0">
                <a:cs typeface="Times New Roman" panose="02020603050405020304" pitchFamily="18" charset="0"/>
              </a:rPr>
              <a:t>bulunur. Sert, </a:t>
            </a:r>
            <a:r>
              <a:rPr lang="tr-TR" altLang="tr-TR" sz="1600" u="sng" dirty="0">
                <a:cs typeface="Times New Roman" panose="02020603050405020304" pitchFamily="18" charset="0"/>
              </a:rPr>
              <a:t>3-4 cm </a:t>
            </a:r>
            <a:r>
              <a:rPr lang="tr-TR" altLang="tr-TR" sz="1600" dirty="0">
                <a:cs typeface="Times New Roman" panose="02020603050405020304" pitchFamily="18" charset="0"/>
              </a:rPr>
              <a:t>uzunluğunda olan iğne yapraklarının </a:t>
            </a:r>
            <a:r>
              <a:rPr lang="tr-TR" altLang="tr-TR" sz="1600" u="sng" dirty="0">
                <a:cs typeface="Times New Roman" panose="02020603050405020304" pitchFamily="18" charset="0"/>
              </a:rPr>
              <a:t>15-40 tanesi demetler halinde </a:t>
            </a:r>
            <a:r>
              <a:rPr lang="tr-TR" altLang="tr-TR" sz="1600" dirty="0">
                <a:cs typeface="Times New Roman" panose="02020603050405020304" pitchFamily="18" charset="0"/>
              </a:rPr>
              <a:t>bir arada bulunur.</a:t>
            </a:r>
            <a:endParaRPr lang="tr-TR" alt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tr-TR" altLang="tr-TR" sz="1600" dirty="0">
                <a:cs typeface="Times New Roman" panose="02020603050405020304" pitchFamily="18" charset="0"/>
              </a:rPr>
              <a:t>Kozalakları yumurta biçiminde, </a:t>
            </a:r>
            <a:r>
              <a:rPr lang="tr-TR" altLang="tr-TR" sz="1600" u="sng" dirty="0">
                <a:cs typeface="Times New Roman" panose="02020603050405020304" pitchFamily="18" charset="0"/>
              </a:rPr>
              <a:t>2,5-3,5 cm </a:t>
            </a:r>
            <a:r>
              <a:rPr lang="tr-TR" altLang="tr-TR" sz="1600" dirty="0">
                <a:cs typeface="Times New Roman" panose="02020603050405020304" pitchFamily="18" charset="0"/>
              </a:rPr>
              <a:t>uzunluğunda olup beyaz. tüylü ve kısa saplıdır.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occidentalis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ERSLER\Dendroloji\Ders4\larixoccidental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6742"/>
            <a:ext cx="3912592" cy="58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44008" y="980728"/>
            <a:ext cx="4038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600" dirty="0">
                <a:cs typeface="Times New Roman" panose="02020603050405020304" pitchFamily="18" charset="0"/>
              </a:rPr>
              <a:t>Boylu ağaçlar halinde gelişme gösteren </a:t>
            </a:r>
            <a:r>
              <a:rPr lang="tr-TR" altLang="tr-TR" sz="1600" i="1" dirty="0">
                <a:cs typeface="Times New Roman" panose="02020603050405020304" pitchFamily="18" charset="0"/>
              </a:rPr>
              <a:t>L. </a:t>
            </a:r>
            <a:r>
              <a:rPr lang="tr-TR" altLang="tr-TR" sz="1600" i="1" dirty="0" err="1">
                <a:cs typeface="Times New Roman" panose="02020603050405020304" pitchFamily="18" charset="0"/>
              </a:rPr>
              <a:t>occidentalis</a:t>
            </a:r>
            <a:r>
              <a:rPr lang="tr-TR" altLang="tr-TR" sz="1600" dirty="0">
                <a:cs typeface="Times New Roman" panose="02020603050405020304" pitchFamily="18" charset="0"/>
              </a:rPr>
              <a:t> peyzaj mimarisi </a:t>
            </a:r>
            <a:r>
              <a:rPr lang="tr-TR" altLang="tr-TR" sz="1600" dirty="0" smtClean="0">
                <a:cs typeface="Times New Roman" panose="02020603050405020304" pitchFamily="18" charset="0"/>
              </a:rPr>
              <a:t>çalışmalarında</a:t>
            </a:r>
            <a:r>
              <a:rPr lang="tr-TR" altLang="tr-TR" sz="1600" dirty="0">
                <a:cs typeface="Times New Roman" panose="02020603050405020304" pitchFamily="18" charset="0"/>
              </a:rPr>
              <a:t>, </a:t>
            </a:r>
            <a:r>
              <a:rPr lang="tr-TR" altLang="tr-TR" sz="1600" dirty="0" err="1">
                <a:cs typeface="Times New Roman" panose="02020603050405020304" pitchFamily="18" charset="0"/>
              </a:rPr>
              <a:t>soliter</a:t>
            </a:r>
            <a:r>
              <a:rPr lang="tr-TR" altLang="tr-TR" sz="1600" dirty="0">
                <a:cs typeface="Times New Roman" panose="02020603050405020304" pitchFamily="18" charset="0"/>
              </a:rPr>
              <a:t> halde veya gruplar halinde kullanılmalıdır.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occidentalis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DERSLER\Dendroloji\Ders4\pselarixkaemp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54586" cy="57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556124" y="2321585"/>
            <a:ext cx="40796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600" b="1" i="1" u="sng" dirty="0" err="1">
                <a:cs typeface="Times New Roman" panose="02020603050405020304" pitchFamily="18" charset="0"/>
              </a:rPr>
              <a:t>Pseudolarix</a:t>
            </a:r>
            <a:r>
              <a:rPr lang="tr-TR" altLang="tr-TR" sz="1600" b="1" i="1" u="sng" dirty="0">
                <a:cs typeface="Times New Roman" panose="02020603050405020304" pitchFamily="18" charset="0"/>
              </a:rPr>
              <a:t> </a:t>
            </a:r>
            <a:r>
              <a:rPr lang="tr-TR" altLang="tr-TR" sz="1600" b="1" i="1" u="sng" dirty="0" err="1">
                <a:cs typeface="Times New Roman" panose="02020603050405020304" pitchFamily="18" charset="0"/>
              </a:rPr>
              <a:t>kaempferi</a:t>
            </a:r>
            <a:r>
              <a:rPr lang="tr-TR" altLang="tr-TR" sz="1600" b="1" i="1" u="sng" dirty="0">
                <a:cs typeface="Times New Roman" panose="02020603050405020304" pitchFamily="18" charset="0"/>
              </a:rPr>
              <a:t> </a:t>
            </a:r>
            <a:r>
              <a:rPr lang="tr-TR" altLang="tr-TR" sz="1600" b="1" i="1" dirty="0" err="1">
                <a:cs typeface="Times New Roman" panose="02020603050405020304" pitchFamily="18" charset="0"/>
              </a:rPr>
              <a:t>Gord</a:t>
            </a:r>
            <a:r>
              <a:rPr lang="tr-TR" altLang="tr-TR" sz="1600" b="1" i="1" dirty="0">
                <a:cs typeface="Times New Roman" panose="02020603050405020304" pitchFamily="18" charset="0"/>
              </a:rPr>
              <a:t>. </a:t>
            </a:r>
            <a:endParaRPr lang="tr-TR" altLang="tr-TR" sz="1600" b="1" i="1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b="1" i="1" dirty="0" smtClean="0">
                <a:cs typeface="Times New Roman" panose="02020603050405020304" pitchFamily="18" charset="0"/>
              </a:rPr>
              <a:t>(</a:t>
            </a:r>
            <a:r>
              <a:rPr lang="tr-TR" altLang="tr-TR" sz="1600" b="1" i="1" dirty="0">
                <a:cs typeface="Times New Roman" panose="02020603050405020304" pitchFamily="18" charset="0"/>
              </a:rPr>
              <a:t>P. </a:t>
            </a:r>
            <a:r>
              <a:rPr lang="tr-TR" altLang="tr-TR" sz="1600" b="1" i="1" dirty="0" err="1">
                <a:cs typeface="Times New Roman" panose="02020603050405020304" pitchFamily="18" charset="0"/>
              </a:rPr>
              <a:t>amabilis</a:t>
            </a:r>
            <a:r>
              <a:rPr lang="tr-TR" altLang="tr-TR" sz="1600" b="1" i="1" dirty="0">
                <a:cs typeface="Times New Roman" panose="02020603050405020304" pitchFamily="18" charset="0"/>
              </a:rPr>
              <a:t> </a:t>
            </a:r>
            <a:r>
              <a:rPr lang="tr-TR" altLang="tr-TR" sz="1600" b="1" i="1" dirty="0" err="1">
                <a:cs typeface="Times New Roman" panose="02020603050405020304" pitchFamily="18" charset="0"/>
              </a:rPr>
              <a:t>Rehd</a:t>
            </a:r>
            <a:r>
              <a:rPr lang="tr-TR" altLang="tr-TR" sz="1600" b="1" i="1" dirty="0">
                <a:cs typeface="Times New Roman" panose="02020603050405020304" pitchFamily="18" charset="0"/>
              </a:rPr>
              <a:t>.; </a:t>
            </a:r>
            <a:r>
              <a:rPr lang="tr-TR" altLang="tr-TR" sz="1600" b="1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600" b="1" i="1" dirty="0">
                <a:cs typeface="Times New Roman" panose="02020603050405020304" pitchFamily="18" charset="0"/>
              </a:rPr>
              <a:t> </a:t>
            </a:r>
            <a:r>
              <a:rPr lang="tr-TR" altLang="tr-TR" sz="1600" b="1" i="1" dirty="0" err="1">
                <a:cs typeface="Times New Roman" panose="02020603050405020304" pitchFamily="18" charset="0"/>
              </a:rPr>
              <a:t>amabilis</a:t>
            </a:r>
            <a:r>
              <a:rPr lang="tr-TR" altLang="tr-TR" sz="1600" b="1" i="1" dirty="0">
                <a:cs typeface="Times New Roman" panose="02020603050405020304" pitchFamily="18" charset="0"/>
              </a:rPr>
              <a:t> </a:t>
            </a:r>
            <a:r>
              <a:rPr lang="tr-TR" altLang="tr-TR" sz="1600" b="1" i="1" dirty="0" err="1">
                <a:cs typeface="Times New Roman" panose="02020603050405020304" pitchFamily="18" charset="0"/>
              </a:rPr>
              <a:t>Nels</a:t>
            </a:r>
            <a:r>
              <a:rPr lang="tr-TR" altLang="tr-TR" sz="1600" b="1" i="1" dirty="0">
                <a:cs typeface="Times New Roman" panose="02020603050405020304" pitchFamily="18" charset="0"/>
              </a:rPr>
              <a:t>., P. </a:t>
            </a:r>
            <a:r>
              <a:rPr lang="tr-TR" altLang="tr-TR" sz="1600" b="1" i="1" dirty="0" err="1">
                <a:cs typeface="Times New Roman" panose="02020603050405020304" pitchFamily="18" charset="0"/>
              </a:rPr>
              <a:t>fortunei</a:t>
            </a:r>
            <a:r>
              <a:rPr lang="tr-TR" altLang="tr-TR" sz="1600" b="1" i="1" dirty="0">
                <a:cs typeface="Times New Roman" panose="02020603050405020304" pitchFamily="18" charset="0"/>
              </a:rPr>
              <a:t> </a:t>
            </a:r>
            <a:r>
              <a:rPr lang="tr-TR" altLang="tr-TR" sz="1600" b="1" i="1" dirty="0" err="1" smtClean="0">
                <a:cs typeface="Times New Roman" panose="02020603050405020304" pitchFamily="18" charset="0"/>
              </a:rPr>
              <a:t>Mayr</a:t>
            </a:r>
            <a:r>
              <a:rPr lang="tr-TR" altLang="tr-TR" sz="1600" b="1" i="1" dirty="0" smtClean="0"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1600" b="1" i="1" dirty="0" smtClean="0">
                <a:cs typeface="Times New Roman" panose="02020603050405020304" pitchFamily="18" charset="0"/>
              </a:rPr>
              <a:t>Çin </a:t>
            </a:r>
            <a:r>
              <a:rPr lang="tr-TR" altLang="tr-TR" sz="1600" b="1" i="1" dirty="0">
                <a:cs typeface="Times New Roman" panose="02020603050405020304" pitchFamily="18" charset="0"/>
              </a:rPr>
              <a:t>Altın Melezi</a:t>
            </a:r>
            <a:r>
              <a:rPr lang="en-US" altLang="tr-TR" sz="1600" b="1" i="1" dirty="0">
                <a:cs typeface="Times New Roman" panose="02020603050405020304" pitchFamily="18" charset="0"/>
              </a:rPr>
              <a:t> </a:t>
            </a:r>
            <a:endParaRPr lang="tr-TR" altLang="tr-TR" sz="1600" b="1" i="1" dirty="0">
              <a:cs typeface="Times New Roman" panose="02020603050405020304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56125" y="3645024"/>
            <a:ext cx="407962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Doğu Çin'de bulunan bu tür, vatanında </a:t>
            </a:r>
            <a:r>
              <a:rPr lang="tr-TR" altLang="tr-TR" sz="1400" u="sng" dirty="0">
                <a:cs typeface="Times New Roman" panose="02020603050405020304" pitchFamily="18" charset="0"/>
              </a:rPr>
              <a:t>30-40 m boya ve 1-1,5 m çapa </a:t>
            </a:r>
            <a:r>
              <a:rPr lang="tr-TR" altLang="tr-TR" sz="1400" dirty="0">
                <a:cs typeface="Times New Roman" panose="02020603050405020304" pitchFamily="18" charset="0"/>
              </a:rPr>
              <a:t>ulaşır.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Geniş </a:t>
            </a:r>
            <a:r>
              <a:rPr lang="tr-TR" altLang="tr-TR" sz="1400" dirty="0">
                <a:cs typeface="Times New Roman" panose="02020603050405020304" pitchFamily="18" charset="0"/>
              </a:rPr>
              <a:t>piramidal tepeye sahiptir.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Yaşlı </a:t>
            </a:r>
            <a:r>
              <a:rPr lang="tr-TR" altLang="tr-TR" sz="1400" dirty="0">
                <a:cs typeface="Times New Roman" panose="02020603050405020304" pitchFamily="18" charset="0"/>
              </a:rPr>
              <a:t>ağaçlarda gövde kabuğu kırmızımsı kahverengidir; küçük, dar pullar halinde ayrılır.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Dallar </a:t>
            </a:r>
            <a:r>
              <a:rPr lang="tr-TR" altLang="tr-TR" sz="1400" dirty="0">
                <a:cs typeface="Times New Roman" panose="02020603050405020304" pitchFamily="18" charset="0"/>
              </a:rPr>
              <a:t>gövdeden yatay olarak çıkarlar ve </a:t>
            </a:r>
            <a:r>
              <a:rPr lang="tr-TR" altLang="tr-TR" sz="1400" dirty="0" err="1">
                <a:cs typeface="Times New Roman" panose="02020603050405020304" pitchFamily="18" charset="0"/>
              </a:rPr>
              <a:t>çevrel</a:t>
            </a:r>
            <a:r>
              <a:rPr lang="tr-TR" altLang="tr-TR" sz="1400" dirty="0">
                <a:cs typeface="Times New Roman" panose="02020603050405020304" pitchFamily="18" charset="0"/>
              </a:rPr>
              <a:t> dizilmişlerdir. Kısa ve uzun sürgün bulunur.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139952" y="159879"/>
            <a:ext cx="449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1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PSEUDOLARIX </a:t>
            </a:r>
            <a:r>
              <a:rPr lang="tr-TR" altLang="tr-TR" sz="1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en-US" altLang="tr-TR" sz="1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PINACEAE</a:t>
            </a:r>
            <a:r>
              <a:rPr lang="en-US" altLang="tr-TR" sz="1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tr-TR" altLang="tr-TR" sz="18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556125" y="990600"/>
            <a:ext cx="40796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tr-TR" altLang="tr-TR" sz="1400" dirty="0">
                <a:cs typeface="Times New Roman" panose="02020603050405020304" pitchFamily="18" charset="0"/>
              </a:rPr>
              <a:t>Doğal yayılışı Çin'dir. Kışın yaprağını döker. Sadece bir türe sahiptir.</a:t>
            </a:r>
          </a:p>
        </p:txBody>
      </p:sp>
    </p:spTree>
    <p:extLst>
      <p:ext uri="{BB962C8B-B14F-4D97-AF65-F5344CB8AC3E}">
        <p14:creationId xmlns:p14="http://schemas.microsoft.com/office/powerpoint/2010/main" val="1993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DERSLER\Dendroloji\Ders4\Pseudolarix_kaempferi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3" y="836712"/>
            <a:ext cx="7304530" cy="43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02600" y="5217417"/>
            <a:ext cx="817385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Kısa sürgünlerde iğne yapraklar bir çoğu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bir arada </a:t>
            </a:r>
            <a:r>
              <a:rPr lang="tr-TR" altLang="tr-TR" sz="1400" dirty="0">
                <a:cs typeface="Times New Roman" panose="02020603050405020304" pitchFamily="18" charset="0"/>
              </a:rPr>
              <a:t>demetler halinde oldukları halde, uzun sürgünlerde iğne yapraklar </a:t>
            </a:r>
            <a:r>
              <a:rPr lang="tr-TR" altLang="tr-TR" sz="1400" dirty="0"/>
              <a:t>tek tek</a:t>
            </a:r>
            <a:r>
              <a:rPr lang="tr-TR" altLang="tr-TR" sz="1400" dirty="0">
                <a:cs typeface="Times New Roman" panose="02020603050405020304" pitchFamily="18" charset="0"/>
              </a:rPr>
              <a:t> ve dağınık halde dizilmişlerdir. İğne yaprakları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400" dirty="0">
                <a:cs typeface="Times New Roman" panose="02020603050405020304" pitchFamily="18" charset="0"/>
              </a:rPr>
              <a:t> yapraklarına oranla daha uzun ve geniş (</a:t>
            </a:r>
            <a:r>
              <a:rPr lang="tr-TR" altLang="tr-TR" sz="1400" u="sng" dirty="0">
                <a:cs typeface="Times New Roman" panose="02020603050405020304" pitchFamily="18" charset="0"/>
              </a:rPr>
              <a:t>3-7 cm uzunlukta, 1-2 mm genişlikte</a:t>
            </a:r>
            <a:r>
              <a:rPr lang="tr-TR" altLang="tr-TR" sz="1400" dirty="0">
                <a:cs typeface="Times New Roman" panose="02020603050405020304" pitchFamily="18" charset="0"/>
              </a:rPr>
              <a:t>), açık yeşil renkte, yumuşaktır. Alt yüzeylerinde </a:t>
            </a:r>
            <a:r>
              <a:rPr lang="tr-TR" altLang="tr-TR" sz="1400" u="sng" dirty="0">
                <a:cs typeface="Times New Roman" panose="02020603050405020304" pitchFamily="18" charset="0"/>
              </a:rPr>
              <a:t>2 adet </a:t>
            </a:r>
            <a:r>
              <a:rPr lang="tr-TR" altLang="tr-TR" sz="1400" u="sng" dirty="0" err="1">
                <a:cs typeface="Times New Roman" panose="02020603050405020304" pitchFamily="18" charset="0"/>
              </a:rPr>
              <a:t>stoma</a:t>
            </a:r>
            <a:r>
              <a:rPr lang="tr-TR" altLang="tr-TR" sz="1400" u="sng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şeridi bulunur. </a:t>
            </a:r>
            <a:r>
              <a:rPr lang="tr-TR" altLang="tr-TR" sz="1400" u="sng" dirty="0">
                <a:cs typeface="Times New Roman" panose="02020603050405020304" pitchFamily="18" charset="0"/>
              </a:rPr>
              <a:t>Sonbaharda altın sarısı </a:t>
            </a:r>
            <a:r>
              <a:rPr lang="tr-TR" altLang="tr-TR" sz="1400" dirty="0">
                <a:cs typeface="Times New Roman" panose="02020603050405020304" pitchFamily="18" charset="0"/>
              </a:rPr>
              <a:t>renk alan iğne yaprakları ile P. </a:t>
            </a:r>
            <a:r>
              <a:rPr lang="tr-TR" altLang="tr-TR" sz="1400" dirty="0" err="1">
                <a:cs typeface="Times New Roman" panose="02020603050405020304" pitchFamily="18" charset="0"/>
              </a:rPr>
              <a:t>kaempferi</a:t>
            </a:r>
            <a:r>
              <a:rPr lang="tr-TR" altLang="tr-TR" sz="1400" dirty="0">
                <a:cs typeface="Times New Roman" panose="02020603050405020304" pitchFamily="18" charset="0"/>
              </a:rPr>
              <a:t>, estetik bir görünüşe sahiptir.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Pseudolarix</a:t>
            </a:r>
            <a:r>
              <a:rPr lang="tr-TR" altLang="tr-TR" sz="2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kaempferi</a:t>
            </a:r>
            <a:endParaRPr lang="tr-TR" altLang="tr-T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DERSLER\Dendroloji\Ders4\Pseudolarix_kaempferi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280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Pseudolarix</a:t>
            </a:r>
            <a:r>
              <a:rPr lang="tr-TR" altLang="tr-TR" sz="2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kaempferi</a:t>
            </a:r>
            <a:endParaRPr lang="tr-TR" altLang="tr-T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DERSLER\Dendroloji\Ders4\Pseudolarix_kaempferi_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734"/>
            <a:ext cx="3823915" cy="58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572000" y="836712"/>
            <a:ext cx="3744416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400" dirty="0" err="1">
                <a:cs typeface="Times New Roman" panose="02020603050405020304" pitchFamily="18" charset="0"/>
              </a:rPr>
              <a:t>Kozalaklan</a:t>
            </a:r>
            <a:r>
              <a:rPr lang="tr-TR" altLang="tr-TR" sz="1400" dirty="0">
                <a:cs typeface="Times New Roman" panose="02020603050405020304" pitchFamily="18" charset="0"/>
              </a:rPr>
              <a:t> kırmızımsı kahverengi, yumurta biçiminde, </a:t>
            </a:r>
            <a:r>
              <a:rPr lang="tr-TR" altLang="tr-TR" sz="1400" u="sng" dirty="0">
                <a:cs typeface="Times New Roman" panose="02020603050405020304" pitchFamily="18" charset="0"/>
              </a:rPr>
              <a:t>6-7 cm uzunlukta, 4-5 cm genişlikte, kısa saplı </a:t>
            </a:r>
            <a:r>
              <a:rPr lang="tr-TR" altLang="tr-TR" sz="1400" dirty="0">
                <a:cs typeface="Times New Roman" panose="02020603050405020304" pitchFamily="18" charset="0"/>
              </a:rPr>
              <a:t>olup </a:t>
            </a:r>
            <a:r>
              <a:rPr lang="tr-TR" altLang="tr-TR" sz="1400" dirty="0"/>
              <a:t>tek tek</a:t>
            </a:r>
            <a:r>
              <a:rPr lang="tr-TR" altLang="tr-TR" sz="1400" dirty="0">
                <a:cs typeface="Times New Roman" panose="02020603050405020304" pitchFamily="18" charset="0"/>
              </a:rPr>
              <a:t> dizilmişler ve yukarıya doğru yönelmişlerdir.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400" dirty="0" err="1">
                <a:cs typeface="Times New Roman" panose="02020603050405020304" pitchFamily="18" charset="0"/>
              </a:rPr>
              <a:t>'de</a:t>
            </a:r>
            <a:r>
              <a:rPr lang="tr-TR" altLang="tr-TR" sz="1400" dirty="0">
                <a:cs typeface="Times New Roman" panose="02020603050405020304" pitchFamily="18" charset="0"/>
              </a:rPr>
              <a:t> olgun kozalaklar bir kaç yıl ağaçta kaldıkları halde, </a:t>
            </a:r>
            <a:r>
              <a:rPr lang="tr-TR" altLang="tr-TR" sz="1400" i="1" dirty="0">
                <a:cs typeface="Times New Roman" panose="02020603050405020304" pitchFamily="18" charset="0"/>
              </a:rPr>
              <a:t>P.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kaempferi</a:t>
            </a:r>
            <a:r>
              <a:rPr lang="tr-TR" altLang="tr-TR" sz="1400" dirty="0" err="1">
                <a:cs typeface="Times New Roman" panose="02020603050405020304" pitchFamily="18" charset="0"/>
              </a:rPr>
              <a:t>'de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Abies</a:t>
            </a:r>
            <a:r>
              <a:rPr lang="tr-TR" altLang="tr-TR" sz="1400" dirty="0" err="1">
                <a:cs typeface="Times New Roman" panose="02020603050405020304" pitchFamily="18" charset="0"/>
              </a:rPr>
              <a:t>'de</a:t>
            </a:r>
            <a:r>
              <a:rPr lang="tr-TR" altLang="tr-TR" sz="1400" dirty="0">
                <a:cs typeface="Times New Roman" panose="02020603050405020304" pitchFamily="18" charset="0"/>
              </a:rPr>
              <a:t> olduğu gibi, </a:t>
            </a:r>
            <a:r>
              <a:rPr lang="tr-TR" altLang="tr-TR" sz="1400" u="sng" dirty="0">
                <a:cs typeface="Times New Roman" panose="02020603050405020304" pitchFamily="18" charset="0"/>
              </a:rPr>
              <a:t>olgunlaşmış kozalakta pullar dağılır</a:t>
            </a:r>
            <a:r>
              <a:rPr lang="tr-TR" altLang="tr-TR" sz="1400" dirty="0">
                <a:cs typeface="Times New Roman" panose="02020603050405020304" pitchFamily="18" charset="0"/>
              </a:rPr>
              <a:t>. </a:t>
            </a:r>
            <a:endParaRPr lang="en-US" altLang="tr-TR" sz="1400" dirty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Çin'de </a:t>
            </a:r>
            <a:r>
              <a:rPr lang="tr-TR" altLang="tr-TR" sz="1400" dirty="0" err="1">
                <a:cs typeface="Times New Roman" panose="02020603050405020304" pitchFamily="18" charset="0"/>
              </a:rPr>
              <a:t>mabedlere</a:t>
            </a:r>
            <a:r>
              <a:rPr lang="tr-TR" altLang="tr-TR" sz="1400" dirty="0">
                <a:cs typeface="Times New Roman" panose="02020603050405020304" pitchFamily="18" charset="0"/>
              </a:rPr>
              <a:t> ait yeşil alanlarda kullanılan </a:t>
            </a:r>
            <a:r>
              <a:rPr lang="tr-TR" altLang="tr-TR" sz="1400" i="1" dirty="0">
                <a:cs typeface="Times New Roman" panose="02020603050405020304" pitchFamily="18" charset="0"/>
              </a:rPr>
              <a:t>P.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kaempferi</a:t>
            </a:r>
            <a:r>
              <a:rPr lang="tr-TR" altLang="tr-TR" sz="1400" i="1" dirty="0">
                <a:cs typeface="Times New Roman" panose="02020603050405020304" pitchFamily="18" charset="0"/>
              </a:rPr>
              <a:t>,</a:t>
            </a:r>
            <a:r>
              <a:rPr lang="tr-TR" altLang="tr-TR" sz="1400" dirty="0">
                <a:cs typeface="Times New Roman" panose="02020603050405020304" pitchFamily="18" charset="0"/>
              </a:rPr>
              <a:t> habitus bakımından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400" dirty="0" err="1">
                <a:cs typeface="Times New Roman" panose="02020603050405020304" pitchFamily="18" charset="0"/>
              </a:rPr>
              <a:t>'e</a:t>
            </a:r>
            <a:r>
              <a:rPr lang="tr-TR" altLang="tr-TR" sz="1400" dirty="0">
                <a:cs typeface="Times New Roman" panose="02020603050405020304" pitchFamily="18" charset="0"/>
              </a:rPr>
              <a:t> benzer. Özellikle sonbahardaki görünüşü çok caziptir.</a:t>
            </a:r>
            <a:endParaRPr lang="tr-TR" alt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Çin Altın Melezi güneşli veya yan gölge mahallerde bulundurulabilir. Taze, nemli toprakları sever. Kireçli topraklarda gelişemez. Soğuk iklim şartlarına korunaklı yerlerde kısmen dayanıklı olmakla beraber, </a:t>
            </a:r>
            <a:r>
              <a:rPr lang="tr-TR" altLang="tr-TR" sz="1400" dirty="0" err="1">
                <a:cs typeface="Times New Roman" panose="02020603050405020304" pitchFamily="18" charset="0"/>
              </a:rPr>
              <a:t>kontinental</a:t>
            </a:r>
            <a:r>
              <a:rPr lang="tr-TR" altLang="tr-TR" sz="1400" dirty="0">
                <a:cs typeface="Times New Roman" panose="02020603050405020304" pitchFamily="18" charset="0"/>
              </a:rPr>
              <a:t> iklim şartlarında yetişemez. Nispi nemi yüksek yerleri sever.</a:t>
            </a:r>
            <a:endParaRPr lang="tr-TR" alt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400" i="1" dirty="0">
                <a:cs typeface="Times New Roman" panose="02020603050405020304" pitchFamily="18" charset="0"/>
              </a:rPr>
              <a:t>P.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kaempferi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cs typeface="Times New Roman" panose="02020603050405020304" pitchFamily="18" charset="0"/>
              </a:rPr>
              <a:t>soliter</a:t>
            </a:r>
            <a:r>
              <a:rPr lang="tr-TR" altLang="tr-TR" sz="1400" dirty="0">
                <a:cs typeface="Times New Roman" panose="02020603050405020304" pitchFamily="18" charset="0"/>
              </a:rPr>
              <a:t> veya gevşek gruplar halinde bulundurulmalıdır. Ülkemizde özellikle Doğu Karadeniz Bölgesi'nde kullanımı mümkün olan bir iğne yapraklı ağaçtır.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Pseudolarix</a:t>
            </a:r>
            <a:r>
              <a:rPr lang="tr-TR" altLang="tr-TR" sz="2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kaempferi</a:t>
            </a:r>
            <a:endParaRPr lang="tr-TR" altLang="tr-T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32134" y="836712"/>
            <a:ext cx="7489825" cy="547842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1400" b="1" dirty="0">
                <a:latin typeface="+mj-lt"/>
              </a:rPr>
              <a:t>KAYNAKLAR</a:t>
            </a:r>
          </a:p>
          <a:p>
            <a:pPr>
              <a:defRPr/>
            </a:pPr>
            <a:endParaRPr lang="tr-TR" sz="1400" dirty="0">
              <a:latin typeface="+mj-lt"/>
            </a:endParaRPr>
          </a:p>
          <a:p>
            <a:pPr>
              <a:defRPr/>
            </a:pPr>
            <a:r>
              <a:rPr lang="tr-TR" sz="1400" dirty="0" smtClean="0">
                <a:latin typeface="+mj-lt"/>
              </a:rPr>
              <a:t>Akman, Y., </a:t>
            </a:r>
            <a:r>
              <a:rPr lang="tr-TR" sz="1400" dirty="0" err="1" smtClean="0">
                <a:latin typeface="+mj-lt"/>
              </a:rPr>
              <a:t>Ketenoğlu</a:t>
            </a:r>
            <a:r>
              <a:rPr lang="tr-TR" sz="1400" dirty="0" smtClean="0">
                <a:latin typeface="+mj-lt"/>
              </a:rPr>
              <a:t>, O., Kurt, L., Kurt F. Ve Körüklü S.T. 2012</a:t>
            </a:r>
            <a:r>
              <a:rPr lang="tr-TR" sz="1400" dirty="0">
                <a:latin typeface="+mj-lt"/>
              </a:rPr>
              <a:t>. </a:t>
            </a:r>
            <a:r>
              <a:rPr lang="tr-TR" sz="1400" dirty="0" err="1" smtClean="0">
                <a:latin typeface="+mj-lt"/>
              </a:rPr>
              <a:t>Gymnospermae</a:t>
            </a:r>
            <a:r>
              <a:rPr lang="tr-TR" sz="1400" dirty="0" smtClean="0">
                <a:latin typeface="+mj-lt"/>
              </a:rPr>
              <a:t> (Açık Tohumlular). Ajans-Türk Gazetecilik Matbaacılık. ISBN: 978-975-97436-2-0.</a:t>
            </a:r>
          </a:p>
          <a:p>
            <a:pPr>
              <a:defRPr/>
            </a:pPr>
            <a:endParaRPr lang="tr-TR" sz="1400" dirty="0">
              <a:latin typeface="+mj-lt"/>
            </a:endParaRPr>
          </a:p>
          <a:p>
            <a:pPr>
              <a:defRPr/>
            </a:pPr>
            <a:r>
              <a:rPr lang="tr-TR" sz="1400" dirty="0" smtClean="0">
                <a:latin typeface="+mj-lt"/>
              </a:rPr>
              <a:t>Anşin</a:t>
            </a:r>
            <a:r>
              <a:rPr lang="tr-TR" sz="1400" dirty="0">
                <a:latin typeface="+mj-lt"/>
              </a:rPr>
              <a:t>, R. Ve Özkan, Z. C. </a:t>
            </a:r>
            <a:r>
              <a:rPr lang="tr-TR" sz="1400" dirty="0" smtClean="0">
                <a:latin typeface="+mj-lt"/>
              </a:rPr>
              <a:t>2001. </a:t>
            </a:r>
            <a:r>
              <a:rPr lang="tr-TR" sz="1400" dirty="0">
                <a:latin typeface="+mj-lt"/>
              </a:rPr>
              <a:t>Tohumlu Bitkiler </a:t>
            </a:r>
            <a:r>
              <a:rPr lang="tr-TR" sz="1400" dirty="0" smtClean="0">
                <a:latin typeface="+mj-lt"/>
              </a:rPr>
              <a:t>/ Açık Tohumlular. </a:t>
            </a:r>
            <a:r>
              <a:rPr lang="tr-TR" sz="1400" dirty="0">
                <a:latin typeface="+mj-lt"/>
              </a:rPr>
              <a:t>Karadeniz Teknik </a:t>
            </a:r>
            <a:r>
              <a:rPr lang="tr-TR" sz="1400" dirty="0" smtClean="0">
                <a:latin typeface="+mj-lt"/>
              </a:rPr>
              <a:t>Üniversitesi Basımevi. No:122-15, </a:t>
            </a:r>
            <a:r>
              <a:rPr lang="tr-TR" sz="1400" dirty="0">
                <a:latin typeface="+mj-lt"/>
              </a:rPr>
              <a:t>Trabzon</a:t>
            </a:r>
            <a:r>
              <a:rPr lang="tr-TR" sz="1400" dirty="0" smtClean="0">
                <a:latin typeface="+mj-lt"/>
              </a:rPr>
              <a:t>.</a:t>
            </a:r>
          </a:p>
          <a:p>
            <a:pPr>
              <a:defRPr/>
            </a:pPr>
            <a:endParaRPr lang="tr-TR" sz="1400" dirty="0">
              <a:latin typeface="+mj-lt"/>
            </a:endParaRPr>
          </a:p>
          <a:p>
            <a:pPr>
              <a:defRPr/>
            </a:pPr>
            <a:r>
              <a:rPr lang="tr-TR" sz="1400" dirty="0" err="1" smtClean="0">
                <a:latin typeface="+mj-lt"/>
              </a:rPr>
              <a:t>Boyd</a:t>
            </a:r>
            <a:r>
              <a:rPr lang="tr-TR" sz="1400" dirty="0" smtClean="0">
                <a:latin typeface="+mj-lt"/>
              </a:rPr>
              <a:t>, P. (Ed.). 1999. </a:t>
            </a:r>
            <a:r>
              <a:rPr lang="tr-TR" sz="1400" dirty="0" err="1" smtClean="0">
                <a:latin typeface="+mj-lt"/>
              </a:rPr>
              <a:t>The</a:t>
            </a:r>
            <a:r>
              <a:rPr lang="tr-TR" sz="1400" dirty="0" smtClean="0">
                <a:latin typeface="+mj-lt"/>
              </a:rPr>
              <a:t> </a:t>
            </a:r>
            <a:r>
              <a:rPr lang="tr-TR" sz="1400" dirty="0" err="1" smtClean="0">
                <a:latin typeface="+mj-lt"/>
              </a:rPr>
              <a:t>Illustrated</a:t>
            </a:r>
            <a:r>
              <a:rPr lang="tr-TR" sz="1400" dirty="0" smtClean="0">
                <a:latin typeface="+mj-lt"/>
              </a:rPr>
              <a:t> </a:t>
            </a:r>
            <a:r>
              <a:rPr lang="tr-TR" sz="1400" dirty="0" err="1" smtClean="0">
                <a:latin typeface="+mj-lt"/>
              </a:rPr>
              <a:t>Book</a:t>
            </a:r>
            <a:r>
              <a:rPr lang="tr-TR" sz="1400" dirty="0" smtClean="0">
                <a:latin typeface="+mj-lt"/>
              </a:rPr>
              <a:t> of </a:t>
            </a:r>
            <a:r>
              <a:rPr lang="tr-TR" sz="1400" dirty="0" err="1" smtClean="0">
                <a:latin typeface="+mj-lt"/>
              </a:rPr>
              <a:t>Trees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 err="1" smtClean="0">
                <a:latin typeface="+mj-lt"/>
              </a:rPr>
              <a:t>Salamender</a:t>
            </a:r>
            <a:r>
              <a:rPr lang="tr-TR" sz="1400" dirty="0" smtClean="0">
                <a:latin typeface="+mj-lt"/>
              </a:rPr>
              <a:t> </a:t>
            </a:r>
            <a:r>
              <a:rPr lang="tr-TR" sz="1400" dirty="0" err="1" smtClean="0">
                <a:latin typeface="+mj-lt"/>
              </a:rPr>
              <a:t>Books</a:t>
            </a:r>
            <a:r>
              <a:rPr lang="tr-TR" sz="1400" dirty="0" smtClean="0">
                <a:latin typeface="+mj-lt"/>
              </a:rPr>
              <a:t> Limited. ISBN: 184065-0834. </a:t>
            </a:r>
            <a:r>
              <a:rPr lang="tr-TR" sz="1400" dirty="0" err="1" smtClean="0">
                <a:latin typeface="+mj-lt"/>
              </a:rPr>
              <a:t>London</a:t>
            </a:r>
            <a:r>
              <a:rPr lang="tr-TR" sz="1400" dirty="0" smtClean="0">
                <a:latin typeface="+mj-lt"/>
              </a:rPr>
              <a:t>.</a:t>
            </a:r>
            <a:endParaRPr lang="tr-TR" sz="1400" dirty="0">
              <a:latin typeface="+mj-lt"/>
            </a:endParaRPr>
          </a:p>
          <a:p>
            <a:pPr>
              <a:defRPr/>
            </a:pPr>
            <a:endParaRPr lang="tr-TR" sz="1400" dirty="0" smtClean="0">
              <a:latin typeface="+mj-lt"/>
            </a:endParaRPr>
          </a:p>
          <a:p>
            <a:pPr>
              <a:defRPr/>
            </a:pPr>
            <a:r>
              <a:rPr lang="tr-TR" sz="1400" dirty="0" smtClean="0">
                <a:latin typeface="+mj-lt"/>
              </a:rPr>
              <a:t>Demirtaş A. 2016. Ankara’nın Ağaç, </a:t>
            </a:r>
            <a:r>
              <a:rPr lang="tr-TR" sz="1400" dirty="0" err="1" smtClean="0">
                <a:latin typeface="+mj-lt"/>
              </a:rPr>
              <a:t>Ağaçcık</a:t>
            </a:r>
            <a:r>
              <a:rPr lang="tr-TR" sz="1400" dirty="0" smtClean="0">
                <a:latin typeface="+mj-lt"/>
              </a:rPr>
              <a:t> ve Çalıları. Kırsal Çevre ve Ormancılık Sorunları Araştırma Derneği Yayını. ISBN: 978-9944-0142-5-0. Ankara.</a:t>
            </a:r>
          </a:p>
          <a:p>
            <a:pPr>
              <a:defRPr/>
            </a:pPr>
            <a:endParaRPr lang="tr-TR" sz="1400" dirty="0">
              <a:latin typeface="+mj-lt"/>
            </a:endParaRPr>
          </a:p>
          <a:p>
            <a:pPr>
              <a:defRPr/>
            </a:pPr>
            <a:r>
              <a:rPr lang="tr-TR" sz="1400" dirty="0" err="1">
                <a:latin typeface="+mj-lt"/>
              </a:rPr>
              <a:t>Mamıkoğlu</a:t>
            </a:r>
            <a:r>
              <a:rPr lang="tr-TR" sz="1400" dirty="0">
                <a:latin typeface="+mj-lt"/>
              </a:rPr>
              <a:t>, N. G., 2010.  Türkiye’nin Ağaçları ve Çalıları. NTV Yayınları.  ISBN: 978-605-5813-49-9</a:t>
            </a:r>
            <a:r>
              <a:rPr lang="tr-TR" sz="1400" dirty="0" smtClean="0">
                <a:latin typeface="+mj-lt"/>
              </a:rPr>
              <a:t>.</a:t>
            </a:r>
          </a:p>
          <a:p>
            <a:pPr>
              <a:defRPr/>
            </a:pPr>
            <a:endParaRPr lang="tr-TR" sz="1400" dirty="0">
              <a:latin typeface="+mj-lt"/>
            </a:endParaRPr>
          </a:p>
          <a:p>
            <a:pPr>
              <a:defRPr/>
            </a:pPr>
            <a:r>
              <a:rPr lang="tr-TR" sz="1400" dirty="0" smtClean="0">
                <a:latin typeface="+mj-lt"/>
              </a:rPr>
              <a:t>Orçun, E. 1972. Özel Bahçe Mimarisi – </a:t>
            </a:r>
            <a:r>
              <a:rPr lang="tr-TR" sz="1400" dirty="0" err="1" smtClean="0">
                <a:latin typeface="+mj-lt"/>
              </a:rPr>
              <a:t>Dendroloji</a:t>
            </a:r>
            <a:r>
              <a:rPr lang="tr-TR" sz="1400" dirty="0" smtClean="0">
                <a:latin typeface="+mj-lt"/>
              </a:rPr>
              <a:t> Cilt.1, İğne Yapraklı Ağaç ve </a:t>
            </a:r>
            <a:r>
              <a:rPr lang="tr-TR" sz="1400" dirty="0" err="1" smtClean="0">
                <a:latin typeface="+mj-lt"/>
              </a:rPr>
              <a:t>Ağaçcıklar</a:t>
            </a:r>
            <a:r>
              <a:rPr lang="tr-TR" sz="1400" dirty="0" smtClean="0">
                <a:latin typeface="+mj-lt"/>
              </a:rPr>
              <a:t> Ders Kitabı.  Ege Üniversitesi Ziraat Fakültesi Yayınları. No:196, İzmir.</a:t>
            </a:r>
          </a:p>
          <a:p>
            <a:pPr>
              <a:defRPr/>
            </a:pPr>
            <a:endParaRPr lang="tr-TR" sz="1400" dirty="0" smtClean="0">
              <a:latin typeface="+mj-lt"/>
            </a:endParaRPr>
          </a:p>
          <a:p>
            <a:pPr>
              <a:defRPr/>
            </a:pPr>
            <a:r>
              <a:rPr lang="tr-TR" sz="1400" dirty="0" smtClean="0">
                <a:latin typeface="+mj-lt"/>
              </a:rPr>
              <a:t>Seçmen, Ö., Gemici, Y., Görk, G., </a:t>
            </a:r>
            <a:r>
              <a:rPr lang="tr-TR" sz="1400" dirty="0" err="1" smtClean="0">
                <a:latin typeface="+mj-lt"/>
              </a:rPr>
              <a:t>Bekat</a:t>
            </a:r>
            <a:r>
              <a:rPr lang="tr-TR" sz="1400" dirty="0" smtClean="0">
                <a:latin typeface="+mj-lt"/>
              </a:rPr>
              <a:t>, L. ve Leblebici, E. 2000. Tohumlu Bitkiler Sistematiği. Ege Üniversitesi Basımevi.  No:116, İzmir.</a:t>
            </a:r>
          </a:p>
          <a:p>
            <a:pPr>
              <a:defRPr/>
            </a:pPr>
            <a:endParaRPr lang="tr-TR" sz="1400" dirty="0" smtClean="0">
              <a:latin typeface="+mj-lt"/>
            </a:endParaRPr>
          </a:p>
          <a:p>
            <a:pPr>
              <a:defRPr/>
            </a:pPr>
            <a:r>
              <a:rPr lang="tr-TR" sz="1400" dirty="0" err="1" smtClean="0">
                <a:latin typeface="+mj-lt"/>
              </a:rPr>
              <a:t>Yaltırık</a:t>
            </a:r>
            <a:r>
              <a:rPr lang="tr-TR" sz="1400" dirty="0">
                <a:latin typeface="+mj-lt"/>
              </a:rPr>
              <a:t>, F. 2000. </a:t>
            </a:r>
            <a:r>
              <a:rPr lang="tr-TR" sz="1400" dirty="0" err="1">
                <a:latin typeface="+mj-lt"/>
              </a:rPr>
              <a:t>Dendroloji</a:t>
            </a:r>
            <a:r>
              <a:rPr lang="tr-TR" sz="1400" dirty="0">
                <a:latin typeface="+mj-lt"/>
              </a:rPr>
              <a:t>: ders kitabı : </a:t>
            </a:r>
            <a:r>
              <a:rPr lang="tr-TR" sz="1400" dirty="0" err="1" smtClean="0">
                <a:latin typeface="+mj-lt"/>
              </a:rPr>
              <a:t>Gymnospermae-angiospermae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İstanbul </a:t>
            </a:r>
            <a:r>
              <a:rPr lang="tr-TR" sz="1400" dirty="0" smtClean="0">
                <a:latin typeface="+mj-lt"/>
              </a:rPr>
              <a:t>Üniversitesi </a:t>
            </a:r>
            <a:r>
              <a:rPr lang="tr-TR" sz="1400" dirty="0">
                <a:latin typeface="+mj-lt"/>
              </a:rPr>
              <a:t>Orman Fakültesi. 2. Baskı. ISBN: </a:t>
            </a:r>
            <a:r>
              <a:rPr lang="tr-TR" sz="1400" dirty="0" smtClean="0">
                <a:latin typeface="+mj-lt"/>
              </a:rPr>
              <a:t>9754045941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9789754045949. İstanbul.</a:t>
            </a:r>
            <a:endParaRPr lang="tr-T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49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9552" y="1124744"/>
            <a:ext cx="806489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Vatanı: </a:t>
            </a:r>
            <a:r>
              <a:rPr lang="tr-TR" altLang="tr-TR" sz="1400" dirty="0">
                <a:cs typeface="Times New Roman" panose="02020603050405020304" pitchFamily="18" charset="0"/>
              </a:rPr>
              <a:t>Kuzey </a:t>
            </a:r>
            <a:r>
              <a:rPr lang="tr-TR" altLang="tr-TR" sz="1400" dirty="0" err="1" smtClean="0">
                <a:cs typeface="Times New Roman" panose="02020603050405020304" pitchFamily="18" charset="0"/>
              </a:rPr>
              <a:t>Yarımküre'nin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soğuk iklim bölgelerinde, Avrupa, Asya ve Kuzey Amerika'da çok geniş bir yayılış gösterir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tr-TR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Tür sayısı: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10</a:t>
            </a:r>
          </a:p>
          <a:p>
            <a:pPr algn="just" eaLnBrk="0" hangingPunct="0"/>
            <a:endParaRPr lang="tr-TR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Habitusu: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400" dirty="0" err="1">
                <a:cs typeface="Times New Roman" panose="02020603050405020304" pitchFamily="18" charset="0"/>
              </a:rPr>
              <a:t>'ler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u="sng" dirty="0">
                <a:cs typeface="Times New Roman" panose="02020603050405020304" pitchFamily="18" charset="0"/>
              </a:rPr>
              <a:t>kışın yaprağını döken </a:t>
            </a:r>
            <a:r>
              <a:rPr lang="tr-TR" altLang="tr-TR" sz="1400" dirty="0">
                <a:cs typeface="Times New Roman" panose="02020603050405020304" pitchFamily="18" charset="0"/>
              </a:rPr>
              <a:t>boylu ağaçlardır. Dalları dağınık dizilme gösterirler; </a:t>
            </a:r>
            <a:r>
              <a:rPr lang="tr-TR" altLang="tr-TR" sz="1400" dirty="0" err="1">
                <a:cs typeface="Times New Roman" panose="02020603050405020304" pitchFamily="18" charset="0"/>
              </a:rPr>
              <a:t>horizontal</a:t>
            </a:r>
            <a:r>
              <a:rPr lang="tr-TR" altLang="tr-TR" sz="1400" dirty="0">
                <a:cs typeface="Times New Roman" panose="02020603050405020304" pitchFamily="18" charset="0"/>
              </a:rPr>
              <a:t> veya aşağıya doğru yönelmişlerdir. Gövde kabuğu çatlaklıdır. </a:t>
            </a:r>
            <a:endParaRPr lang="tr-TR" altLang="tr-TR" sz="1400" dirty="0" smtClean="0">
              <a:cs typeface="Times New Roman" panose="02020603050405020304" pitchFamily="18" charset="0"/>
            </a:endParaRPr>
          </a:p>
          <a:p>
            <a:pPr algn="just" eaLnBrk="0" hangingPunct="0"/>
            <a:endParaRPr lang="en-US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Yaprakları: </a:t>
            </a:r>
            <a:r>
              <a:rPr lang="tr-TR" altLang="tr-TR" sz="1400" dirty="0">
                <a:cs typeface="Times New Roman" panose="02020603050405020304" pitchFamily="18" charset="0"/>
              </a:rPr>
              <a:t>İğne yaprak şeklinde, ince, yumuşak, </a:t>
            </a:r>
            <a:r>
              <a:rPr lang="tr-TR" altLang="tr-TR" sz="1400" u="sng" dirty="0">
                <a:cs typeface="Times New Roman" panose="02020603050405020304" pitchFamily="18" charset="0"/>
              </a:rPr>
              <a:t>alt yüzeylerinde </a:t>
            </a:r>
            <a:r>
              <a:rPr lang="tr-TR" altLang="tr-TR" sz="1400" u="sng" dirty="0" err="1">
                <a:cs typeface="Times New Roman" panose="02020603050405020304" pitchFamily="18" charset="0"/>
              </a:rPr>
              <a:t>stoma</a:t>
            </a:r>
            <a:r>
              <a:rPr lang="tr-TR" altLang="tr-TR" sz="1400" u="sng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çizgilerin</a:t>
            </a:r>
            <a:r>
              <a:rPr lang="en-US" altLang="tr-TR" sz="1400" dirty="0">
                <a:cs typeface="Times New Roman" panose="02020603050405020304" pitchFamily="18" charset="0"/>
              </a:rPr>
              <a:t>e </a:t>
            </a:r>
            <a:r>
              <a:rPr lang="tr-TR" altLang="tr-TR" sz="1400" dirty="0"/>
              <a:t>sahip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olup; </a:t>
            </a:r>
            <a:r>
              <a:rPr lang="tr-TR" altLang="tr-TR" sz="1400" u="sng" dirty="0">
                <a:cs typeface="Times New Roman" panose="02020603050405020304" pitchFamily="18" charset="0"/>
              </a:rPr>
              <a:t>kısa sürgünlerde sık demetler </a:t>
            </a:r>
            <a:r>
              <a:rPr lang="tr-TR" altLang="tr-TR" sz="1400" dirty="0">
                <a:cs typeface="Times New Roman" panose="02020603050405020304" pitchFamily="18" charset="0"/>
              </a:rPr>
              <a:t>halinde bir çoğu bir arada, </a:t>
            </a:r>
            <a:r>
              <a:rPr lang="tr-TR" altLang="tr-TR" sz="1400" u="sng" dirty="0">
                <a:cs typeface="Times New Roman" panose="02020603050405020304" pitchFamily="18" charset="0"/>
              </a:rPr>
              <a:t>uzun sürgünlerde ise </a:t>
            </a:r>
            <a:r>
              <a:rPr lang="tr-TR" altLang="tr-TR" sz="1400" u="sng" dirty="0"/>
              <a:t>tek tek</a:t>
            </a:r>
            <a:r>
              <a:rPr lang="tr-TR" altLang="tr-TR" sz="1400" u="sng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dizilmişlerdir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tr-TR" altLang="tr-TR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Çiçek ve kozalakları: </a:t>
            </a:r>
            <a:endParaRPr lang="tr-TR" altLang="tr-TR" sz="14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 eaLnBrk="0" hangingPunct="0"/>
            <a:endParaRPr lang="tr-TR" altLang="tr-TR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 smtClean="0">
                <a:cs typeface="Times New Roman" panose="02020603050405020304" pitchFamily="18" charset="0"/>
              </a:rPr>
              <a:t>Çiçekleri </a:t>
            </a:r>
            <a:r>
              <a:rPr lang="tr-TR" altLang="tr-TR" sz="1400" u="sng" dirty="0">
                <a:cs typeface="Times New Roman" panose="02020603050405020304" pitchFamily="18" charset="0"/>
              </a:rPr>
              <a:t>bir evciklidir</a:t>
            </a:r>
            <a:r>
              <a:rPr lang="tr-TR" altLang="tr-TR" sz="1400" dirty="0">
                <a:cs typeface="Times New Roman" panose="02020603050405020304" pitchFamily="18" charset="0"/>
              </a:rPr>
              <a:t>. Erkek ve dişi çiçekler kısa sürgünlerde yer alırlar. Erkek çiçekleri sarı renkte, yuvarlak veya yumurta şeklinde, saplı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veya </a:t>
            </a:r>
            <a:r>
              <a:rPr lang="tr-TR" altLang="tr-TR" sz="1400" dirty="0">
                <a:cs typeface="Times New Roman" panose="02020603050405020304" pitchFamily="18" charset="0"/>
              </a:rPr>
              <a:t>sapsız, sık ve sarmal dizilmiş, bol sayıda pullara sahiptir. Dişi çiçekleri yuvarlak, iğne yapraklar tarafından çevrilmiştir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tr-TR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cs typeface="Times New Roman" panose="02020603050405020304" pitchFamily="18" charset="0"/>
              </a:rPr>
              <a:t>Kozalakları silindir şeklinde, yumurta biçiminde veya yuvarlaktır. Çiçek açma devresinde yeşil veya kırmızımsı, olgun halde kahverengidir. Kozalaklar 1. yılda olgunlaşırlar ve olgunlaşan kozalakta </a:t>
            </a:r>
            <a:r>
              <a:rPr lang="tr-TR" altLang="tr-TR" sz="1400" u="sng" dirty="0">
                <a:cs typeface="Times New Roman" panose="02020603050405020304" pitchFamily="18" charset="0"/>
              </a:rPr>
              <a:t>pullar dağılmaz</a:t>
            </a:r>
            <a:r>
              <a:rPr lang="tr-TR" altLang="tr-TR" sz="1400" dirty="0">
                <a:cs typeface="Times New Roman" panose="02020603050405020304" pitchFamily="18" charset="0"/>
              </a:rPr>
              <a:t>. Her bir kozalak pulu altında 2 adet tohum bulunur. Tohumlar, üçgen şeklinde olan kanatlar tarafından hemen hemen tamamen sarılmıştır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.</a:t>
            </a:r>
            <a:endParaRPr lang="tr-TR" altLang="tr-TR" sz="1400" dirty="0"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-PINACEAE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55576" y="1052736"/>
            <a:ext cx="763284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tr-TR" altLang="tr-TR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Ekolojik </a:t>
            </a:r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İstekleri</a:t>
            </a:r>
            <a:r>
              <a:rPr lang="tr-TR" altLang="tr-TR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0" hangingPunct="0"/>
            <a:endParaRPr lang="tr-TR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Işık: </a:t>
            </a:r>
            <a:r>
              <a:rPr lang="tr-TR" altLang="tr-TR" sz="1400" dirty="0">
                <a:cs typeface="Times New Roman" panose="02020603050405020304" pitchFamily="18" charset="0"/>
              </a:rPr>
              <a:t>Melezler </a:t>
            </a:r>
            <a:r>
              <a:rPr lang="tr-TR" altLang="tr-TR" sz="1400" u="sng" dirty="0">
                <a:cs typeface="Times New Roman" panose="02020603050405020304" pitchFamily="18" charset="0"/>
              </a:rPr>
              <a:t>yarı gölge </a:t>
            </a:r>
            <a:r>
              <a:rPr lang="tr-TR" altLang="tr-TR" sz="1400" dirty="0">
                <a:cs typeface="Times New Roman" panose="02020603050405020304" pitchFamily="18" charset="0"/>
              </a:rPr>
              <a:t>mahallerde yetişebilmekle beraber, </a:t>
            </a:r>
            <a:r>
              <a:rPr lang="tr-TR" altLang="tr-TR" sz="1400" u="sng" dirty="0">
                <a:cs typeface="Times New Roman" panose="02020603050405020304" pitchFamily="18" charset="0"/>
              </a:rPr>
              <a:t>aydınlık, bol güneşli </a:t>
            </a:r>
            <a:r>
              <a:rPr lang="tr-TR" altLang="tr-TR" sz="1400" dirty="0">
                <a:cs typeface="Times New Roman" panose="02020603050405020304" pitchFamily="18" charset="0"/>
              </a:rPr>
              <a:t>yerleri tercih ederler. </a:t>
            </a:r>
            <a:endParaRPr lang="tr-TR" altLang="tr-TR" sz="1400" dirty="0" smtClean="0">
              <a:cs typeface="Times New Roman" panose="02020603050405020304" pitchFamily="18" charset="0"/>
            </a:endParaRPr>
          </a:p>
          <a:p>
            <a:pPr algn="just" eaLnBrk="0" hangingPunct="0"/>
            <a:endParaRPr lang="tr-TR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Nem: </a:t>
            </a:r>
            <a:r>
              <a:rPr lang="tr-TR" altLang="tr-TR" sz="1400" dirty="0">
                <a:cs typeface="Times New Roman" panose="02020603050405020304" pitchFamily="18" charset="0"/>
              </a:rPr>
              <a:t>Kurak ve sıcak iklim şartlarında yetişemezler. </a:t>
            </a:r>
            <a:r>
              <a:rPr lang="tr-TR" altLang="tr-TR" sz="1400" u="sng" dirty="0">
                <a:cs typeface="Times New Roman" panose="02020603050405020304" pitchFamily="18" charset="0"/>
              </a:rPr>
              <a:t>Nispi nemi yüksek, serin, dağlık bölgeler </a:t>
            </a:r>
            <a:r>
              <a:rPr lang="tr-TR" altLang="tr-TR" sz="1400" dirty="0">
                <a:cs typeface="Times New Roman" panose="02020603050405020304" pitchFamily="18" charset="0"/>
              </a:rPr>
              <a:t>uygun yetişme</a:t>
            </a:r>
            <a:r>
              <a:rPr lang="tr-TR" altLang="tr-TR" sz="1400" dirty="0"/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ortamlarıdır. Melezler soğuk iklim şartlarına dayanıklıdır. Ancak nemli iklimlere sahip bölgelerde dahi, anormal kurak geçen yıllarda (örneğin 1947 yılında Orta ve Kuzey Avrupa'da) zarar görürler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tr-TR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Toprak: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400" dirty="0" err="1">
                <a:cs typeface="Times New Roman" panose="02020603050405020304" pitchFamily="18" charset="0"/>
              </a:rPr>
              <a:t>'ler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u="sng" dirty="0">
                <a:cs typeface="Times New Roman" panose="02020603050405020304" pitchFamily="18" charset="0"/>
              </a:rPr>
              <a:t>taze, nemli topraklara </a:t>
            </a:r>
            <a:r>
              <a:rPr lang="tr-TR" altLang="tr-TR" sz="1400" dirty="0">
                <a:cs typeface="Times New Roman" panose="02020603050405020304" pitchFamily="18" charset="0"/>
              </a:rPr>
              <a:t>ihtiyaç gösterirler. Kumlu topraklarda yetişebildikleri gibi, killi kumlu ve killi topraklarda da gelişebilirler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tr-TR" altLang="tr-TR" sz="1400" dirty="0">
              <a:cs typeface="Times New Roman" panose="02020603050405020304" pitchFamily="18" charset="0"/>
            </a:endParaRPr>
          </a:p>
          <a:p>
            <a:pPr algn="just" eaLnBrk="0" hangingPunct="0"/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Peyzaj </a:t>
            </a:r>
            <a:r>
              <a:rPr lang="tr-TR" altLang="tr-TR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mimarlığında kullanımı</a:t>
            </a:r>
            <a:r>
              <a:rPr lang="tr-TR" altLang="tr-TR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  <a:endParaRPr lang="tr-TR" altLang="tr-TR" sz="14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</a:pPr>
            <a:r>
              <a:rPr lang="tr-TR" altLang="tr-TR" sz="1400" dirty="0" smtClean="0">
                <a:cs typeface="Times New Roman" panose="02020603050405020304" pitchFamily="18" charset="0"/>
              </a:rPr>
              <a:t>Melezler </a:t>
            </a:r>
            <a:r>
              <a:rPr lang="tr-TR" altLang="tr-TR" sz="1400" dirty="0">
                <a:cs typeface="Times New Roman" panose="02020603050405020304" pitchFamily="18" charset="0"/>
              </a:rPr>
              <a:t>sadece orman ağacı olarak değil, yeşil sahalarda kullanılmaya uygun boylu ağaçlar olarak da önem taşırlar. </a:t>
            </a:r>
            <a:endParaRPr lang="tr-TR" altLang="tr-TR" sz="1400" dirty="0" smtClean="0"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</a:pPr>
            <a:r>
              <a:rPr lang="tr-TR" altLang="tr-TR" sz="1400" dirty="0" smtClean="0">
                <a:cs typeface="Times New Roman" panose="02020603050405020304" pitchFamily="18" charset="0"/>
              </a:rPr>
              <a:t>Endüstri </a:t>
            </a:r>
            <a:r>
              <a:rPr lang="tr-TR" altLang="tr-TR" sz="1400" dirty="0">
                <a:cs typeface="Times New Roman" panose="02020603050405020304" pitchFamily="18" charset="0"/>
              </a:rPr>
              <a:t>bölgelerinde ve kent içi yeşil alanlarda bulundurulmaya karşı fazla hassas değildirler. </a:t>
            </a:r>
            <a:endParaRPr lang="tr-TR" altLang="tr-TR" sz="1400" dirty="0" smtClean="0"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</a:pPr>
            <a:r>
              <a:rPr lang="tr-TR" altLang="tr-TR" sz="1400" dirty="0" smtClean="0">
                <a:cs typeface="Times New Roman" panose="02020603050405020304" pitchFamily="18" charset="0"/>
              </a:rPr>
              <a:t>Ülkemizde</a:t>
            </a:r>
            <a:r>
              <a:rPr lang="tr-TR" altLang="tr-TR" sz="1400" dirty="0">
                <a:cs typeface="Times New Roman" panose="02020603050405020304" pitchFamily="18" charset="0"/>
              </a:rPr>
              <a:t>, Doğu Karadeniz Bölgesi'nde yeşil sahalarda bulundurulabilirler. </a:t>
            </a:r>
            <a:endParaRPr lang="tr-TR" altLang="tr-TR" sz="1400" dirty="0" smtClean="0"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</a:pPr>
            <a:r>
              <a:rPr lang="tr-TR" altLang="tr-TR" sz="1400" dirty="0" smtClean="0">
                <a:cs typeface="Times New Roman" panose="02020603050405020304" pitchFamily="18" charset="0"/>
              </a:rPr>
              <a:t>Peyzaj </a:t>
            </a:r>
            <a:r>
              <a:rPr lang="tr-TR" altLang="tr-TR" sz="1400" dirty="0">
                <a:cs typeface="Times New Roman" panose="02020603050405020304" pitchFamily="18" charset="0"/>
              </a:rPr>
              <a:t>mimarisi çalışmalarında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400" dirty="0" err="1">
                <a:cs typeface="Times New Roman" panose="02020603050405020304" pitchFamily="18" charset="0"/>
              </a:rPr>
              <a:t>'ler</a:t>
            </a:r>
            <a:r>
              <a:rPr lang="tr-TR" altLang="tr-TR" sz="1400" dirty="0">
                <a:cs typeface="Times New Roman" panose="02020603050405020304" pitchFamily="18" charset="0"/>
              </a:rPr>
              <a:t> yeşil alanlarda, </a:t>
            </a:r>
            <a:r>
              <a:rPr lang="tr-TR" altLang="tr-TR" sz="1400" dirty="0" err="1">
                <a:cs typeface="Times New Roman" panose="02020603050405020304" pitchFamily="18" charset="0"/>
              </a:rPr>
              <a:t>soliter</a:t>
            </a:r>
            <a:r>
              <a:rPr lang="tr-TR" altLang="tr-TR" sz="1400" dirty="0">
                <a:cs typeface="Times New Roman" panose="02020603050405020304" pitchFamily="18" charset="0"/>
              </a:rPr>
              <a:t> halde veya gruplar halinde kullanılmalıdır. </a:t>
            </a:r>
            <a:endParaRPr lang="tr-TR" altLang="tr-TR" sz="1400" dirty="0" smtClean="0"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</a:pPr>
            <a:r>
              <a:rPr lang="tr-TR" altLang="tr-TR" sz="1400" dirty="0" smtClean="0">
                <a:cs typeface="Times New Roman" panose="02020603050405020304" pitchFamily="18" charset="0"/>
              </a:rPr>
              <a:t>Bazı </a:t>
            </a:r>
            <a:r>
              <a:rPr lang="tr-TR" altLang="tr-TR" sz="1400" dirty="0">
                <a:cs typeface="Times New Roman" panose="02020603050405020304" pitchFamily="18" charset="0"/>
              </a:rPr>
              <a:t>türleri makasa gelen çit bitkisi özelliğindedir.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-PINACEAE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ERSLER\Dendroloji\Ders4\larixdecidu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1" y="404664"/>
            <a:ext cx="3183764" cy="5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09111" y="1124744"/>
            <a:ext cx="472332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800" b="1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Mill</a:t>
            </a:r>
            <a:r>
              <a:rPr lang="tr-TR" altLang="tr-TR" sz="1800" b="1" i="1" dirty="0">
                <a:cs typeface="Times New Roman" panose="02020603050405020304" pitchFamily="18" charset="0"/>
              </a:rPr>
              <a:t>. (L.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europaea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DC</a:t>
            </a:r>
            <a:r>
              <a:rPr lang="tr-TR" altLang="tr-TR" sz="1800" b="1" i="1" dirty="0" smtClean="0">
                <a:cs typeface="Times New Roman" panose="02020603050405020304" pitchFamily="18" charset="0"/>
              </a:rPr>
              <a:t>.) </a:t>
            </a:r>
            <a:r>
              <a:rPr lang="tr-TR" altLang="tr-TR" sz="1800" b="1" i="1" dirty="0">
                <a:cs typeface="Times New Roman" panose="02020603050405020304" pitchFamily="18" charset="0"/>
              </a:rPr>
              <a:t>Avrupa Melezi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09111" y="1956306"/>
            <a:ext cx="4723329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600" dirty="0">
                <a:cs typeface="Times New Roman" panose="02020603050405020304" pitchFamily="18" charset="0"/>
              </a:rPr>
              <a:t>Doğal yayılışı Orta </a:t>
            </a:r>
            <a:r>
              <a:rPr lang="tr-TR" altLang="tr-TR" sz="1600" dirty="0" err="1">
                <a:cs typeface="Times New Roman" panose="02020603050405020304" pitchFamily="18" charset="0"/>
              </a:rPr>
              <a:t>avrupa'nın</a:t>
            </a:r>
            <a:r>
              <a:rPr lang="tr-TR" altLang="tr-TR" sz="1600" dirty="0">
                <a:cs typeface="Times New Roman" panose="02020603050405020304" pitchFamily="18" charset="0"/>
              </a:rPr>
              <a:t> Alpler bölgesinde, </a:t>
            </a:r>
            <a:r>
              <a:rPr lang="tr-TR" altLang="tr-TR" sz="1600" dirty="0" err="1">
                <a:cs typeface="Times New Roman" panose="02020603050405020304" pitchFamily="18" charset="0"/>
              </a:rPr>
              <a:t>Karpatlar'da</a:t>
            </a:r>
            <a:r>
              <a:rPr lang="tr-TR" altLang="tr-TR" sz="1600" dirty="0">
                <a:cs typeface="Times New Roman" panose="02020603050405020304" pitchFamily="18" charset="0"/>
              </a:rPr>
              <a:t> ve </a:t>
            </a:r>
            <a:r>
              <a:rPr lang="tr-TR" altLang="tr-TR" sz="1600" dirty="0" err="1">
                <a:cs typeface="Times New Roman" panose="02020603050405020304" pitchFamily="18" charset="0"/>
              </a:rPr>
              <a:t>Çekoslavakya'nın</a:t>
            </a:r>
            <a:r>
              <a:rPr lang="tr-TR" altLang="tr-TR" sz="1600" dirty="0">
                <a:cs typeface="Times New Roman" panose="02020603050405020304" pitchFamily="18" charset="0"/>
              </a:rPr>
              <a:t> güney sıra dağlarında, 1000-1800 m yüksekliklerde olup, orman oluştururlar.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Bir </a:t>
            </a:r>
            <a:r>
              <a:rPr lang="tr-TR" altLang="tr-TR" sz="1600" dirty="0">
                <a:cs typeface="Times New Roman" panose="02020603050405020304" pitchFamily="18" charset="0"/>
              </a:rPr>
              <a:t>alt türe, 19 kültür varyete ve formuna sahip olan </a:t>
            </a:r>
            <a:r>
              <a:rPr lang="tr-TR" altLang="tr-TR" sz="1600" i="1" dirty="0">
                <a:cs typeface="Times New Roman" panose="02020603050405020304" pitchFamily="18" charset="0"/>
              </a:rPr>
              <a:t>L. </a:t>
            </a:r>
            <a:r>
              <a:rPr lang="tr-TR" altLang="tr-TR" sz="16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600" dirty="0">
                <a:cs typeface="Times New Roman" panose="02020603050405020304" pitchFamily="18" charset="0"/>
              </a:rPr>
              <a:t> düz bir gövdeye, piramidal tepeye sahiptir. </a:t>
            </a:r>
            <a:r>
              <a:rPr lang="tr-TR" altLang="tr-TR" sz="1600" u="sng" dirty="0">
                <a:cs typeface="Times New Roman" panose="02020603050405020304" pitchFamily="18" charset="0"/>
              </a:rPr>
              <a:t>20-35 m</a:t>
            </a:r>
            <a:r>
              <a:rPr lang="tr-TR" altLang="tr-TR" sz="1600" dirty="0">
                <a:cs typeface="Times New Roman" panose="02020603050405020304" pitchFamily="18" charset="0"/>
              </a:rPr>
              <a:t> boya ulaşır.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Gövde </a:t>
            </a:r>
            <a:r>
              <a:rPr lang="tr-TR" altLang="tr-TR" sz="1600" dirty="0">
                <a:cs typeface="Times New Roman" panose="02020603050405020304" pitchFamily="18" charset="0"/>
              </a:rPr>
              <a:t>kabuğu önce gri, ileri yaşlarda kahverengi olup levhalar halinde ayrılır.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Dalları </a:t>
            </a:r>
            <a:r>
              <a:rPr lang="tr-TR" altLang="tr-TR" sz="1600" dirty="0">
                <a:cs typeface="Times New Roman" panose="02020603050405020304" pitchFamily="18" charset="0"/>
              </a:rPr>
              <a:t>hemen hemen </a:t>
            </a:r>
            <a:r>
              <a:rPr lang="tr-TR" altLang="tr-TR" sz="1600" dirty="0" err="1">
                <a:cs typeface="Times New Roman" panose="02020603050405020304" pitchFamily="18" charset="0"/>
              </a:rPr>
              <a:t>horizontal</a:t>
            </a:r>
            <a:r>
              <a:rPr lang="tr-TR" altLang="tr-TR" sz="1600" dirty="0">
                <a:cs typeface="Times New Roman" panose="02020603050405020304" pitchFamily="18" charset="0"/>
              </a:rPr>
              <a:t> veya hafifçe aşağıya, dal uçları ise yukarıya doğru yönelmiştir.</a:t>
            </a:r>
            <a:r>
              <a:rPr lang="en-US" altLang="tr-TR" sz="1600" dirty="0">
                <a:cs typeface="Times New Roman" panose="02020603050405020304" pitchFamily="18" charset="0"/>
              </a:rPr>
              <a:t> </a:t>
            </a:r>
            <a:r>
              <a:rPr lang="tr-TR" altLang="tr-TR" sz="1600" dirty="0">
                <a:cs typeface="Times New Roman" panose="02020603050405020304" pitchFamily="18" charset="0"/>
              </a:rPr>
              <a:t>Yan dalları sarı, tüysüz, ince, narin olup aşağıya doğru sarkar.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decidua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:\DERSLER\Dendroloji\Ders4\larixdecidu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6455" y="3496096"/>
            <a:ext cx="324345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İğne </a:t>
            </a:r>
            <a:r>
              <a:rPr lang="tr-TR" altLang="tr-TR" sz="1600" dirty="0">
                <a:cs typeface="Times New Roman" panose="02020603050405020304" pitchFamily="18" charset="0"/>
              </a:rPr>
              <a:t>yaprakları açık yeşil, </a:t>
            </a:r>
            <a:r>
              <a:rPr lang="tr-TR" altLang="tr-TR" sz="1600" u="sng" dirty="0">
                <a:cs typeface="Times New Roman" panose="02020603050405020304" pitchFamily="18" charset="0"/>
              </a:rPr>
              <a:t>10-30 mm uzunlukta olup 30-40 tanesi bir aradadır</a:t>
            </a:r>
            <a:r>
              <a:rPr lang="tr-TR" altLang="tr-TR" sz="1600" dirty="0">
                <a:cs typeface="Times New Roman" panose="02020603050405020304" pitchFamily="18" charset="0"/>
              </a:rPr>
              <a:t>. Sonbaharda iğne yapraklar altın sarısı renk alırlar.</a:t>
            </a:r>
            <a:endParaRPr lang="en-US" alt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>
                <a:cs typeface="Times New Roman" panose="02020603050405020304" pitchFamily="18" charset="0"/>
              </a:rPr>
              <a:t>Erkek çiçekleri yumurta biçiminde-yuvarlak ve </a:t>
            </a:r>
            <a:r>
              <a:rPr lang="tr-TR" altLang="tr-TR" sz="1600" u="sng" dirty="0">
                <a:cs typeface="Times New Roman" panose="02020603050405020304" pitchFamily="18" charset="0"/>
              </a:rPr>
              <a:t>5-10 mm</a:t>
            </a:r>
            <a:r>
              <a:rPr lang="tr-TR" altLang="tr-TR" sz="1600" dirty="0">
                <a:cs typeface="Times New Roman" panose="02020603050405020304" pitchFamily="18" charset="0"/>
              </a:rPr>
              <a:t> boyundadır. Dişi çiçekleri kırmızı, uzunca-silindir şeklindedir.</a:t>
            </a:r>
            <a:r>
              <a:rPr lang="en-US" altLang="tr-TR" sz="1600" dirty="0">
                <a:cs typeface="Times New Roman" panose="02020603050405020304" pitchFamily="18" charset="0"/>
              </a:rPr>
              <a:t> </a:t>
            </a:r>
            <a:endParaRPr lang="tr-TR" altLang="tr-TR" sz="1600" dirty="0">
              <a:cs typeface="Times New Roman" panose="02020603050405020304" pitchFamily="18" charset="0"/>
            </a:endParaRPr>
          </a:p>
        </p:txBody>
      </p:sp>
      <p:pic>
        <p:nvPicPr>
          <p:cNvPr id="22530" name="Picture 2" descr="D:\DERSLER\Dendroloji\Ders4\larixdecidu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9097"/>
            <a:ext cx="4800600" cy="25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decidua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DERSLER\Dendroloji\Ders4\Lardecidua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" y="785807"/>
            <a:ext cx="2781102" cy="19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:\DERSLER\Dendroloji\Ders4\Lardeciduafema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" y="285293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D:\DERSLER\Dendroloji\Ders4\larixdecidu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77" y="797934"/>
            <a:ext cx="1657343" cy="19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49720" y="856357"/>
            <a:ext cx="3429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600" dirty="0">
                <a:cs typeface="Times New Roman" panose="02020603050405020304" pitchFamily="18" charset="0"/>
              </a:rPr>
              <a:t>Kozalakları genç halde kırmızı veya yeşil, olgunlaştığında açık kahverengi, </a:t>
            </a:r>
            <a:r>
              <a:rPr lang="tr-TR" altLang="tr-TR" sz="1600" u="sng" dirty="0">
                <a:cs typeface="Times New Roman" panose="02020603050405020304" pitchFamily="18" charset="0"/>
              </a:rPr>
              <a:t>2-4 cm </a:t>
            </a:r>
            <a:r>
              <a:rPr lang="tr-TR" altLang="tr-TR" sz="1600" dirty="0">
                <a:cs typeface="Times New Roman" panose="02020603050405020304" pitchFamily="18" charset="0"/>
              </a:rPr>
              <a:t>uzunlukta, yumurta biçimindedir. </a:t>
            </a:r>
            <a:endParaRPr lang="tr-TR" altLang="tr-TR" sz="1600" dirty="0"/>
          </a:p>
          <a:p>
            <a:pPr eaLnBrk="0" hangingPunct="0">
              <a:spcBef>
                <a:spcPct val="50000"/>
              </a:spcBef>
            </a:pPr>
            <a:r>
              <a:rPr lang="tr-TR" altLang="tr-TR" sz="1600" i="1" dirty="0">
                <a:cs typeface="Times New Roman" panose="02020603050405020304" pitchFamily="18" charset="0"/>
              </a:rPr>
              <a:t>L. </a:t>
            </a:r>
            <a:r>
              <a:rPr lang="tr-TR" altLang="tr-TR" sz="16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600" dirty="0">
                <a:cs typeface="Times New Roman" panose="02020603050405020304" pitchFamily="18" charset="0"/>
              </a:rPr>
              <a:t> serbest </a:t>
            </a:r>
            <a:r>
              <a:rPr lang="tr-TR" altLang="tr-TR" sz="1600" dirty="0" smtClean="0">
                <a:cs typeface="Times New Roman" panose="02020603050405020304" pitchFamily="18" charset="0"/>
              </a:rPr>
              <a:t>halde iyi gelişim gösterebilmek için, </a:t>
            </a:r>
            <a:r>
              <a:rPr lang="tr-TR" altLang="tr-TR" sz="1600" dirty="0">
                <a:cs typeface="Times New Roman" panose="02020603050405020304" pitchFamily="18" charset="0"/>
              </a:rPr>
              <a:t>güneşli ortamları sever.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Avrupa </a:t>
            </a:r>
            <a:r>
              <a:rPr lang="tr-TR" altLang="tr-TR" sz="1600" dirty="0">
                <a:cs typeface="Times New Roman" panose="02020603050405020304" pitchFamily="18" charset="0"/>
              </a:rPr>
              <a:t>melezi özellikle gençlik döneminde gevşek, yumuşak habitusu, açık yeşil yaprakları ve ilkbaharda kırmızı dişi çiçekleri ile çok cazip, dekoratif bir görünüşe sahiptir. </a:t>
            </a:r>
            <a:endParaRPr lang="tr-TR" altLang="tr-TR" sz="1600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600" dirty="0" smtClean="0">
                <a:cs typeface="Times New Roman" panose="02020603050405020304" pitchFamily="18" charset="0"/>
              </a:rPr>
              <a:t>Serbest </a:t>
            </a:r>
            <a:r>
              <a:rPr lang="tr-TR" altLang="tr-TR" sz="1600" dirty="0">
                <a:cs typeface="Times New Roman" panose="02020603050405020304" pitchFamily="18" charset="0"/>
              </a:rPr>
              <a:t>gelişmeye bırakıldığında, yaşlı halde geniş tacı ile gayet </a:t>
            </a:r>
            <a:r>
              <a:rPr lang="tr-TR" altLang="tr-TR" sz="1600" dirty="0" err="1">
                <a:cs typeface="Times New Roman" panose="02020603050405020304" pitchFamily="18" charset="0"/>
              </a:rPr>
              <a:t>monumental</a:t>
            </a:r>
            <a:r>
              <a:rPr lang="tr-TR" altLang="tr-TR" sz="1600" dirty="0">
                <a:cs typeface="Times New Roman" panose="02020603050405020304" pitchFamily="18" charset="0"/>
              </a:rPr>
              <a:t> bir görünüş alır. Peyzaj mimarisi çalışmalarında, </a:t>
            </a:r>
            <a:r>
              <a:rPr lang="tr-TR" altLang="tr-TR" sz="1600" dirty="0" err="1">
                <a:cs typeface="Times New Roman" panose="02020603050405020304" pitchFamily="18" charset="0"/>
              </a:rPr>
              <a:t>soliter</a:t>
            </a:r>
            <a:r>
              <a:rPr lang="tr-TR" altLang="tr-TR" sz="1600" dirty="0">
                <a:cs typeface="Times New Roman" panose="02020603050405020304" pitchFamily="18" charset="0"/>
              </a:rPr>
              <a:t> veya grup olarak kullanılmalıdır. </a:t>
            </a:r>
            <a:r>
              <a:rPr lang="tr-TR" altLang="tr-TR" sz="1600" i="1" dirty="0">
                <a:cs typeface="Times New Roman" panose="02020603050405020304" pitchFamily="18" charset="0"/>
              </a:rPr>
              <a:t>L. </a:t>
            </a:r>
            <a:r>
              <a:rPr lang="tr-TR" altLang="tr-TR" sz="16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600" dirty="0">
                <a:cs typeface="Times New Roman" panose="02020603050405020304" pitchFamily="18" charset="0"/>
              </a:rPr>
              <a:t> makasa gelen çit bitkisine uygun bir türdür. </a:t>
            </a:r>
            <a:endParaRPr lang="en-US" altLang="tr-TR" sz="1600" dirty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tr-TR" altLang="tr-TR" sz="1600" dirty="0"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decidua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DERSLER\Dendroloji\Ders4\larixdecidu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04" y="4064494"/>
            <a:ext cx="1442495" cy="23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DERSLER\Dendroloji\Ders4\larixdecidu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057283"/>
            <a:ext cx="3185170" cy="23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D:\DERSLER\Dendroloji\Ders4\larixdecidu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64494"/>
            <a:ext cx="2592288" cy="23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95300" y="764704"/>
            <a:ext cx="8109148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400" b="1" i="1" dirty="0">
                <a:cs typeface="Times New Roman" panose="02020603050405020304" pitchFamily="18" charset="0"/>
              </a:rPr>
              <a:t>L. 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b="1" dirty="0">
                <a:cs typeface="Times New Roman" panose="02020603050405020304" pitchFamily="18" charset="0"/>
              </a:rPr>
              <a:t> cv.</a:t>
            </a:r>
            <a:r>
              <a:rPr lang="tr-TR" altLang="tr-TR" sz="1400" b="1" i="1" dirty="0">
                <a:cs typeface="Times New Roman" panose="02020603050405020304" pitchFamily="18" charset="0"/>
              </a:rPr>
              <a:t> '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Alba</a:t>
            </a:r>
            <a:r>
              <a:rPr lang="tr-TR" altLang="tr-TR" sz="1400" b="1" i="1" dirty="0">
                <a:cs typeface="Times New Roman" panose="02020603050405020304" pitchFamily="18" charset="0"/>
              </a:rPr>
              <a:t>'</a:t>
            </a:r>
            <a:r>
              <a:rPr lang="tr-TR" altLang="tr-TR" sz="1400" b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(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var.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alba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cs typeface="Times New Roman" panose="02020603050405020304" pitchFamily="18" charset="0"/>
              </a:rPr>
              <a:t>Henk</a:t>
            </a:r>
            <a:r>
              <a:rPr lang="tr-TR" altLang="tr-TR" sz="1400" dirty="0">
                <a:cs typeface="Times New Roman" panose="02020603050405020304" pitchFamily="18" charset="0"/>
              </a:rPr>
              <a:t>. et </a:t>
            </a:r>
            <a:r>
              <a:rPr lang="tr-TR" altLang="tr-TR" sz="1400" dirty="0" err="1">
                <a:cs typeface="Times New Roman" panose="02020603050405020304" pitchFamily="18" charset="0"/>
              </a:rPr>
              <a:t>Hochst</a:t>
            </a:r>
            <a:r>
              <a:rPr lang="tr-TR" altLang="tr-TR" sz="1400" dirty="0">
                <a:cs typeface="Times New Roman" panose="02020603050405020304" pitchFamily="18" charset="0"/>
              </a:rPr>
              <a:t>.)</a:t>
            </a:r>
            <a:r>
              <a:rPr lang="en-US" altLang="tr-TR" sz="1400" dirty="0">
                <a:cs typeface="Times New Roman" panose="02020603050405020304" pitchFamily="18" charset="0"/>
              </a:rPr>
              <a:t> - </a:t>
            </a:r>
            <a:r>
              <a:rPr lang="tr-TR" altLang="tr-TR" sz="1400" dirty="0">
                <a:cs typeface="Times New Roman" panose="02020603050405020304" pitchFamily="18" charset="0"/>
              </a:rPr>
              <a:t>Genellikle ana türe benzer. Ancak dişi çiçeklerinin ve kozalaklarının yeşilimsi beyaz oluşu ile 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dirty="0" err="1">
                <a:cs typeface="Times New Roman" panose="02020603050405020304" pitchFamily="18" charset="0"/>
              </a:rPr>
              <a:t>'dan</a:t>
            </a:r>
            <a:r>
              <a:rPr lang="tr-TR" altLang="tr-TR" sz="1400" dirty="0">
                <a:cs typeface="Times New Roman" panose="02020603050405020304" pitchFamily="18" charset="0"/>
              </a:rPr>
              <a:t> ayrılır.</a:t>
            </a:r>
            <a:endParaRPr lang="tr-TR" altLang="tr-TR" sz="1400" dirty="0">
              <a:cs typeface="Arial" panose="020B0604020202020204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tr-TR" altLang="tr-TR" sz="1400" b="1" i="1" dirty="0">
                <a:cs typeface="Times New Roman" panose="02020603050405020304" pitchFamily="18" charset="0"/>
              </a:rPr>
              <a:t>L. 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b="1" i="1" dirty="0">
                <a:cs typeface="Times New Roman" panose="02020603050405020304" pitchFamily="18" charset="0"/>
              </a:rPr>
              <a:t> </a:t>
            </a:r>
            <a:r>
              <a:rPr lang="tr-TR" altLang="tr-TR" sz="1400" b="1" dirty="0">
                <a:cs typeface="Times New Roman" panose="02020603050405020304" pitchFamily="18" charset="0"/>
              </a:rPr>
              <a:t>cv.</a:t>
            </a:r>
            <a:r>
              <a:rPr lang="tr-TR" altLang="tr-TR" sz="1400" b="1" i="1" dirty="0">
                <a:cs typeface="Times New Roman" panose="02020603050405020304" pitchFamily="18" charset="0"/>
              </a:rPr>
              <a:t> '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Fastigiata</a:t>
            </a:r>
            <a:r>
              <a:rPr lang="tr-TR" altLang="tr-TR" sz="1400" b="1" i="1" dirty="0">
                <a:cs typeface="Times New Roman" panose="02020603050405020304" pitchFamily="18" charset="0"/>
              </a:rPr>
              <a:t>' </a:t>
            </a:r>
            <a:r>
              <a:rPr lang="tr-TR" altLang="tr-TR" sz="1400" i="1" dirty="0">
                <a:cs typeface="Times New Roman" panose="02020603050405020304" pitchFamily="18" charset="0"/>
              </a:rPr>
              <a:t>(L.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i="1" dirty="0">
                <a:cs typeface="Times New Roman" panose="02020603050405020304" pitchFamily="18" charset="0"/>
              </a:rPr>
              <a:t> f.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fastigiata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K. </a:t>
            </a:r>
            <a:r>
              <a:rPr lang="tr-TR" altLang="tr-TR" sz="1400" dirty="0" err="1">
                <a:cs typeface="Times New Roman" panose="02020603050405020304" pitchFamily="18" charset="0"/>
              </a:rPr>
              <a:t>Koch</a:t>
            </a:r>
            <a:r>
              <a:rPr lang="tr-TR" altLang="tr-TR" sz="1400" i="1" dirty="0">
                <a:cs typeface="Times New Roman" panose="02020603050405020304" pitchFamily="18" charset="0"/>
              </a:rPr>
              <a:t>, 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euro</a:t>
            </a:r>
            <a:r>
              <a:rPr lang="tr-TR" altLang="tr-TR" sz="1400" i="1" dirty="0">
                <a:cs typeface="Times New Roman" panose="02020603050405020304" pitchFamily="18" charset="0"/>
              </a:rPr>
              <a:t>-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paea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fastigiata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stricta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cs typeface="Times New Roman" panose="02020603050405020304" pitchFamily="18" charset="0"/>
              </a:rPr>
              <a:t>Senecl</a:t>
            </a:r>
            <a:r>
              <a:rPr lang="tr-TR" altLang="tr-TR" sz="1400" dirty="0">
                <a:cs typeface="Times New Roman" panose="02020603050405020304" pitchFamily="18" charset="0"/>
              </a:rPr>
              <a:t>.</a:t>
            </a:r>
            <a:r>
              <a:rPr lang="tr-TR" altLang="tr-TR" sz="1400" i="1" dirty="0">
                <a:cs typeface="Times New Roman" panose="02020603050405020304" pitchFamily="18" charset="0"/>
              </a:rPr>
              <a:t>)</a:t>
            </a:r>
            <a:r>
              <a:rPr lang="en-US" altLang="tr-TR" sz="1400" i="1" dirty="0">
                <a:cs typeface="Times New Roman" panose="02020603050405020304" pitchFamily="18" charset="0"/>
              </a:rPr>
              <a:t> - </a:t>
            </a:r>
            <a:r>
              <a:rPr lang="tr-TR" altLang="tr-TR" sz="1400" dirty="0">
                <a:cs typeface="Times New Roman" panose="02020603050405020304" pitchFamily="18" charset="0"/>
              </a:rPr>
              <a:t>Dar, sütun şeklinde gelişme gösteren, dalları yukarıya doğru yönelmiş bir kültür formudur.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Aynı </a:t>
            </a:r>
            <a:r>
              <a:rPr lang="tr-TR" altLang="tr-TR" sz="1400" dirty="0">
                <a:cs typeface="Times New Roman" panose="02020603050405020304" pitchFamily="18" charset="0"/>
              </a:rPr>
              <a:t>bir kültür formu olarak verilen 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cv.</a:t>
            </a:r>
            <a:r>
              <a:rPr lang="tr-TR" altLang="tr-TR" sz="1400" i="1" dirty="0">
                <a:cs typeface="Times New Roman" panose="02020603050405020304" pitchFamily="18" charset="0"/>
              </a:rPr>
              <a:t> '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Pyramidalis</a:t>
            </a:r>
            <a:r>
              <a:rPr lang="tr-TR" altLang="tr-TR" sz="1400" i="1" dirty="0">
                <a:cs typeface="Times New Roman" panose="02020603050405020304" pitchFamily="18" charset="0"/>
              </a:rPr>
              <a:t>' </a:t>
            </a:r>
            <a:r>
              <a:rPr lang="tr-TR" altLang="tr-TR" sz="1400" dirty="0">
                <a:cs typeface="Times New Roman" panose="02020603050405020304" pitchFamily="18" charset="0"/>
              </a:rPr>
              <a:t>ile bu formun aynı olduğu tahmin edilmektedir.</a:t>
            </a:r>
            <a:endParaRPr lang="tr-TR" altLang="tr-TR" sz="1400" dirty="0">
              <a:cs typeface="Arial" panose="020B0604020202020204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tr-TR" altLang="tr-TR" sz="1400" b="1" i="1" dirty="0">
                <a:cs typeface="Times New Roman" panose="02020603050405020304" pitchFamily="18" charset="0"/>
              </a:rPr>
              <a:t>L. 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b="1" i="1" dirty="0">
                <a:cs typeface="Times New Roman" panose="02020603050405020304" pitchFamily="18" charset="0"/>
              </a:rPr>
              <a:t> </a:t>
            </a:r>
            <a:r>
              <a:rPr lang="tr-TR" altLang="tr-TR" sz="1400" b="1" dirty="0">
                <a:cs typeface="Times New Roman" panose="02020603050405020304" pitchFamily="18" charset="0"/>
              </a:rPr>
              <a:t>cv.</a:t>
            </a:r>
            <a:r>
              <a:rPr lang="tr-TR" altLang="tr-TR" sz="1400" b="1" i="1" dirty="0">
                <a:cs typeface="Times New Roman" panose="02020603050405020304" pitchFamily="18" charset="0"/>
              </a:rPr>
              <a:t> '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Pendula</a:t>
            </a:r>
            <a:r>
              <a:rPr lang="tr-TR" altLang="tr-TR" sz="1400" b="1" i="1" dirty="0">
                <a:cs typeface="Times New Roman" panose="02020603050405020304" pitchFamily="18" charset="0"/>
              </a:rPr>
              <a:t>'</a:t>
            </a:r>
            <a:r>
              <a:rPr lang="tr-TR" altLang="tr-TR" sz="1400" b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(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i="1" dirty="0">
                <a:cs typeface="Times New Roman" panose="02020603050405020304" pitchFamily="18" charset="0"/>
              </a:rPr>
              <a:t> var.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pendula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cs typeface="Times New Roman" panose="02020603050405020304" pitchFamily="18" charset="0"/>
              </a:rPr>
              <a:t>Henk</a:t>
            </a:r>
            <a:r>
              <a:rPr lang="tr-TR" altLang="tr-TR" sz="1400" dirty="0">
                <a:cs typeface="Times New Roman" panose="02020603050405020304" pitchFamily="18" charset="0"/>
              </a:rPr>
              <a:t>. et </a:t>
            </a:r>
            <a:r>
              <a:rPr lang="tr-TR" altLang="tr-TR" sz="1400" dirty="0" err="1">
                <a:cs typeface="Times New Roman" panose="02020603050405020304" pitchFamily="18" charset="0"/>
              </a:rPr>
              <a:t>Hochst</a:t>
            </a:r>
            <a:r>
              <a:rPr lang="tr-TR" altLang="tr-TR" sz="1400" dirty="0">
                <a:cs typeface="Times New Roman" panose="02020603050405020304" pitchFamily="18" charset="0"/>
              </a:rPr>
              <a:t>., 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europaea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pendula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cs typeface="Times New Roman" panose="02020603050405020304" pitchFamily="18" charset="0"/>
              </a:rPr>
              <a:t>Laws</a:t>
            </a:r>
            <a:r>
              <a:rPr lang="tr-TR" altLang="tr-TR" sz="1400" dirty="0">
                <a:cs typeface="Times New Roman" panose="02020603050405020304" pitchFamily="18" charset="0"/>
              </a:rPr>
              <a:t>.)</a:t>
            </a:r>
            <a:r>
              <a:rPr lang="en-US" altLang="tr-TR" sz="1400" dirty="0">
                <a:cs typeface="Times New Roman" panose="02020603050405020304" pitchFamily="18" charset="0"/>
              </a:rPr>
              <a:t> - </a:t>
            </a:r>
            <a:r>
              <a:rPr lang="tr-TR" altLang="tr-TR" sz="1400" dirty="0">
                <a:cs typeface="Times New Roman" panose="02020603050405020304" pitchFamily="18" charset="0"/>
              </a:rPr>
              <a:t>Dağınık habitusa, ekseriya çatallanma gösteren gövdeye ve bir kaç tepe sürgününe sahip olan boylu ağaçlar teşkil eder. Dalları aşağıya doğru yönelmiştir.</a:t>
            </a:r>
            <a:endParaRPr lang="tr-TR" altLang="tr-TR" sz="1400" dirty="0">
              <a:cs typeface="Arial" panose="020B0604020202020204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tr-TR" altLang="tr-TR" sz="1400" b="1" i="1" dirty="0">
                <a:cs typeface="Times New Roman" panose="02020603050405020304" pitchFamily="18" charset="0"/>
              </a:rPr>
              <a:t>L. 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b="1" dirty="0">
                <a:cs typeface="Times New Roman" panose="02020603050405020304" pitchFamily="18" charset="0"/>
              </a:rPr>
              <a:t> var. </a:t>
            </a:r>
            <a:r>
              <a:rPr lang="tr-TR" altLang="tr-TR" sz="1400" b="1" i="1" dirty="0" err="1">
                <a:cs typeface="Times New Roman" panose="02020603050405020304" pitchFamily="18" charset="0"/>
              </a:rPr>
              <a:t>polonica</a:t>
            </a:r>
            <a:r>
              <a:rPr lang="tr-TR" altLang="tr-TR" sz="1400" b="1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cs typeface="Times New Roman" panose="02020603050405020304" pitchFamily="18" charset="0"/>
              </a:rPr>
              <a:t>Ostenf</a:t>
            </a:r>
            <a:r>
              <a:rPr lang="tr-TR" altLang="tr-TR" sz="1400" dirty="0">
                <a:cs typeface="Times New Roman" panose="02020603050405020304" pitchFamily="18" charset="0"/>
              </a:rPr>
              <a:t>. et </a:t>
            </a:r>
            <a:r>
              <a:rPr lang="tr-TR" altLang="tr-TR" sz="1400" dirty="0" err="1">
                <a:cs typeface="Times New Roman" panose="02020603050405020304" pitchFamily="18" charset="0"/>
              </a:rPr>
              <a:t>Syrach-Larsen</a:t>
            </a:r>
            <a:r>
              <a:rPr lang="tr-TR" altLang="tr-TR" sz="1400" dirty="0">
                <a:cs typeface="Times New Roman" panose="02020603050405020304" pitchFamily="18" charset="0"/>
              </a:rPr>
              <a:t> (L. </a:t>
            </a:r>
            <a:r>
              <a:rPr lang="tr-TR" altLang="tr-TR" sz="1400" dirty="0" err="1">
                <a:cs typeface="Times New Roman" panose="02020603050405020304" pitchFamily="18" charset="0"/>
              </a:rPr>
              <a:t>polonica</a:t>
            </a:r>
            <a:r>
              <a:rPr lang="tr-TR" altLang="tr-TR" sz="1400" dirty="0">
                <a:cs typeface="Times New Roman" panose="02020603050405020304" pitchFamily="18" charset="0"/>
              </a:rPr>
              <a:t> </a:t>
            </a:r>
            <a:r>
              <a:rPr lang="tr-TR" altLang="tr-TR" sz="1400" dirty="0" err="1">
                <a:cs typeface="Times New Roman" panose="02020603050405020304" pitchFamily="18" charset="0"/>
              </a:rPr>
              <a:t>Racib</a:t>
            </a:r>
            <a:r>
              <a:rPr lang="tr-TR" altLang="tr-TR" sz="1400" dirty="0">
                <a:cs typeface="Times New Roman" panose="02020603050405020304" pitchFamily="18" charset="0"/>
              </a:rPr>
              <a:t>.)</a:t>
            </a:r>
            <a:r>
              <a:rPr lang="en-US" altLang="tr-TR" sz="1400" dirty="0">
                <a:cs typeface="Times New Roman" panose="02020603050405020304" pitchFamily="18" charset="0"/>
              </a:rPr>
              <a:t> - </a:t>
            </a:r>
            <a:r>
              <a:rPr lang="tr-TR" altLang="tr-TR" sz="1400" dirty="0">
                <a:cs typeface="Times New Roman" panose="02020603050405020304" pitchFamily="18" charset="0"/>
              </a:rPr>
              <a:t>Doğal halde Polonya ve Romanya'da küçük gruplar halinde rastlanan ve çeşitli özellikleri bakımından 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decidua</a:t>
            </a:r>
            <a:r>
              <a:rPr lang="tr-TR" altLang="tr-TR" sz="1400" dirty="0">
                <a:cs typeface="Times New Roman" panose="02020603050405020304" pitchFamily="18" charset="0"/>
              </a:rPr>
              <a:t> ve 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sibirica</a:t>
            </a:r>
            <a:r>
              <a:rPr lang="tr-TR" altLang="tr-TR" sz="1400" dirty="0">
                <a:cs typeface="Times New Roman" panose="02020603050405020304" pitchFamily="18" charset="0"/>
              </a:rPr>
              <a:t> arasında bulunan coğrafik bir alt türdür. 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Kozalakları küçüktür</a:t>
            </a:r>
            <a:r>
              <a:rPr lang="tr-TR" altLang="tr-TR" sz="1400" dirty="0">
                <a:cs typeface="Times New Roman" panose="02020603050405020304" pitchFamily="18" charset="0"/>
              </a:rPr>
              <a:t>; </a:t>
            </a:r>
            <a:r>
              <a:rPr lang="tr-TR" altLang="tr-TR" sz="1400" i="1" dirty="0">
                <a:cs typeface="Times New Roman" panose="02020603050405020304" pitchFamily="18" charset="0"/>
              </a:rPr>
              <a:t>L.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sibirica</a:t>
            </a:r>
            <a:r>
              <a:rPr lang="tr-TR" altLang="tr-TR" sz="1400" dirty="0" err="1">
                <a:cs typeface="Times New Roman" panose="02020603050405020304" pitchFamily="18" charset="0"/>
              </a:rPr>
              <a:t>'nınkilere</a:t>
            </a:r>
            <a:r>
              <a:rPr lang="tr-TR" altLang="tr-TR" sz="1400" dirty="0">
                <a:cs typeface="Times New Roman" panose="02020603050405020304" pitchFamily="18" charset="0"/>
              </a:rPr>
              <a:t> benzer ve fakat uç kısmı daha küttür.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decidua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DERSLER\Dendroloji\Ders4\larixleptolep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70" y="2821898"/>
            <a:ext cx="5459760" cy="36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1560" y="590518"/>
            <a:ext cx="410445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1800" b="1" i="1" dirty="0" err="1">
                <a:cs typeface="Times New Roman" panose="02020603050405020304" pitchFamily="18" charset="0"/>
              </a:rPr>
              <a:t>Larix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kaempferi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Carr</a:t>
            </a:r>
            <a:r>
              <a:rPr lang="tr-TR" altLang="tr-TR" sz="1800" b="1" i="1" dirty="0">
                <a:cs typeface="Times New Roman" panose="02020603050405020304" pitchFamily="18" charset="0"/>
              </a:rPr>
              <a:t>. </a:t>
            </a:r>
            <a:endParaRPr lang="tr-TR" altLang="tr-TR" sz="1800" b="1" i="1" dirty="0" smtClean="0"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1800" b="1" i="1" dirty="0" smtClean="0">
                <a:cs typeface="Times New Roman" panose="02020603050405020304" pitchFamily="18" charset="0"/>
              </a:rPr>
              <a:t>(</a:t>
            </a:r>
            <a:r>
              <a:rPr lang="tr-TR" altLang="tr-TR" sz="1800" b="1" i="1" dirty="0">
                <a:cs typeface="Times New Roman" panose="02020603050405020304" pitchFamily="18" charset="0"/>
              </a:rPr>
              <a:t>L.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leptolepis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Gord</a:t>
            </a:r>
            <a:r>
              <a:rPr lang="tr-TR" altLang="tr-TR" sz="1800" b="1" i="1" dirty="0">
                <a:cs typeface="Times New Roman" panose="02020603050405020304" pitchFamily="18" charset="0"/>
              </a:rPr>
              <a:t>., L.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japoni</a:t>
            </a:r>
            <a:r>
              <a:rPr lang="tr-TR" altLang="tr-TR" sz="1800" b="1" i="1" dirty="0">
                <a:cs typeface="Times New Roman" panose="02020603050405020304" pitchFamily="18" charset="0"/>
              </a:rPr>
              <a:t> </a:t>
            </a:r>
            <a:r>
              <a:rPr lang="tr-TR" altLang="tr-TR" sz="1800" b="1" i="1" dirty="0" err="1">
                <a:cs typeface="Times New Roman" panose="02020603050405020304" pitchFamily="18" charset="0"/>
              </a:rPr>
              <a:t>Carr</a:t>
            </a:r>
            <a:r>
              <a:rPr lang="tr-TR" altLang="tr-TR" sz="1800" b="1" i="1" dirty="0" smtClean="0">
                <a:cs typeface="Times New Roman" panose="02020603050405020304" pitchFamily="18" charset="0"/>
              </a:rPr>
              <a:t>.) Japon </a:t>
            </a:r>
            <a:r>
              <a:rPr lang="tr-TR" altLang="tr-TR" sz="1800" b="1" i="1" dirty="0">
                <a:cs typeface="Times New Roman" panose="02020603050405020304" pitchFamily="18" charset="0"/>
              </a:rPr>
              <a:t>Melezi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5606" y="1652347"/>
            <a:ext cx="79928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Doğal halde Japonya'da, </a:t>
            </a:r>
            <a:r>
              <a:rPr lang="tr-TR" altLang="tr-TR" sz="1400" dirty="0" err="1" smtClean="0">
                <a:cs typeface="Times New Roman" panose="02020603050405020304" pitchFamily="18" charset="0"/>
              </a:rPr>
              <a:t>Hondo</a:t>
            </a:r>
            <a:r>
              <a:rPr lang="tr-TR" altLang="tr-TR" sz="1400" dirty="0" smtClean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adasında volkanik dağ yamaçlarında yayılış gösteren ve vatanında en fazla </a:t>
            </a:r>
            <a:r>
              <a:rPr lang="tr-TR" altLang="tr-TR" sz="1400" u="sng" dirty="0">
                <a:cs typeface="Times New Roman" panose="02020603050405020304" pitchFamily="18" charset="0"/>
              </a:rPr>
              <a:t>30 m</a:t>
            </a:r>
            <a:r>
              <a:rPr lang="tr-TR" altLang="tr-TR" sz="1400" dirty="0">
                <a:cs typeface="Times New Roman" panose="02020603050405020304" pitchFamily="18" charset="0"/>
              </a:rPr>
              <a:t> boya ulaşan bir türdür. Vatanında genellikle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Abies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homolepis</a:t>
            </a:r>
            <a:r>
              <a:rPr lang="tr-TR" altLang="tr-TR" sz="1400" i="1" dirty="0">
                <a:cs typeface="Times New Roman" panose="02020603050405020304" pitchFamily="18" charset="0"/>
              </a:rPr>
              <a:t>, A.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veitchii</a:t>
            </a:r>
            <a:r>
              <a:rPr lang="tr-TR" altLang="tr-TR" sz="1400" i="1" dirty="0">
                <a:cs typeface="Times New Roman" panose="02020603050405020304" pitchFamily="18" charset="0"/>
              </a:rPr>
              <a:t>,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Picea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jezoensis</a:t>
            </a:r>
            <a:r>
              <a:rPr lang="tr-TR" altLang="tr-TR" sz="1400" dirty="0">
                <a:cs typeface="Times New Roman" panose="02020603050405020304" pitchFamily="18" charset="0"/>
              </a:rPr>
              <a:t> ve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Tsuga</a:t>
            </a:r>
            <a:r>
              <a:rPr lang="tr-TR" altLang="tr-TR" sz="1400" i="1" dirty="0">
                <a:cs typeface="Times New Roman" panose="02020603050405020304" pitchFamily="18" charset="0"/>
              </a:rPr>
              <a:t> </a:t>
            </a:r>
            <a:r>
              <a:rPr lang="tr-TR" altLang="tr-TR" sz="1400" i="1" dirty="0" err="1">
                <a:cs typeface="Times New Roman" panose="02020603050405020304" pitchFamily="18" charset="0"/>
              </a:rPr>
              <a:t>diversifolia</a:t>
            </a:r>
            <a:r>
              <a:rPr lang="tr-TR" altLang="tr-TR" sz="1400" dirty="0">
                <a:cs typeface="Times New Roman" panose="02020603050405020304" pitchFamily="18" charset="0"/>
              </a:rPr>
              <a:t> ile birlikte görülür. Dalları </a:t>
            </a:r>
            <a:r>
              <a:rPr lang="tr-TR" altLang="tr-TR" sz="1400" dirty="0" err="1">
                <a:cs typeface="Times New Roman" panose="02020603050405020304" pitchFamily="18" charset="0"/>
              </a:rPr>
              <a:t>horizontal</a:t>
            </a:r>
            <a:r>
              <a:rPr lang="tr-TR" altLang="tr-TR" sz="1400" dirty="0">
                <a:cs typeface="Times New Roman" panose="02020603050405020304" pitchFamily="18" charset="0"/>
              </a:rPr>
              <a:t> yönelmişlerdir. </a:t>
            </a:r>
            <a:r>
              <a:rPr lang="tr-TR" altLang="tr-TR" sz="1400" u="sng" dirty="0">
                <a:cs typeface="Times New Roman" panose="02020603050405020304" pitchFamily="18" charset="0"/>
              </a:rPr>
              <a:t>Aşağıya doğru sarkmazlar</a:t>
            </a:r>
            <a:r>
              <a:rPr lang="tr-TR" altLang="tr-TR" sz="1400" dirty="0">
                <a:cs typeface="Times New Roman" panose="02020603050405020304" pitchFamily="18" charset="0"/>
              </a:rPr>
              <a:t>. Yaşlı halde gayet geniş piramidal tepeye sahiptirler. Gövde kabuğu kırmızı kahverengi olup dar şeritler halinde </a:t>
            </a:r>
            <a:r>
              <a:rPr lang="tr-TR" altLang="tr-TR" sz="1400" dirty="0" err="1">
                <a:cs typeface="Times New Roman" panose="02020603050405020304" pitchFamily="18" charset="0"/>
              </a:rPr>
              <a:t>ayrlır</a:t>
            </a:r>
            <a:r>
              <a:rPr lang="tr-TR" altLang="tr-TR" sz="14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kaempferi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ERSLER\Dendroloji\Ders4\larix-leptole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60" y="806772"/>
            <a:ext cx="6550496" cy="46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9683" y="5445224"/>
            <a:ext cx="824865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İğne yaprakları: yumuşak, mavi yeşil, alt yüzünde her biri 5 sıralı </a:t>
            </a:r>
            <a:r>
              <a:rPr lang="tr-TR" altLang="tr-TR" sz="1400" u="sng" dirty="0">
                <a:cs typeface="Times New Roman" panose="02020603050405020304" pitchFamily="18" charset="0"/>
              </a:rPr>
              <a:t>2 adet beyaz </a:t>
            </a:r>
            <a:r>
              <a:rPr lang="tr-TR" altLang="tr-TR" sz="1400" u="sng" dirty="0" err="1">
                <a:cs typeface="Times New Roman" panose="02020603050405020304" pitchFamily="18" charset="0"/>
              </a:rPr>
              <a:t>stoma</a:t>
            </a:r>
            <a:r>
              <a:rPr lang="tr-TR" altLang="tr-TR" sz="1400" u="sng" dirty="0">
                <a:cs typeface="Times New Roman" panose="02020603050405020304" pitchFamily="18" charset="0"/>
              </a:rPr>
              <a:t> </a:t>
            </a:r>
            <a:r>
              <a:rPr lang="tr-TR" altLang="tr-TR" sz="1400" dirty="0">
                <a:cs typeface="Times New Roman" panose="02020603050405020304" pitchFamily="18" charset="0"/>
              </a:rPr>
              <a:t>şeridine sahip olup </a:t>
            </a:r>
            <a:r>
              <a:rPr lang="tr-TR" altLang="tr-TR" sz="1400" u="sng" dirty="0">
                <a:cs typeface="Times New Roman" panose="02020603050405020304" pitchFamily="18" charset="0"/>
              </a:rPr>
              <a:t>40-50 tanesi bir aradadır</a:t>
            </a:r>
            <a:r>
              <a:rPr lang="tr-TR" altLang="tr-TR" sz="1400" dirty="0">
                <a:cs typeface="Times New Roman" panose="02020603050405020304" pitchFamily="18" charset="0"/>
              </a:rPr>
              <a:t>. Sonbaharda iğne yapraklar altın sarısına dönerler.</a:t>
            </a:r>
            <a:endParaRPr lang="en-US" altLang="tr-TR" sz="1400" dirty="0"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tr-TR" altLang="tr-TR" sz="1400" dirty="0">
                <a:cs typeface="Times New Roman" panose="02020603050405020304" pitchFamily="18" charset="0"/>
              </a:rPr>
              <a:t>Kozalakları saplı, hemen hemen yuvarlak, </a:t>
            </a:r>
            <a:r>
              <a:rPr lang="tr-TR" altLang="tr-TR" sz="1400" u="sng" dirty="0">
                <a:cs typeface="Times New Roman" panose="02020603050405020304" pitchFamily="18" charset="0"/>
              </a:rPr>
              <a:t>20-30 mm</a:t>
            </a:r>
            <a:r>
              <a:rPr lang="tr-TR" altLang="tr-TR" sz="1400" dirty="0">
                <a:cs typeface="Times New Roman" panose="02020603050405020304" pitchFamily="18" charset="0"/>
              </a:rPr>
              <a:t> uzunluktadır. Kozalak pulları ince, geriye dönük ve bol sayıdadır.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44008" y="11663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Larix</a:t>
            </a:r>
            <a:r>
              <a:rPr lang="tr-TR" altLang="tr-TR" sz="20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000" b="1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kaempferi</a:t>
            </a:r>
            <a:endParaRPr lang="tr-TR" alt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1652</Words>
  <Application>Microsoft Office PowerPoint</Application>
  <PresentationFormat>Ekran Gösterisi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1" baseType="lpstr">
      <vt:lpstr>Ofis Teması</vt:lpstr>
      <vt:lpstr>Austin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Cennet</dc:creator>
  <cp:lastModifiedBy>Cennet</cp:lastModifiedBy>
  <cp:revision>36</cp:revision>
  <dcterms:created xsi:type="dcterms:W3CDTF">2016-10-26T08:29:19Z</dcterms:created>
  <dcterms:modified xsi:type="dcterms:W3CDTF">2017-11-28T07:50:42Z</dcterms:modified>
</cp:coreProperties>
</file>