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04056" y="2831248"/>
            <a:ext cx="7772400" cy="1470025"/>
          </a:xfrm>
        </p:spPr>
        <p:txBody>
          <a:bodyPr>
            <a:normAutofit/>
          </a:bodyPr>
          <a:lstStyle/>
          <a:p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DNA METABOLİZMASI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Calibri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1640" y="4365104"/>
            <a:ext cx="6400800" cy="1752600"/>
          </a:xfrm>
        </p:spPr>
        <p:txBody>
          <a:bodyPr>
            <a:normAutofit fontScale="85000" lnSpcReduction="20000"/>
          </a:bodyPr>
          <a:lstStyle/>
          <a:p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Prof. Dr.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Emel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EMREGÜL</a:t>
            </a: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Ankara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Üniversitesi</a:t>
            </a:r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Kimya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Bölümü</a:t>
            </a:r>
            <a:endParaRPr lang="en-US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65211" y="719031"/>
            <a:ext cx="4991751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4800" b="1" dirty="0"/>
              <a:t>801300715960 </a:t>
            </a:r>
          </a:p>
          <a:p>
            <a:r>
              <a:rPr lang="tr-TR" sz="4800" b="1" dirty="0" smtClean="0"/>
              <a:t>NÜKLEİK </a:t>
            </a:r>
            <a:r>
              <a:rPr lang="tr-TR" sz="4800" b="1" dirty="0" smtClean="0"/>
              <a:t>ASİT</a:t>
            </a:r>
          </a:p>
          <a:p>
            <a:r>
              <a:rPr lang="tr-TR" sz="4800" b="1" dirty="0" smtClean="0"/>
              <a:t>METABOLİZMASI-I</a:t>
            </a:r>
            <a:endParaRPr lang="tr-TR" sz="4800" b="1" dirty="0" smtClean="0"/>
          </a:p>
          <a:p>
            <a:endParaRPr lang="en-US" sz="48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76256" y="620688"/>
            <a:ext cx="160020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0902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 fontScale="55000" lnSpcReduction="20000"/>
          </a:bodyPr>
          <a:lstStyle/>
          <a:p>
            <a:pPr algn="ctr">
              <a:lnSpc>
                <a:spcPct val="120000"/>
              </a:lnSpc>
              <a:buNone/>
            </a:pPr>
            <a:r>
              <a:rPr lang="tr-TR" sz="7200" b="1" dirty="0" smtClean="0"/>
              <a:t>DNA Tamiri</a:t>
            </a:r>
          </a:p>
          <a:p>
            <a:pPr>
              <a:lnSpc>
                <a:spcPct val="120000"/>
              </a:lnSpc>
            </a:pPr>
            <a:r>
              <a:rPr lang="tr-TR" sz="3600" dirty="0" smtClean="0"/>
              <a:t>Bir hücre genellikle </a:t>
            </a:r>
            <a:r>
              <a:rPr lang="tr-TR" sz="3600" dirty="0" err="1" smtClean="0"/>
              <a:t>genomik</a:t>
            </a:r>
            <a:r>
              <a:rPr lang="tr-TR" sz="3600" dirty="0" smtClean="0"/>
              <a:t> DNA'nın sadece bir ya da iki takımına sahiptir. </a:t>
            </a:r>
          </a:p>
          <a:p>
            <a:pPr>
              <a:lnSpc>
                <a:spcPct val="120000"/>
              </a:lnSpc>
            </a:pPr>
            <a:endParaRPr lang="tr-TR" sz="3600" dirty="0" smtClean="0"/>
          </a:p>
          <a:p>
            <a:pPr>
              <a:lnSpc>
                <a:spcPct val="120000"/>
              </a:lnSpc>
            </a:pPr>
            <a:r>
              <a:rPr lang="tr-TR" sz="3600" dirty="0" smtClean="0"/>
              <a:t>Kusurlu protein ve RNA moleküllerinin DNA'dan yeniden şifrelenmesi ile yerlerine yenilerinin konması gibi bir şansları varken, DNA moleküllerinin kendinin böyle bir şansı yoktur. </a:t>
            </a:r>
          </a:p>
          <a:p>
            <a:pPr>
              <a:lnSpc>
                <a:spcPct val="120000"/>
              </a:lnSpc>
            </a:pPr>
            <a:endParaRPr lang="tr-TR" sz="3600" dirty="0" smtClean="0"/>
          </a:p>
          <a:p>
            <a:pPr>
              <a:lnSpc>
                <a:spcPct val="120000"/>
              </a:lnSpc>
            </a:pPr>
            <a:r>
              <a:rPr lang="tr-TR" sz="3600" dirty="0" smtClean="0"/>
              <a:t>Hücresel bir zorunluluk olan DNA'daki bilginin doğruluğunun korunması çeşitli DNA tamir sistemleriyle sağlanır. </a:t>
            </a:r>
          </a:p>
          <a:p>
            <a:pPr>
              <a:lnSpc>
                <a:spcPct val="120000"/>
              </a:lnSpc>
              <a:buNone/>
            </a:pPr>
            <a:endParaRPr lang="tr-TR" sz="3600" dirty="0" smtClean="0"/>
          </a:p>
          <a:p>
            <a:pPr>
              <a:lnSpc>
                <a:spcPct val="120000"/>
              </a:lnSpc>
            </a:pPr>
            <a:r>
              <a:rPr lang="tr-TR" sz="3600" dirty="0" smtClean="0"/>
              <a:t>DNA, bazen kendiliğinden bazen de çeşitli çevresel etkenler sonucunda zarar görebilmekledir. </a:t>
            </a:r>
          </a:p>
          <a:p>
            <a:pPr>
              <a:lnSpc>
                <a:spcPct val="120000"/>
              </a:lnSpc>
            </a:pPr>
            <a:endParaRPr lang="tr-TR" sz="3600" dirty="0" smtClean="0"/>
          </a:p>
          <a:p>
            <a:pPr>
              <a:lnSpc>
                <a:spcPct val="120000"/>
              </a:lnSpc>
            </a:pPr>
            <a:r>
              <a:rPr lang="tr-TR" sz="3600" dirty="0" smtClean="0"/>
              <a:t>DNA sentezinin kendi de yanlış baz eşleşmelerine neden olarak, DNA'nın bilgi içeriğinde sıklıkla değişikliklere yol açabilmektedir.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5361459"/>
          </a:xfrm>
        </p:spPr>
        <p:txBody>
          <a:bodyPr>
            <a:normAutofit/>
          </a:bodyPr>
          <a:lstStyle/>
          <a:p>
            <a:pPr algn="just"/>
            <a:r>
              <a:rPr lang="tr-TR" sz="2800" dirty="0" smtClean="0"/>
              <a:t>Enzim hatalı bölgenin her iki tarafından iki </a:t>
            </a:r>
            <a:r>
              <a:rPr lang="tr-TR" sz="2800" dirty="0" err="1" smtClean="0"/>
              <a:t>fosfodiester</a:t>
            </a:r>
            <a:r>
              <a:rPr lang="tr-TR" sz="2800" dirty="0" smtClean="0"/>
              <a:t> bağını hidrolizler. </a:t>
            </a:r>
          </a:p>
          <a:p>
            <a:pPr algn="just"/>
            <a:r>
              <a:rPr lang="tr-TR" sz="2800" dirty="0" smtClean="0"/>
              <a:t>Çift yönlü kesim işlemini takiben, kesilmiş </a:t>
            </a:r>
            <a:r>
              <a:rPr lang="tr-TR" sz="2800" dirty="0" err="1" smtClean="0"/>
              <a:t>oligonükleotitler</a:t>
            </a:r>
            <a:r>
              <a:rPr lang="tr-TR" sz="2800" dirty="0" smtClean="0"/>
              <a:t> sarmaldan uzaklaştırılır.</a:t>
            </a:r>
          </a:p>
          <a:p>
            <a:pPr algn="just"/>
            <a:r>
              <a:rPr lang="tr-TR" sz="2800" dirty="0" smtClean="0"/>
              <a:t>Oluşan boşluğu </a:t>
            </a:r>
            <a:r>
              <a:rPr lang="tr-TR" sz="2800" i="1" dirty="0" smtClean="0"/>
              <a:t>E. </a:t>
            </a:r>
            <a:r>
              <a:rPr lang="tr-TR" sz="2800" i="1" dirty="0" err="1" smtClean="0"/>
              <a:t>Coli’de</a:t>
            </a:r>
            <a:r>
              <a:rPr lang="tr-TR" sz="2800" i="1" dirty="0" smtClean="0"/>
              <a:t> </a:t>
            </a:r>
            <a:r>
              <a:rPr lang="tr-TR" sz="2800" dirty="0" smtClean="0"/>
              <a:t>DNA </a:t>
            </a:r>
            <a:r>
              <a:rPr lang="tr-TR" sz="2800" dirty="0" err="1" smtClean="0"/>
              <a:t>polimeraz</a:t>
            </a:r>
            <a:r>
              <a:rPr lang="tr-TR" sz="2800" dirty="0" smtClean="0"/>
              <a:t> I, insanlarda ise DNA </a:t>
            </a:r>
            <a:r>
              <a:rPr lang="tr-TR" sz="2800" dirty="0" err="1" smtClean="0"/>
              <a:t>polimeraz</a:t>
            </a:r>
            <a:r>
              <a:rPr lang="tr-TR" sz="2800" dirty="0" smtClean="0"/>
              <a:t> </a:t>
            </a:r>
            <a:r>
              <a:rPr lang="el-GR" sz="2800" i="1" dirty="0" smtClean="0">
                <a:cs typeface="Arial" charset="0"/>
              </a:rPr>
              <a:t>ε</a:t>
            </a:r>
            <a:r>
              <a:rPr lang="tr-TR" sz="2800" i="1" dirty="0" smtClean="0"/>
              <a:t> </a:t>
            </a:r>
            <a:r>
              <a:rPr lang="tr-TR" sz="2800" dirty="0" smtClean="0"/>
              <a:t>doldurur. </a:t>
            </a:r>
          </a:p>
          <a:p>
            <a:pPr algn="just"/>
            <a:r>
              <a:rPr lang="tr-TR" sz="2800" dirty="0" smtClean="0"/>
              <a:t>Açık kalan uçları DNA </a:t>
            </a:r>
            <a:r>
              <a:rPr lang="tr-TR" sz="2800" dirty="0" err="1" smtClean="0"/>
              <a:t>ligaz</a:t>
            </a:r>
            <a:r>
              <a:rPr lang="tr-TR" sz="2800" dirty="0" smtClean="0"/>
              <a:t> birleştirir.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 smtClean="0">
                <a:latin typeface="+mn-lt"/>
              </a:rPr>
              <a:t>DNA </a:t>
            </a:r>
            <a:r>
              <a:rPr lang="tr-TR" sz="3200" b="1" dirty="0" err="1" smtClean="0">
                <a:latin typeface="+mn-lt"/>
              </a:rPr>
              <a:t>Rekombinasyonu</a:t>
            </a:r>
            <a:r>
              <a:rPr lang="tr-TR" sz="3200" b="1" dirty="0" smtClean="0">
                <a:latin typeface="+mn-lt"/>
              </a:rPr>
              <a:t/>
            </a:r>
            <a:br>
              <a:rPr lang="tr-TR" sz="3200" b="1" dirty="0" smtClean="0">
                <a:latin typeface="+mn-lt"/>
              </a:rPr>
            </a:br>
            <a:endParaRPr lang="tr-TR" sz="3200" dirty="0">
              <a:latin typeface="+mn-lt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84576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20000"/>
              </a:lnSpc>
            </a:pPr>
            <a:r>
              <a:rPr lang="tr-TR" sz="8000" dirty="0" smtClean="0"/>
              <a:t>Genetik </a:t>
            </a:r>
            <a:r>
              <a:rPr lang="tr-TR" sz="8000" dirty="0" err="1" smtClean="0"/>
              <a:t>rekombinasyon</a:t>
            </a:r>
            <a:r>
              <a:rPr lang="tr-TR" sz="8000" dirty="0" smtClean="0"/>
              <a:t> olgusu üç genel sınıfla incelenmektedir.</a:t>
            </a:r>
          </a:p>
          <a:p>
            <a:pPr>
              <a:lnSpc>
                <a:spcPct val="120000"/>
              </a:lnSpc>
              <a:buNone/>
            </a:pPr>
            <a:r>
              <a:rPr lang="tr-TR" sz="8000" dirty="0" smtClean="0"/>
              <a:t>     </a:t>
            </a:r>
          </a:p>
          <a:p>
            <a:pPr>
              <a:lnSpc>
                <a:spcPct val="120000"/>
              </a:lnSpc>
              <a:buNone/>
            </a:pPr>
            <a:r>
              <a:rPr lang="tr-TR" sz="8000" dirty="0" smtClean="0"/>
              <a:t>    1- Homolog genetik </a:t>
            </a:r>
            <a:r>
              <a:rPr lang="tr-TR" sz="8000" dirty="0" err="1" smtClean="0"/>
              <a:t>rekombinasyon</a:t>
            </a:r>
            <a:r>
              <a:rPr lang="tr-TR" sz="8000" dirty="0" smtClean="0"/>
              <a:t> (genel </a:t>
            </a:r>
            <a:r>
              <a:rPr lang="tr-TR" sz="8000" dirty="0" err="1" smtClean="0"/>
              <a:t>rekombinasyon</a:t>
            </a:r>
            <a:r>
              <a:rPr lang="tr-TR" sz="8000" dirty="0" smtClean="0"/>
              <a:t>) </a:t>
            </a:r>
          </a:p>
          <a:p>
            <a:pPr>
              <a:lnSpc>
                <a:spcPct val="120000"/>
              </a:lnSpc>
              <a:buNone/>
            </a:pPr>
            <a:r>
              <a:rPr lang="tr-TR" sz="8000" dirty="0" smtClean="0"/>
              <a:t>      - Hemen hemen aynı dizilerin oluşturduğu ortak bölgeyi içeren iki DNA molekülü </a:t>
            </a:r>
          </a:p>
          <a:p>
            <a:pPr>
              <a:lnSpc>
                <a:spcPct val="120000"/>
              </a:lnSpc>
              <a:buNone/>
            </a:pPr>
            <a:r>
              <a:rPr lang="tr-TR" sz="8000" dirty="0" smtClean="0"/>
              <a:t>      -  veya aynı molekülün kendi parçaları arasındaki genetik değişikliklerdir. </a:t>
            </a:r>
          </a:p>
          <a:p>
            <a:pPr>
              <a:lnSpc>
                <a:spcPct val="120000"/>
              </a:lnSpc>
            </a:pPr>
            <a:endParaRPr lang="tr-TR" sz="8000" dirty="0" smtClean="0"/>
          </a:p>
          <a:p>
            <a:pPr>
              <a:lnSpc>
                <a:spcPct val="120000"/>
              </a:lnSpc>
              <a:buNone/>
            </a:pPr>
            <a:r>
              <a:rPr lang="tr-TR" sz="8000" dirty="0" smtClean="0"/>
              <a:t>     2- Bölgeye-özgül </a:t>
            </a:r>
            <a:r>
              <a:rPr lang="tr-TR" sz="8000" dirty="0" err="1" smtClean="0"/>
              <a:t>rekombinasyon</a:t>
            </a:r>
            <a:r>
              <a:rPr lang="tr-TR" sz="8000" dirty="0" smtClean="0"/>
              <a:t> </a:t>
            </a:r>
          </a:p>
          <a:p>
            <a:pPr>
              <a:lnSpc>
                <a:spcPct val="120000"/>
              </a:lnSpc>
              <a:buNone/>
            </a:pPr>
            <a:r>
              <a:rPr lang="tr-TR" sz="8000" dirty="0" smtClean="0"/>
              <a:t>       Sadece özel</a:t>
            </a:r>
            <a:r>
              <a:rPr lang="tr-TR" sz="8000" i="1" dirty="0" smtClean="0"/>
              <a:t> </a:t>
            </a:r>
            <a:r>
              <a:rPr lang="tr-TR" sz="8000" dirty="0" smtClean="0"/>
              <a:t>DNA dizilerinde oluşan değiştirimleri içermesi nedeniyle homolog </a:t>
            </a:r>
            <a:r>
              <a:rPr lang="tr-TR" sz="8000" dirty="0" err="1" smtClean="0"/>
              <a:t>rekombinasyondan</a:t>
            </a:r>
            <a:r>
              <a:rPr lang="tr-TR" sz="8000" dirty="0" smtClean="0"/>
              <a:t> farklıdır.</a:t>
            </a:r>
          </a:p>
          <a:p>
            <a:pPr>
              <a:lnSpc>
                <a:spcPct val="120000"/>
              </a:lnSpc>
              <a:buNone/>
            </a:pPr>
            <a:r>
              <a:rPr lang="tr-TR" sz="8000" dirty="0" smtClean="0"/>
              <a:t> </a:t>
            </a:r>
          </a:p>
          <a:p>
            <a:pPr>
              <a:lnSpc>
                <a:spcPct val="120000"/>
              </a:lnSpc>
              <a:buNone/>
            </a:pPr>
            <a:r>
              <a:rPr lang="tr-TR" sz="8000" dirty="0" smtClean="0"/>
              <a:t>    3- DNA </a:t>
            </a:r>
            <a:r>
              <a:rPr lang="tr-TR" sz="8000" dirty="0" err="1" smtClean="0"/>
              <a:t>transpozisyonu</a:t>
            </a:r>
            <a:r>
              <a:rPr lang="tr-TR" sz="8000" dirty="0" smtClean="0"/>
              <a:t> </a:t>
            </a:r>
          </a:p>
          <a:p>
            <a:pPr>
              <a:lnSpc>
                <a:spcPct val="120000"/>
              </a:lnSpc>
              <a:buNone/>
            </a:pPr>
            <a:r>
              <a:rPr lang="tr-TR" sz="8000" dirty="0" smtClean="0"/>
              <a:t>       Kısa bir DNA parçasının kromozomun bir bölgesinden diğerine </a:t>
            </a:r>
            <a:r>
              <a:rPr lang="tr-TR" sz="8000" dirty="0" err="1" smtClean="0"/>
              <a:t>yerdeğiştirmesi</a:t>
            </a:r>
            <a:r>
              <a:rPr lang="tr-TR" sz="8000" dirty="0" smtClean="0"/>
              <a:t> olması nedeniyle diğer ikisinden farklıdır.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 err="1" smtClean="0">
                <a:latin typeface="+mn-lt"/>
              </a:rPr>
              <a:t>Rekombinasyona</a:t>
            </a:r>
            <a:r>
              <a:rPr lang="tr-TR" sz="3600" b="1" dirty="0" smtClean="0">
                <a:latin typeface="+mn-lt"/>
              </a:rPr>
              <a:t> Özgü Enzimler</a:t>
            </a:r>
            <a:endParaRPr lang="tr-TR" sz="3600" dirty="0">
              <a:latin typeface="+mn-lt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90000"/>
              </a:lnSpc>
            </a:pPr>
            <a:r>
              <a:rPr lang="tr-TR" dirty="0" err="1" smtClean="0"/>
              <a:t>RecA</a:t>
            </a:r>
            <a:r>
              <a:rPr lang="tr-TR" dirty="0" smtClean="0"/>
              <a:t> proteini homolog </a:t>
            </a:r>
            <a:r>
              <a:rPr lang="tr-TR" dirty="0" err="1" smtClean="0"/>
              <a:t>rekombinasyon</a:t>
            </a:r>
            <a:r>
              <a:rPr lang="tr-TR" dirty="0" smtClean="0"/>
              <a:t> işlevinde </a:t>
            </a:r>
          </a:p>
          <a:p>
            <a:pPr>
              <a:lnSpc>
                <a:spcPct val="90000"/>
              </a:lnSpc>
              <a:buNone/>
            </a:pPr>
            <a:r>
              <a:rPr lang="tr-TR" dirty="0" smtClean="0"/>
              <a:t>    - iki DNA </a:t>
            </a:r>
            <a:r>
              <a:rPr lang="tr-TR" dirty="0" err="1" smtClean="0"/>
              <a:t>nın</a:t>
            </a:r>
            <a:r>
              <a:rPr lang="tr-TR" dirty="0" smtClean="0"/>
              <a:t> çift oluşturması, </a:t>
            </a:r>
          </a:p>
          <a:p>
            <a:pPr>
              <a:lnSpc>
                <a:spcPct val="90000"/>
              </a:lnSpc>
              <a:buNone/>
            </a:pPr>
            <a:r>
              <a:rPr lang="tr-TR" dirty="0" smtClean="0"/>
              <a:t>    - </a:t>
            </a:r>
            <a:r>
              <a:rPr lang="tr-TR" dirty="0" err="1" smtClean="0"/>
              <a:t>Holliday</a:t>
            </a:r>
            <a:r>
              <a:rPr lang="tr-TR" dirty="0" smtClean="0"/>
              <a:t> ara ürününün oluşumu, </a:t>
            </a:r>
          </a:p>
          <a:p>
            <a:pPr>
              <a:lnSpc>
                <a:spcPct val="90000"/>
              </a:lnSpc>
              <a:buNone/>
            </a:pPr>
            <a:r>
              <a:rPr lang="tr-TR" dirty="0" smtClean="0"/>
              <a:t>    - dal göçü </a:t>
            </a:r>
          </a:p>
          <a:p>
            <a:pPr>
              <a:lnSpc>
                <a:spcPct val="90000"/>
              </a:lnSpc>
              <a:buNone/>
            </a:pPr>
            <a:r>
              <a:rPr lang="tr-TR" dirty="0" smtClean="0"/>
              <a:t>      gibi tüm ana basamakları yürütmektedir. </a:t>
            </a:r>
          </a:p>
          <a:p>
            <a:pPr>
              <a:lnSpc>
                <a:spcPct val="90000"/>
              </a:lnSpc>
            </a:pPr>
            <a:endParaRPr lang="tr-TR" dirty="0" smtClean="0"/>
          </a:p>
          <a:p>
            <a:pPr>
              <a:lnSpc>
                <a:spcPct val="90000"/>
              </a:lnSpc>
            </a:pPr>
            <a:r>
              <a:rPr lang="tr-TR" dirty="0" err="1" smtClean="0"/>
              <a:t>RuvA</a:t>
            </a:r>
            <a:r>
              <a:rPr lang="tr-TR" dirty="0" smtClean="0"/>
              <a:t> ve B proteinleri </a:t>
            </a:r>
            <a:r>
              <a:rPr lang="tr-TR" dirty="0" err="1" smtClean="0"/>
              <a:t>RecA</a:t>
            </a:r>
            <a:r>
              <a:rPr lang="tr-TR" dirty="0" smtClean="0"/>
              <a:t> proteiniyle yer değiştirmek suretiyle </a:t>
            </a:r>
          </a:p>
          <a:p>
            <a:pPr>
              <a:lnSpc>
                <a:spcPct val="90000"/>
              </a:lnSpc>
              <a:buNone/>
            </a:pPr>
            <a:r>
              <a:rPr lang="tr-TR" dirty="0" smtClean="0"/>
              <a:t>     - </a:t>
            </a:r>
            <a:r>
              <a:rPr lang="tr-TR" dirty="0" err="1" smtClean="0"/>
              <a:t>Holliday</a:t>
            </a:r>
            <a:r>
              <a:rPr lang="tr-TR" dirty="0" smtClean="0"/>
              <a:t> ara ürününe bağlanarak bir kompleks oluşturur ve</a:t>
            </a:r>
          </a:p>
          <a:p>
            <a:pPr>
              <a:lnSpc>
                <a:spcPct val="90000"/>
              </a:lnSpc>
              <a:buNone/>
            </a:pPr>
            <a:r>
              <a:rPr lang="tr-TR" dirty="0" smtClean="0"/>
              <a:t>     - </a:t>
            </a:r>
            <a:r>
              <a:rPr lang="tr-TR" dirty="0" err="1" smtClean="0"/>
              <a:t>RecA'dan</a:t>
            </a:r>
            <a:r>
              <a:rPr lang="tr-TR" dirty="0" smtClean="0"/>
              <a:t> daha hızlı bir şekilde dal göçüne katkıda bulunur.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294</Words>
  <Application>Microsoft Office PowerPoint</Application>
  <PresentationFormat>Ekran Gösterisi (4:3)</PresentationFormat>
  <Paragraphs>44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8" baseType="lpstr">
      <vt:lpstr>Arial</vt:lpstr>
      <vt:lpstr>Calibri</vt:lpstr>
      <vt:lpstr>Ofis Teması</vt:lpstr>
      <vt:lpstr>DNA METABOLİZMASI</vt:lpstr>
      <vt:lpstr>PowerPoint Sunusu</vt:lpstr>
      <vt:lpstr>PowerPoint Sunusu</vt:lpstr>
      <vt:lpstr>DNA Rekombinasyonu </vt:lpstr>
      <vt:lpstr>Rekombinasyona Özgü Enzimler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DNA METABOLİZMASI</dc:title>
  <dc:creator>Ece Karakaya</dc:creator>
  <cp:lastModifiedBy>Microsoft</cp:lastModifiedBy>
  <cp:revision>3</cp:revision>
  <dcterms:created xsi:type="dcterms:W3CDTF">2018-10-10T13:20:40Z</dcterms:created>
  <dcterms:modified xsi:type="dcterms:W3CDTF">2018-10-11T11:03:32Z</dcterms:modified>
</cp:coreProperties>
</file>