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6" r:id="rId4"/>
    <p:sldId id="270" r:id="rId5"/>
    <p:sldId id="265" r:id="rId6"/>
    <p:sldId id="267" r:id="rId7"/>
    <p:sldId id="268"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7614E-8C50-44E3-958E-5D12BEDC8F67}"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696872E8-1E7F-4F2E-B6A1-41BA1876561C}">
      <dgm:prSet/>
      <dgm:spPr/>
      <dgm:t>
        <a:bodyPr/>
        <a:lstStyle/>
        <a:p>
          <a:r>
            <a:rPr lang="tr-TR"/>
            <a:t>Hobbes’un en önemli eseri Leviathan (1651) dır. </a:t>
          </a:r>
          <a:endParaRPr lang="en-US"/>
        </a:p>
      </dgm:t>
    </dgm:pt>
    <dgm:pt modelId="{6F6CC348-C630-4881-8754-64A0A7F17579}" type="parTrans" cxnId="{B6006DC3-678E-47A0-AA25-AC48F69961B3}">
      <dgm:prSet/>
      <dgm:spPr/>
      <dgm:t>
        <a:bodyPr/>
        <a:lstStyle/>
        <a:p>
          <a:endParaRPr lang="en-US"/>
        </a:p>
      </dgm:t>
    </dgm:pt>
    <dgm:pt modelId="{552DA264-34BD-426F-8435-E9F6F185AB04}" type="sibTrans" cxnId="{B6006DC3-678E-47A0-AA25-AC48F69961B3}">
      <dgm:prSet/>
      <dgm:spPr/>
      <dgm:t>
        <a:bodyPr/>
        <a:lstStyle/>
        <a:p>
          <a:endParaRPr lang="en-US"/>
        </a:p>
      </dgm:t>
    </dgm:pt>
    <dgm:pt modelId="{2F5C08C0-BAFC-47F9-AC39-537301C5E730}">
      <dgm:prSet/>
      <dgm:spPr/>
      <dgm:t>
        <a:bodyPr/>
        <a:lstStyle/>
        <a:p>
          <a:r>
            <a:rPr lang="tr-TR" dirty="0" err="1"/>
            <a:t>Hobbes'un</a:t>
          </a:r>
          <a:r>
            <a:rPr lang="tr-TR" dirty="0"/>
            <a:t> </a:t>
          </a:r>
          <a:r>
            <a:rPr lang="tr-TR" dirty="0" err="1"/>
            <a:t>Leviathan'ının</a:t>
          </a:r>
          <a:r>
            <a:rPr lang="tr-TR" dirty="0"/>
            <a:t> temel argümanının genel modeli şu şekilde belirtilebilir.</a:t>
          </a:r>
          <a:endParaRPr lang="en-US" dirty="0"/>
        </a:p>
      </dgm:t>
    </dgm:pt>
    <dgm:pt modelId="{14CA9AC9-A693-4188-9350-4944A6A9E912}" type="parTrans" cxnId="{C0948C72-AC28-4241-AA1D-724742966CA5}">
      <dgm:prSet/>
      <dgm:spPr/>
      <dgm:t>
        <a:bodyPr/>
        <a:lstStyle/>
        <a:p>
          <a:endParaRPr lang="en-US"/>
        </a:p>
      </dgm:t>
    </dgm:pt>
    <dgm:pt modelId="{A4A12BFC-FBFF-4FAE-8A95-B62F14C4FF3F}" type="sibTrans" cxnId="{C0948C72-AC28-4241-AA1D-724742966CA5}">
      <dgm:prSet/>
      <dgm:spPr/>
      <dgm:t>
        <a:bodyPr/>
        <a:lstStyle/>
        <a:p>
          <a:endParaRPr lang="en-US"/>
        </a:p>
      </dgm:t>
    </dgm:pt>
    <dgm:pt modelId="{D229C496-3CF4-44B9-826F-7BA60F62CB07}">
      <dgm:prSet/>
      <dgm:spPr/>
      <dgm:t>
        <a:bodyPr/>
        <a:lstStyle/>
        <a:p>
          <a:r>
            <a:rPr lang="tr-TR"/>
            <a:t>1. Toplumun temel unsurlarının araştırılmasına yol açan bilimsel bir yöntem. Bu da</a:t>
          </a:r>
          <a:endParaRPr lang="en-US"/>
        </a:p>
      </dgm:t>
    </dgm:pt>
    <dgm:pt modelId="{43401384-1716-4740-85F1-D3BC6B9C021B}" type="parTrans" cxnId="{192A9F2E-C42F-42FD-83AE-0C82EB2DBBD5}">
      <dgm:prSet/>
      <dgm:spPr/>
      <dgm:t>
        <a:bodyPr/>
        <a:lstStyle/>
        <a:p>
          <a:endParaRPr lang="en-US"/>
        </a:p>
      </dgm:t>
    </dgm:pt>
    <dgm:pt modelId="{62F39B3D-D678-4BEC-B777-2D630B804B15}" type="sibTrans" cxnId="{192A9F2E-C42F-42FD-83AE-0C82EB2DBBD5}">
      <dgm:prSet/>
      <dgm:spPr/>
      <dgm:t>
        <a:bodyPr/>
        <a:lstStyle/>
        <a:p>
          <a:endParaRPr lang="en-US"/>
        </a:p>
      </dgm:t>
    </dgm:pt>
    <dgm:pt modelId="{9DBB3FB3-31BB-4AD3-A3EA-26C49A10E509}">
      <dgm:prSet/>
      <dgm:spPr/>
      <dgm:t>
        <a:bodyPr/>
        <a:lstStyle/>
        <a:p>
          <a:r>
            <a:rPr lang="tr-TR"/>
            <a:t>2. Bireysel kişilerin (ve)</a:t>
          </a:r>
          <a:endParaRPr lang="en-US"/>
        </a:p>
      </dgm:t>
    </dgm:pt>
    <dgm:pt modelId="{331284AA-02FD-4009-8D07-F629DBEF8A76}" type="parTrans" cxnId="{C5FB54D9-BE3F-4D3B-BCA0-95CF6614D6A3}">
      <dgm:prSet/>
      <dgm:spPr/>
      <dgm:t>
        <a:bodyPr/>
        <a:lstStyle/>
        <a:p>
          <a:endParaRPr lang="en-US"/>
        </a:p>
      </dgm:t>
    </dgm:pt>
    <dgm:pt modelId="{61845B12-99CD-4DDE-B1B4-A7D904BF104C}" type="sibTrans" cxnId="{C5FB54D9-BE3F-4D3B-BCA0-95CF6614D6A3}">
      <dgm:prSet/>
      <dgm:spPr/>
      <dgm:t>
        <a:bodyPr/>
        <a:lstStyle/>
        <a:p>
          <a:endParaRPr lang="en-US"/>
        </a:p>
      </dgm:t>
    </dgm:pt>
    <dgm:pt modelId="{AD0F722C-2AB1-4BBC-9294-9A630E7AE519}">
      <dgm:prSet/>
      <dgm:spPr/>
      <dgm:t>
        <a:bodyPr/>
        <a:lstStyle/>
        <a:p>
          <a:r>
            <a:rPr lang="tr-TR"/>
            <a:t>3. Bu ajanların sosyal öncesi bir durum olan 'doğanın durumu' açıklaması. Bu üç unsur</a:t>
          </a:r>
          <a:endParaRPr lang="en-US"/>
        </a:p>
      </dgm:t>
    </dgm:pt>
    <dgm:pt modelId="{B5D0BD98-1FC7-4EC4-9E62-A241FB14E3AD}" type="parTrans" cxnId="{CC6EBAA9-D7F9-425A-A9DE-A1F3691B226D}">
      <dgm:prSet/>
      <dgm:spPr/>
      <dgm:t>
        <a:bodyPr/>
        <a:lstStyle/>
        <a:p>
          <a:endParaRPr lang="en-US"/>
        </a:p>
      </dgm:t>
    </dgm:pt>
    <dgm:pt modelId="{AA724884-E0D2-4744-8876-D9124EE30127}" type="sibTrans" cxnId="{CC6EBAA9-D7F9-425A-A9DE-A1F3691B226D}">
      <dgm:prSet/>
      <dgm:spPr/>
      <dgm:t>
        <a:bodyPr/>
        <a:lstStyle/>
        <a:p>
          <a:endParaRPr lang="en-US"/>
        </a:p>
      </dgm:t>
    </dgm:pt>
    <dgm:pt modelId="{33033699-F591-4BF7-A0E5-A073616FB2C7}">
      <dgm:prSet/>
      <dgm:spPr/>
      <dgm:t>
        <a:bodyPr/>
        <a:lstStyle/>
        <a:p>
          <a:r>
            <a:rPr lang="tr-TR"/>
            <a:t>4. Doğa yasalarının bir resmi (siyasetin kökenini tanımamıza neden olan aklın kuralları). Bu da</a:t>
          </a:r>
          <a:endParaRPr lang="en-US"/>
        </a:p>
      </dgm:t>
    </dgm:pt>
    <dgm:pt modelId="{46473AFD-4D62-4B55-96B1-5FF1554CB657}" type="parTrans" cxnId="{C814DA5F-4CA5-4034-9CB8-21DB35D064CC}">
      <dgm:prSet/>
      <dgm:spPr/>
      <dgm:t>
        <a:bodyPr/>
        <a:lstStyle/>
        <a:p>
          <a:endParaRPr lang="en-US"/>
        </a:p>
      </dgm:t>
    </dgm:pt>
    <dgm:pt modelId="{2A61866F-C8FB-43D0-9F1B-250B1DF9057E}" type="sibTrans" cxnId="{C814DA5F-4CA5-4034-9CB8-21DB35D064CC}">
      <dgm:prSet/>
      <dgm:spPr/>
      <dgm:t>
        <a:bodyPr/>
        <a:lstStyle/>
        <a:p>
          <a:endParaRPr lang="en-US"/>
        </a:p>
      </dgm:t>
    </dgm:pt>
    <dgm:pt modelId="{F2554F7F-09A3-49AC-927F-98475C969DFE}">
      <dgm:prSet/>
      <dgm:spPr/>
      <dgm:t>
        <a:bodyPr/>
        <a:lstStyle/>
        <a:p>
          <a:r>
            <a:rPr lang="tr-TR"/>
            <a:t>5. Politik meşruiyet ve yükümlülüğün doğasını anlama. Ve </a:t>
          </a:r>
          <a:endParaRPr lang="en-US"/>
        </a:p>
      </dgm:t>
    </dgm:pt>
    <dgm:pt modelId="{87146457-29D2-45AE-B272-56B53DBD993B}" type="parTrans" cxnId="{13FA9209-42D2-4D57-A453-A392A2DA06FD}">
      <dgm:prSet/>
      <dgm:spPr/>
      <dgm:t>
        <a:bodyPr/>
        <a:lstStyle/>
        <a:p>
          <a:endParaRPr lang="en-US"/>
        </a:p>
      </dgm:t>
    </dgm:pt>
    <dgm:pt modelId="{E84683DB-F7B8-497E-9A86-2685EED0D5DE}" type="sibTrans" cxnId="{13FA9209-42D2-4D57-A453-A392A2DA06FD}">
      <dgm:prSet/>
      <dgm:spPr/>
      <dgm:t>
        <a:bodyPr/>
        <a:lstStyle/>
        <a:p>
          <a:endParaRPr lang="en-US"/>
        </a:p>
      </dgm:t>
    </dgm:pt>
    <dgm:pt modelId="{8866D8AE-291E-4CA9-9B82-C54615EF19F1}">
      <dgm:prSet/>
      <dgm:spPr/>
      <dgm:t>
        <a:bodyPr/>
        <a:lstStyle/>
        <a:p>
          <a:r>
            <a:rPr lang="tr-TR"/>
            <a:t>6. Egemen otoritenin mutlak olması gerektiği iddiası. </a:t>
          </a:r>
          <a:endParaRPr lang="en-US"/>
        </a:p>
      </dgm:t>
    </dgm:pt>
    <dgm:pt modelId="{AD2C1773-76A5-4D6C-8DEE-3849DB131687}" type="parTrans" cxnId="{DA9A62BF-0EDF-4957-9BE4-8A0C0E776709}">
      <dgm:prSet/>
      <dgm:spPr/>
      <dgm:t>
        <a:bodyPr/>
        <a:lstStyle/>
        <a:p>
          <a:endParaRPr lang="en-US"/>
        </a:p>
      </dgm:t>
    </dgm:pt>
    <dgm:pt modelId="{B990225D-0599-4274-809D-850842670D7D}" type="sibTrans" cxnId="{DA9A62BF-0EDF-4957-9BE4-8A0C0E776709}">
      <dgm:prSet/>
      <dgm:spPr/>
      <dgm:t>
        <a:bodyPr/>
        <a:lstStyle/>
        <a:p>
          <a:endParaRPr lang="en-US"/>
        </a:p>
      </dgm:t>
    </dgm:pt>
    <dgm:pt modelId="{B43CF8C4-84E0-4DE6-A469-2127835B4A33}" type="pres">
      <dgm:prSet presAssocID="{D907614E-8C50-44E3-958E-5D12BEDC8F67}" presName="diagram" presStyleCnt="0">
        <dgm:presLayoutVars>
          <dgm:dir/>
          <dgm:resizeHandles val="exact"/>
        </dgm:presLayoutVars>
      </dgm:prSet>
      <dgm:spPr/>
    </dgm:pt>
    <dgm:pt modelId="{5544E925-BE4F-4C08-9AC7-6A7645203B3A}" type="pres">
      <dgm:prSet presAssocID="{696872E8-1E7F-4F2E-B6A1-41BA1876561C}" presName="node" presStyleLbl="node1" presStyleIdx="0" presStyleCnt="8">
        <dgm:presLayoutVars>
          <dgm:bulletEnabled val="1"/>
        </dgm:presLayoutVars>
      </dgm:prSet>
      <dgm:spPr/>
    </dgm:pt>
    <dgm:pt modelId="{30070590-7442-4212-80C6-5C50FBC0B34F}" type="pres">
      <dgm:prSet presAssocID="{552DA264-34BD-426F-8435-E9F6F185AB04}" presName="sibTrans" presStyleCnt="0"/>
      <dgm:spPr/>
    </dgm:pt>
    <dgm:pt modelId="{D0E46340-8B2A-496A-B255-7529A704D10A}" type="pres">
      <dgm:prSet presAssocID="{2F5C08C0-BAFC-47F9-AC39-537301C5E730}" presName="node" presStyleLbl="node1" presStyleIdx="1" presStyleCnt="8">
        <dgm:presLayoutVars>
          <dgm:bulletEnabled val="1"/>
        </dgm:presLayoutVars>
      </dgm:prSet>
      <dgm:spPr/>
    </dgm:pt>
    <dgm:pt modelId="{FDD980D8-72BD-4EB8-88D5-9F3121F19B14}" type="pres">
      <dgm:prSet presAssocID="{A4A12BFC-FBFF-4FAE-8A95-B62F14C4FF3F}" presName="sibTrans" presStyleCnt="0"/>
      <dgm:spPr/>
    </dgm:pt>
    <dgm:pt modelId="{5AAD6AAC-3FA5-4FC8-A992-87F15F3A54F8}" type="pres">
      <dgm:prSet presAssocID="{D229C496-3CF4-44B9-826F-7BA60F62CB07}" presName="node" presStyleLbl="node1" presStyleIdx="2" presStyleCnt="8">
        <dgm:presLayoutVars>
          <dgm:bulletEnabled val="1"/>
        </dgm:presLayoutVars>
      </dgm:prSet>
      <dgm:spPr/>
    </dgm:pt>
    <dgm:pt modelId="{AC72BAC6-1EE4-427C-AB1B-D9134425698A}" type="pres">
      <dgm:prSet presAssocID="{62F39B3D-D678-4BEC-B777-2D630B804B15}" presName="sibTrans" presStyleCnt="0"/>
      <dgm:spPr/>
    </dgm:pt>
    <dgm:pt modelId="{BBEC6740-4310-4A0A-846A-9D3D83266254}" type="pres">
      <dgm:prSet presAssocID="{9DBB3FB3-31BB-4AD3-A3EA-26C49A10E509}" presName="node" presStyleLbl="node1" presStyleIdx="3" presStyleCnt="8">
        <dgm:presLayoutVars>
          <dgm:bulletEnabled val="1"/>
        </dgm:presLayoutVars>
      </dgm:prSet>
      <dgm:spPr/>
    </dgm:pt>
    <dgm:pt modelId="{1EF3C2AA-B28E-4C23-B44F-C97EBD820C8A}" type="pres">
      <dgm:prSet presAssocID="{61845B12-99CD-4DDE-B1B4-A7D904BF104C}" presName="sibTrans" presStyleCnt="0"/>
      <dgm:spPr/>
    </dgm:pt>
    <dgm:pt modelId="{BF724288-1383-4808-B833-4BC6517C4A8B}" type="pres">
      <dgm:prSet presAssocID="{AD0F722C-2AB1-4BBC-9294-9A630E7AE519}" presName="node" presStyleLbl="node1" presStyleIdx="4" presStyleCnt="8">
        <dgm:presLayoutVars>
          <dgm:bulletEnabled val="1"/>
        </dgm:presLayoutVars>
      </dgm:prSet>
      <dgm:spPr/>
    </dgm:pt>
    <dgm:pt modelId="{AB0D89AF-FA24-46B2-9C62-81AA82F4ECB5}" type="pres">
      <dgm:prSet presAssocID="{AA724884-E0D2-4744-8876-D9124EE30127}" presName="sibTrans" presStyleCnt="0"/>
      <dgm:spPr/>
    </dgm:pt>
    <dgm:pt modelId="{031A51BA-D2E3-45D9-8593-50634A51B447}" type="pres">
      <dgm:prSet presAssocID="{33033699-F591-4BF7-A0E5-A073616FB2C7}" presName="node" presStyleLbl="node1" presStyleIdx="5" presStyleCnt="8">
        <dgm:presLayoutVars>
          <dgm:bulletEnabled val="1"/>
        </dgm:presLayoutVars>
      </dgm:prSet>
      <dgm:spPr/>
    </dgm:pt>
    <dgm:pt modelId="{8894144F-EEC1-41B8-9894-4222D6D75FBA}" type="pres">
      <dgm:prSet presAssocID="{2A61866F-C8FB-43D0-9F1B-250B1DF9057E}" presName="sibTrans" presStyleCnt="0"/>
      <dgm:spPr/>
    </dgm:pt>
    <dgm:pt modelId="{617B94FE-BE80-473E-9523-0383ED1CCE38}" type="pres">
      <dgm:prSet presAssocID="{F2554F7F-09A3-49AC-927F-98475C969DFE}" presName="node" presStyleLbl="node1" presStyleIdx="6" presStyleCnt="8">
        <dgm:presLayoutVars>
          <dgm:bulletEnabled val="1"/>
        </dgm:presLayoutVars>
      </dgm:prSet>
      <dgm:spPr/>
    </dgm:pt>
    <dgm:pt modelId="{25342882-E2B1-4828-8EB2-BE15B262932C}" type="pres">
      <dgm:prSet presAssocID="{E84683DB-F7B8-497E-9A86-2685EED0D5DE}" presName="sibTrans" presStyleCnt="0"/>
      <dgm:spPr/>
    </dgm:pt>
    <dgm:pt modelId="{666F5974-BE2B-49CB-A033-692ED7CCAB19}" type="pres">
      <dgm:prSet presAssocID="{8866D8AE-291E-4CA9-9B82-C54615EF19F1}" presName="node" presStyleLbl="node1" presStyleIdx="7" presStyleCnt="8">
        <dgm:presLayoutVars>
          <dgm:bulletEnabled val="1"/>
        </dgm:presLayoutVars>
      </dgm:prSet>
      <dgm:spPr/>
    </dgm:pt>
  </dgm:ptLst>
  <dgm:cxnLst>
    <dgm:cxn modelId="{0E34E000-1F60-4C3C-B03A-1BED35589344}" type="presOf" srcId="{8866D8AE-291E-4CA9-9B82-C54615EF19F1}" destId="{666F5974-BE2B-49CB-A033-692ED7CCAB19}" srcOrd="0" destOrd="0" presId="urn:microsoft.com/office/officeart/2005/8/layout/default"/>
    <dgm:cxn modelId="{13FA9209-42D2-4D57-A453-A392A2DA06FD}" srcId="{D907614E-8C50-44E3-958E-5D12BEDC8F67}" destId="{F2554F7F-09A3-49AC-927F-98475C969DFE}" srcOrd="6" destOrd="0" parTransId="{87146457-29D2-45AE-B272-56B53DBD993B}" sibTransId="{E84683DB-F7B8-497E-9A86-2685EED0D5DE}"/>
    <dgm:cxn modelId="{C9CD321F-5D71-46EB-A2C5-2BA1CC0189D3}" type="presOf" srcId="{F2554F7F-09A3-49AC-927F-98475C969DFE}" destId="{617B94FE-BE80-473E-9523-0383ED1CCE38}" srcOrd="0" destOrd="0" presId="urn:microsoft.com/office/officeart/2005/8/layout/default"/>
    <dgm:cxn modelId="{3C8A2523-05F1-4D67-BFBF-C025ED2F8A4F}" type="presOf" srcId="{D229C496-3CF4-44B9-826F-7BA60F62CB07}" destId="{5AAD6AAC-3FA5-4FC8-A992-87F15F3A54F8}" srcOrd="0" destOrd="0" presId="urn:microsoft.com/office/officeart/2005/8/layout/default"/>
    <dgm:cxn modelId="{192A9F2E-C42F-42FD-83AE-0C82EB2DBBD5}" srcId="{D907614E-8C50-44E3-958E-5D12BEDC8F67}" destId="{D229C496-3CF4-44B9-826F-7BA60F62CB07}" srcOrd="2" destOrd="0" parTransId="{43401384-1716-4740-85F1-D3BC6B9C021B}" sibTransId="{62F39B3D-D678-4BEC-B777-2D630B804B15}"/>
    <dgm:cxn modelId="{71F9B537-E83C-402E-A6AA-202FAC8E8DF0}" type="presOf" srcId="{696872E8-1E7F-4F2E-B6A1-41BA1876561C}" destId="{5544E925-BE4F-4C08-9AC7-6A7645203B3A}" srcOrd="0" destOrd="0" presId="urn:microsoft.com/office/officeart/2005/8/layout/default"/>
    <dgm:cxn modelId="{ECE3C75D-4707-47BE-A453-8D126A7FE6E6}" type="presOf" srcId="{33033699-F591-4BF7-A0E5-A073616FB2C7}" destId="{031A51BA-D2E3-45D9-8593-50634A51B447}" srcOrd="0" destOrd="0" presId="urn:microsoft.com/office/officeart/2005/8/layout/default"/>
    <dgm:cxn modelId="{C814DA5F-4CA5-4034-9CB8-21DB35D064CC}" srcId="{D907614E-8C50-44E3-958E-5D12BEDC8F67}" destId="{33033699-F591-4BF7-A0E5-A073616FB2C7}" srcOrd="5" destOrd="0" parTransId="{46473AFD-4D62-4B55-96B1-5FF1554CB657}" sibTransId="{2A61866F-C8FB-43D0-9F1B-250B1DF9057E}"/>
    <dgm:cxn modelId="{6713F966-9F2D-4477-B284-576DE827D592}" type="presOf" srcId="{9DBB3FB3-31BB-4AD3-A3EA-26C49A10E509}" destId="{BBEC6740-4310-4A0A-846A-9D3D83266254}" srcOrd="0" destOrd="0" presId="urn:microsoft.com/office/officeart/2005/8/layout/default"/>
    <dgm:cxn modelId="{C0948C72-AC28-4241-AA1D-724742966CA5}" srcId="{D907614E-8C50-44E3-958E-5D12BEDC8F67}" destId="{2F5C08C0-BAFC-47F9-AC39-537301C5E730}" srcOrd="1" destOrd="0" parTransId="{14CA9AC9-A693-4188-9350-4944A6A9E912}" sibTransId="{A4A12BFC-FBFF-4FAE-8A95-B62F14C4FF3F}"/>
    <dgm:cxn modelId="{3304EE5A-3E46-40B5-9CBF-B1D2E52F84CA}" type="presOf" srcId="{2F5C08C0-BAFC-47F9-AC39-537301C5E730}" destId="{D0E46340-8B2A-496A-B255-7529A704D10A}" srcOrd="0" destOrd="0" presId="urn:microsoft.com/office/officeart/2005/8/layout/default"/>
    <dgm:cxn modelId="{5D1BA198-24E9-454F-BF4E-14CD3BD65E38}" type="presOf" srcId="{D907614E-8C50-44E3-958E-5D12BEDC8F67}" destId="{B43CF8C4-84E0-4DE6-A469-2127835B4A33}" srcOrd="0" destOrd="0" presId="urn:microsoft.com/office/officeart/2005/8/layout/default"/>
    <dgm:cxn modelId="{CC6EBAA9-D7F9-425A-A9DE-A1F3691B226D}" srcId="{D907614E-8C50-44E3-958E-5D12BEDC8F67}" destId="{AD0F722C-2AB1-4BBC-9294-9A630E7AE519}" srcOrd="4" destOrd="0" parTransId="{B5D0BD98-1FC7-4EC4-9E62-A241FB14E3AD}" sibTransId="{AA724884-E0D2-4744-8876-D9124EE30127}"/>
    <dgm:cxn modelId="{DA9A62BF-0EDF-4957-9BE4-8A0C0E776709}" srcId="{D907614E-8C50-44E3-958E-5D12BEDC8F67}" destId="{8866D8AE-291E-4CA9-9B82-C54615EF19F1}" srcOrd="7" destOrd="0" parTransId="{AD2C1773-76A5-4D6C-8DEE-3849DB131687}" sibTransId="{B990225D-0599-4274-809D-850842670D7D}"/>
    <dgm:cxn modelId="{B6006DC3-678E-47A0-AA25-AC48F69961B3}" srcId="{D907614E-8C50-44E3-958E-5D12BEDC8F67}" destId="{696872E8-1E7F-4F2E-B6A1-41BA1876561C}" srcOrd="0" destOrd="0" parTransId="{6F6CC348-C630-4881-8754-64A0A7F17579}" sibTransId="{552DA264-34BD-426F-8435-E9F6F185AB04}"/>
    <dgm:cxn modelId="{385C12D2-18FC-4625-829C-FBB9C2CC9032}" type="presOf" srcId="{AD0F722C-2AB1-4BBC-9294-9A630E7AE519}" destId="{BF724288-1383-4808-B833-4BC6517C4A8B}" srcOrd="0" destOrd="0" presId="urn:microsoft.com/office/officeart/2005/8/layout/default"/>
    <dgm:cxn modelId="{C5FB54D9-BE3F-4D3B-BCA0-95CF6614D6A3}" srcId="{D907614E-8C50-44E3-958E-5D12BEDC8F67}" destId="{9DBB3FB3-31BB-4AD3-A3EA-26C49A10E509}" srcOrd="3" destOrd="0" parTransId="{331284AA-02FD-4009-8D07-F629DBEF8A76}" sibTransId="{61845B12-99CD-4DDE-B1B4-A7D904BF104C}"/>
    <dgm:cxn modelId="{F63BEF9D-C7D4-45A4-AE60-E6BC87EEC475}" type="presParOf" srcId="{B43CF8C4-84E0-4DE6-A469-2127835B4A33}" destId="{5544E925-BE4F-4C08-9AC7-6A7645203B3A}" srcOrd="0" destOrd="0" presId="urn:microsoft.com/office/officeart/2005/8/layout/default"/>
    <dgm:cxn modelId="{1EB57ABE-FAFD-41DC-9F52-478915E40AF7}" type="presParOf" srcId="{B43CF8C4-84E0-4DE6-A469-2127835B4A33}" destId="{30070590-7442-4212-80C6-5C50FBC0B34F}" srcOrd="1" destOrd="0" presId="urn:microsoft.com/office/officeart/2005/8/layout/default"/>
    <dgm:cxn modelId="{EE000E68-CD62-4674-B2F0-FE933B3EB11F}" type="presParOf" srcId="{B43CF8C4-84E0-4DE6-A469-2127835B4A33}" destId="{D0E46340-8B2A-496A-B255-7529A704D10A}" srcOrd="2" destOrd="0" presId="urn:microsoft.com/office/officeart/2005/8/layout/default"/>
    <dgm:cxn modelId="{A1000022-8E01-48D2-9C16-D8B41932996E}" type="presParOf" srcId="{B43CF8C4-84E0-4DE6-A469-2127835B4A33}" destId="{FDD980D8-72BD-4EB8-88D5-9F3121F19B14}" srcOrd="3" destOrd="0" presId="urn:microsoft.com/office/officeart/2005/8/layout/default"/>
    <dgm:cxn modelId="{3D2616F2-D1D9-4162-90DF-297B88486A70}" type="presParOf" srcId="{B43CF8C4-84E0-4DE6-A469-2127835B4A33}" destId="{5AAD6AAC-3FA5-4FC8-A992-87F15F3A54F8}" srcOrd="4" destOrd="0" presId="urn:microsoft.com/office/officeart/2005/8/layout/default"/>
    <dgm:cxn modelId="{AF78B7D9-8808-4E80-846E-BB7F3FABE6DB}" type="presParOf" srcId="{B43CF8C4-84E0-4DE6-A469-2127835B4A33}" destId="{AC72BAC6-1EE4-427C-AB1B-D9134425698A}" srcOrd="5" destOrd="0" presId="urn:microsoft.com/office/officeart/2005/8/layout/default"/>
    <dgm:cxn modelId="{7BB62E70-8D34-412F-AD68-4E6684513913}" type="presParOf" srcId="{B43CF8C4-84E0-4DE6-A469-2127835B4A33}" destId="{BBEC6740-4310-4A0A-846A-9D3D83266254}" srcOrd="6" destOrd="0" presId="urn:microsoft.com/office/officeart/2005/8/layout/default"/>
    <dgm:cxn modelId="{F43F7063-5001-4940-A06B-8536DEF97365}" type="presParOf" srcId="{B43CF8C4-84E0-4DE6-A469-2127835B4A33}" destId="{1EF3C2AA-B28E-4C23-B44F-C97EBD820C8A}" srcOrd="7" destOrd="0" presId="urn:microsoft.com/office/officeart/2005/8/layout/default"/>
    <dgm:cxn modelId="{917D7D2D-54C2-4A83-A66D-DF99B924127B}" type="presParOf" srcId="{B43CF8C4-84E0-4DE6-A469-2127835B4A33}" destId="{BF724288-1383-4808-B833-4BC6517C4A8B}" srcOrd="8" destOrd="0" presId="urn:microsoft.com/office/officeart/2005/8/layout/default"/>
    <dgm:cxn modelId="{F3A9D978-B8B6-47DA-BBA6-537A960C218F}" type="presParOf" srcId="{B43CF8C4-84E0-4DE6-A469-2127835B4A33}" destId="{AB0D89AF-FA24-46B2-9C62-81AA82F4ECB5}" srcOrd="9" destOrd="0" presId="urn:microsoft.com/office/officeart/2005/8/layout/default"/>
    <dgm:cxn modelId="{7B9F0A56-AC36-4377-809E-3847D073D656}" type="presParOf" srcId="{B43CF8C4-84E0-4DE6-A469-2127835B4A33}" destId="{031A51BA-D2E3-45D9-8593-50634A51B447}" srcOrd="10" destOrd="0" presId="urn:microsoft.com/office/officeart/2005/8/layout/default"/>
    <dgm:cxn modelId="{78693D0B-275C-4F41-BA1A-851FA15E7F8B}" type="presParOf" srcId="{B43CF8C4-84E0-4DE6-A469-2127835B4A33}" destId="{8894144F-EEC1-41B8-9894-4222D6D75FBA}" srcOrd="11" destOrd="0" presId="urn:microsoft.com/office/officeart/2005/8/layout/default"/>
    <dgm:cxn modelId="{154B8F22-EEA5-429A-8FF8-B17F042B7BCE}" type="presParOf" srcId="{B43CF8C4-84E0-4DE6-A469-2127835B4A33}" destId="{617B94FE-BE80-473E-9523-0383ED1CCE38}" srcOrd="12" destOrd="0" presId="urn:microsoft.com/office/officeart/2005/8/layout/default"/>
    <dgm:cxn modelId="{A040586C-7449-4C56-B44E-1844E83F641E}" type="presParOf" srcId="{B43CF8C4-84E0-4DE6-A469-2127835B4A33}" destId="{25342882-E2B1-4828-8EB2-BE15B262932C}" srcOrd="13" destOrd="0" presId="urn:microsoft.com/office/officeart/2005/8/layout/default"/>
    <dgm:cxn modelId="{E3F68070-27E0-4B20-AE3B-BEA2B96FCBE5}" type="presParOf" srcId="{B43CF8C4-84E0-4DE6-A469-2127835B4A33}" destId="{666F5974-BE2B-49CB-A033-692ED7CCAB19}"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3E6A65-FF98-4688-B614-4DD6D68DD546}" type="doc">
      <dgm:prSet loTypeId="urn:microsoft.com/office/officeart/2005/8/layout/hierarchy1" loCatId="hierarchy" qsTypeId="urn:microsoft.com/office/officeart/2005/8/quickstyle/simple1" qsCatId="simple" csTypeId="urn:microsoft.com/office/officeart/2005/8/colors/colorful2" csCatId="colorful" phldr="1"/>
      <dgm:spPr/>
      <dgm:t>
        <a:bodyPr/>
        <a:lstStyle/>
        <a:p>
          <a:endParaRPr lang="en-US"/>
        </a:p>
      </dgm:t>
    </dgm:pt>
    <dgm:pt modelId="{5F25B6CA-E2C6-45E0-80D8-3B38378BF840}">
      <dgm:prSet/>
      <dgm:spPr/>
      <dgm:t>
        <a:bodyPr/>
        <a:lstStyle/>
        <a:p>
          <a:pPr algn="just"/>
          <a:r>
            <a:rPr lang="tr-TR" dirty="0" err="1"/>
            <a:t>Hobbes</a:t>
          </a:r>
          <a:r>
            <a:rPr lang="tr-TR" dirty="0"/>
            <a:t>, sosyal sözleşmenin doğanın durumunu etkili bir şekilde sona erdireceğini söyler.</a:t>
          </a:r>
          <a:endParaRPr lang="en-US" dirty="0"/>
        </a:p>
      </dgm:t>
    </dgm:pt>
    <dgm:pt modelId="{4DD01ED7-CF90-4126-948A-805C1128D491}" type="parTrans" cxnId="{1987A33A-F1B7-437E-8166-67C81EBBBDEA}">
      <dgm:prSet/>
      <dgm:spPr/>
      <dgm:t>
        <a:bodyPr/>
        <a:lstStyle/>
        <a:p>
          <a:endParaRPr lang="en-US"/>
        </a:p>
      </dgm:t>
    </dgm:pt>
    <dgm:pt modelId="{41DA0DAD-4E5E-487F-8B2F-A64BBB7A7BFF}" type="sibTrans" cxnId="{1987A33A-F1B7-437E-8166-67C81EBBBDEA}">
      <dgm:prSet/>
      <dgm:spPr/>
      <dgm:t>
        <a:bodyPr/>
        <a:lstStyle/>
        <a:p>
          <a:endParaRPr lang="en-US"/>
        </a:p>
      </dgm:t>
    </dgm:pt>
    <dgm:pt modelId="{58BC3605-F121-4D89-888B-DB462EDCA12F}">
      <dgm:prSet/>
      <dgm:spPr/>
      <dgm:t>
        <a:bodyPr/>
        <a:lstStyle/>
        <a:p>
          <a:pPr algn="just"/>
          <a:r>
            <a:rPr lang="tr-TR" dirty="0" err="1"/>
            <a:t>Hobbes'un</a:t>
          </a:r>
          <a:r>
            <a:rPr lang="tr-TR" dirty="0"/>
            <a:t> açıklamasında, siyaset teorisinde önemli bir yenilik olan insan doğası veya siyasi düzen konusunda önceden düşünülmüş hiçbir ahlaki yargı bulunmuyor gibi görünmektedir. İnsanı "nesnel olarak" açıklamaya çalışmaktadır  ve kaostan kaçınmanın tek yolunun, doğuştan gelen arzuları azaltmak ve toplumda düzen yaratmak için başkalarıyla birleşmek olduğu sonucuna varmıştır (B.N. Adams </a:t>
          </a:r>
          <a:r>
            <a:rPr lang="tr-TR" dirty="0" err="1"/>
            <a:t>and</a:t>
          </a:r>
          <a:r>
            <a:rPr lang="tr-TR" dirty="0"/>
            <a:t> R.N. </a:t>
          </a:r>
          <a:r>
            <a:rPr lang="tr-TR" dirty="0" err="1"/>
            <a:t>Sydil</a:t>
          </a:r>
          <a:r>
            <a:rPr lang="tr-TR" dirty="0"/>
            <a:t>, 2000). </a:t>
          </a:r>
          <a:endParaRPr lang="en-US" dirty="0"/>
        </a:p>
      </dgm:t>
    </dgm:pt>
    <dgm:pt modelId="{8F138C8E-57C5-4565-A9F3-938B8E123972}" type="parTrans" cxnId="{3C9B54DE-5C42-4665-B225-5DA3A85C5E76}">
      <dgm:prSet/>
      <dgm:spPr/>
      <dgm:t>
        <a:bodyPr/>
        <a:lstStyle/>
        <a:p>
          <a:endParaRPr lang="en-US"/>
        </a:p>
      </dgm:t>
    </dgm:pt>
    <dgm:pt modelId="{E5EB6EDE-69DE-4A74-B24C-C22E6E67DE62}" type="sibTrans" cxnId="{3C9B54DE-5C42-4665-B225-5DA3A85C5E76}">
      <dgm:prSet/>
      <dgm:spPr/>
      <dgm:t>
        <a:bodyPr/>
        <a:lstStyle/>
        <a:p>
          <a:endParaRPr lang="en-US"/>
        </a:p>
      </dgm:t>
    </dgm:pt>
    <dgm:pt modelId="{3FA1BA92-6B76-45E3-9B31-25B3BB3A54FF}" type="pres">
      <dgm:prSet presAssocID="{BE3E6A65-FF98-4688-B614-4DD6D68DD546}" presName="hierChild1" presStyleCnt="0">
        <dgm:presLayoutVars>
          <dgm:chPref val="1"/>
          <dgm:dir/>
          <dgm:animOne val="branch"/>
          <dgm:animLvl val="lvl"/>
          <dgm:resizeHandles/>
        </dgm:presLayoutVars>
      </dgm:prSet>
      <dgm:spPr/>
    </dgm:pt>
    <dgm:pt modelId="{E7AF36D3-EACF-4449-AC8E-E2AB98519AE9}" type="pres">
      <dgm:prSet presAssocID="{5F25B6CA-E2C6-45E0-80D8-3B38378BF840}" presName="hierRoot1" presStyleCnt="0"/>
      <dgm:spPr/>
    </dgm:pt>
    <dgm:pt modelId="{91898F34-5D47-4F0E-9E5D-7814C8B38243}" type="pres">
      <dgm:prSet presAssocID="{5F25B6CA-E2C6-45E0-80D8-3B38378BF840}" presName="composite" presStyleCnt="0"/>
      <dgm:spPr/>
    </dgm:pt>
    <dgm:pt modelId="{6FE2A63D-45CB-4CD5-A967-080A9B5B703F}" type="pres">
      <dgm:prSet presAssocID="{5F25B6CA-E2C6-45E0-80D8-3B38378BF840}" presName="background" presStyleLbl="node0" presStyleIdx="0" presStyleCnt="2"/>
      <dgm:spPr/>
    </dgm:pt>
    <dgm:pt modelId="{B10D93CF-FA57-45D3-AC05-66D940FE2ED5}" type="pres">
      <dgm:prSet presAssocID="{5F25B6CA-E2C6-45E0-80D8-3B38378BF840}" presName="text" presStyleLbl="fgAcc0" presStyleIdx="0" presStyleCnt="2">
        <dgm:presLayoutVars>
          <dgm:chPref val="3"/>
        </dgm:presLayoutVars>
      </dgm:prSet>
      <dgm:spPr/>
    </dgm:pt>
    <dgm:pt modelId="{3386A9AF-CE91-4606-9970-0F991D9EEBC1}" type="pres">
      <dgm:prSet presAssocID="{5F25B6CA-E2C6-45E0-80D8-3B38378BF840}" presName="hierChild2" presStyleCnt="0"/>
      <dgm:spPr/>
    </dgm:pt>
    <dgm:pt modelId="{3B23551A-A40D-43B2-8DD4-6A09AC769C6D}" type="pres">
      <dgm:prSet presAssocID="{58BC3605-F121-4D89-888B-DB462EDCA12F}" presName="hierRoot1" presStyleCnt="0"/>
      <dgm:spPr/>
    </dgm:pt>
    <dgm:pt modelId="{0CA123D9-486F-4749-B963-79C09CC70536}" type="pres">
      <dgm:prSet presAssocID="{58BC3605-F121-4D89-888B-DB462EDCA12F}" presName="composite" presStyleCnt="0"/>
      <dgm:spPr/>
    </dgm:pt>
    <dgm:pt modelId="{361969F6-B6C7-43EF-BBF1-351A791A1214}" type="pres">
      <dgm:prSet presAssocID="{58BC3605-F121-4D89-888B-DB462EDCA12F}" presName="background" presStyleLbl="node0" presStyleIdx="1" presStyleCnt="2"/>
      <dgm:spPr/>
    </dgm:pt>
    <dgm:pt modelId="{181B4277-6745-4DBF-8D10-9D500C5983BC}" type="pres">
      <dgm:prSet presAssocID="{58BC3605-F121-4D89-888B-DB462EDCA12F}" presName="text" presStyleLbl="fgAcc0" presStyleIdx="1" presStyleCnt="2">
        <dgm:presLayoutVars>
          <dgm:chPref val="3"/>
        </dgm:presLayoutVars>
      </dgm:prSet>
      <dgm:spPr/>
    </dgm:pt>
    <dgm:pt modelId="{0C174229-5DFD-41CC-90B7-E5D4CA3500CA}" type="pres">
      <dgm:prSet presAssocID="{58BC3605-F121-4D89-888B-DB462EDCA12F}" presName="hierChild2" presStyleCnt="0"/>
      <dgm:spPr/>
    </dgm:pt>
  </dgm:ptLst>
  <dgm:cxnLst>
    <dgm:cxn modelId="{31218D1C-56F3-49BB-A993-BA292C23CE7B}" type="presOf" srcId="{BE3E6A65-FF98-4688-B614-4DD6D68DD546}" destId="{3FA1BA92-6B76-45E3-9B31-25B3BB3A54FF}" srcOrd="0" destOrd="0" presId="urn:microsoft.com/office/officeart/2005/8/layout/hierarchy1"/>
    <dgm:cxn modelId="{68B24427-2370-4EAC-BA7A-39B87236B93C}" type="presOf" srcId="{58BC3605-F121-4D89-888B-DB462EDCA12F}" destId="{181B4277-6745-4DBF-8D10-9D500C5983BC}" srcOrd="0" destOrd="0" presId="urn:microsoft.com/office/officeart/2005/8/layout/hierarchy1"/>
    <dgm:cxn modelId="{1987A33A-F1B7-437E-8166-67C81EBBBDEA}" srcId="{BE3E6A65-FF98-4688-B614-4DD6D68DD546}" destId="{5F25B6CA-E2C6-45E0-80D8-3B38378BF840}" srcOrd="0" destOrd="0" parTransId="{4DD01ED7-CF90-4126-948A-805C1128D491}" sibTransId="{41DA0DAD-4E5E-487F-8B2F-A64BBB7A7BFF}"/>
    <dgm:cxn modelId="{8EDCC9BB-6E61-4080-94A9-E6DE23873C64}" type="presOf" srcId="{5F25B6CA-E2C6-45E0-80D8-3B38378BF840}" destId="{B10D93CF-FA57-45D3-AC05-66D940FE2ED5}" srcOrd="0" destOrd="0" presId="urn:microsoft.com/office/officeart/2005/8/layout/hierarchy1"/>
    <dgm:cxn modelId="{3C9B54DE-5C42-4665-B225-5DA3A85C5E76}" srcId="{BE3E6A65-FF98-4688-B614-4DD6D68DD546}" destId="{58BC3605-F121-4D89-888B-DB462EDCA12F}" srcOrd="1" destOrd="0" parTransId="{8F138C8E-57C5-4565-A9F3-938B8E123972}" sibTransId="{E5EB6EDE-69DE-4A74-B24C-C22E6E67DE62}"/>
    <dgm:cxn modelId="{37F5389E-4DB9-4DF9-90BC-105D79A4216A}" type="presParOf" srcId="{3FA1BA92-6B76-45E3-9B31-25B3BB3A54FF}" destId="{E7AF36D3-EACF-4449-AC8E-E2AB98519AE9}" srcOrd="0" destOrd="0" presId="urn:microsoft.com/office/officeart/2005/8/layout/hierarchy1"/>
    <dgm:cxn modelId="{CBF42FF5-2B99-4EAA-941C-CC717CC5C84B}" type="presParOf" srcId="{E7AF36D3-EACF-4449-AC8E-E2AB98519AE9}" destId="{91898F34-5D47-4F0E-9E5D-7814C8B38243}" srcOrd="0" destOrd="0" presId="urn:microsoft.com/office/officeart/2005/8/layout/hierarchy1"/>
    <dgm:cxn modelId="{2AF6DA6F-F437-411F-9B34-E366FD53C261}" type="presParOf" srcId="{91898F34-5D47-4F0E-9E5D-7814C8B38243}" destId="{6FE2A63D-45CB-4CD5-A967-080A9B5B703F}" srcOrd="0" destOrd="0" presId="urn:microsoft.com/office/officeart/2005/8/layout/hierarchy1"/>
    <dgm:cxn modelId="{7CB579B7-3681-4AA5-A614-80E4F80311DD}" type="presParOf" srcId="{91898F34-5D47-4F0E-9E5D-7814C8B38243}" destId="{B10D93CF-FA57-45D3-AC05-66D940FE2ED5}" srcOrd="1" destOrd="0" presId="urn:microsoft.com/office/officeart/2005/8/layout/hierarchy1"/>
    <dgm:cxn modelId="{3F38FBF3-4DEB-4968-BDCB-08C665E38C6E}" type="presParOf" srcId="{E7AF36D3-EACF-4449-AC8E-E2AB98519AE9}" destId="{3386A9AF-CE91-4606-9970-0F991D9EEBC1}" srcOrd="1" destOrd="0" presId="urn:microsoft.com/office/officeart/2005/8/layout/hierarchy1"/>
    <dgm:cxn modelId="{228397CD-3444-4581-9279-5C546C583D2C}" type="presParOf" srcId="{3FA1BA92-6B76-45E3-9B31-25B3BB3A54FF}" destId="{3B23551A-A40D-43B2-8DD4-6A09AC769C6D}" srcOrd="1" destOrd="0" presId="urn:microsoft.com/office/officeart/2005/8/layout/hierarchy1"/>
    <dgm:cxn modelId="{E89DF7FC-91E7-4A70-82D2-0C00A1B3F1C5}" type="presParOf" srcId="{3B23551A-A40D-43B2-8DD4-6A09AC769C6D}" destId="{0CA123D9-486F-4749-B963-79C09CC70536}" srcOrd="0" destOrd="0" presId="urn:microsoft.com/office/officeart/2005/8/layout/hierarchy1"/>
    <dgm:cxn modelId="{727E563E-F798-4107-8E74-416C4068F9CC}" type="presParOf" srcId="{0CA123D9-486F-4749-B963-79C09CC70536}" destId="{361969F6-B6C7-43EF-BBF1-351A791A1214}" srcOrd="0" destOrd="0" presId="urn:microsoft.com/office/officeart/2005/8/layout/hierarchy1"/>
    <dgm:cxn modelId="{A1205E32-B0FC-4D4F-BF16-7AA9C0498ECB}" type="presParOf" srcId="{0CA123D9-486F-4749-B963-79C09CC70536}" destId="{181B4277-6745-4DBF-8D10-9D500C5983BC}" srcOrd="1" destOrd="0" presId="urn:microsoft.com/office/officeart/2005/8/layout/hierarchy1"/>
    <dgm:cxn modelId="{702C4791-98EB-4A6D-B60E-BD0A4C93EF89}" type="presParOf" srcId="{3B23551A-A40D-43B2-8DD4-6A09AC769C6D}" destId="{0C174229-5DFD-41CC-90B7-E5D4CA3500C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18D542-6963-4BC8-BFF1-05B9AEC87532}"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0D0BEC36-A2AF-4BFB-A5E1-85C848939FB5}">
      <dgm:prSet/>
      <dgm:spPr/>
      <dgm:t>
        <a:bodyPr/>
        <a:lstStyle/>
        <a:p>
          <a:r>
            <a:rPr lang="en-US"/>
            <a:t>Peri Roberts and Peter Sutch,  2012</a:t>
          </a:r>
          <a:r>
            <a:rPr lang="tr-TR"/>
            <a:t>. An Introduction to Political Thought. Edinburgh University Press.  </a:t>
          </a:r>
          <a:endParaRPr lang="en-US"/>
        </a:p>
      </dgm:t>
    </dgm:pt>
    <dgm:pt modelId="{D3EAD937-B738-4086-B492-AD4DEA3C6E77}" type="parTrans" cxnId="{C0E3AD62-C3A8-469D-AC1E-FEDE6FFA09EE}">
      <dgm:prSet/>
      <dgm:spPr/>
      <dgm:t>
        <a:bodyPr/>
        <a:lstStyle/>
        <a:p>
          <a:endParaRPr lang="en-US"/>
        </a:p>
      </dgm:t>
    </dgm:pt>
    <dgm:pt modelId="{04160AD4-B3CC-48C5-8F55-7E0958C9B74C}" type="sibTrans" cxnId="{C0E3AD62-C3A8-469D-AC1E-FEDE6FFA09EE}">
      <dgm:prSet/>
      <dgm:spPr/>
      <dgm:t>
        <a:bodyPr/>
        <a:lstStyle/>
        <a:p>
          <a:endParaRPr lang="en-US"/>
        </a:p>
      </dgm:t>
    </dgm:pt>
    <dgm:pt modelId="{91005072-4447-4ADF-9B8E-AE263AD11C24}">
      <dgm:prSet/>
      <dgm:spPr/>
      <dgm:t>
        <a:bodyPr/>
        <a:lstStyle/>
        <a:p>
          <a:r>
            <a:rPr lang="en-US"/>
            <a:t>Andrew Gamble, 1981, An Introduct</a:t>
          </a:r>
          <a:r>
            <a:rPr lang="tr-TR"/>
            <a:t>i</a:t>
          </a:r>
          <a:r>
            <a:rPr lang="en-US"/>
            <a:t>on Modern Soc</a:t>
          </a:r>
          <a:r>
            <a:rPr lang="tr-TR"/>
            <a:t>i</a:t>
          </a:r>
          <a:r>
            <a:rPr lang="en-US"/>
            <a:t>al And Political Thought</a:t>
          </a:r>
          <a:r>
            <a:rPr lang="tr-TR"/>
            <a:t>. MacMillan Press Ltd. </a:t>
          </a:r>
          <a:endParaRPr lang="en-US"/>
        </a:p>
      </dgm:t>
    </dgm:pt>
    <dgm:pt modelId="{9E3AC570-11A9-40E0-8A7D-8403B1C7F6A5}" type="parTrans" cxnId="{3E2F0B26-A20D-42C8-B64B-C0B1C7C3346A}">
      <dgm:prSet/>
      <dgm:spPr/>
      <dgm:t>
        <a:bodyPr/>
        <a:lstStyle/>
        <a:p>
          <a:endParaRPr lang="en-US"/>
        </a:p>
      </dgm:t>
    </dgm:pt>
    <dgm:pt modelId="{62286980-F319-4156-8973-A7DB58D3D8FF}" type="sibTrans" cxnId="{3E2F0B26-A20D-42C8-B64B-C0B1C7C3346A}">
      <dgm:prSet/>
      <dgm:spPr/>
      <dgm:t>
        <a:bodyPr/>
        <a:lstStyle/>
        <a:p>
          <a:endParaRPr lang="en-US"/>
        </a:p>
      </dgm:t>
    </dgm:pt>
    <dgm:pt modelId="{E7594A0E-ACE1-41A4-9CF8-800EA0A30431}">
      <dgm:prSet/>
      <dgm:spPr/>
      <dgm:t>
        <a:bodyPr/>
        <a:lstStyle/>
        <a:p>
          <a:r>
            <a:rPr lang="tr-TR"/>
            <a:t>B.N. Adams and R.N. Sydil, 2000. </a:t>
          </a:r>
          <a:r>
            <a:rPr lang="tr-TR" b="1"/>
            <a:t>Sociological Theory. Pine Forge Press.</a:t>
          </a:r>
          <a:endParaRPr lang="en-US"/>
        </a:p>
      </dgm:t>
    </dgm:pt>
    <dgm:pt modelId="{071C514C-2A4D-4DD7-B7D3-2EB2C09AE7DB}" type="parTrans" cxnId="{C26431AE-38AB-474B-BBF2-6A8A533821B4}">
      <dgm:prSet/>
      <dgm:spPr/>
      <dgm:t>
        <a:bodyPr/>
        <a:lstStyle/>
        <a:p>
          <a:endParaRPr lang="en-US"/>
        </a:p>
      </dgm:t>
    </dgm:pt>
    <dgm:pt modelId="{78944356-187B-4292-BAE6-26CC518AD6A4}" type="sibTrans" cxnId="{C26431AE-38AB-474B-BBF2-6A8A533821B4}">
      <dgm:prSet/>
      <dgm:spPr/>
      <dgm:t>
        <a:bodyPr/>
        <a:lstStyle/>
        <a:p>
          <a:endParaRPr lang="en-US"/>
        </a:p>
      </dgm:t>
    </dgm:pt>
    <dgm:pt modelId="{1604C79A-3823-4958-9F8B-BF51DE997D3D}" type="pres">
      <dgm:prSet presAssocID="{6118D542-6963-4BC8-BFF1-05B9AEC87532}" presName="linear" presStyleCnt="0">
        <dgm:presLayoutVars>
          <dgm:animLvl val="lvl"/>
          <dgm:resizeHandles val="exact"/>
        </dgm:presLayoutVars>
      </dgm:prSet>
      <dgm:spPr/>
    </dgm:pt>
    <dgm:pt modelId="{FB287A5B-7B54-4481-9823-0ACCFA86C173}" type="pres">
      <dgm:prSet presAssocID="{0D0BEC36-A2AF-4BFB-A5E1-85C848939FB5}" presName="parentText" presStyleLbl="node1" presStyleIdx="0" presStyleCnt="3">
        <dgm:presLayoutVars>
          <dgm:chMax val="0"/>
          <dgm:bulletEnabled val="1"/>
        </dgm:presLayoutVars>
      </dgm:prSet>
      <dgm:spPr/>
    </dgm:pt>
    <dgm:pt modelId="{BF2D9D34-14C7-4F28-BBE2-78D0FFCDD958}" type="pres">
      <dgm:prSet presAssocID="{04160AD4-B3CC-48C5-8F55-7E0958C9B74C}" presName="spacer" presStyleCnt="0"/>
      <dgm:spPr/>
    </dgm:pt>
    <dgm:pt modelId="{5C429B9A-FEBC-4285-94AE-50EA97B6A1CE}" type="pres">
      <dgm:prSet presAssocID="{91005072-4447-4ADF-9B8E-AE263AD11C24}" presName="parentText" presStyleLbl="node1" presStyleIdx="1" presStyleCnt="3">
        <dgm:presLayoutVars>
          <dgm:chMax val="0"/>
          <dgm:bulletEnabled val="1"/>
        </dgm:presLayoutVars>
      </dgm:prSet>
      <dgm:spPr/>
    </dgm:pt>
    <dgm:pt modelId="{B806F797-F87A-4FBC-9DF1-7DD763C868F0}" type="pres">
      <dgm:prSet presAssocID="{62286980-F319-4156-8973-A7DB58D3D8FF}" presName="spacer" presStyleCnt="0"/>
      <dgm:spPr/>
    </dgm:pt>
    <dgm:pt modelId="{4E7ADAFE-BDCD-4046-932F-AE4970D9A380}" type="pres">
      <dgm:prSet presAssocID="{E7594A0E-ACE1-41A4-9CF8-800EA0A30431}" presName="parentText" presStyleLbl="node1" presStyleIdx="2" presStyleCnt="3">
        <dgm:presLayoutVars>
          <dgm:chMax val="0"/>
          <dgm:bulletEnabled val="1"/>
        </dgm:presLayoutVars>
      </dgm:prSet>
      <dgm:spPr/>
    </dgm:pt>
  </dgm:ptLst>
  <dgm:cxnLst>
    <dgm:cxn modelId="{3E2F0B26-A20D-42C8-B64B-C0B1C7C3346A}" srcId="{6118D542-6963-4BC8-BFF1-05B9AEC87532}" destId="{91005072-4447-4ADF-9B8E-AE263AD11C24}" srcOrd="1" destOrd="0" parTransId="{9E3AC570-11A9-40E0-8A7D-8403B1C7F6A5}" sibTransId="{62286980-F319-4156-8973-A7DB58D3D8FF}"/>
    <dgm:cxn modelId="{C0E3AD62-C3A8-469D-AC1E-FEDE6FFA09EE}" srcId="{6118D542-6963-4BC8-BFF1-05B9AEC87532}" destId="{0D0BEC36-A2AF-4BFB-A5E1-85C848939FB5}" srcOrd="0" destOrd="0" parTransId="{D3EAD937-B738-4086-B492-AD4DEA3C6E77}" sibTransId="{04160AD4-B3CC-48C5-8F55-7E0958C9B74C}"/>
    <dgm:cxn modelId="{6CC34D47-6104-4051-882A-2D28E17962BF}" type="presOf" srcId="{6118D542-6963-4BC8-BFF1-05B9AEC87532}" destId="{1604C79A-3823-4958-9F8B-BF51DE997D3D}" srcOrd="0" destOrd="0" presId="urn:microsoft.com/office/officeart/2005/8/layout/vList2"/>
    <dgm:cxn modelId="{C26431AE-38AB-474B-BBF2-6A8A533821B4}" srcId="{6118D542-6963-4BC8-BFF1-05B9AEC87532}" destId="{E7594A0E-ACE1-41A4-9CF8-800EA0A30431}" srcOrd="2" destOrd="0" parTransId="{071C514C-2A4D-4DD7-B7D3-2EB2C09AE7DB}" sibTransId="{78944356-187B-4292-BAE6-26CC518AD6A4}"/>
    <dgm:cxn modelId="{0A768ACC-8379-4088-B8E5-A0C931C4370F}" type="presOf" srcId="{91005072-4447-4ADF-9B8E-AE263AD11C24}" destId="{5C429B9A-FEBC-4285-94AE-50EA97B6A1CE}" srcOrd="0" destOrd="0" presId="urn:microsoft.com/office/officeart/2005/8/layout/vList2"/>
    <dgm:cxn modelId="{E450D0DC-0204-4409-A9E7-A9AD8BE8F6A2}" type="presOf" srcId="{0D0BEC36-A2AF-4BFB-A5E1-85C848939FB5}" destId="{FB287A5B-7B54-4481-9823-0ACCFA86C173}" srcOrd="0" destOrd="0" presId="urn:microsoft.com/office/officeart/2005/8/layout/vList2"/>
    <dgm:cxn modelId="{F3525CE4-FEFE-4EC5-8B7D-4A9671EC25BE}" type="presOf" srcId="{E7594A0E-ACE1-41A4-9CF8-800EA0A30431}" destId="{4E7ADAFE-BDCD-4046-932F-AE4970D9A380}" srcOrd="0" destOrd="0" presId="urn:microsoft.com/office/officeart/2005/8/layout/vList2"/>
    <dgm:cxn modelId="{54623829-2F3E-4404-9F5B-F9DF0960D472}" type="presParOf" srcId="{1604C79A-3823-4958-9F8B-BF51DE997D3D}" destId="{FB287A5B-7B54-4481-9823-0ACCFA86C173}" srcOrd="0" destOrd="0" presId="urn:microsoft.com/office/officeart/2005/8/layout/vList2"/>
    <dgm:cxn modelId="{ECC737BE-84D7-4349-883E-23E1294A39BE}" type="presParOf" srcId="{1604C79A-3823-4958-9F8B-BF51DE997D3D}" destId="{BF2D9D34-14C7-4F28-BBE2-78D0FFCDD958}" srcOrd="1" destOrd="0" presId="urn:microsoft.com/office/officeart/2005/8/layout/vList2"/>
    <dgm:cxn modelId="{EE79D0BD-4E6F-4B4F-A119-2F1914B0DC7A}" type="presParOf" srcId="{1604C79A-3823-4958-9F8B-BF51DE997D3D}" destId="{5C429B9A-FEBC-4285-94AE-50EA97B6A1CE}" srcOrd="2" destOrd="0" presId="urn:microsoft.com/office/officeart/2005/8/layout/vList2"/>
    <dgm:cxn modelId="{DE7E875C-CC9C-4E80-BB9D-1642BC7935C1}" type="presParOf" srcId="{1604C79A-3823-4958-9F8B-BF51DE997D3D}" destId="{B806F797-F87A-4FBC-9DF1-7DD763C868F0}" srcOrd="3" destOrd="0" presId="urn:microsoft.com/office/officeart/2005/8/layout/vList2"/>
    <dgm:cxn modelId="{D74E3B80-97C6-40FE-95D1-7E9A5C4B68B0}" type="presParOf" srcId="{1604C79A-3823-4958-9F8B-BF51DE997D3D}" destId="{4E7ADAFE-BDCD-4046-932F-AE4970D9A38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44E925-BE4F-4C08-9AC7-6A7645203B3A}">
      <dsp:nvSpPr>
        <dsp:cNvPr id="0" name=""/>
        <dsp:cNvSpPr/>
      </dsp:nvSpPr>
      <dsp:spPr>
        <a:xfrm>
          <a:off x="2813" y="396796"/>
          <a:ext cx="2232266" cy="133936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Hobbes’un en önemli eseri Leviathan (1651) dır. </a:t>
          </a:r>
          <a:endParaRPr lang="en-US" sz="1500" kern="1200"/>
        </a:p>
      </dsp:txBody>
      <dsp:txXfrm>
        <a:off x="2813" y="396796"/>
        <a:ext cx="2232266" cy="1339360"/>
      </dsp:txXfrm>
    </dsp:sp>
    <dsp:sp modelId="{D0E46340-8B2A-496A-B255-7529A704D10A}">
      <dsp:nvSpPr>
        <dsp:cNvPr id="0" name=""/>
        <dsp:cNvSpPr/>
      </dsp:nvSpPr>
      <dsp:spPr>
        <a:xfrm>
          <a:off x="2458307" y="396796"/>
          <a:ext cx="2232266" cy="133936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dirty="0" err="1"/>
            <a:t>Hobbes'un</a:t>
          </a:r>
          <a:r>
            <a:rPr lang="tr-TR" sz="1500" kern="1200" dirty="0"/>
            <a:t> </a:t>
          </a:r>
          <a:r>
            <a:rPr lang="tr-TR" sz="1500" kern="1200" dirty="0" err="1"/>
            <a:t>Leviathan'ının</a:t>
          </a:r>
          <a:r>
            <a:rPr lang="tr-TR" sz="1500" kern="1200" dirty="0"/>
            <a:t> temel argümanının genel modeli şu şekilde belirtilebilir.</a:t>
          </a:r>
          <a:endParaRPr lang="en-US" sz="1500" kern="1200" dirty="0"/>
        </a:p>
      </dsp:txBody>
      <dsp:txXfrm>
        <a:off x="2458307" y="396796"/>
        <a:ext cx="2232266" cy="1339360"/>
      </dsp:txXfrm>
    </dsp:sp>
    <dsp:sp modelId="{5AAD6AAC-3FA5-4FC8-A992-87F15F3A54F8}">
      <dsp:nvSpPr>
        <dsp:cNvPr id="0" name=""/>
        <dsp:cNvSpPr/>
      </dsp:nvSpPr>
      <dsp:spPr>
        <a:xfrm>
          <a:off x="4913800" y="396796"/>
          <a:ext cx="2232266" cy="133936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1. Toplumun temel unsurlarının araştırılmasına yol açan bilimsel bir yöntem. Bu da</a:t>
          </a:r>
          <a:endParaRPr lang="en-US" sz="1500" kern="1200"/>
        </a:p>
      </dsp:txBody>
      <dsp:txXfrm>
        <a:off x="4913800" y="396796"/>
        <a:ext cx="2232266" cy="1339360"/>
      </dsp:txXfrm>
    </dsp:sp>
    <dsp:sp modelId="{BBEC6740-4310-4A0A-846A-9D3D83266254}">
      <dsp:nvSpPr>
        <dsp:cNvPr id="0" name=""/>
        <dsp:cNvSpPr/>
      </dsp:nvSpPr>
      <dsp:spPr>
        <a:xfrm>
          <a:off x="7369294" y="396796"/>
          <a:ext cx="2232266" cy="1339360"/>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2. Bireysel kişilerin (ve)</a:t>
          </a:r>
          <a:endParaRPr lang="en-US" sz="1500" kern="1200"/>
        </a:p>
      </dsp:txBody>
      <dsp:txXfrm>
        <a:off x="7369294" y="396796"/>
        <a:ext cx="2232266" cy="1339360"/>
      </dsp:txXfrm>
    </dsp:sp>
    <dsp:sp modelId="{BF724288-1383-4808-B833-4BC6517C4A8B}">
      <dsp:nvSpPr>
        <dsp:cNvPr id="0" name=""/>
        <dsp:cNvSpPr/>
      </dsp:nvSpPr>
      <dsp:spPr>
        <a:xfrm>
          <a:off x="2813" y="1959383"/>
          <a:ext cx="2232266" cy="1339360"/>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3. Bu ajanların sosyal öncesi bir durum olan 'doğanın durumu' açıklaması. Bu üç unsur</a:t>
          </a:r>
          <a:endParaRPr lang="en-US" sz="1500" kern="1200"/>
        </a:p>
      </dsp:txBody>
      <dsp:txXfrm>
        <a:off x="2813" y="1959383"/>
        <a:ext cx="2232266" cy="1339360"/>
      </dsp:txXfrm>
    </dsp:sp>
    <dsp:sp modelId="{031A51BA-D2E3-45D9-8593-50634A51B447}">
      <dsp:nvSpPr>
        <dsp:cNvPr id="0" name=""/>
        <dsp:cNvSpPr/>
      </dsp:nvSpPr>
      <dsp:spPr>
        <a:xfrm>
          <a:off x="2458307" y="1959383"/>
          <a:ext cx="2232266" cy="133936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4. Doğa yasalarının bir resmi (siyasetin kökenini tanımamıza neden olan aklın kuralları). Bu da</a:t>
          </a:r>
          <a:endParaRPr lang="en-US" sz="1500" kern="1200"/>
        </a:p>
      </dsp:txBody>
      <dsp:txXfrm>
        <a:off x="2458307" y="1959383"/>
        <a:ext cx="2232266" cy="1339360"/>
      </dsp:txXfrm>
    </dsp:sp>
    <dsp:sp modelId="{617B94FE-BE80-473E-9523-0383ED1CCE38}">
      <dsp:nvSpPr>
        <dsp:cNvPr id="0" name=""/>
        <dsp:cNvSpPr/>
      </dsp:nvSpPr>
      <dsp:spPr>
        <a:xfrm>
          <a:off x="4913800" y="1959383"/>
          <a:ext cx="2232266" cy="133936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5. Politik meşruiyet ve yükümlülüğün doğasını anlama. Ve </a:t>
          </a:r>
          <a:endParaRPr lang="en-US" sz="1500" kern="1200"/>
        </a:p>
      </dsp:txBody>
      <dsp:txXfrm>
        <a:off x="4913800" y="1959383"/>
        <a:ext cx="2232266" cy="1339360"/>
      </dsp:txXfrm>
    </dsp:sp>
    <dsp:sp modelId="{666F5974-BE2B-49CB-A033-692ED7CCAB19}">
      <dsp:nvSpPr>
        <dsp:cNvPr id="0" name=""/>
        <dsp:cNvSpPr/>
      </dsp:nvSpPr>
      <dsp:spPr>
        <a:xfrm>
          <a:off x="7369294" y="1959383"/>
          <a:ext cx="2232266" cy="133936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6. Egemen otoritenin mutlak olması gerektiği iddiası. </a:t>
          </a:r>
          <a:endParaRPr lang="en-US" sz="1500" kern="1200"/>
        </a:p>
      </dsp:txBody>
      <dsp:txXfrm>
        <a:off x="7369294" y="1959383"/>
        <a:ext cx="2232266" cy="1339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2A63D-45CB-4CD5-A967-080A9B5B703F}">
      <dsp:nvSpPr>
        <dsp:cNvPr id="0" name=""/>
        <dsp:cNvSpPr/>
      </dsp:nvSpPr>
      <dsp:spPr>
        <a:xfrm>
          <a:off x="1172" y="324019"/>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0D93CF-FA57-45D3-AC05-66D940FE2ED5}">
      <dsp:nvSpPr>
        <dsp:cNvPr id="0" name=""/>
        <dsp:cNvSpPr/>
      </dsp:nvSpPr>
      <dsp:spPr>
        <a:xfrm>
          <a:off x="458411" y="758396"/>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tr-TR" sz="1400" kern="1200" dirty="0" err="1"/>
            <a:t>Hobbes</a:t>
          </a:r>
          <a:r>
            <a:rPr lang="tr-TR" sz="1400" kern="1200" dirty="0"/>
            <a:t>, sosyal sözleşmenin doğanın durumunu etkili bir şekilde sona erdireceğini söyler.</a:t>
          </a:r>
          <a:endParaRPr lang="en-US" sz="1400" kern="1200" dirty="0"/>
        </a:p>
      </dsp:txBody>
      <dsp:txXfrm>
        <a:off x="534947" y="834932"/>
        <a:ext cx="3962083" cy="2460051"/>
      </dsp:txXfrm>
    </dsp:sp>
    <dsp:sp modelId="{361969F6-B6C7-43EF-BBF1-351A791A1214}">
      <dsp:nvSpPr>
        <dsp:cNvPr id="0" name=""/>
        <dsp:cNvSpPr/>
      </dsp:nvSpPr>
      <dsp:spPr>
        <a:xfrm>
          <a:off x="5030807" y="324019"/>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1B4277-6745-4DBF-8D10-9D500C5983BC}">
      <dsp:nvSpPr>
        <dsp:cNvPr id="0" name=""/>
        <dsp:cNvSpPr/>
      </dsp:nvSpPr>
      <dsp:spPr>
        <a:xfrm>
          <a:off x="5488046" y="758396"/>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tr-TR" sz="1400" kern="1200" dirty="0" err="1"/>
            <a:t>Hobbes'un</a:t>
          </a:r>
          <a:r>
            <a:rPr lang="tr-TR" sz="1400" kern="1200" dirty="0"/>
            <a:t> açıklamasında, siyaset teorisinde önemli bir yenilik olan insan doğası veya siyasi düzen konusunda önceden düşünülmüş hiçbir ahlaki yargı bulunmuyor gibi görünmektedir. İnsanı "nesnel olarak" açıklamaya çalışmaktadır  ve kaostan kaçınmanın tek yolunun, doğuştan gelen arzuları azaltmak ve toplumda düzen yaratmak için başkalarıyla birleşmek olduğu sonucuna varmıştır (B.N. Adams </a:t>
          </a:r>
          <a:r>
            <a:rPr lang="tr-TR" sz="1400" kern="1200" dirty="0" err="1"/>
            <a:t>and</a:t>
          </a:r>
          <a:r>
            <a:rPr lang="tr-TR" sz="1400" kern="1200" dirty="0"/>
            <a:t> R.N. </a:t>
          </a:r>
          <a:r>
            <a:rPr lang="tr-TR" sz="1400" kern="1200" dirty="0" err="1"/>
            <a:t>Sydil</a:t>
          </a:r>
          <a:r>
            <a:rPr lang="tr-TR" sz="1400" kern="1200" dirty="0"/>
            <a:t>, 2000). </a:t>
          </a:r>
          <a:endParaRPr lang="en-US" sz="1400" kern="1200" dirty="0"/>
        </a:p>
      </dsp:txBody>
      <dsp:txXfrm>
        <a:off x="5564582" y="834932"/>
        <a:ext cx="3962083" cy="24600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287A5B-7B54-4481-9823-0ACCFA86C173}">
      <dsp:nvSpPr>
        <dsp:cNvPr id="0" name=""/>
        <dsp:cNvSpPr/>
      </dsp:nvSpPr>
      <dsp:spPr>
        <a:xfrm>
          <a:off x="0" y="59183"/>
          <a:ext cx="5913437" cy="146016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Peri Roberts and Peter Sutch,  2012</a:t>
          </a:r>
          <a:r>
            <a:rPr lang="tr-TR" sz="2400" kern="1200"/>
            <a:t>. An Introduction to Political Thought. Edinburgh University Press.  </a:t>
          </a:r>
          <a:endParaRPr lang="en-US" sz="2400" kern="1200"/>
        </a:p>
      </dsp:txBody>
      <dsp:txXfrm>
        <a:off x="71279" y="130462"/>
        <a:ext cx="5770879" cy="1317602"/>
      </dsp:txXfrm>
    </dsp:sp>
    <dsp:sp modelId="{5C429B9A-FEBC-4285-94AE-50EA97B6A1CE}">
      <dsp:nvSpPr>
        <dsp:cNvPr id="0" name=""/>
        <dsp:cNvSpPr/>
      </dsp:nvSpPr>
      <dsp:spPr>
        <a:xfrm>
          <a:off x="0" y="1588463"/>
          <a:ext cx="5913437" cy="1460160"/>
        </a:xfrm>
        <a:prstGeom prst="roundRect">
          <a:avLst/>
        </a:prstGeom>
        <a:gradFill rotWithShape="0">
          <a:gsLst>
            <a:gs pos="0">
              <a:schemeClr val="accent2">
                <a:hueOff val="-513866"/>
                <a:satOff val="419"/>
                <a:lumOff val="-2647"/>
                <a:alphaOff val="0"/>
                <a:tint val="98000"/>
                <a:satMod val="110000"/>
                <a:lumMod val="104000"/>
              </a:schemeClr>
            </a:gs>
            <a:gs pos="69000">
              <a:schemeClr val="accent2">
                <a:hueOff val="-513866"/>
                <a:satOff val="419"/>
                <a:lumOff val="-2647"/>
                <a:alphaOff val="0"/>
                <a:shade val="88000"/>
                <a:satMod val="130000"/>
                <a:lumMod val="92000"/>
              </a:schemeClr>
            </a:gs>
            <a:gs pos="100000">
              <a:schemeClr val="accent2">
                <a:hueOff val="-513866"/>
                <a:satOff val="419"/>
                <a:lumOff val="-264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Andrew Gamble, 1981, An Introduct</a:t>
          </a:r>
          <a:r>
            <a:rPr lang="tr-TR" sz="2400" kern="1200"/>
            <a:t>i</a:t>
          </a:r>
          <a:r>
            <a:rPr lang="en-US" sz="2400" kern="1200"/>
            <a:t>on Modern Soc</a:t>
          </a:r>
          <a:r>
            <a:rPr lang="tr-TR" sz="2400" kern="1200"/>
            <a:t>i</a:t>
          </a:r>
          <a:r>
            <a:rPr lang="en-US" sz="2400" kern="1200"/>
            <a:t>al And Political Thought</a:t>
          </a:r>
          <a:r>
            <a:rPr lang="tr-TR" sz="2400" kern="1200"/>
            <a:t>. MacMillan Press Ltd. </a:t>
          </a:r>
          <a:endParaRPr lang="en-US" sz="2400" kern="1200"/>
        </a:p>
      </dsp:txBody>
      <dsp:txXfrm>
        <a:off x="71279" y="1659742"/>
        <a:ext cx="5770879" cy="1317602"/>
      </dsp:txXfrm>
    </dsp:sp>
    <dsp:sp modelId="{4E7ADAFE-BDCD-4046-932F-AE4970D9A380}">
      <dsp:nvSpPr>
        <dsp:cNvPr id="0" name=""/>
        <dsp:cNvSpPr/>
      </dsp:nvSpPr>
      <dsp:spPr>
        <a:xfrm>
          <a:off x="0" y="3117744"/>
          <a:ext cx="5913437" cy="1460160"/>
        </a:xfrm>
        <a:prstGeom prst="roundRect">
          <a:avLst/>
        </a:prstGeom>
        <a:gradFill rotWithShape="0">
          <a:gsLst>
            <a:gs pos="0">
              <a:schemeClr val="accent2">
                <a:hueOff val="-1027731"/>
                <a:satOff val="838"/>
                <a:lumOff val="-5293"/>
                <a:alphaOff val="0"/>
                <a:tint val="98000"/>
                <a:satMod val="110000"/>
                <a:lumMod val="104000"/>
              </a:schemeClr>
            </a:gs>
            <a:gs pos="69000">
              <a:schemeClr val="accent2">
                <a:hueOff val="-1027731"/>
                <a:satOff val="838"/>
                <a:lumOff val="-5293"/>
                <a:alphaOff val="0"/>
                <a:shade val="88000"/>
                <a:satMod val="130000"/>
                <a:lumMod val="92000"/>
              </a:schemeClr>
            </a:gs>
            <a:gs pos="100000">
              <a:schemeClr val="accent2">
                <a:hueOff val="-1027731"/>
                <a:satOff val="838"/>
                <a:lumOff val="-5293"/>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tr-TR" sz="2400" kern="1200"/>
            <a:t>B.N. Adams and R.N. Sydil, 2000. </a:t>
          </a:r>
          <a:r>
            <a:rPr lang="tr-TR" sz="2400" b="1" kern="1200"/>
            <a:t>Sociological Theory. Pine Forge Press.</a:t>
          </a:r>
          <a:endParaRPr lang="en-US" sz="2400" kern="1200"/>
        </a:p>
      </dsp:txBody>
      <dsp:txXfrm>
        <a:off x="71279" y="3189023"/>
        <a:ext cx="5770879" cy="131760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 T. </a:t>
            </a:r>
            <a:r>
              <a:rPr lang="tr-TR" dirty="0" err="1"/>
              <a:t>Hobbes</a:t>
            </a:r>
            <a:r>
              <a:rPr lang="tr-TR" dirty="0"/>
              <a:t>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6432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23C3CF-CBF5-4AFC-8F3C-C824E57C9EEE}"/>
              </a:ext>
            </a:extLst>
          </p:cNvPr>
          <p:cNvSpPr>
            <a:spLocks noGrp="1"/>
          </p:cNvSpPr>
          <p:nvPr>
            <p:ph type="title"/>
          </p:nvPr>
        </p:nvSpPr>
        <p:spPr/>
        <p:txBody>
          <a:bodyPr/>
          <a:lstStyle/>
          <a:p>
            <a:r>
              <a:rPr lang="tr-TR" dirty="0" err="1"/>
              <a:t>Hobbes</a:t>
            </a:r>
            <a:r>
              <a:rPr lang="tr-TR" dirty="0"/>
              <a:t> </a:t>
            </a:r>
          </a:p>
        </p:txBody>
      </p:sp>
      <p:sp>
        <p:nvSpPr>
          <p:cNvPr id="3" name="İçerik Yer Tutucusu 2">
            <a:extLst>
              <a:ext uri="{FF2B5EF4-FFF2-40B4-BE49-F238E27FC236}">
                <a16:creationId xmlns:a16="http://schemas.microsoft.com/office/drawing/2014/main" id="{986FFD0D-9E6B-450B-B59F-62CC17009B64}"/>
              </a:ext>
            </a:extLst>
          </p:cNvPr>
          <p:cNvSpPr>
            <a:spLocks noGrp="1"/>
          </p:cNvSpPr>
          <p:nvPr>
            <p:ph idx="1"/>
          </p:nvPr>
        </p:nvSpPr>
        <p:spPr/>
        <p:txBody>
          <a:bodyPr>
            <a:noAutofit/>
          </a:bodyPr>
          <a:lstStyle/>
          <a:p>
            <a:r>
              <a:rPr lang="tr-TR" sz="1900" dirty="0"/>
              <a:t>Thomas </a:t>
            </a:r>
            <a:r>
              <a:rPr lang="tr-TR" sz="1900" dirty="0" err="1"/>
              <a:t>Hobbes</a:t>
            </a:r>
            <a:r>
              <a:rPr lang="tr-TR" sz="1900" dirty="0"/>
              <a:t>, John Locke ve Jean-</a:t>
            </a:r>
            <a:r>
              <a:rPr lang="tr-TR" sz="1900" dirty="0" err="1"/>
              <a:t>Jacques</a:t>
            </a:r>
            <a:r>
              <a:rPr lang="tr-TR" sz="1900" dirty="0"/>
              <a:t> Rousseau'nun (sosyal sözleşme geleneğinin en iyi örnekleri olduğu ) zamanları ve günümüzdeki etkisini abartmak neredeyse imkansızdır. Sosyal sözleşmeyi kullanarak siyaseti açıklayan ilk ya da son kişi onlar değildi. </a:t>
            </a:r>
          </a:p>
          <a:p>
            <a:r>
              <a:rPr lang="tr-TR" sz="1900" dirty="0"/>
              <a:t>Ancak siyaset teorisindeki en ünlü eserleri, </a:t>
            </a:r>
            <a:r>
              <a:rPr lang="tr-TR" sz="1900" dirty="0" err="1"/>
              <a:t>Hobbes’un</a:t>
            </a:r>
            <a:r>
              <a:rPr lang="tr-TR" sz="1900" dirty="0"/>
              <a:t> </a:t>
            </a:r>
            <a:r>
              <a:rPr lang="tr-TR" sz="1900" dirty="0" err="1"/>
              <a:t>Leviathan</a:t>
            </a:r>
            <a:r>
              <a:rPr lang="tr-TR" sz="1900" dirty="0"/>
              <a:t> (1651), </a:t>
            </a:r>
            <a:r>
              <a:rPr lang="tr-TR" sz="1900" dirty="0" err="1"/>
              <a:t>Locke’nun</a:t>
            </a:r>
            <a:r>
              <a:rPr lang="tr-TR" sz="1900" dirty="0"/>
              <a:t> </a:t>
            </a:r>
            <a:r>
              <a:rPr lang="tr-TR" sz="1900" i="1" dirty="0" err="1"/>
              <a:t>Two</a:t>
            </a:r>
            <a:r>
              <a:rPr lang="tr-TR" sz="1900" i="1" dirty="0"/>
              <a:t> </a:t>
            </a:r>
            <a:r>
              <a:rPr lang="tr-TR" sz="1900" i="1" dirty="0" err="1"/>
              <a:t>Treatises</a:t>
            </a:r>
            <a:r>
              <a:rPr lang="tr-TR" sz="1900" i="1" dirty="0"/>
              <a:t> of </a:t>
            </a:r>
            <a:r>
              <a:rPr lang="tr-TR" sz="1900" i="1" dirty="0" err="1"/>
              <a:t>Government</a:t>
            </a:r>
            <a:r>
              <a:rPr lang="tr-TR" sz="1900" i="1" dirty="0"/>
              <a:t> </a:t>
            </a:r>
            <a:r>
              <a:rPr lang="tr-TR" sz="1900" dirty="0"/>
              <a:t>(1690) ve Rousseau’nun </a:t>
            </a:r>
            <a:r>
              <a:rPr lang="tr-TR" sz="1900" dirty="0" err="1"/>
              <a:t>The</a:t>
            </a:r>
            <a:r>
              <a:rPr lang="tr-TR" sz="1900" dirty="0"/>
              <a:t> </a:t>
            </a:r>
            <a:r>
              <a:rPr lang="tr-TR" sz="1900" dirty="0" err="1"/>
              <a:t>Social</a:t>
            </a:r>
            <a:r>
              <a:rPr lang="tr-TR" sz="1900" dirty="0"/>
              <a:t> </a:t>
            </a:r>
            <a:r>
              <a:rPr lang="tr-TR" sz="1900" dirty="0" err="1"/>
              <a:t>Contract</a:t>
            </a:r>
            <a:r>
              <a:rPr lang="tr-TR" sz="1900" dirty="0"/>
              <a:t> (1762) siyasetin temel kavramlarını yeniden tanımladı ve modern ve çağdaş tartışmaların temelini atmıştır.  </a:t>
            </a:r>
            <a:r>
              <a:rPr lang="tr-TR" sz="1900" dirty="0" err="1"/>
              <a:t>Hobbes</a:t>
            </a:r>
            <a:r>
              <a:rPr lang="tr-TR" sz="1900" dirty="0"/>
              <a:t>, Locke ve Rousseau'nun siyasal düşüncede birçok noktada  farklılık gösterdiğini belirtmek önemlidir. Bununla birlikte, sosyal sözleşme fikrini kullanmaları, bize temel fikirlerini karşılaştırma olanağı vermektedir. </a:t>
            </a:r>
          </a:p>
        </p:txBody>
      </p:sp>
    </p:spTree>
    <p:extLst>
      <p:ext uri="{BB962C8B-B14F-4D97-AF65-F5344CB8AC3E}">
        <p14:creationId xmlns:p14="http://schemas.microsoft.com/office/powerpoint/2010/main" val="1450941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23C3CF-CBF5-4AFC-8F3C-C824E57C9EEE}"/>
              </a:ext>
            </a:extLst>
          </p:cNvPr>
          <p:cNvSpPr>
            <a:spLocks noGrp="1"/>
          </p:cNvSpPr>
          <p:nvPr>
            <p:ph type="title"/>
          </p:nvPr>
        </p:nvSpPr>
        <p:spPr/>
        <p:txBody>
          <a:bodyPr/>
          <a:lstStyle/>
          <a:p>
            <a:r>
              <a:rPr lang="tr-TR" dirty="0" err="1"/>
              <a:t>Hobbes</a:t>
            </a:r>
            <a:r>
              <a:rPr lang="tr-TR" dirty="0"/>
              <a:t> </a:t>
            </a:r>
          </a:p>
        </p:txBody>
      </p:sp>
      <p:sp>
        <p:nvSpPr>
          <p:cNvPr id="3" name="İçerik Yer Tutucusu 2">
            <a:extLst>
              <a:ext uri="{FF2B5EF4-FFF2-40B4-BE49-F238E27FC236}">
                <a16:creationId xmlns:a16="http://schemas.microsoft.com/office/drawing/2014/main" id="{986FFD0D-9E6B-450B-B59F-62CC17009B64}"/>
              </a:ext>
            </a:extLst>
          </p:cNvPr>
          <p:cNvSpPr>
            <a:spLocks noGrp="1"/>
          </p:cNvSpPr>
          <p:nvPr>
            <p:ph idx="1"/>
          </p:nvPr>
        </p:nvSpPr>
        <p:spPr/>
        <p:txBody>
          <a:bodyPr>
            <a:normAutofit/>
          </a:bodyPr>
          <a:lstStyle/>
          <a:p>
            <a:r>
              <a:rPr lang="tr-TR" sz="2400" dirty="0" err="1"/>
              <a:t>Hobbes</a:t>
            </a:r>
            <a:r>
              <a:rPr lang="tr-TR" sz="2400" dirty="0"/>
              <a:t> için doğa durumunda karşılaştığımız temel sorun, doğal olarak bencil ve iştahımızı tatmin etmek için kısıtlanmamış bir arzudur. İnsan doğasının bu özelliği, kıt kaynaklar gerçeğiyle bağlantılı olarak, kaçınılmaz olarak </a:t>
            </a:r>
            <a:r>
              <a:rPr lang="tr-TR" sz="2400" dirty="0" err="1"/>
              <a:t>Hobbes'in</a:t>
            </a:r>
            <a:r>
              <a:rPr lang="tr-TR" sz="2400" dirty="0"/>
              <a:t> 'herkesin karşı herkese savaşı’ (insan insanın kurdudur) olarak en ünlü olarak tanımladığı şeye yol açmıştır (</a:t>
            </a:r>
            <a:r>
              <a:rPr lang="en-US" sz="2400" dirty="0"/>
              <a:t>Roberts and </a:t>
            </a:r>
            <a:r>
              <a:rPr lang="en-US" sz="2400" dirty="0" err="1"/>
              <a:t>Sutch</a:t>
            </a:r>
            <a:r>
              <a:rPr lang="en-US" sz="2400" dirty="0"/>
              <a:t>,  2012</a:t>
            </a:r>
            <a:r>
              <a:rPr lang="tr-TR" sz="2400" dirty="0"/>
              <a:t>).</a:t>
            </a:r>
          </a:p>
        </p:txBody>
      </p:sp>
    </p:spTree>
    <p:extLst>
      <p:ext uri="{BB962C8B-B14F-4D97-AF65-F5344CB8AC3E}">
        <p14:creationId xmlns:p14="http://schemas.microsoft.com/office/powerpoint/2010/main" val="626137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F3093-E15A-4D42-AD6B-47F090EF134D}"/>
              </a:ext>
            </a:extLst>
          </p:cNvPr>
          <p:cNvSpPr>
            <a:spLocks noGrp="1"/>
          </p:cNvSpPr>
          <p:nvPr>
            <p:ph type="title"/>
          </p:nvPr>
        </p:nvSpPr>
        <p:spPr/>
        <p:txBody>
          <a:bodyPr/>
          <a:lstStyle/>
          <a:p>
            <a:r>
              <a:rPr lang="tr-TR" dirty="0" err="1"/>
              <a:t>Hobbes</a:t>
            </a:r>
            <a:r>
              <a:rPr lang="tr-TR" dirty="0"/>
              <a:t> </a:t>
            </a:r>
          </a:p>
        </p:txBody>
      </p:sp>
      <p:sp>
        <p:nvSpPr>
          <p:cNvPr id="3" name="İçerik Yer Tutucusu 2">
            <a:extLst>
              <a:ext uri="{FF2B5EF4-FFF2-40B4-BE49-F238E27FC236}">
                <a16:creationId xmlns:a16="http://schemas.microsoft.com/office/drawing/2014/main" id="{59B19D68-9556-4C9D-937A-C0797918FEE4}"/>
              </a:ext>
            </a:extLst>
          </p:cNvPr>
          <p:cNvSpPr>
            <a:spLocks noGrp="1"/>
          </p:cNvSpPr>
          <p:nvPr>
            <p:ph idx="1"/>
          </p:nvPr>
        </p:nvSpPr>
        <p:spPr/>
        <p:txBody>
          <a:bodyPr/>
          <a:lstStyle/>
          <a:p>
            <a:r>
              <a:rPr lang="tr-TR" dirty="0"/>
              <a:t>Sivil toplum ile ilgili ilk teorilerde insan doğası ve fiziksel doğa kavramları büyük rol oynamıştır. Toplumların yaratılmasından önce var olan bir doğa durumu fikri, birçok düşünür tarafından daha az tarihsel bir argüman olarak, daha çok bireyler ve toplum hakkında ayırt edici olanı ortaya çıkarmak için analitik bir araç olarak kullanıldı. Bir doğa durumunun varlığını önermek, doğal düzeni toplumsal düzene, gerçekte olduğu gibi (insan doğasına) insanla toplumda olduğu gibi karşılaştırmak ve insan toplumlarının doğasını kriterlerden bağımsız olarak yorumlamaktır (</a:t>
            </a:r>
            <a:r>
              <a:rPr lang="tr-TR" dirty="0" err="1"/>
              <a:t>Gamble</a:t>
            </a:r>
            <a:r>
              <a:rPr lang="tr-TR" dirty="0"/>
              <a:t>, 1981).  </a:t>
            </a:r>
          </a:p>
        </p:txBody>
      </p:sp>
    </p:spTree>
    <p:extLst>
      <p:ext uri="{BB962C8B-B14F-4D97-AF65-F5344CB8AC3E}">
        <p14:creationId xmlns:p14="http://schemas.microsoft.com/office/powerpoint/2010/main" val="4008965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D23C3CF-CBF5-4AFC-8F3C-C824E57C9EEE}"/>
              </a:ext>
            </a:extLst>
          </p:cNvPr>
          <p:cNvSpPr>
            <a:spLocks noGrp="1"/>
          </p:cNvSpPr>
          <p:nvPr>
            <p:ph type="title"/>
          </p:nvPr>
        </p:nvSpPr>
        <p:spPr>
          <a:xfrm>
            <a:off x="1534696" y="804519"/>
            <a:ext cx="9520158" cy="1049235"/>
          </a:xfrm>
        </p:spPr>
        <p:txBody>
          <a:bodyPr>
            <a:normAutofit/>
          </a:bodyPr>
          <a:lstStyle/>
          <a:p>
            <a:r>
              <a:rPr lang="tr-TR" dirty="0" err="1"/>
              <a:t>Hobbes</a:t>
            </a:r>
            <a:r>
              <a:rPr lang="tr-TR" dirty="0"/>
              <a:t> (</a:t>
            </a:r>
            <a:r>
              <a:rPr lang="en-US" dirty="0"/>
              <a:t>Roberts and </a:t>
            </a:r>
            <a:r>
              <a:rPr lang="en-US" dirty="0" err="1"/>
              <a:t>Sutch</a:t>
            </a:r>
            <a:r>
              <a:rPr lang="en-US" dirty="0"/>
              <a:t>,  2012</a:t>
            </a:r>
            <a:r>
              <a:rPr lang="tr-TR" dirty="0"/>
              <a:t>).</a:t>
            </a:r>
            <a:br>
              <a:rPr lang="tr-TR" dirty="0"/>
            </a:br>
            <a:r>
              <a:rPr lang="tr-TR" dirty="0"/>
              <a:t> </a:t>
            </a:r>
          </a:p>
        </p:txBody>
      </p:sp>
      <p:cxnSp>
        <p:nvCxnSpPr>
          <p:cNvPr id="11"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İçerik Yer Tutucusu 2">
            <a:extLst>
              <a:ext uri="{FF2B5EF4-FFF2-40B4-BE49-F238E27FC236}">
                <a16:creationId xmlns:a16="http://schemas.microsoft.com/office/drawing/2014/main" id="{9D589CBC-C90E-43FE-94FD-AD9217D543C2}"/>
              </a:ext>
            </a:extLst>
          </p:cNvPr>
          <p:cNvGraphicFramePr>
            <a:graphicFrameLocks noGrp="1"/>
          </p:cNvGraphicFramePr>
          <p:nvPr>
            <p:ph idx="1"/>
            <p:extLst>
              <p:ext uri="{D42A27DB-BD31-4B8C-83A1-F6EECF244321}">
                <p14:modId xmlns:p14="http://schemas.microsoft.com/office/powerpoint/2010/main" val="1583443416"/>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2729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D23C3CF-CBF5-4AFC-8F3C-C824E57C9EEE}"/>
              </a:ext>
            </a:extLst>
          </p:cNvPr>
          <p:cNvSpPr>
            <a:spLocks noGrp="1"/>
          </p:cNvSpPr>
          <p:nvPr>
            <p:ph type="title"/>
          </p:nvPr>
        </p:nvSpPr>
        <p:spPr>
          <a:xfrm>
            <a:off x="1249961" y="1600199"/>
            <a:ext cx="3173482" cy="4297680"/>
          </a:xfrm>
        </p:spPr>
        <p:txBody>
          <a:bodyPr anchor="ctr">
            <a:normAutofit/>
          </a:bodyPr>
          <a:lstStyle/>
          <a:p>
            <a:r>
              <a:rPr lang="tr-TR"/>
              <a:t>Hobbes </a:t>
            </a:r>
            <a:endParaRPr lang="tr-TR" dirty="0"/>
          </a:p>
        </p:txBody>
      </p:sp>
      <p:cxnSp>
        <p:nvCxnSpPr>
          <p:cNvPr id="13"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986FFD0D-9E6B-450B-B59F-62CC17009B64}"/>
              </a:ext>
            </a:extLst>
          </p:cNvPr>
          <p:cNvSpPr>
            <a:spLocks noGrp="1"/>
          </p:cNvSpPr>
          <p:nvPr>
            <p:ph idx="1"/>
          </p:nvPr>
        </p:nvSpPr>
        <p:spPr>
          <a:xfrm>
            <a:off x="4885151" y="1600199"/>
            <a:ext cx="6169703" cy="4297680"/>
          </a:xfrm>
        </p:spPr>
        <p:txBody>
          <a:bodyPr anchor="ctr">
            <a:normAutofit/>
          </a:bodyPr>
          <a:lstStyle/>
          <a:p>
            <a:pPr>
              <a:lnSpc>
                <a:spcPct val="110000"/>
              </a:lnSpc>
            </a:pPr>
            <a:r>
              <a:rPr lang="tr-TR"/>
              <a:t>Thomas </a:t>
            </a:r>
            <a:r>
              <a:rPr lang="tr-TR" err="1"/>
              <a:t>Hobbes'un</a:t>
            </a:r>
            <a:r>
              <a:rPr lang="tr-TR"/>
              <a:t> katkısı, toplumsal düzenin insanlar tarafından yapıldığı ve bu nedenle insanlar tarafından değiştirilebileceği yönündeydi. </a:t>
            </a:r>
            <a:r>
              <a:rPr lang="tr-TR" err="1"/>
              <a:t>Hobbes'un</a:t>
            </a:r>
            <a:r>
              <a:rPr lang="tr-TR"/>
              <a:t> görüşüne göre, insanlar bencildir ve "sürekli ve huzursuz bir  güç arzusu" ile yönetilir. Bireysel iktidar arzusu ölüme kadar devam eder. Anarşi - “insanın insana karşı olması” - sadece insanların ölümden korkması gerçeğiyle engellenir. İnsanlar el olduklarından, sosyal anarşiyi ve ölümü önlemek için "uygun barış ilkelerini" benimsemeye ikna edilebilirler (B. N. Adams </a:t>
            </a:r>
            <a:r>
              <a:rPr lang="tr-TR" err="1"/>
              <a:t>and</a:t>
            </a:r>
            <a:r>
              <a:rPr lang="tr-TR"/>
              <a:t> R.A. </a:t>
            </a:r>
            <a:r>
              <a:rPr lang="tr-TR" err="1"/>
              <a:t>Sydil</a:t>
            </a:r>
            <a:r>
              <a:rPr lang="tr-TR"/>
              <a:t>, 2000 ). </a:t>
            </a:r>
          </a:p>
        </p:txBody>
      </p:sp>
    </p:spTree>
    <p:extLst>
      <p:ext uri="{BB962C8B-B14F-4D97-AF65-F5344CB8AC3E}">
        <p14:creationId xmlns:p14="http://schemas.microsoft.com/office/powerpoint/2010/main" val="496170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D23C3CF-CBF5-4AFC-8F3C-C824E57C9EEE}"/>
              </a:ext>
            </a:extLst>
          </p:cNvPr>
          <p:cNvSpPr>
            <a:spLocks noGrp="1"/>
          </p:cNvSpPr>
          <p:nvPr>
            <p:ph type="title"/>
          </p:nvPr>
        </p:nvSpPr>
        <p:spPr>
          <a:xfrm>
            <a:off x="1534696" y="804519"/>
            <a:ext cx="9520158" cy="1049235"/>
          </a:xfrm>
        </p:spPr>
        <p:txBody>
          <a:bodyPr>
            <a:normAutofit/>
          </a:bodyPr>
          <a:lstStyle/>
          <a:p>
            <a:r>
              <a:rPr lang="tr-TR" dirty="0" err="1"/>
              <a:t>Hobbes</a:t>
            </a:r>
            <a:r>
              <a:rPr lang="tr-TR" dirty="0"/>
              <a:t> </a:t>
            </a:r>
          </a:p>
        </p:txBody>
      </p:sp>
      <p:cxnSp>
        <p:nvCxnSpPr>
          <p:cNvPr id="16"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7"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18" name="İçerik Yer Tutucusu 2">
            <a:extLst>
              <a:ext uri="{FF2B5EF4-FFF2-40B4-BE49-F238E27FC236}">
                <a16:creationId xmlns:a16="http://schemas.microsoft.com/office/drawing/2014/main" id="{EAFB4B40-08F9-4FEB-9FE3-34571CD66671}"/>
              </a:ext>
            </a:extLst>
          </p:cNvPr>
          <p:cNvGraphicFramePr>
            <a:graphicFrameLocks noGrp="1"/>
          </p:cNvGraphicFramePr>
          <p:nvPr>
            <p:ph idx="1"/>
            <p:extLst>
              <p:ext uri="{D42A27DB-BD31-4B8C-83A1-F6EECF244321}">
                <p14:modId xmlns:p14="http://schemas.microsoft.com/office/powerpoint/2010/main" val="218097487"/>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814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3E94E3B-CFA4-455A-9673-F46D27D1F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F71B8AF-24E1-4CE5-BB2F-6872EEC22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Başlık 1">
            <a:extLst>
              <a:ext uri="{FF2B5EF4-FFF2-40B4-BE49-F238E27FC236}">
                <a16:creationId xmlns:a16="http://schemas.microsoft.com/office/drawing/2014/main" id="{F2A880A6-3BD0-4830-B9F6-13A13E8D5C23}"/>
              </a:ext>
            </a:extLst>
          </p:cNvPr>
          <p:cNvSpPr>
            <a:spLocks noGrp="1"/>
          </p:cNvSpPr>
          <p:nvPr>
            <p:ph type="title"/>
          </p:nvPr>
        </p:nvSpPr>
        <p:spPr>
          <a:xfrm>
            <a:off x="1451579" y="2303047"/>
            <a:ext cx="3272093" cy="2674198"/>
          </a:xfrm>
        </p:spPr>
        <p:txBody>
          <a:bodyPr anchor="t">
            <a:normAutofit/>
          </a:bodyPr>
          <a:lstStyle/>
          <a:p>
            <a:r>
              <a:rPr lang="tr-TR" dirty="0"/>
              <a:t>Kaynaklar </a:t>
            </a:r>
          </a:p>
        </p:txBody>
      </p:sp>
      <p:cxnSp>
        <p:nvCxnSpPr>
          <p:cNvPr id="13" name="Straight Connector 12">
            <a:extLst>
              <a:ext uri="{FF2B5EF4-FFF2-40B4-BE49-F238E27FC236}">
                <a16:creationId xmlns:a16="http://schemas.microsoft.com/office/drawing/2014/main" id="{633E6928-1881-40F9-942A-64C25008A3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9EE85D1E-6AE6-45FB-8F62-424732BE3A3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cxnSp>
        <p:nvCxnSpPr>
          <p:cNvPr id="17" name="Straight Connector 16">
            <a:extLst>
              <a:ext uri="{FF2B5EF4-FFF2-40B4-BE49-F238E27FC236}">
                <a16:creationId xmlns:a16="http://schemas.microsoft.com/office/drawing/2014/main" id="{6EC9DAD0-4276-4BDF-80D8-C985DFED0E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9" name="Picture 18">
            <a:extLst>
              <a:ext uri="{FF2B5EF4-FFF2-40B4-BE49-F238E27FC236}">
                <a16:creationId xmlns:a16="http://schemas.microsoft.com/office/drawing/2014/main" id="{46827CF0-2230-41FD-8518-1B5AD476908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graphicFrame>
        <p:nvGraphicFramePr>
          <p:cNvPr id="5" name="İçerik Yer Tutucusu 2">
            <a:extLst>
              <a:ext uri="{FF2B5EF4-FFF2-40B4-BE49-F238E27FC236}">
                <a16:creationId xmlns:a16="http://schemas.microsoft.com/office/drawing/2014/main" id="{5104DC3F-9952-4080-BD65-2C0E9CC75E4C}"/>
              </a:ext>
            </a:extLst>
          </p:cNvPr>
          <p:cNvGraphicFramePr>
            <a:graphicFrameLocks noGrp="1"/>
          </p:cNvGraphicFramePr>
          <p:nvPr>
            <p:ph idx="1"/>
            <p:extLst>
              <p:ext uri="{D42A27DB-BD31-4B8C-83A1-F6EECF244321}">
                <p14:modId xmlns:p14="http://schemas.microsoft.com/office/powerpoint/2010/main" val="1499525176"/>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001832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2</TotalTime>
  <Words>602</Words>
  <Application>Microsoft Office PowerPoint</Application>
  <PresentationFormat>Geniş ekran</PresentationFormat>
  <Paragraphs>26</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Palatino Linotype</vt:lpstr>
      <vt:lpstr>Galeri</vt:lpstr>
      <vt:lpstr> T. Hobbes </vt:lpstr>
      <vt:lpstr>Hobbes </vt:lpstr>
      <vt:lpstr>Hobbes </vt:lpstr>
      <vt:lpstr>Hobbes </vt:lpstr>
      <vt:lpstr>Hobbes (Roberts and Sutch,  2012).  </vt:lpstr>
      <vt:lpstr>Hobbes </vt:lpstr>
      <vt:lpstr>Hobbes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 Hobbes </dc:title>
  <dc:creator>Mavis</dc:creator>
  <cp:lastModifiedBy>Mavis</cp:lastModifiedBy>
  <cp:revision>2</cp:revision>
  <dcterms:created xsi:type="dcterms:W3CDTF">2020-05-27T18:06:40Z</dcterms:created>
  <dcterms:modified xsi:type="dcterms:W3CDTF">2020-05-28T06:51:21Z</dcterms:modified>
</cp:coreProperties>
</file>