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2"/>
  </p:notes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63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16FC5D-BEB4-4964-B904-A885869A48FD}" type="datetimeFigureOut">
              <a:rPr lang="tr-TR" smtClean="0"/>
              <a:t>18.11.2018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8B5301-1728-4B1C-B39E-9BD85996D8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4554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0455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7005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6126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DC997-4B50-46C8-B079-FFD4369E4E2D}" type="datetime1">
              <a:rPr lang="tr-TR" smtClean="0"/>
              <a:t>18.11.2018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0462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6CDF7-82FC-4FBE-9835-E849DB7F2DD5}" type="datetime1">
              <a:rPr lang="tr-TR" smtClean="0"/>
              <a:t>18.11.2018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8534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90448-9B3D-4944-814E-E646D93FE87B}" type="datetime1">
              <a:rPr lang="tr-TR" smtClean="0"/>
              <a:t>18.11.2018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9899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C18EC-265B-4107-890B-23A0EA76E374}" type="datetime1">
              <a:rPr lang="tr-TR" smtClean="0"/>
              <a:t>18.11.2018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9254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2E1EA-9731-484C-88AE-3FBA04BD7F11}" type="datetime1">
              <a:rPr lang="tr-TR" smtClean="0"/>
              <a:t>18.11.2018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822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219F7-A41D-4DEE-8D66-DCC28A7E55CA}" type="datetime1">
              <a:rPr lang="tr-TR" smtClean="0"/>
              <a:t>18.11.2018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2068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2BA49-BE9A-4FA7-93CD-8ADCB1FB41E5}" type="datetime1">
              <a:rPr lang="tr-TR" smtClean="0"/>
              <a:t>18.11.2018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7368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01A01-1C6B-435D-91EF-0607B1FC216A}" type="datetime1">
              <a:rPr lang="tr-TR" smtClean="0"/>
              <a:t>18.11.2018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1344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93FC-19DC-4A89-8730-E283A9756DC7}" type="datetime1">
              <a:rPr lang="tr-TR" smtClean="0"/>
              <a:t>18.11.2018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0286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F7201-0A95-4AF3-87EC-C6B326E4AEF1}" type="datetime1">
              <a:rPr lang="tr-TR" smtClean="0"/>
              <a:t>18.11.2018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8503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096A3-4354-4816-B43A-C9BFCF37E137}" type="datetime1">
              <a:rPr lang="tr-TR" smtClean="0"/>
              <a:t>18.11.2018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8196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8A49D-3F6D-4DF4-9BFB-0B61BCF36E5A}" type="datetime1">
              <a:rPr lang="tr-TR" smtClean="0"/>
              <a:t>18.11.2018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3775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r-TR" sz="5400" dirty="0"/>
              <a:t>ELE322 </a:t>
            </a:r>
            <a:br>
              <a:rPr lang="tr-TR" sz="5400" dirty="0"/>
            </a:br>
            <a:r>
              <a:rPr lang="tr-TR" sz="5400" dirty="0"/>
              <a:t>COMMUNICATION THEORY – 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1600" dirty="0"/>
              <a:t>ANKARA UNIVERSITY</a:t>
            </a:r>
          </a:p>
          <a:p>
            <a:r>
              <a:rPr lang="tr-TR" sz="1600" dirty="0"/>
              <a:t>FACULTY OF ENGINEERING</a:t>
            </a:r>
          </a:p>
          <a:p>
            <a:r>
              <a:rPr lang="tr-TR" sz="1600" dirty="0"/>
              <a:t>ELECTRICAL AND ELECTRONICS ENGINEERING DEPARTMENT</a:t>
            </a:r>
          </a:p>
        </p:txBody>
      </p:sp>
    </p:spTree>
    <p:extLst>
      <p:ext uri="{BB962C8B-B14F-4D97-AF65-F5344CB8AC3E}">
        <p14:creationId xmlns:p14="http://schemas.microsoft.com/office/powerpoint/2010/main" val="3383223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/>
              <a:t>References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err="1"/>
              <a:t>Communication</a:t>
            </a:r>
            <a:r>
              <a:rPr lang="tr-TR" dirty="0"/>
              <a:t> </a:t>
            </a:r>
            <a:r>
              <a:rPr lang="tr-TR" dirty="0" err="1"/>
              <a:t>Systems</a:t>
            </a:r>
            <a:r>
              <a:rPr lang="tr-TR" dirty="0"/>
              <a:t>, An </a:t>
            </a:r>
            <a:r>
              <a:rPr lang="tr-TR" dirty="0" err="1"/>
              <a:t>Introduction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Signal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Noise</a:t>
            </a:r>
            <a:r>
              <a:rPr lang="tr-TR" dirty="0"/>
              <a:t> in </a:t>
            </a:r>
            <a:r>
              <a:rPr lang="tr-TR" dirty="0" err="1"/>
              <a:t>Electrical</a:t>
            </a:r>
            <a:r>
              <a:rPr lang="tr-TR" dirty="0"/>
              <a:t> </a:t>
            </a:r>
            <a:r>
              <a:rPr lang="tr-TR" dirty="0" err="1"/>
              <a:t>Communication</a:t>
            </a:r>
            <a:r>
              <a:rPr lang="tr-TR" dirty="0"/>
              <a:t>, 5th </a:t>
            </a:r>
            <a:r>
              <a:rPr lang="tr-TR" dirty="0" err="1"/>
              <a:t>edition</a:t>
            </a:r>
            <a:r>
              <a:rPr lang="tr-TR" dirty="0"/>
              <a:t>,  A.B. </a:t>
            </a:r>
            <a:r>
              <a:rPr lang="tr-TR" dirty="0" err="1"/>
              <a:t>Carlson</a:t>
            </a:r>
            <a:r>
              <a:rPr lang="tr-TR" dirty="0"/>
              <a:t>, P.B. </a:t>
            </a:r>
            <a:r>
              <a:rPr lang="tr-TR" dirty="0" err="1"/>
              <a:t>Crilly</a:t>
            </a:r>
            <a:r>
              <a:rPr lang="tr-TR" dirty="0"/>
              <a:t>, J.C. </a:t>
            </a:r>
            <a:r>
              <a:rPr lang="tr-TR" dirty="0" err="1"/>
              <a:t>Rutledge</a:t>
            </a:r>
            <a:r>
              <a:rPr lang="tr-TR" dirty="0"/>
              <a:t>, </a:t>
            </a:r>
            <a:r>
              <a:rPr lang="tr-TR" dirty="0" err="1"/>
              <a:t>Mc</a:t>
            </a:r>
            <a:r>
              <a:rPr lang="tr-TR" dirty="0"/>
              <a:t> </a:t>
            </a:r>
            <a:r>
              <a:rPr lang="tr-TR" dirty="0" err="1"/>
              <a:t>Graw</a:t>
            </a:r>
            <a:r>
              <a:rPr lang="tr-TR" dirty="0"/>
              <a:t> </a:t>
            </a:r>
            <a:r>
              <a:rPr lang="tr-TR" dirty="0" err="1"/>
              <a:t>Hill</a:t>
            </a:r>
            <a:r>
              <a:rPr lang="tr-TR" dirty="0"/>
              <a:t>.</a:t>
            </a:r>
          </a:p>
          <a:p>
            <a:pPr marL="0" lvl="0" indent="0">
              <a:buNone/>
            </a:pPr>
            <a:endParaRPr lang="tr-TR" dirty="0"/>
          </a:p>
          <a:p>
            <a:r>
              <a:rPr lang="tr-TR" dirty="0"/>
              <a:t>An </a:t>
            </a:r>
            <a:r>
              <a:rPr lang="tr-TR" dirty="0" err="1"/>
              <a:t>Introduction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Analog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Digital</a:t>
            </a:r>
            <a:r>
              <a:rPr lang="tr-TR" dirty="0"/>
              <a:t> Communications, 2nd </a:t>
            </a:r>
            <a:r>
              <a:rPr lang="tr-TR" dirty="0" err="1"/>
              <a:t>edition</a:t>
            </a:r>
            <a:r>
              <a:rPr lang="tr-TR" dirty="0"/>
              <a:t>, S. </a:t>
            </a:r>
            <a:r>
              <a:rPr lang="tr-TR" dirty="0" err="1"/>
              <a:t>Haykin</a:t>
            </a:r>
            <a:r>
              <a:rPr lang="tr-TR" dirty="0"/>
              <a:t>, M. </a:t>
            </a:r>
            <a:r>
              <a:rPr lang="tr-TR" dirty="0" err="1"/>
              <a:t>Moher</a:t>
            </a:r>
            <a:r>
              <a:rPr lang="tr-TR" dirty="0"/>
              <a:t>, </a:t>
            </a:r>
            <a:r>
              <a:rPr lang="tr-TR" dirty="0" err="1"/>
              <a:t>Wiley</a:t>
            </a:r>
            <a:r>
              <a:rPr lang="tr-TR" dirty="0"/>
              <a:t>.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6912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122140" y="1757320"/>
            <a:ext cx="5925065" cy="1900280"/>
          </a:xfrm>
        </p:spPr>
        <p:txBody>
          <a:bodyPr>
            <a:normAutofit/>
          </a:bodyPr>
          <a:lstStyle/>
          <a:p>
            <a:pPr algn="ctr"/>
            <a:r>
              <a:rPr lang="tr-TR" sz="3600" dirty="0"/>
              <a:t>ELE322 </a:t>
            </a:r>
            <a:br>
              <a:rPr lang="tr-TR" sz="3600" dirty="0"/>
            </a:br>
            <a:r>
              <a:rPr lang="tr-TR" sz="3600" dirty="0"/>
              <a:t>COMMUNICATION THEORY - I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2240691" y="3975700"/>
            <a:ext cx="8767119" cy="22026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LECTURE 4</a:t>
            </a:r>
          </a:p>
          <a:p>
            <a:pPr marL="0" indent="0">
              <a:buNone/>
            </a:pPr>
            <a:r>
              <a:rPr lang="tr-TR" dirty="0"/>
              <a:t>FOURIER TRANSFORMS AND THEIR PROPERTIES</a:t>
            </a: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2295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id="{374C5EA2-ED1C-4210-9874-01A46F9B3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3FC00C4A-5020-4E85-AF53-2543B50E62A9}"/>
              </a:ext>
            </a:extLst>
          </p:cNvPr>
          <p:cNvSpPr/>
          <p:nvPr/>
        </p:nvSpPr>
        <p:spPr>
          <a:xfrm>
            <a:off x="950888" y="714198"/>
            <a:ext cx="36642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 err="1">
                <a:latin typeface="+mj-lt"/>
              </a:rPr>
              <a:t>Fourier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Transforms</a:t>
            </a:r>
            <a:endParaRPr lang="tr-TR" sz="3600" dirty="0">
              <a:latin typeface="+mj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Dikdörtgen 3">
                <a:extLst>
                  <a:ext uri="{FF2B5EF4-FFF2-40B4-BE49-F238E27FC236}">
                    <a16:creationId xmlns:a16="http://schemas.microsoft.com/office/drawing/2014/main" id="{6C2D8EC3-9BDF-4D6F-A103-9B05795FFE52}"/>
                  </a:ext>
                </a:extLst>
              </p:cNvPr>
              <p:cNvSpPr/>
              <p:nvPr/>
            </p:nvSpPr>
            <p:spPr>
              <a:xfrm>
                <a:off x="950887" y="1703163"/>
                <a:ext cx="10163955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tr-TR" sz="2800" dirty="0"/>
                  <a:t>T</a:t>
                </a:r>
                <a:r>
                  <a:rPr lang="en-US" sz="2800" dirty="0"/>
                  <a:t>he </a:t>
                </a:r>
                <a:r>
                  <a:rPr lang="en-US" sz="2800" b="1" dirty="0"/>
                  <a:t>Fourier transform </a:t>
                </a:r>
                <a:r>
                  <a:rPr lang="en-US" sz="2800" dirty="0"/>
                  <a:t>of </a:t>
                </a:r>
                <a:r>
                  <a:rPr lang="en-US" sz="2800" i="1" dirty="0"/>
                  <a:t>v</a:t>
                </a:r>
                <a:r>
                  <a:rPr lang="en-US" sz="2800" dirty="0"/>
                  <a:t>(</a:t>
                </a:r>
                <a:r>
                  <a:rPr lang="en-US" sz="2800" i="1" dirty="0"/>
                  <a:t>t</a:t>
                </a:r>
                <a:r>
                  <a:rPr lang="en-US" sz="2800" dirty="0"/>
                  <a:t>) symbolized by </a:t>
                </a:r>
                <a:r>
                  <a:rPr lang="en-US" sz="2800" i="1" dirty="0"/>
                  <a:t>V</a:t>
                </a:r>
                <a:r>
                  <a:rPr lang="en-US" sz="2800" dirty="0"/>
                  <a:t>( </a:t>
                </a:r>
                <a:r>
                  <a:rPr lang="en-US" sz="2800" i="1" dirty="0"/>
                  <a:t>f </a:t>
                </a:r>
                <a:r>
                  <a:rPr lang="en-US" sz="2800" dirty="0"/>
                  <a:t>) or</a:t>
                </a:r>
                <a:r>
                  <a:rPr lang="tr-TR" sz="2800" dirty="0"/>
                  <a:t> </a:t>
                </a:r>
                <a14:m>
                  <m:oMath xmlns:m="http://schemas.openxmlformats.org/officeDocument/2006/math">
                    <m:r>
                      <a:rPr lang="tr-TR" sz="2800" i="1" smtClean="0">
                        <a:latin typeface="Cambria Math" panose="02040503050406030204" pitchFamily="18" charset="0"/>
                      </a:rPr>
                      <m:t>ℱ</m:t>
                    </m:r>
                    <m:d>
                      <m:dPr>
                        <m:begChr m:val="["/>
                        <m:endChr m:val="]"/>
                        <m:ctrlPr>
                          <a:rPr lang="tr-TR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d>
                          <m:dPr>
                            <m:ctrlPr>
                              <a:rPr lang="tr-TR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tr-TR" sz="28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</m:oMath>
                </a14:m>
                <a:r>
                  <a:rPr lang="tr-TR" sz="2800" dirty="0"/>
                  <a:t> </a:t>
                </a:r>
                <a:r>
                  <a:rPr lang="tr-TR" sz="2800" dirty="0" err="1"/>
                  <a:t>and</a:t>
                </a:r>
                <a:r>
                  <a:rPr lang="tr-TR" sz="2800" dirty="0"/>
                  <a:t> </a:t>
                </a:r>
                <a:r>
                  <a:rPr lang="tr-TR" sz="2800" dirty="0" err="1"/>
                  <a:t>defined</a:t>
                </a:r>
                <a:r>
                  <a:rPr lang="tr-TR" sz="2800" dirty="0"/>
                  <a:t> as</a:t>
                </a:r>
              </a:p>
            </p:txBody>
          </p:sp>
        </mc:Choice>
        <mc:Fallback>
          <p:sp>
            <p:nvSpPr>
              <p:cNvPr id="4" name="Dikdörtgen 3">
                <a:extLst>
                  <a:ext uri="{FF2B5EF4-FFF2-40B4-BE49-F238E27FC236}">
                    <a16:creationId xmlns:a16="http://schemas.microsoft.com/office/drawing/2014/main" id="{6C2D8EC3-9BDF-4D6F-A103-9B05795FFE5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0887" y="1703163"/>
                <a:ext cx="10163955" cy="954107"/>
              </a:xfrm>
              <a:prstGeom prst="rect">
                <a:avLst/>
              </a:prstGeom>
              <a:blipFill>
                <a:blip r:embed="rId2"/>
                <a:stretch>
                  <a:fillRect l="-1260" t="-5732" b="-1719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Metin kutusu 4">
                <a:extLst>
                  <a:ext uri="{FF2B5EF4-FFF2-40B4-BE49-F238E27FC236}">
                    <a16:creationId xmlns:a16="http://schemas.microsoft.com/office/drawing/2014/main" id="{FF8F2A4B-F9D0-4DF0-AC7A-AF113D30D3E6}"/>
                  </a:ext>
                </a:extLst>
              </p:cNvPr>
              <p:cNvSpPr txBox="1"/>
              <p:nvPr/>
            </p:nvSpPr>
            <p:spPr>
              <a:xfrm>
                <a:off x="3439054" y="3156008"/>
                <a:ext cx="5313891" cy="5459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𝑉</m:t>
                    </m:r>
                    <m:d>
                      <m:dPr>
                        <m:ctrlPr>
                          <a:rPr lang="tr-TR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d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tr-TR" sz="2800" dirty="0"/>
                  <a:t> </a:t>
                </a:r>
                <a14:m>
                  <m:oMath xmlns:m="http://schemas.openxmlformats.org/officeDocument/2006/math">
                    <m:r>
                      <a:rPr lang="tr-TR" sz="2800" i="1">
                        <a:latin typeface="Cambria Math" panose="02040503050406030204" pitchFamily="18" charset="0"/>
                      </a:rPr>
                      <m:t>ℱ</m:t>
                    </m:r>
                    <m:d>
                      <m:dPr>
                        <m:begChr m:val="["/>
                        <m:endChr m:val="]"/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𝑣</m:t>
                        </m:r>
                        <m:d>
                          <m:dPr>
                            <m:ctrlPr>
                              <a:rPr lang="tr-TR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tr-TR" sz="28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</m:oMath>
                </a14:m>
                <a:r>
                  <a:rPr lang="tr-TR" sz="2800" dirty="0"/>
                  <a:t>=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tr-TR" sz="2800" i="1" dirty="0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tr-TR" sz="28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tr-TR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b>
                      <m:sup>
                        <m:r>
                          <a:rPr lang="tr-TR" sz="28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r>
                          <a:rPr lang="tr-TR" sz="2800" b="0" i="1" dirty="0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tr-TR" sz="2800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tr-TR" sz="2800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tr-TR" sz="2800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  <m:sSup>
                          <m:sSupPr>
                            <m:ctrlPr>
                              <a:rPr lang="tr-TR" sz="2800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sz="2800" b="0" i="1" dirty="0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tr-TR" sz="2800" b="0" i="1" dirty="0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tr-TR" sz="2800" b="0" i="1" dirty="0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tr-TR" sz="28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tr-TR" sz="28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tr-TR" sz="28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𝑓𝑡</m:t>
                            </m:r>
                          </m:sup>
                        </m:sSup>
                        <m:r>
                          <a:rPr lang="tr-TR" sz="2800" b="0" i="1" dirty="0" smtClean="0">
                            <a:latin typeface="Cambria Math" panose="02040503050406030204" pitchFamily="18" charset="0"/>
                          </a:rPr>
                          <m:t>𝑑𝑡</m:t>
                        </m:r>
                      </m:e>
                    </m:nary>
                  </m:oMath>
                </a14:m>
                <a:endParaRPr lang="tr-TR" sz="2800" dirty="0"/>
              </a:p>
            </p:txBody>
          </p:sp>
        </mc:Choice>
        <mc:Fallback>
          <p:sp>
            <p:nvSpPr>
              <p:cNvPr id="5" name="Metin kutusu 4">
                <a:extLst>
                  <a:ext uri="{FF2B5EF4-FFF2-40B4-BE49-F238E27FC236}">
                    <a16:creationId xmlns:a16="http://schemas.microsoft.com/office/drawing/2014/main" id="{FF8F2A4B-F9D0-4DF0-AC7A-AF113D30D3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9054" y="3156008"/>
                <a:ext cx="5313891" cy="545983"/>
              </a:xfrm>
              <a:prstGeom prst="rect">
                <a:avLst/>
              </a:prstGeom>
              <a:blipFill>
                <a:blip r:embed="rId3"/>
                <a:stretch>
                  <a:fillRect t="-7865" b="-3033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Dikdörtgen 5">
            <a:extLst>
              <a:ext uri="{FF2B5EF4-FFF2-40B4-BE49-F238E27FC236}">
                <a16:creationId xmlns:a16="http://schemas.microsoft.com/office/drawing/2014/main" id="{6984F0C5-F02B-47FE-A793-97BC8E14B6D4}"/>
              </a:ext>
            </a:extLst>
          </p:cNvPr>
          <p:cNvSpPr/>
          <p:nvPr/>
        </p:nvSpPr>
        <p:spPr>
          <a:xfrm>
            <a:off x="950887" y="4200730"/>
            <a:ext cx="102527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an integration over all time that yields a function of the</a:t>
            </a:r>
            <a:r>
              <a:rPr lang="tr-TR" sz="2800" dirty="0"/>
              <a:t> </a:t>
            </a:r>
            <a:r>
              <a:rPr lang="en-US" sz="2800" dirty="0"/>
              <a:t>continuous variable </a:t>
            </a:r>
            <a:r>
              <a:rPr lang="en-US" sz="2800" i="1" dirty="0"/>
              <a:t>f.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102429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id="{374C5EA2-ED1C-4210-9874-01A46F9B3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3FC00C4A-5020-4E85-AF53-2543B50E62A9}"/>
              </a:ext>
            </a:extLst>
          </p:cNvPr>
          <p:cNvSpPr/>
          <p:nvPr/>
        </p:nvSpPr>
        <p:spPr>
          <a:xfrm>
            <a:off x="950888" y="714198"/>
            <a:ext cx="36642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 err="1">
                <a:latin typeface="+mj-lt"/>
              </a:rPr>
              <a:t>Fourier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Transforms</a:t>
            </a:r>
            <a:endParaRPr lang="tr-TR" sz="3600" dirty="0">
              <a:latin typeface="+mj-lt"/>
            </a:endParaRP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575F9F63-7561-434B-8622-BE7BA5AED5B5}"/>
              </a:ext>
            </a:extLst>
          </p:cNvPr>
          <p:cNvSpPr/>
          <p:nvPr/>
        </p:nvSpPr>
        <p:spPr>
          <a:xfrm>
            <a:off x="950888" y="1605509"/>
            <a:ext cx="1046579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The time function </a:t>
            </a:r>
            <a:r>
              <a:rPr lang="en-US" sz="2800" i="1" dirty="0"/>
              <a:t>v</a:t>
            </a:r>
            <a:r>
              <a:rPr lang="en-US" sz="2800" dirty="0"/>
              <a:t>(</a:t>
            </a:r>
            <a:r>
              <a:rPr lang="en-US" sz="2800" i="1" dirty="0"/>
              <a:t>t</a:t>
            </a:r>
            <a:r>
              <a:rPr lang="en-US" sz="2800" dirty="0"/>
              <a:t>) is recovered from </a:t>
            </a:r>
            <a:r>
              <a:rPr lang="en-US" sz="2800" i="1" dirty="0"/>
              <a:t>V</a:t>
            </a:r>
            <a:r>
              <a:rPr lang="en-US" sz="2800" dirty="0"/>
              <a:t>( </a:t>
            </a:r>
            <a:r>
              <a:rPr lang="en-US" sz="2800" i="1" dirty="0"/>
              <a:t>f </a:t>
            </a:r>
            <a:r>
              <a:rPr lang="en-US" sz="2800" dirty="0"/>
              <a:t>) by the </a:t>
            </a:r>
            <a:r>
              <a:rPr lang="en-US" sz="2800" b="1" dirty="0"/>
              <a:t>inverse Fourier transform</a:t>
            </a:r>
            <a:endParaRPr lang="tr-TR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Metin kutusu 4">
                <a:extLst>
                  <a:ext uri="{FF2B5EF4-FFF2-40B4-BE49-F238E27FC236}">
                    <a16:creationId xmlns:a16="http://schemas.microsoft.com/office/drawing/2014/main" id="{EF4E642D-2D88-4335-ACE0-D0DF63F141B8}"/>
                  </a:ext>
                </a:extLst>
              </p:cNvPr>
              <p:cNvSpPr txBox="1"/>
              <p:nvPr/>
            </p:nvSpPr>
            <p:spPr>
              <a:xfrm>
                <a:off x="3135157" y="3017169"/>
                <a:ext cx="5921686" cy="5459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𝑣</m:t>
                    </m:r>
                    <m:d>
                      <m:dPr>
                        <m:ctrlPr>
                          <a:rPr lang="tr-TR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tr-TR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ℱ</m:t>
                        </m:r>
                      </m:e>
                      <m:sup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begChr m:val="["/>
                        <m:endChr m:val="]"/>
                        <m:ctrlPr>
                          <a:rPr lang="tr-TR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tr-TR" sz="2800" dirty="0"/>
                  <a:t>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tr-TR" sz="2800" i="1" dirty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tr-TR" sz="2800" i="1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tr-TR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b>
                      <m:sup>
                        <m:r>
                          <a:rPr lang="tr-TR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r>
                          <a:rPr lang="tr-TR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  <m:r>
                          <a:rPr lang="tr-TR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tr-TR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  <m:r>
                          <a:rPr lang="tr-TR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  <m:sSup>
                          <m:sSupPr>
                            <m:ctrlPr>
                              <a:rPr lang="tr-TR" sz="28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sz="2800" i="1" dirty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tr-TR" sz="2800" i="1" dirty="0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tr-TR" sz="2800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tr-TR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tr-TR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𝑓𝑡</m:t>
                            </m:r>
                          </m:sup>
                        </m:sSup>
                        <m:r>
                          <a:rPr lang="tr-TR" sz="2800" i="1" dirty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tr-TR" sz="2800" b="0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nary>
                  </m:oMath>
                </a14:m>
                <a:endParaRPr lang="tr-TR" sz="2800" dirty="0"/>
              </a:p>
            </p:txBody>
          </p:sp>
        </mc:Choice>
        <mc:Fallback>
          <p:sp>
            <p:nvSpPr>
              <p:cNvPr id="5" name="Metin kutusu 4">
                <a:extLst>
                  <a:ext uri="{FF2B5EF4-FFF2-40B4-BE49-F238E27FC236}">
                    <a16:creationId xmlns:a16="http://schemas.microsoft.com/office/drawing/2014/main" id="{EF4E642D-2D88-4335-ACE0-D0DF63F141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5157" y="3017169"/>
                <a:ext cx="5921686" cy="54598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Dikdörtgen 5">
            <a:extLst>
              <a:ext uri="{FF2B5EF4-FFF2-40B4-BE49-F238E27FC236}">
                <a16:creationId xmlns:a16="http://schemas.microsoft.com/office/drawing/2014/main" id="{9F01E1CC-1383-4EE2-9B89-51EF4DE0AE9D}"/>
              </a:ext>
            </a:extLst>
          </p:cNvPr>
          <p:cNvSpPr/>
          <p:nvPr/>
        </p:nvSpPr>
        <p:spPr>
          <a:xfrm>
            <a:off x="1000443" y="4176490"/>
            <a:ext cx="51833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an integration over all frequency </a:t>
            </a:r>
            <a:r>
              <a:rPr lang="en-US" sz="2800" i="1" dirty="0"/>
              <a:t>f.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632874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id="{374C5EA2-ED1C-4210-9874-01A46F9B3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3FC00C4A-5020-4E85-AF53-2543B50E62A9}"/>
              </a:ext>
            </a:extLst>
          </p:cNvPr>
          <p:cNvSpPr/>
          <p:nvPr/>
        </p:nvSpPr>
        <p:spPr>
          <a:xfrm>
            <a:off x="950888" y="714198"/>
            <a:ext cx="65730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>
                <a:latin typeface="+mj-lt"/>
              </a:rPr>
              <a:t>TIME AND FREQUENCY RELATIONS</a:t>
            </a: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E5762035-1F99-46E1-A4E1-0298E27D61DD}"/>
              </a:ext>
            </a:extLst>
          </p:cNvPr>
          <p:cNvSpPr/>
          <p:nvPr/>
        </p:nvSpPr>
        <p:spPr>
          <a:xfrm>
            <a:off x="950888" y="1527373"/>
            <a:ext cx="29113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 err="1"/>
              <a:t>Superposition</a:t>
            </a:r>
            <a:r>
              <a:rPr lang="tr-TR" sz="3600" dirty="0"/>
              <a:t>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Dikdörtgen 4">
                <a:extLst>
                  <a:ext uri="{FF2B5EF4-FFF2-40B4-BE49-F238E27FC236}">
                    <a16:creationId xmlns:a16="http://schemas.microsoft.com/office/drawing/2014/main" id="{C77F34BF-3D5D-4208-8A29-228067BC57D6}"/>
                  </a:ext>
                </a:extLst>
              </p:cNvPr>
              <p:cNvSpPr/>
              <p:nvPr/>
            </p:nvSpPr>
            <p:spPr>
              <a:xfrm>
                <a:off x="950888" y="2340548"/>
                <a:ext cx="6096000" cy="52322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sz="2800" dirty="0"/>
                  <a:t>If</a:t>
                </a:r>
                <a:r>
                  <a:rPr lang="tr-TR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800" i="1" smtClean="0"/>
                        </m:ctrlPr>
                      </m:sSubPr>
                      <m:e>
                        <m:r>
                          <a:rPr lang="tr-TR" sz="2800" b="0" i="1" smtClean="0"/>
                          <m:t>𝑎</m:t>
                        </m:r>
                      </m:e>
                      <m:sub>
                        <m:r>
                          <a:rPr lang="tr-TR" sz="2800" b="0" i="1" smtClean="0"/>
                          <m:t>1</m:t>
                        </m:r>
                      </m:sub>
                    </m:sSub>
                  </m:oMath>
                </a14:m>
                <a:r>
                  <a:rPr lang="en-US" sz="28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/>
                        </m:ctrlPr>
                      </m:sSubPr>
                      <m:e>
                        <m:r>
                          <a:rPr lang="tr-TR" sz="2800" b="0" i="1" smtClean="0"/>
                          <m:t>𝑎</m:t>
                        </m:r>
                      </m:e>
                      <m:sub>
                        <m:r>
                          <a:rPr lang="tr-TR" sz="2800" b="0" i="1" smtClean="0"/>
                          <m:t>2</m:t>
                        </m:r>
                      </m:sub>
                    </m:sSub>
                  </m:oMath>
                </a14:m>
                <a:r>
                  <a:rPr lang="en-US" sz="2800" dirty="0"/>
                  <a:t>are</a:t>
                </a:r>
                <a:r>
                  <a:rPr lang="tr-TR" sz="2800" dirty="0"/>
                  <a:t> constants </a:t>
                </a:r>
                <a:r>
                  <a:rPr lang="tr-TR" sz="2800" dirty="0" err="1"/>
                  <a:t>and</a:t>
                </a:r>
                <a:endParaRPr lang="tr-TR" sz="2800" dirty="0"/>
              </a:p>
            </p:txBody>
          </p:sp>
        </mc:Choice>
        <mc:Fallback>
          <p:sp>
            <p:nvSpPr>
              <p:cNvPr id="5" name="Dikdörtgen 4">
                <a:extLst>
                  <a:ext uri="{FF2B5EF4-FFF2-40B4-BE49-F238E27FC236}">
                    <a16:creationId xmlns:a16="http://schemas.microsoft.com/office/drawing/2014/main" id="{C77F34BF-3D5D-4208-8A29-228067BC5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0888" y="2340548"/>
                <a:ext cx="6096000" cy="523220"/>
              </a:xfrm>
              <a:prstGeom prst="rect">
                <a:avLst/>
              </a:prstGeom>
              <a:blipFill>
                <a:blip r:embed="rId2"/>
                <a:stretch>
                  <a:fillRect l="-2100" t="-11628" b="-3255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Metin kutusu 5">
                <a:extLst>
                  <a:ext uri="{FF2B5EF4-FFF2-40B4-BE49-F238E27FC236}">
                    <a16:creationId xmlns:a16="http://schemas.microsoft.com/office/drawing/2014/main" id="{4E97731A-A110-44A0-AA33-AC970FF6B30C}"/>
                  </a:ext>
                </a:extLst>
              </p:cNvPr>
              <p:cNvSpPr txBox="1"/>
              <p:nvPr/>
            </p:nvSpPr>
            <p:spPr>
              <a:xfrm>
                <a:off x="4114560" y="3212109"/>
                <a:ext cx="396288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𝑣</m:t>
                      </m:r>
                      <m:d>
                        <m:d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tr-TR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tr-TR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tr-TR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8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tr-TR" sz="2800" dirty="0"/>
              </a:p>
            </p:txBody>
          </p:sp>
        </mc:Choice>
        <mc:Fallback>
          <p:sp>
            <p:nvSpPr>
              <p:cNvPr id="6" name="Metin kutusu 5">
                <a:extLst>
                  <a:ext uri="{FF2B5EF4-FFF2-40B4-BE49-F238E27FC236}">
                    <a16:creationId xmlns:a16="http://schemas.microsoft.com/office/drawing/2014/main" id="{4E97731A-A110-44A0-AA33-AC970FF6B3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560" y="3212109"/>
                <a:ext cx="3962880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Dikdörtgen 6">
            <a:extLst>
              <a:ext uri="{FF2B5EF4-FFF2-40B4-BE49-F238E27FC236}">
                <a16:creationId xmlns:a16="http://schemas.microsoft.com/office/drawing/2014/main" id="{BC6B293E-7067-4BEE-AFC3-EBDE2C7055C4}"/>
              </a:ext>
            </a:extLst>
          </p:cNvPr>
          <p:cNvSpPr/>
          <p:nvPr/>
        </p:nvSpPr>
        <p:spPr>
          <a:xfrm>
            <a:off x="1039665" y="3732623"/>
            <a:ext cx="8611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 err="1"/>
              <a:t>then</a:t>
            </a:r>
            <a:endParaRPr lang="tr-TR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Metin kutusu 7">
                <a:extLst>
                  <a:ext uri="{FF2B5EF4-FFF2-40B4-BE49-F238E27FC236}">
                    <a16:creationId xmlns:a16="http://schemas.microsoft.com/office/drawing/2014/main" id="{FA07176C-631F-499B-8088-E803296ACB25}"/>
                  </a:ext>
                </a:extLst>
              </p:cNvPr>
              <p:cNvSpPr txBox="1"/>
              <p:nvPr/>
            </p:nvSpPr>
            <p:spPr>
              <a:xfrm>
                <a:off x="3608556" y="4568785"/>
                <a:ext cx="497488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tr-TR" sz="2800" i="1" smtClean="0">
                        <a:latin typeface="Cambria Math" panose="02040503050406030204" pitchFamily="18" charset="0"/>
                      </a:rPr>
                      <m:t>ℱ</m:t>
                    </m:r>
                  </m:oMath>
                </a14:m>
                <a:r>
                  <a:rPr lang="tr-TR" sz="2800" dirty="0"/>
                  <a:t>[v(t)]=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tr-TR" sz="2800" dirty="0"/>
                  <a:t> </a:t>
                </a:r>
                <a14:m>
                  <m:oMath xmlns:m="http://schemas.openxmlformats.org/officeDocument/2006/math">
                    <m:r>
                      <a:rPr lang="tr-TR" sz="2800" i="1">
                        <a:latin typeface="Cambria Math" panose="02040503050406030204" pitchFamily="18" charset="0"/>
                      </a:rPr>
                      <m:t>ℱ</m:t>
                    </m:r>
                  </m:oMath>
                </a14:m>
                <a:r>
                  <a:rPr lang="tr-TR" sz="2800" dirty="0"/>
                  <a:t>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tr-TR" sz="2800" dirty="0"/>
                  <a:t>]+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tr-TR" sz="2800" dirty="0"/>
                  <a:t> </a:t>
                </a:r>
                <a14:m>
                  <m:oMath xmlns:m="http://schemas.openxmlformats.org/officeDocument/2006/math">
                    <m:r>
                      <a:rPr lang="tr-TR" sz="2800" i="1">
                        <a:latin typeface="Cambria Math" panose="02040503050406030204" pitchFamily="18" charset="0"/>
                      </a:rPr>
                      <m:t>ℱ</m:t>
                    </m:r>
                  </m:oMath>
                </a14:m>
                <a:r>
                  <a:rPr lang="tr-TR" sz="2800" dirty="0"/>
                  <a:t>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tr-TR" sz="2800" dirty="0"/>
                  <a:t>]</a:t>
                </a:r>
              </a:p>
            </p:txBody>
          </p:sp>
        </mc:Choice>
        <mc:Fallback>
          <p:sp>
            <p:nvSpPr>
              <p:cNvPr id="8" name="Metin kutusu 7">
                <a:extLst>
                  <a:ext uri="{FF2B5EF4-FFF2-40B4-BE49-F238E27FC236}">
                    <a16:creationId xmlns:a16="http://schemas.microsoft.com/office/drawing/2014/main" id="{FA07176C-631F-499B-8088-E803296ACB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8556" y="4568785"/>
                <a:ext cx="4974888" cy="430887"/>
              </a:xfrm>
              <a:prstGeom prst="rect">
                <a:avLst/>
              </a:prstGeom>
              <a:blipFill>
                <a:blip r:embed="rId4"/>
                <a:stretch>
                  <a:fillRect l="-123" t="-23944" r="-3431" b="-50704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821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id="{374C5EA2-ED1C-4210-9874-01A46F9B3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3FC00C4A-5020-4E85-AF53-2543B50E62A9}"/>
              </a:ext>
            </a:extLst>
          </p:cNvPr>
          <p:cNvSpPr/>
          <p:nvPr/>
        </p:nvSpPr>
        <p:spPr>
          <a:xfrm>
            <a:off x="950888" y="714198"/>
            <a:ext cx="65730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>
                <a:latin typeface="+mj-lt"/>
              </a:rPr>
              <a:t>TIME AND FREQUENCY RELATIONS</a:t>
            </a: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E5762035-1F99-46E1-A4E1-0298E27D61DD}"/>
              </a:ext>
            </a:extLst>
          </p:cNvPr>
          <p:cNvSpPr/>
          <p:nvPr/>
        </p:nvSpPr>
        <p:spPr>
          <a:xfrm>
            <a:off x="950888" y="1527373"/>
            <a:ext cx="45163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Time Delay and Scale Change</a:t>
            </a:r>
            <a:r>
              <a:rPr lang="tr-TR" sz="2800" dirty="0"/>
              <a:t>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Metin kutusu 8">
                <a:extLst>
                  <a:ext uri="{FF2B5EF4-FFF2-40B4-BE49-F238E27FC236}">
                    <a16:creationId xmlns:a16="http://schemas.microsoft.com/office/drawing/2014/main" id="{511B3D66-E38C-451A-902F-F4DF428BBE95}"/>
                  </a:ext>
                </a:extLst>
              </p:cNvPr>
              <p:cNvSpPr txBox="1"/>
              <p:nvPr/>
            </p:nvSpPr>
            <p:spPr>
              <a:xfrm>
                <a:off x="4070317" y="2450237"/>
                <a:ext cx="4051365" cy="4448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↔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sSup>
                        <m:sSupPr>
                          <m:ctrlPr>
                            <a:rPr lang="tr-TR" sz="2800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sz="2800" i="1" dirty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tr-TR" sz="2800" b="0" i="1" dirty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tr-TR" sz="2800" i="1" dirty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tr-TR" sz="2800" i="1" dirty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tr-TR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tr-TR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sSub>
                            <m:sSubPr>
                              <m:ctrlPr>
                                <a:rPr lang="tr-TR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tr-TR" sz="28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</m:sup>
                      </m:sSup>
                    </m:oMath>
                  </m:oMathPara>
                </a14:m>
                <a:endParaRPr lang="tr-TR" sz="2800" dirty="0"/>
              </a:p>
            </p:txBody>
          </p:sp>
        </mc:Choice>
        <mc:Fallback>
          <p:sp>
            <p:nvSpPr>
              <p:cNvPr id="9" name="Metin kutusu 8">
                <a:extLst>
                  <a:ext uri="{FF2B5EF4-FFF2-40B4-BE49-F238E27FC236}">
                    <a16:creationId xmlns:a16="http://schemas.microsoft.com/office/drawing/2014/main" id="{511B3D66-E38C-451A-902F-F4DF428BBE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0317" y="2450237"/>
                <a:ext cx="4051365" cy="44480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Dikdörtgen 9">
                <a:extLst>
                  <a:ext uri="{FF2B5EF4-FFF2-40B4-BE49-F238E27FC236}">
                    <a16:creationId xmlns:a16="http://schemas.microsoft.com/office/drawing/2014/main" id="{0293C7ED-3F44-4621-92C6-C589C2F72C37}"/>
                  </a:ext>
                </a:extLst>
              </p:cNvPr>
              <p:cNvSpPr/>
              <p:nvPr/>
            </p:nvSpPr>
            <p:spPr>
              <a:xfrm>
                <a:off x="950888" y="3240699"/>
                <a:ext cx="10723248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800" i="1"/>
                        </m:ctrlPr>
                      </m:sSubPr>
                      <m:e>
                        <m:r>
                          <a:rPr lang="tr-TR" sz="2800" i="1"/>
                          <m:t>𝑡</m:t>
                        </m:r>
                      </m:e>
                      <m:sub>
                        <m:r>
                          <a:rPr lang="tr-TR" sz="2800" i="1"/>
                          <m:t>𝑑</m:t>
                        </m:r>
                      </m:sub>
                    </m:sSub>
                    <m:r>
                      <a:rPr lang="tr-TR" sz="2800" i="1"/>
                      <m:t> </m:t>
                    </m:r>
                  </m:oMath>
                </a14:m>
                <a:r>
                  <a:rPr lang="en-US" sz="2800" dirty="0"/>
                  <a:t>is a negative quantity, the signal is </a:t>
                </a:r>
                <a:r>
                  <a:rPr lang="en-US" sz="2800" i="1" dirty="0"/>
                  <a:t>advanced </a:t>
                </a:r>
                <a:r>
                  <a:rPr lang="en-US" sz="2800" dirty="0"/>
                  <a:t>in time and the added phase has</a:t>
                </a:r>
                <a:r>
                  <a:rPr lang="tr-TR" sz="2800" dirty="0"/>
                  <a:t> </a:t>
                </a:r>
                <a:r>
                  <a:rPr lang="tr-TR" sz="2800" dirty="0" err="1"/>
                  <a:t>positive</a:t>
                </a:r>
                <a:r>
                  <a:rPr lang="tr-TR" sz="2800" dirty="0"/>
                  <a:t> </a:t>
                </a:r>
                <a:r>
                  <a:rPr lang="tr-TR" sz="2800" dirty="0" err="1"/>
                  <a:t>slope</a:t>
                </a:r>
                <a:r>
                  <a:rPr lang="tr-TR" sz="2800" dirty="0"/>
                  <a:t>.</a:t>
                </a:r>
              </a:p>
            </p:txBody>
          </p:sp>
        </mc:Choice>
        <mc:Fallback>
          <p:sp>
            <p:nvSpPr>
              <p:cNvPr id="10" name="Dikdörtgen 9">
                <a:extLst>
                  <a:ext uri="{FF2B5EF4-FFF2-40B4-BE49-F238E27FC236}">
                    <a16:creationId xmlns:a16="http://schemas.microsoft.com/office/drawing/2014/main" id="{0293C7ED-3F44-4621-92C6-C589C2F72C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0888" y="3240699"/>
                <a:ext cx="10723248" cy="954107"/>
              </a:xfrm>
              <a:prstGeom prst="rect">
                <a:avLst/>
              </a:prstGeom>
              <a:blipFill>
                <a:blip r:embed="rId3"/>
                <a:stretch>
                  <a:fillRect l="-1194" t="-6410" b="-17949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4896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id="{374C5EA2-ED1C-4210-9874-01A46F9B3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3FC00C4A-5020-4E85-AF53-2543B50E62A9}"/>
              </a:ext>
            </a:extLst>
          </p:cNvPr>
          <p:cNvSpPr/>
          <p:nvPr/>
        </p:nvSpPr>
        <p:spPr>
          <a:xfrm>
            <a:off x="950888" y="714198"/>
            <a:ext cx="65730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>
                <a:latin typeface="+mj-lt"/>
              </a:rPr>
              <a:t>TIME AND FREQUENCY RELATIONS</a:t>
            </a: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E5762035-1F99-46E1-A4E1-0298E27D61DD}"/>
              </a:ext>
            </a:extLst>
          </p:cNvPr>
          <p:cNvSpPr/>
          <p:nvPr/>
        </p:nvSpPr>
        <p:spPr>
          <a:xfrm>
            <a:off x="950888" y="1527373"/>
            <a:ext cx="72025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err="1"/>
              <a:t>Frequency</a:t>
            </a:r>
            <a:r>
              <a:rPr lang="tr-TR" sz="2800" dirty="0"/>
              <a:t> </a:t>
            </a:r>
            <a:r>
              <a:rPr lang="tr-TR" sz="2800" dirty="0" err="1"/>
              <a:t>Translation</a:t>
            </a:r>
            <a:r>
              <a:rPr lang="tr-TR" sz="2800" dirty="0"/>
              <a:t> </a:t>
            </a:r>
            <a:r>
              <a:rPr lang="tr-TR" sz="2800" dirty="0" err="1"/>
              <a:t>and</a:t>
            </a:r>
            <a:r>
              <a:rPr lang="tr-TR" sz="2800" dirty="0"/>
              <a:t> </a:t>
            </a:r>
            <a:r>
              <a:rPr lang="tr-TR" sz="2800" dirty="0" err="1"/>
              <a:t>Modulation</a:t>
            </a:r>
            <a:r>
              <a:rPr lang="tr-TR" sz="2800" dirty="0"/>
              <a:t>:</a:t>
            </a: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ED36D058-BBD3-4CB1-AC78-102FF47A5341}"/>
              </a:ext>
            </a:extLst>
          </p:cNvPr>
          <p:cNvSpPr/>
          <p:nvPr/>
        </p:nvSpPr>
        <p:spPr>
          <a:xfrm>
            <a:off x="950888" y="2270017"/>
            <a:ext cx="53012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/>
              <a:t>A</a:t>
            </a:r>
            <a:r>
              <a:rPr lang="en-US" sz="2800" dirty="0"/>
              <a:t> dual of the time-delay theorem is</a:t>
            </a:r>
            <a:endParaRPr lang="tr-TR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Metin kutusu 5">
                <a:extLst>
                  <a:ext uri="{FF2B5EF4-FFF2-40B4-BE49-F238E27FC236}">
                    <a16:creationId xmlns:a16="http://schemas.microsoft.com/office/drawing/2014/main" id="{BB8EB31E-C1A0-478F-B636-3E194514CE60}"/>
                  </a:ext>
                </a:extLst>
              </p:cNvPr>
              <p:cNvSpPr txBox="1"/>
              <p:nvPr/>
            </p:nvSpPr>
            <p:spPr>
              <a:xfrm>
                <a:off x="4337601" y="3051303"/>
                <a:ext cx="3516797" cy="4448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)</m:t>
                      </m:r>
                      <m:sSup>
                        <m:sSup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sSub>
                            <m:sSubPr>
                              <m:ctrlP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↔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tr-TR" sz="2800" dirty="0"/>
              </a:p>
            </p:txBody>
          </p:sp>
        </mc:Choice>
        <mc:Fallback>
          <p:sp>
            <p:nvSpPr>
              <p:cNvPr id="6" name="Metin kutusu 5">
                <a:extLst>
                  <a:ext uri="{FF2B5EF4-FFF2-40B4-BE49-F238E27FC236}">
                    <a16:creationId xmlns:a16="http://schemas.microsoft.com/office/drawing/2014/main" id="{BB8EB31E-C1A0-478F-B636-3E194514CE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7601" y="3051303"/>
                <a:ext cx="3516797" cy="44480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8825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id="{374C5EA2-ED1C-4210-9874-01A46F9B3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3FC00C4A-5020-4E85-AF53-2543B50E62A9}"/>
              </a:ext>
            </a:extLst>
          </p:cNvPr>
          <p:cNvSpPr/>
          <p:nvPr/>
        </p:nvSpPr>
        <p:spPr>
          <a:xfrm>
            <a:off x="950888" y="714198"/>
            <a:ext cx="65730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>
                <a:latin typeface="+mj-lt"/>
              </a:rPr>
              <a:t>TIME AND FREQUENCY RELATIONS</a:t>
            </a:r>
          </a:p>
        </p:txBody>
      </p:sp>
      <p:sp>
        <p:nvSpPr>
          <p:cNvPr id="7" name="Dikdörtgen 6">
            <a:extLst>
              <a:ext uri="{FF2B5EF4-FFF2-40B4-BE49-F238E27FC236}">
                <a16:creationId xmlns:a16="http://schemas.microsoft.com/office/drawing/2014/main" id="{C9FE5D1B-0D3A-4378-99BF-4BDD38B7C60F}"/>
              </a:ext>
            </a:extLst>
          </p:cNvPr>
          <p:cNvSpPr/>
          <p:nvPr/>
        </p:nvSpPr>
        <p:spPr>
          <a:xfrm>
            <a:off x="950888" y="1584209"/>
            <a:ext cx="23873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 err="1"/>
              <a:t>Differentiation</a:t>
            </a:r>
            <a:r>
              <a:rPr lang="tr-TR" sz="2800" dirty="0"/>
              <a:t>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Metin kutusu 7">
                <a:extLst>
                  <a:ext uri="{FF2B5EF4-FFF2-40B4-BE49-F238E27FC236}">
                    <a16:creationId xmlns:a16="http://schemas.microsoft.com/office/drawing/2014/main" id="{0DB29226-980A-4B6B-86B3-B935A68F1F25}"/>
                  </a:ext>
                </a:extLst>
              </p:cNvPr>
              <p:cNvSpPr txBox="1"/>
              <p:nvPr/>
            </p:nvSpPr>
            <p:spPr>
              <a:xfrm>
                <a:off x="4513900" y="2512380"/>
                <a:ext cx="3164200" cy="8180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tr-TR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𝑣</m:t>
                      </m:r>
                      <m:d>
                        <m:d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↔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𝑗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𝑓𝑉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tr-TR" sz="2800" dirty="0"/>
              </a:p>
            </p:txBody>
          </p:sp>
        </mc:Choice>
        <mc:Fallback>
          <p:sp>
            <p:nvSpPr>
              <p:cNvPr id="8" name="Metin kutusu 7">
                <a:extLst>
                  <a:ext uri="{FF2B5EF4-FFF2-40B4-BE49-F238E27FC236}">
                    <a16:creationId xmlns:a16="http://schemas.microsoft.com/office/drawing/2014/main" id="{0DB29226-980A-4B6B-86B3-B935A68F1F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3900" y="2512380"/>
                <a:ext cx="3164200" cy="81804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Metin kutusu 8">
                <a:extLst>
                  <a:ext uri="{FF2B5EF4-FFF2-40B4-BE49-F238E27FC236}">
                    <a16:creationId xmlns:a16="http://schemas.microsoft.com/office/drawing/2014/main" id="{1C0762E1-F826-4FF7-8496-2D19DF3F361B}"/>
                  </a:ext>
                </a:extLst>
              </p:cNvPr>
              <p:cNvSpPr txBox="1"/>
              <p:nvPr/>
            </p:nvSpPr>
            <p:spPr>
              <a:xfrm>
                <a:off x="4169927" y="4134925"/>
                <a:ext cx="3852145" cy="8295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tr-TR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tr-TR" sz="2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tr-TR" sz="28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tr-TR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tr-TR" sz="28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  <m:r>
                        <a:rPr lang="tr-TR" sz="2800" i="1">
                          <a:latin typeface="Cambria Math" panose="02040503050406030204" pitchFamily="18" charset="0"/>
                        </a:rPr>
                        <m:t>𝑣</m:t>
                      </m:r>
                      <m:d>
                        <m:dPr>
                          <m:ctrlPr>
                            <a:rPr lang="tr-TR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8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↔</m:t>
                      </m:r>
                      <m:sSup>
                        <m:sSupPr>
                          <m:ctrlPr>
                            <a:rPr lang="tr-TR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tr-TR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tr-TR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tr-TR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r>
                        <a:rPr lang="tr-TR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tr-TR" sz="2800" dirty="0"/>
              </a:p>
            </p:txBody>
          </p:sp>
        </mc:Choice>
        <mc:Fallback>
          <p:sp>
            <p:nvSpPr>
              <p:cNvPr id="9" name="Metin kutusu 8">
                <a:extLst>
                  <a:ext uri="{FF2B5EF4-FFF2-40B4-BE49-F238E27FC236}">
                    <a16:creationId xmlns:a16="http://schemas.microsoft.com/office/drawing/2014/main" id="{1C0762E1-F826-4FF7-8496-2D19DF3F36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9927" y="4134925"/>
                <a:ext cx="3852145" cy="82952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4513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id="{374C5EA2-ED1C-4210-9874-01A46F9B3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3FC00C4A-5020-4E85-AF53-2543B50E62A9}"/>
              </a:ext>
            </a:extLst>
          </p:cNvPr>
          <p:cNvSpPr/>
          <p:nvPr/>
        </p:nvSpPr>
        <p:spPr>
          <a:xfrm>
            <a:off x="950888" y="714198"/>
            <a:ext cx="65730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>
                <a:latin typeface="+mj-lt"/>
              </a:rPr>
              <a:t>TIME AND FREQUENCY RELATIONS</a:t>
            </a:r>
          </a:p>
        </p:txBody>
      </p:sp>
      <p:sp>
        <p:nvSpPr>
          <p:cNvPr id="7" name="Dikdörtgen 6">
            <a:extLst>
              <a:ext uri="{FF2B5EF4-FFF2-40B4-BE49-F238E27FC236}">
                <a16:creationId xmlns:a16="http://schemas.microsoft.com/office/drawing/2014/main" id="{C9FE5D1B-0D3A-4378-99BF-4BDD38B7C60F}"/>
              </a:ext>
            </a:extLst>
          </p:cNvPr>
          <p:cNvSpPr/>
          <p:nvPr/>
        </p:nvSpPr>
        <p:spPr>
          <a:xfrm>
            <a:off x="950888" y="1497143"/>
            <a:ext cx="18851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/>
              <a:t>Integration:</a:t>
            </a: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C651FBAE-B594-40BD-9CF4-0C5EC040FD12}"/>
              </a:ext>
            </a:extLst>
          </p:cNvPr>
          <p:cNvSpPr/>
          <p:nvPr/>
        </p:nvSpPr>
        <p:spPr>
          <a:xfrm>
            <a:off x="950888" y="2156977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en-US" sz="2800" b="1" dirty="0"/>
              <a:t>integration theorem </a:t>
            </a:r>
            <a:r>
              <a:rPr lang="en-US" sz="2800" dirty="0"/>
              <a:t>says that if</a:t>
            </a:r>
            <a:endParaRPr lang="tr-TR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Metin kutusu 4">
                <a:extLst>
                  <a:ext uri="{FF2B5EF4-FFF2-40B4-BE49-F238E27FC236}">
                    <a16:creationId xmlns:a16="http://schemas.microsoft.com/office/drawing/2014/main" id="{62EFDC26-B6C3-4815-AEF3-B62B77477D9B}"/>
                  </a:ext>
                </a:extLst>
              </p:cNvPr>
              <p:cNvSpPr txBox="1"/>
              <p:nvPr/>
            </p:nvSpPr>
            <p:spPr>
              <a:xfrm>
                <a:off x="4237428" y="2928826"/>
                <a:ext cx="3726341" cy="9296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𝑉</m:t>
                      </m:r>
                      <m:d>
                        <m:d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b>
                        <m:sup>
                          <m: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d>
                            <m:dPr>
                              <m:ctrlP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e>
                          </m:d>
                          <m: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=0</m:t>
                          </m:r>
                        </m:e>
                      </m:nary>
                    </m:oMath>
                  </m:oMathPara>
                </a14:m>
                <a:endParaRPr lang="tr-TR" sz="2800" dirty="0"/>
              </a:p>
            </p:txBody>
          </p:sp>
        </mc:Choice>
        <mc:Fallback>
          <p:sp>
            <p:nvSpPr>
              <p:cNvPr id="5" name="Metin kutusu 4">
                <a:extLst>
                  <a:ext uri="{FF2B5EF4-FFF2-40B4-BE49-F238E27FC236}">
                    <a16:creationId xmlns:a16="http://schemas.microsoft.com/office/drawing/2014/main" id="{62EFDC26-B6C3-4815-AEF3-B62B77477D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7428" y="2928826"/>
                <a:ext cx="3726341" cy="92961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Dikdörtgen 5">
            <a:extLst>
              <a:ext uri="{FF2B5EF4-FFF2-40B4-BE49-F238E27FC236}">
                <a16:creationId xmlns:a16="http://schemas.microsoft.com/office/drawing/2014/main" id="{C2CFF054-B213-4611-9628-B55908E853C9}"/>
              </a:ext>
            </a:extLst>
          </p:cNvPr>
          <p:cNvSpPr/>
          <p:nvPr/>
        </p:nvSpPr>
        <p:spPr>
          <a:xfrm>
            <a:off x="950888" y="3858439"/>
            <a:ext cx="8611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 err="1"/>
              <a:t>then</a:t>
            </a:r>
            <a:endParaRPr lang="tr-TR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Dikdörtgen 8">
                <a:extLst>
                  <a:ext uri="{FF2B5EF4-FFF2-40B4-BE49-F238E27FC236}">
                    <a16:creationId xmlns:a16="http://schemas.microsoft.com/office/drawing/2014/main" id="{818038AB-F1D1-483E-B29E-55653C1629E3}"/>
                  </a:ext>
                </a:extLst>
              </p:cNvPr>
              <p:cNvSpPr/>
              <p:nvPr/>
            </p:nvSpPr>
            <p:spPr>
              <a:xfrm>
                <a:off x="4027527" y="4580808"/>
                <a:ext cx="4125873" cy="10531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tr-TR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tr-TR" sz="28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tr-TR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b>
                        <m:sup>
                          <m: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p>
                        <m:e>
                          <m:r>
                            <a:rPr lang="tr-TR" sz="2800" i="1">
                              <a:latin typeface="Cambria Math" panose="02040503050406030204" pitchFamily="18" charset="0"/>
                            </a:rPr>
                            <m:t>𝑣</m:t>
                          </m:r>
                          <m:d>
                            <m:dPr>
                              <m:ctrlPr>
                                <a:rPr lang="tr-TR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e>
                          </m:d>
                          <m:r>
                            <a:rPr lang="tr-TR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tr-TR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tr-TR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</m:nary>
                      <m:r>
                        <a:rPr lang="tr-TR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↔</m:t>
                      </m:r>
                      <m:f>
                        <m:fPr>
                          <m:ctrlPr>
                            <a:rPr lang="tr-TR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den>
                      </m:f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tr-TR" sz="2800" dirty="0"/>
              </a:p>
            </p:txBody>
          </p:sp>
        </mc:Choice>
        <mc:Fallback>
          <p:sp>
            <p:nvSpPr>
              <p:cNvPr id="9" name="Dikdörtgen 8">
                <a:extLst>
                  <a:ext uri="{FF2B5EF4-FFF2-40B4-BE49-F238E27FC236}">
                    <a16:creationId xmlns:a16="http://schemas.microsoft.com/office/drawing/2014/main" id="{818038AB-F1D1-483E-B29E-55653C1629E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7527" y="4580808"/>
                <a:ext cx="4125873" cy="105317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74357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278</TotalTime>
  <Words>441</Words>
  <Application>Microsoft Office PowerPoint</Application>
  <PresentationFormat>Geniş ekran</PresentationFormat>
  <Paragraphs>55</Paragraphs>
  <Slides>10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Office Teması</vt:lpstr>
      <vt:lpstr>ELE322  COMMUNICATION THEORY – I</vt:lpstr>
      <vt:lpstr>ELE322  COMMUNICATION THEORY - 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ELE322 COMMUNICATION THEORY - I</dc:title>
  <dc:creator>Murat Hüsnü SAZLI</dc:creator>
  <cp:lastModifiedBy>gulerhacer13@gmail.com</cp:lastModifiedBy>
  <cp:revision>72</cp:revision>
  <dcterms:created xsi:type="dcterms:W3CDTF">2018-07-07T11:05:27Z</dcterms:created>
  <dcterms:modified xsi:type="dcterms:W3CDTF">2018-11-18T11:04:40Z</dcterms:modified>
</cp:coreProperties>
</file>