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18.11.2018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18.11.2018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18.11.2018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18.11.2018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4</a:t>
            </a:r>
          </a:p>
          <a:p>
            <a:pPr marL="0" indent="0">
              <a:buNone/>
            </a:pPr>
            <a:r>
              <a:rPr lang="tr-TR" dirty="0"/>
              <a:t>FOURIER TRANSFORMS AND THEIR PROPERTIES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36642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Transforms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C2D8EC3-9BDF-4D6F-A103-9B05795FFE52}"/>
                  </a:ext>
                </a:extLst>
              </p:cNvPr>
              <p:cNvSpPr/>
              <p:nvPr/>
            </p:nvSpPr>
            <p:spPr>
              <a:xfrm>
                <a:off x="950887" y="1703163"/>
                <a:ext cx="10163955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T</a:t>
                </a:r>
                <a:r>
                  <a:rPr lang="en-US" sz="2800" dirty="0"/>
                  <a:t>he </a:t>
                </a:r>
                <a:r>
                  <a:rPr lang="en-US" sz="2800" b="1" dirty="0"/>
                  <a:t>Fourier transform </a:t>
                </a:r>
                <a:r>
                  <a:rPr lang="en-US" sz="2800" dirty="0"/>
                  <a:t>of </a:t>
                </a:r>
                <a:r>
                  <a:rPr lang="en-US" sz="2800" i="1" dirty="0"/>
                  <a:t>v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symbolized by </a:t>
                </a:r>
                <a:r>
                  <a:rPr lang="en-US" sz="2800" i="1" dirty="0"/>
                  <a:t>V</a:t>
                </a:r>
                <a:r>
                  <a:rPr lang="en-US" sz="2800" dirty="0"/>
                  <a:t>( </a:t>
                </a:r>
                <a:r>
                  <a:rPr lang="en-US" sz="2800" i="1" dirty="0"/>
                  <a:t>f </a:t>
                </a:r>
                <a:r>
                  <a:rPr lang="en-US" sz="2800" dirty="0"/>
                  <a:t>) or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defined</a:t>
                </a:r>
                <a:r>
                  <a:rPr lang="tr-TR" sz="2800" dirty="0"/>
                  <a:t> as</a:t>
                </a: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C2D8EC3-9BDF-4D6F-A103-9B05795FFE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7" y="1703163"/>
                <a:ext cx="10163955" cy="954107"/>
              </a:xfrm>
              <a:prstGeom prst="rect">
                <a:avLst/>
              </a:prstGeom>
              <a:blipFill>
                <a:blip r:embed="rId2"/>
                <a:stretch>
                  <a:fillRect l="-1260" t="-5732" b="-171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F8F2A4B-F9D0-4DF0-AC7A-AF113D30D3E6}"/>
                  </a:ext>
                </a:extLst>
              </p:cNvPr>
              <p:cNvSpPr txBox="1"/>
              <p:nvPr/>
            </p:nvSpPr>
            <p:spPr>
              <a:xfrm>
                <a:off x="3439054" y="3156008"/>
                <a:ext cx="5313891" cy="5459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800" dirty="0"/>
                  <a:t>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tr-TR" sz="28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a:rPr lang="tr-TR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𝑓𝑡</m:t>
                            </m:r>
                          </m:sup>
                        </m:sSup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tr-TR" sz="2800" dirty="0"/>
              </a:p>
            </p:txBody>
          </p:sp>
        </mc:Choice>
        <mc:Fallback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F8F2A4B-F9D0-4DF0-AC7A-AF113D30D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054" y="3156008"/>
                <a:ext cx="5313891" cy="545983"/>
              </a:xfrm>
              <a:prstGeom prst="rect">
                <a:avLst/>
              </a:prstGeom>
              <a:blipFill>
                <a:blip r:embed="rId3"/>
                <a:stretch>
                  <a:fillRect t="-7865" b="-3033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id="{6984F0C5-F02B-47FE-A793-97BC8E14B6D4}"/>
              </a:ext>
            </a:extLst>
          </p:cNvPr>
          <p:cNvSpPr/>
          <p:nvPr/>
        </p:nvSpPr>
        <p:spPr>
          <a:xfrm>
            <a:off x="950887" y="4200730"/>
            <a:ext cx="102527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an integration over all time that yields a function of the</a:t>
            </a:r>
            <a:r>
              <a:rPr lang="tr-TR" sz="2800" dirty="0"/>
              <a:t> </a:t>
            </a:r>
            <a:r>
              <a:rPr lang="en-US" sz="2800" dirty="0"/>
              <a:t>continuous variable </a:t>
            </a:r>
            <a:r>
              <a:rPr lang="en-US" sz="2800" i="1" dirty="0"/>
              <a:t>f.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0242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36642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Transforms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75F9F63-7561-434B-8622-BE7BA5AED5B5}"/>
              </a:ext>
            </a:extLst>
          </p:cNvPr>
          <p:cNvSpPr/>
          <p:nvPr/>
        </p:nvSpPr>
        <p:spPr>
          <a:xfrm>
            <a:off x="950888" y="1605509"/>
            <a:ext cx="10465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time function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 is recovered from </a:t>
            </a:r>
            <a:r>
              <a:rPr lang="en-US" sz="2800" i="1" dirty="0"/>
              <a:t>V</a:t>
            </a:r>
            <a:r>
              <a:rPr lang="en-US" sz="2800" dirty="0"/>
              <a:t>( </a:t>
            </a:r>
            <a:r>
              <a:rPr lang="en-US" sz="2800" i="1" dirty="0"/>
              <a:t>f </a:t>
            </a:r>
            <a:r>
              <a:rPr lang="en-US" sz="2800" dirty="0"/>
              <a:t>) by the </a:t>
            </a:r>
            <a:r>
              <a:rPr lang="en-US" sz="2800" b="1" dirty="0"/>
              <a:t>inverse Fourier transform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EF4E642D-2D88-4335-ACE0-D0DF63F141B8}"/>
                  </a:ext>
                </a:extLst>
              </p:cNvPr>
              <p:cNvSpPr txBox="1"/>
              <p:nvPr/>
            </p:nvSpPr>
            <p:spPr>
              <a:xfrm>
                <a:off x="3135157" y="3017169"/>
                <a:ext cx="5921686" cy="5459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tr-TR" sz="28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a:rPr lang="tr-T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tr-TR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𝑓𝑡</m:t>
                            </m:r>
                          </m:sup>
                        </m:sSup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nary>
                  </m:oMath>
                </a14:m>
                <a:endParaRPr lang="tr-TR" sz="2800" dirty="0"/>
              </a:p>
            </p:txBody>
          </p:sp>
        </mc:Choice>
        <mc:Fallback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EF4E642D-2D88-4335-ACE0-D0DF63F14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157" y="3017169"/>
                <a:ext cx="5921686" cy="545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id="{9F01E1CC-1383-4EE2-9B89-51EF4DE0AE9D}"/>
              </a:ext>
            </a:extLst>
          </p:cNvPr>
          <p:cNvSpPr/>
          <p:nvPr/>
        </p:nvSpPr>
        <p:spPr>
          <a:xfrm>
            <a:off x="1000443" y="4176490"/>
            <a:ext cx="5183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 integration over all frequency </a:t>
            </a:r>
            <a:r>
              <a:rPr lang="en-US" sz="2800" i="1" dirty="0"/>
              <a:t>f.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3287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29113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/>
              <a:t>Superposition</a:t>
            </a:r>
            <a:r>
              <a:rPr lang="tr-TR" sz="36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77F34BF-3D5D-4208-8A29-228067BC57D6}"/>
                  </a:ext>
                </a:extLst>
              </p:cNvPr>
              <p:cNvSpPr/>
              <p:nvPr/>
            </p:nvSpPr>
            <p:spPr>
              <a:xfrm>
                <a:off x="950888" y="2340548"/>
                <a:ext cx="6096000" cy="5232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/>
                        </m:ctrlPr>
                      </m:sSubPr>
                      <m:e>
                        <m:r>
                          <a:rPr lang="tr-TR" sz="2800" b="0" i="1" smtClean="0"/>
                          <m:t>𝑎</m:t>
                        </m:r>
                      </m:e>
                      <m:sub>
                        <m:r>
                          <a:rPr lang="tr-TR" sz="2800" b="0" i="1" smtClean="0"/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/>
                        </m:ctrlPr>
                      </m:sSubPr>
                      <m:e>
                        <m:r>
                          <a:rPr lang="tr-TR" sz="2800" b="0" i="1" smtClean="0"/>
                          <m:t>𝑎</m:t>
                        </m:r>
                      </m:e>
                      <m:sub>
                        <m:r>
                          <a:rPr lang="tr-TR" sz="2800" b="0" i="1" smtClean="0"/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are</a:t>
                </a:r>
                <a:r>
                  <a:rPr lang="tr-TR" sz="2800" dirty="0"/>
                  <a:t> constants </a:t>
                </a:r>
                <a:r>
                  <a:rPr lang="tr-TR" sz="2800" dirty="0" err="1"/>
                  <a:t>and</a:t>
                </a:r>
                <a:endParaRPr lang="tr-TR" sz="28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77F34BF-3D5D-4208-8A29-228067BC57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8" y="2340548"/>
                <a:ext cx="6096000" cy="523220"/>
              </a:xfrm>
              <a:prstGeom prst="rect">
                <a:avLst/>
              </a:prstGeom>
              <a:blipFill>
                <a:blip r:embed="rId2"/>
                <a:stretch>
                  <a:fillRect l="-2100" t="-11628" b="-325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4E97731A-A110-44A0-AA33-AC970FF6B30C}"/>
                  </a:ext>
                </a:extLst>
              </p:cNvPr>
              <p:cNvSpPr txBox="1"/>
              <p:nvPr/>
            </p:nvSpPr>
            <p:spPr>
              <a:xfrm>
                <a:off x="4114560" y="3212109"/>
                <a:ext cx="39628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4E97731A-A110-44A0-AA33-AC970FF6B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560" y="3212109"/>
                <a:ext cx="396288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id="{BC6B293E-7067-4BEE-AFC3-EBDE2C7055C4}"/>
              </a:ext>
            </a:extLst>
          </p:cNvPr>
          <p:cNvSpPr/>
          <p:nvPr/>
        </p:nvSpPr>
        <p:spPr>
          <a:xfrm>
            <a:off x="1039665" y="3732623"/>
            <a:ext cx="861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then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FA07176C-631F-499B-8088-E803296ACB25}"/>
                  </a:ext>
                </a:extLst>
              </p:cNvPr>
              <p:cNvSpPr txBox="1"/>
              <p:nvPr/>
            </p:nvSpPr>
            <p:spPr>
              <a:xfrm>
                <a:off x="3608556" y="4568785"/>
                <a:ext cx="497488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[v(t)]=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]+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]</a:t>
                </a:r>
              </a:p>
            </p:txBody>
          </p:sp>
        </mc:Choice>
        <mc:Fallback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FA07176C-631F-499B-8088-E803296ACB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556" y="4568785"/>
                <a:ext cx="4974888" cy="430887"/>
              </a:xfrm>
              <a:prstGeom prst="rect">
                <a:avLst/>
              </a:prstGeom>
              <a:blipFill>
                <a:blip r:embed="rId4"/>
                <a:stretch>
                  <a:fillRect l="-123" t="-23944" r="-3431" b="-50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82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4516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Time Delay and Scale Change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511B3D66-E38C-451A-902F-F4DF428BBE95}"/>
                  </a:ext>
                </a:extLst>
              </p:cNvPr>
              <p:cNvSpPr txBox="1"/>
              <p:nvPr/>
            </p:nvSpPr>
            <p:spPr>
              <a:xfrm>
                <a:off x="4070317" y="2450237"/>
                <a:ext cx="4051365" cy="444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tr-TR" sz="28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sz="28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511B3D66-E38C-451A-902F-F4DF428BBE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317" y="2450237"/>
                <a:ext cx="4051365" cy="444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Dikdörtgen 9">
                <a:extLst>
                  <a:ext uri="{FF2B5EF4-FFF2-40B4-BE49-F238E27FC236}">
                    <a16:creationId xmlns:a16="http://schemas.microsoft.com/office/drawing/2014/main" id="{0293C7ED-3F44-4621-92C6-C589C2F72C37}"/>
                  </a:ext>
                </a:extLst>
              </p:cNvPr>
              <p:cNvSpPr/>
              <p:nvPr/>
            </p:nvSpPr>
            <p:spPr>
              <a:xfrm>
                <a:off x="950888" y="3240699"/>
                <a:ext cx="1072324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/>
                        </m:ctrlPr>
                      </m:sSubPr>
                      <m:e>
                        <m:r>
                          <a:rPr lang="tr-TR" sz="2800" i="1"/>
                          <m:t>𝑡</m:t>
                        </m:r>
                      </m:e>
                      <m:sub>
                        <m:r>
                          <a:rPr lang="tr-TR" sz="2800" i="1"/>
                          <m:t>𝑑</m:t>
                        </m:r>
                      </m:sub>
                    </m:sSub>
                    <m:r>
                      <a:rPr lang="tr-TR" sz="2800" i="1"/>
                      <m:t> </m:t>
                    </m:r>
                  </m:oMath>
                </a14:m>
                <a:r>
                  <a:rPr lang="en-US" sz="2800" dirty="0"/>
                  <a:t>is a negative quantity, the signal is </a:t>
                </a:r>
                <a:r>
                  <a:rPr lang="en-US" sz="2800" i="1" dirty="0"/>
                  <a:t>advanced </a:t>
                </a:r>
                <a:r>
                  <a:rPr lang="en-US" sz="2800" dirty="0"/>
                  <a:t>in time and the added phase has</a:t>
                </a:r>
                <a:r>
                  <a:rPr lang="tr-TR" sz="2800" dirty="0"/>
                  <a:t> </a:t>
                </a:r>
                <a:r>
                  <a:rPr lang="tr-TR" sz="2800" dirty="0" err="1"/>
                  <a:t>positive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slope</a:t>
                </a:r>
                <a:r>
                  <a:rPr lang="tr-TR" sz="2800" dirty="0"/>
                  <a:t>.</a:t>
                </a:r>
              </a:p>
            </p:txBody>
          </p:sp>
        </mc:Choice>
        <mc:Fallback>
          <p:sp>
            <p:nvSpPr>
              <p:cNvPr id="10" name="Dikdörtgen 9">
                <a:extLst>
                  <a:ext uri="{FF2B5EF4-FFF2-40B4-BE49-F238E27FC236}">
                    <a16:creationId xmlns:a16="http://schemas.microsoft.com/office/drawing/2014/main" id="{0293C7ED-3F44-4621-92C6-C589C2F72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8" y="3240699"/>
                <a:ext cx="10723248" cy="954107"/>
              </a:xfrm>
              <a:prstGeom prst="rect">
                <a:avLst/>
              </a:prstGeom>
              <a:blipFill>
                <a:blip r:embed="rId3"/>
                <a:stretch>
                  <a:fillRect l="-1194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489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7202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Translation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: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ED36D058-BBD3-4CB1-AC78-102FF47A5341}"/>
              </a:ext>
            </a:extLst>
          </p:cNvPr>
          <p:cNvSpPr/>
          <p:nvPr/>
        </p:nvSpPr>
        <p:spPr>
          <a:xfrm>
            <a:off x="950888" y="2270017"/>
            <a:ext cx="5301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</a:t>
            </a:r>
            <a:r>
              <a:rPr lang="en-US" sz="2800" dirty="0"/>
              <a:t> dual of the time-delay theorem is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BB8EB31E-C1A0-478F-B636-3E194514CE60}"/>
                  </a:ext>
                </a:extLst>
              </p:cNvPr>
              <p:cNvSpPr txBox="1"/>
              <p:nvPr/>
            </p:nvSpPr>
            <p:spPr>
              <a:xfrm>
                <a:off x="4337601" y="3051303"/>
                <a:ext cx="3516797" cy="444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BB8EB31E-C1A0-478F-B636-3E194514C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601" y="3051303"/>
                <a:ext cx="3516797" cy="444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882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9FE5D1B-0D3A-4378-99BF-4BDD38B7C60F}"/>
              </a:ext>
            </a:extLst>
          </p:cNvPr>
          <p:cNvSpPr/>
          <p:nvPr/>
        </p:nvSpPr>
        <p:spPr>
          <a:xfrm>
            <a:off x="950888" y="1584209"/>
            <a:ext cx="23873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Differentiation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0DB29226-980A-4B6B-86B3-B935A68F1F25}"/>
                  </a:ext>
                </a:extLst>
              </p:cNvPr>
              <p:cNvSpPr txBox="1"/>
              <p:nvPr/>
            </p:nvSpPr>
            <p:spPr>
              <a:xfrm>
                <a:off x="4513900" y="2512380"/>
                <a:ext cx="3164200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0DB29226-980A-4B6B-86B3-B935A68F1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900" y="2512380"/>
                <a:ext cx="3164200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1C0762E1-F826-4FF7-8496-2D19DF3F361B}"/>
                  </a:ext>
                </a:extLst>
              </p:cNvPr>
              <p:cNvSpPr txBox="1"/>
              <p:nvPr/>
            </p:nvSpPr>
            <p:spPr>
              <a:xfrm>
                <a:off x="4169927" y="4134925"/>
                <a:ext cx="3852145" cy="8295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tr-TR" sz="2800" i="1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1C0762E1-F826-4FF7-8496-2D19DF3F3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927" y="4134925"/>
                <a:ext cx="3852145" cy="8295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451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9FE5D1B-0D3A-4378-99BF-4BDD38B7C60F}"/>
              </a:ext>
            </a:extLst>
          </p:cNvPr>
          <p:cNvSpPr/>
          <p:nvPr/>
        </p:nvSpPr>
        <p:spPr>
          <a:xfrm>
            <a:off x="950888" y="1497143"/>
            <a:ext cx="1885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Integration: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651FBAE-B594-40BD-9CF4-0C5EC040FD12}"/>
              </a:ext>
            </a:extLst>
          </p:cNvPr>
          <p:cNvSpPr/>
          <p:nvPr/>
        </p:nvSpPr>
        <p:spPr>
          <a:xfrm>
            <a:off x="950888" y="215697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en-US" sz="2800" b="1" dirty="0"/>
              <a:t>integration theorem </a:t>
            </a:r>
            <a:r>
              <a:rPr lang="en-US" sz="2800" dirty="0"/>
              <a:t>says that if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62EFDC26-B6C3-4815-AEF3-B62B77477D9B}"/>
                  </a:ext>
                </a:extLst>
              </p:cNvPr>
              <p:cNvSpPr txBox="1"/>
              <p:nvPr/>
            </p:nvSpPr>
            <p:spPr>
              <a:xfrm>
                <a:off x="4237428" y="2928826"/>
                <a:ext cx="3726341" cy="929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62EFDC26-B6C3-4815-AEF3-B62B77477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428" y="2928826"/>
                <a:ext cx="3726341" cy="9296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id="{C2CFF054-B213-4611-9628-B55908E853C9}"/>
              </a:ext>
            </a:extLst>
          </p:cNvPr>
          <p:cNvSpPr/>
          <p:nvPr/>
        </p:nvSpPr>
        <p:spPr>
          <a:xfrm>
            <a:off x="950888" y="3858439"/>
            <a:ext cx="861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then</a:t>
            </a:r>
            <a:endParaRPr lang="tr-TR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818038AB-F1D1-483E-B29E-55653C1629E3}"/>
                  </a:ext>
                </a:extLst>
              </p:cNvPr>
              <p:cNvSpPr/>
              <p:nvPr/>
            </p:nvSpPr>
            <p:spPr>
              <a:xfrm>
                <a:off x="4027527" y="4580808"/>
                <a:ext cx="4125873" cy="1053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d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</m:nary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818038AB-F1D1-483E-B29E-55653C1629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527" y="4580808"/>
                <a:ext cx="4125873" cy="1053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435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441</Words>
  <Application>Microsoft Office PowerPoint</Application>
  <PresentationFormat>Geniş ekran</PresentationFormat>
  <Paragraphs>55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72</cp:revision>
  <dcterms:created xsi:type="dcterms:W3CDTF">2018-07-07T11:05:27Z</dcterms:created>
  <dcterms:modified xsi:type="dcterms:W3CDTF">2018-11-18T11:04:40Z</dcterms:modified>
</cp:coreProperties>
</file>