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68" r:id="rId2"/>
    <p:sldId id="281" r:id="rId3"/>
    <p:sldId id="282" r:id="rId4"/>
    <p:sldId id="283" r:id="rId5"/>
    <p:sldId id="284" r:id="rId6"/>
    <p:sldId id="269" r:id="rId7"/>
    <p:sldId id="270" r:id="rId8"/>
    <p:sldId id="271" r:id="rId9"/>
    <p:sldId id="272" r:id="rId10"/>
    <p:sldId id="273" r:id="rId11"/>
    <p:sldId id="274" r:id="rId12"/>
    <p:sldId id="275" r:id="rId13"/>
    <p:sldId id="276" r:id="rId14"/>
    <p:sldId id="277" r:id="rId15"/>
    <p:sldId id="278" r:id="rId16"/>
    <p:sldId id="279"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5850E6-6904-429E-9850-6F68272A8F92}" type="datetimeFigureOut">
              <a:rPr lang="tr-TR" smtClean="0"/>
              <a:pPr/>
              <a:t>24.05.2015</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22B2DB-2BEE-4BC2-9B89-E82CB92EAFBF}"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76B7B78-970A-40DA-9A97-4A0A6FDE76EE}" type="datetime1">
              <a:rPr lang="tr-TR" smtClean="0"/>
              <a:pPr/>
              <a:t>24.05.2015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62C84D56-E808-4AC4-9640-FFE7C1D6DD2C}" type="datetime1">
              <a:rPr lang="tr-TR" smtClean="0"/>
              <a:pPr/>
              <a:t>24.05.2015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67EE0AC7-36E0-4DFC-9709-0B949FCDCC0D}" type="datetime1">
              <a:rPr lang="tr-TR" smtClean="0"/>
              <a:pPr/>
              <a:t>24.05.2015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20A00AA-835E-49E2-B742-0E42FAF580D5}" type="datetime1">
              <a:rPr lang="tr-TR" smtClean="0"/>
              <a:pPr/>
              <a:t>24.05.2015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6AD5E20F-7EC6-434E-ADDE-24788C3018F0}" type="datetime1">
              <a:rPr lang="tr-TR" smtClean="0"/>
              <a:pPr/>
              <a:t>24.05.2015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EF1B19AB-9228-40D5-AC54-6B702DED6975}" type="datetime1">
              <a:rPr lang="tr-TR" smtClean="0"/>
              <a:pPr/>
              <a:t>24.05.2015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11CC8467-5F63-4936-8E42-87422A9EF756}" type="datetime1">
              <a:rPr lang="tr-TR" smtClean="0"/>
              <a:pPr/>
              <a:t>24.05.2015</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6D3E4FC8-6692-4221-9AEB-88AECA7A8CC1}" type="datetime1">
              <a:rPr lang="tr-TR" smtClean="0"/>
              <a:pPr/>
              <a:t>24.05.2015</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E6936A46-BF96-4AF8-829E-15FE066D94D7}" type="datetime1">
              <a:rPr lang="tr-TR" smtClean="0"/>
              <a:pPr/>
              <a:t>24.05.2015</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4E7C3CE8-EF27-4F48-9DE2-456ADE6F7DA8}" type="datetime1">
              <a:rPr lang="tr-TR" smtClean="0"/>
              <a:pPr/>
              <a:t>24.05.2015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ED6AABA6-716F-48F7-95F6-E31A1EE382FD}" type="datetime1">
              <a:rPr lang="tr-TR" smtClean="0"/>
              <a:pPr/>
              <a:t>24.05.2015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FC72E8-F0D6-4A5C-A188-55EA4440548D}" type="datetime1">
              <a:rPr lang="tr-TR" smtClean="0"/>
              <a:pPr/>
              <a:t>24.05.2015</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style>
          <a:lnRef idx="2">
            <a:schemeClr val="accent3">
              <a:shade val="50000"/>
            </a:schemeClr>
          </a:lnRef>
          <a:fillRef idx="1">
            <a:schemeClr val="accent3"/>
          </a:fillRef>
          <a:effectRef idx="0">
            <a:schemeClr val="accent3"/>
          </a:effectRef>
          <a:fontRef idx="minor">
            <a:schemeClr val="lt1"/>
          </a:fontRef>
        </p:style>
        <p:txBody>
          <a:bodyPr/>
          <a:lstStyle/>
          <a:p>
            <a:r>
              <a:rPr lang="tr-TR" b="1" dirty="0" smtClean="0"/>
              <a:t>5.3. İLETİŞİM</a:t>
            </a:r>
            <a:endParaRPr lang="tr-TR" b="1" dirty="0"/>
          </a:p>
        </p:txBody>
      </p:sp>
      <p:sp>
        <p:nvSpPr>
          <p:cNvPr id="5" name="4 Metin Yer Tutucusu"/>
          <p:cNvSpPr>
            <a:spLocks noGrp="1"/>
          </p:cNvSpPr>
          <p:nvPr>
            <p:ph type="body" idx="1"/>
          </p:nvPr>
        </p:nvSpPr>
        <p:spPr/>
        <p:txBody>
          <a:bodyPr/>
          <a:lstStyle/>
          <a:p>
            <a:endParaRPr lang="tr-TR"/>
          </a:p>
        </p:txBody>
      </p:sp>
      <p:pic>
        <p:nvPicPr>
          <p:cNvPr id="9" name="8 İçerik Yer Tutucusu" descr="iletişim.jpg"/>
          <p:cNvPicPr>
            <a:picLocks noGrp="1" noChangeAspect="1"/>
          </p:cNvPicPr>
          <p:nvPr>
            <p:ph sz="half" idx="2"/>
          </p:nvPr>
        </p:nvPicPr>
        <p:blipFill>
          <a:blip r:embed="rId2"/>
          <a:stretch>
            <a:fillRect/>
          </a:stretch>
        </p:blipFill>
        <p:spPr>
          <a:xfrm>
            <a:off x="457200" y="1428737"/>
            <a:ext cx="4040188" cy="4590998"/>
          </a:xfrm>
        </p:spPr>
      </p:pic>
      <p:sp>
        <p:nvSpPr>
          <p:cNvPr id="7" name="6 Metin Yer Tutucusu"/>
          <p:cNvSpPr>
            <a:spLocks noGrp="1"/>
          </p:cNvSpPr>
          <p:nvPr>
            <p:ph type="body" sz="quarter" idx="3"/>
          </p:nvPr>
        </p:nvSpPr>
        <p:spPr/>
        <p:txBody>
          <a:bodyPr/>
          <a:lstStyle/>
          <a:p>
            <a:endParaRPr lang="tr-TR"/>
          </a:p>
        </p:txBody>
      </p:sp>
      <p:pic>
        <p:nvPicPr>
          <p:cNvPr id="10" name="9 İçerik Yer Tutucusu" descr="iletişm.jpg"/>
          <p:cNvPicPr>
            <a:picLocks noGrp="1" noChangeAspect="1"/>
          </p:cNvPicPr>
          <p:nvPr>
            <p:ph sz="quarter" idx="4"/>
          </p:nvPr>
        </p:nvPicPr>
        <p:blipFill>
          <a:blip r:embed="rId3"/>
          <a:stretch>
            <a:fillRect/>
          </a:stretch>
        </p:blipFill>
        <p:spPr>
          <a:xfrm>
            <a:off x="4572000" y="1428736"/>
            <a:ext cx="4143404" cy="4786346"/>
          </a:xfrm>
        </p:spPr>
      </p:pic>
      <p:sp>
        <p:nvSpPr>
          <p:cNvPr id="4" name="3 Slayt Numarası Yer Tutucusu"/>
          <p:cNvSpPr>
            <a:spLocks noGrp="1"/>
          </p:cNvSpPr>
          <p:nvPr>
            <p:ph type="sldNum" sz="quarter" idx="12"/>
          </p:nvPr>
        </p:nvSpPr>
        <p:spPr/>
        <p:txBody>
          <a:bodyPr/>
          <a:lstStyle/>
          <a:p>
            <a:fld id="{B1DEFA8C-F947-479F-BE07-76B6B3F80BF1}" type="slidenum">
              <a:rPr lang="tr-TR" smtClean="0"/>
              <a:pPr/>
              <a:t>1</a:t>
            </a:fld>
            <a:endParaRPr lang="tr-T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90600" y="457200"/>
            <a:ext cx="7772400" cy="45719"/>
          </a:xfrm>
        </p:spPr>
        <p:txBody>
          <a:bodyPr>
            <a:normAutofit fontScale="90000"/>
          </a:bodyPr>
          <a:lstStyle/>
          <a:p>
            <a:endParaRPr lang="tr-TR" dirty="0"/>
          </a:p>
        </p:txBody>
      </p:sp>
      <p:sp>
        <p:nvSpPr>
          <p:cNvPr id="3" name="2 İçerik Yer Tutucusu"/>
          <p:cNvSpPr>
            <a:spLocks noGrp="1"/>
          </p:cNvSpPr>
          <p:nvPr>
            <p:ph idx="1"/>
          </p:nvPr>
        </p:nvSpPr>
        <p:spPr>
          <a:xfrm>
            <a:off x="990600" y="642918"/>
            <a:ext cx="7772400" cy="5300682"/>
          </a:xfrm>
        </p:spPr>
        <p:style>
          <a:lnRef idx="2">
            <a:schemeClr val="accent3">
              <a:shade val="50000"/>
            </a:schemeClr>
          </a:lnRef>
          <a:fillRef idx="1">
            <a:schemeClr val="accent3"/>
          </a:fillRef>
          <a:effectRef idx="0">
            <a:schemeClr val="accent3"/>
          </a:effectRef>
          <a:fontRef idx="minor">
            <a:schemeClr val="lt1"/>
          </a:fontRef>
        </p:style>
        <p:txBody>
          <a:bodyPr/>
          <a:lstStyle/>
          <a:p>
            <a:pPr lvl="0">
              <a:buNone/>
            </a:pPr>
            <a:r>
              <a:rPr lang="tr-TR" b="1" dirty="0" smtClean="0">
                <a:solidFill>
                  <a:schemeClr val="tx1"/>
                </a:solidFill>
              </a:rPr>
              <a:t>3.Yatay İletişim: </a:t>
            </a:r>
            <a:r>
              <a:rPr lang="tr-TR" dirty="0" smtClean="0">
                <a:solidFill>
                  <a:schemeClr val="tx1"/>
                </a:solidFill>
              </a:rPr>
              <a:t>Aynı örgütsel düzeydeki kişi ve birimler arasında yapılan iletişimdir. En önemli işlevi, çeşitli örgütsel birimler içinde ve arasında faaliyetlerin </a:t>
            </a:r>
            <a:r>
              <a:rPr lang="tr-TR" dirty="0" err="1" smtClean="0">
                <a:solidFill>
                  <a:schemeClr val="tx1"/>
                </a:solidFill>
              </a:rPr>
              <a:t>eşgüdümlenmesini</a:t>
            </a:r>
            <a:r>
              <a:rPr lang="tr-TR" dirty="0" smtClean="0">
                <a:solidFill>
                  <a:schemeClr val="tx1"/>
                </a:solidFill>
              </a:rPr>
              <a:t> sağlamaktır.</a:t>
            </a:r>
          </a:p>
          <a:p>
            <a:pPr lvl="0">
              <a:buNone/>
            </a:pPr>
            <a:r>
              <a:rPr lang="tr-TR" b="1" dirty="0" smtClean="0">
                <a:solidFill>
                  <a:schemeClr val="tx1"/>
                </a:solidFill>
              </a:rPr>
              <a:t>4.Çapraz İletişim: </a:t>
            </a:r>
            <a:r>
              <a:rPr lang="tr-TR" dirty="0" smtClean="0">
                <a:solidFill>
                  <a:schemeClr val="tx1"/>
                </a:solidFill>
              </a:rPr>
              <a:t>Biçimsel iletişim kanalları yukarıda açıklandığı gibi üç türde gelişir. Ancak bazı durumlarda, iletilen bilginin niteliğine göre çapraz bir yolda izlendiği görülebilir.</a:t>
            </a:r>
          </a:p>
          <a:p>
            <a:pPr>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mtClean="0"/>
              <a:pPr/>
              <a:t>10</a:t>
            </a:fld>
            <a:endParaRPr lang="tr-T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flipV="1">
            <a:off x="990600" y="411481"/>
            <a:ext cx="7772400" cy="45719"/>
          </a:xfrm>
        </p:spPr>
        <p:txBody>
          <a:bodyPr>
            <a:normAutofit fontScale="90000"/>
          </a:bodyPr>
          <a:lstStyle/>
          <a:p>
            <a:endParaRPr lang="tr-TR" dirty="0"/>
          </a:p>
        </p:txBody>
      </p:sp>
      <p:sp>
        <p:nvSpPr>
          <p:cNvPr id="3" name="2 İçerik Yer Tutucusu"/>
          <p:cNvSpPr>
            <a:spLocks noGrp="1"/>
          </p:cNvSpPr>
          <p:nvPr>
            <p:ph idx="1"/>
          </p:nvPr>
        </p:nvSpPr>
        <p:spPr>
          <a:xfrm>
            <a:off x="990600" y="357166"/>
            <a:ext cx="7772400" cy="5586434"/>
          </a:xfrm>
        </p:spPr>
        <p:style>
          <a:lnRef idx="2">
            <a:schemeClr val="accent3">
              <a:shade val="50000"/>
            </a:schemeClr>
          </a:lnRef>
          <a:fillRef idx="1">
            <a:schemeClr val="accent3"/>
          </a:fillRef>
          <a:effectRef idx="0">
            <a:schemeClr val="accent3"/>
          </a:effectRef>
          <a:fontRef idx="minor">
            <a:schemeClr val="lt1"/>
          </a:fontRef>
        </p:style>
        <p:txBody>
          <a:bodyPr/>
          <a:lstStyle/>
          <a:p>
            <a:pPr>
              <a:buNone/>
            </a:pPr>
            <a:r>
              <a:rPr lang="tr-TR" b="1" dirty="0" smtClean="0">
                <a:solidFill>
                  <a:schemeClr val="tx1"/>
                </a:solidFill>
              </a:rPr>
              <a:t>B. DOĞAL İLETİŞİM</a:t>
            </a:r>
          </a:p>
          <a:p>
            <a:pPr algn="just">
              <a:buNone/>
            </a:pPr>
            <a:r>
              <a:rPr lang="tr-TR" dirty="0" smtClean="0">
                <a:solidFill>
                  <a:schemeClr val="tx1"/>
                </a:solidFill>
              </a:rPr>
              <a:t>Biçimsel yapının eksik kalması nedeniyle, çalışanların ihtiyaçlarını karşılamak üzere, örgütlerde doğal gruplar oluşturulmaktadır. Bu grupların bir önderi, kendilerine özgü normları, ödüllendirme ve cezalandırma sistemi ile iletişim ağları bulunmaktadır. Doğal iletişimi biçimsel iletişimin tamamlayıcısı olarak betimlemek mümkündür…</a:t>
            </a:r>
            <a:endParaRPr lang="tr-TR" dirty="0">
              <a:solidFill>
                <a:schemeClr val="tx1"/>
              </a:solidFill>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11</a:t>
            </a:fld>
            <a:endParaRPr lang="tr-T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90600" y="457200"/>
            <a:ext cx="7772400" cy="114280"/>
          </a:xfrm>
        </p:spPr>
        <p:txBody>
          <a:bodyPr>
            <a:normAutofit fontScale="90000"/>
          </a:bodyPr>
          <a:lstStyle/>
          <a:p>
            <a:endParaRPr lang="tr-TR" dirty="0"/>
          </a:p>
        </p:txBody>
      </p:sp>
      <p:sp>
        <p:nvSpPr>
          <p:cNvPr id="3" name="2 İçerik Yer Tutucusu"/>
          <p:cNvSpPr>
            <a:spLocks noGrp="1"/>
          </p:cNvSpPr>
          <p:nvPr>
            <p:ph idx="1"/>
          </p:nvPr>
        </p:nvSpPr>
        <p:spPr>
          <a:xfrm>
            <a:off x="990600" y="714356"/>
            <a:ext cx="7772400" cy="5786478"/>
          </a:xfrm>
        </p:spPr>
        <p:style>
          <a:lnRef idx="2">
            <a:schemeClr val="accent3">
              <a:shade val="50000"/>
            </a:schemeClr>
          </a:lnRef>
          <a:fillRef idx="1">
            <a:schemeClr val="accent3"/>
          </a:fillRef>
          <a:effectRef idx="0">
            <a:schemeClr val="accent3"/>
          </a:effectRef>
          <a:fontRef idx="minor">
            <a:schemeClr val="lt1"/>
          </a:fontRef>
        </p:style>
        <p:txBody>
          <a:bodyPr/>
          <a:lstStyle/>
          <a:p>
            <a:pPr algn="just">
              <a:buNone/>
            </a:pPr>
            <a:r>
              <a:rPr lang="tr-TR" sz="2800" b="1" dirty="0" smtClean="0">
                <a:solidFill>
                  <a:srgbClr val="C00000"/>
                </a:solidFill>
              </a:rPr>
              <a:t>5.3.2. İLETİŞİMİ ENGELLEYEN ETMENLER</a:t>
            </a:r>
          </a:p>
          <a:p>
            <a:pPr algn="just">
              <a:buNone/>
            </a:pPr>
            <a:r>
              <a:rPr lang="tr-TR" sz="2800" dirty="0" smtClean="0">
                <a:solidFill>
                  <a:schemeClr val="tx1"/>
                </a:solidFill>
              </a:rPr>
              <a:t>İletişimin niteliğine etki edecek etmenleri üç grupta toplamak olanaklıdır:</a:t>
            </a:r>
          </a:p>
          <a:p>
            <a:pPr lvl="0" algn="just">
              <a:buNone/>
            </a:pPr>
            <a:r>
              <a:rPr lang="tr-TR" sz="2800" b="1" dirty="0" smtClean="0">
                <a:solidFill>
                  <a:schemeClr val="tx1"/>
                </a:solidFill>
              </a:rPr>
              <a:t>1.Teknik engeller: </a:t>
            </a:r>
            <a:r>
              <a:rPr lang="tr-TR" sz="2800" dirty="0" smtClean="0">
                <a:solidFill>
                  <a:schemeClr val="tx1"/>
                </a:solidFill>
              </a:rPr>
              <a:t>İletişimde çevresel engellere teknik engeller demekteyiz. Teknik engeller içinde önemli olanlar şunlardır: Zamanlama, aşırı bilgi yükleme, gürültü ve kültürel farklılıklar.</a:t>
            </a:r>
          </a:p>
          <a:p>
            <a:pPr lvl="0" algn="just">
              <a:buNone/>
            </a:pPr>
            <a:r>
              <a:rPr lang="tr-TR" sz="2800" b="1" dirty="0" smtClean="0">
                <a:solidFill>
                  <a:schemeClr val="tx1"/>
                </a:solidFill>
              </a:rPr>
              <a:t>2.Dil güçlükleri: </a:t>
            </a:r>
            <a:r>
              <a:rPr lang="tr-TR" sz="2800" dirty="0" smtClean="0">
                <a:solidFill>
                  <a:schemeClr val="tx1"/>
                </a:solidFill>
              </a:rPr>
              <a:t>seçilen sözcük veya semantik (sözcüklerin anlamları bilimi)</a:t>
            </a:r>
          </a:p>
          <a:p>
            <a:pPr lvl="0" algn="just">
              <a:buNone/>
            </a:pPr>
            <a:r>
              <a:rPr lang="tr-TR" sz="2800" b="1" dirty="0" smtClean="0">
                <a:solidFill>
                  <a:schemeClr val="tx1"/>
                </a:solidFill>
              </a:rPr>
              <a:t>3. Psikolojik güçlükler: </a:t>
            </a:r>
            <a:r>
              <a:rPr lang="tr-TR" sz="2800" dirty="0" smtClean="0">
                <a:solidFill>
                  <a:schemeClr val="tx1"/>
                </a:solidFill>
              </a:rPr>
              <a:t>İletilecek şeyin açıklığa kavuşturulması, güven ve açıklık, kıskançlık, dinlememe, duymak istenileni duymak</a:t>
            </a:r>
          </a:p>
          <a:p>
            <a:pPr>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mtClean="0"/>
              <a:pPr/>
              <a:t>12</a:t>
            </a:fld>
            <a:endParaRPr lang="tr-T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flipV="1">
            <a:off x="990600" y="411481"/>
            <a:ext cx="7772400" cy="45719"/>
          </a:xfrm>
        </p:spPr>
        <p:txBody>
          <a:bodyPr>
            <a:normAutofit fontScale="90000"/>
          </a:bodyPr>
          <a:lstStyle/>
          <a:p>
            <a:endParaRPr lang="tr-TR" dirty="0"/>
          </a:p>
        </p:txBody>
      </p:sp>
      <p:sp>
        <p:nvSpPr>
          <p:cNvPr id="3" name="2 İçerik Yer Tutucusu"/>
          <p:cNvSpPr>
            <a:spLocks noGrp="1"/>
          </p:cNvSpPr>
          <p:nvPr>
            <p:ph idx="1"/>
          </p:nvPr>
        </p:nvSpPr>
        <p:spPr>
          <a:xfrm>
            <a:off x="990600" y="500042"/>
            <a:ext cx="7772400" cy="5443558"/>
          </a:xfrm>
        </p:spPr>
        <p:style>
          <a:lnRef idx="2">
            <a:schemeClr val="accent3">
              <a:shade val="50000"/>
            </a:schemeClr>
          </a:lnRef>
          <a:fillRef idx="1">
            <a:schemeClr val="accent3"/>
          </a:fillRef>
          <a:effectRef idx="0">
            <a:schemeClr val="accent3"/>
          </a:effectRef>
          <a:fontRef idx="minor">
            <a:schemeClr val="lt1"/>
          </a:fontRef>
        </p:style>
        <p:txBody>
          <a:bodyPr/>
          <a:lstStyle/>
          <a:p>
            <a:pPr>
              <a:buNone/>
            </a:pPr>
            <a:r>
              <a:rPr lang="tr-TR" b="1" dirty="0" smtClean="0">
                <a:solidFill>
                  <a:srgbClr val="C00000"/>
                </a:solidFill>
              </a:rPr>
              <a:t>5.3.3. İLETİŞİMİ GELİŞTİRME YÖNTEMLERİ</a:t>
            </a:r>
          </a:p>
          <a:p>
            <a:pPr algn="just">
              <a:buNone/>
            </a:pPr>
            <a:r>
              <a:rPr lang="tr-TR" sz="2400" b="1" dirty="0" smtClean="0">
                <a:solidFill>
                  <a:schemeClr val="tx1"/>
                </a:solidFill>
              </a:rPr>
              <a:t>1.Geribildirim: </a:t>
            </a:r>
            <a:r>
              <a:rPr lang="tr-TR" sz="2400" dirty="0" smtClean="0">
                <a:solidFill>
                  <a:schemeClr val="tx1"/>
                </a:solidFill>
              </a:rPr>
              <a:t>Göndericiler mesajı alanın tepkilerine dikkat etmeli, onu anlayıp anlamadığını gösteren işaretler bulmaya çalışmalıdırlar. </a:t>
            </a:r>
          </a:p>
          <a:p>
            <a:pPr algn="just">
              <a:buNone/>
            </a:pPr>
            <a:r>
              <a:rPr lang="tr-TR" sz="2400" b="1" dirty="0" smtClean="0">
                <a:solidFill>
                  <a:schemeClr val="tx1"/>
                </a:solidFill>
              </a:rPr>
              <a:t>2.Alıcının Dünyasına Karşı Duyarlık: </a:t>
            </a:r>
            <a:r>
              <a:rPr lang="tr-TR" sz="2400" dirty="0" smtClean="0">
                <a:solidFill>
                  <a:schemeClr val="tx1"/>
                </a:solidFill>
              </a:rPr>
              <a:t>İletişimde bulunan yönetici, yalnızca kendi anlayabileceği dille bir mesaj iletmeye kalkarsa, farklı değer ve tecrübelere sahip olan alıcı bu mesajdan bir şey anlamayacaktır. </a:t>
            </a:r>
          </a:p>
          <a:p>
            <a:pPr algn="just">
              <a:buNone/>
            </a:pPr>
            <a:r>
              <a:rPr lang="tr-TR" sz="2400" b="1" dirty="0" smtClean="0">
                <a:solidFill>
                  <a:schemeClr val="tx1"/>
                </a:solidFill>
              </a:rPr>
              <a:t>3.Etkili Dinleme Çok Okuma Ve Gözlemde Bulunma</a:t>
            </a:r>
          </a:p>
          <a:p>
            <a:pPr algn="just">
              <a:buNone/>
            </a:pPr>
            <a:r>
              <a:rPr lang="tr-TR" sz="2400" b="1" dirty="0" smtClean="0">
                <a:solidFill>
                  <a:schemeClr val="tx1"/>
                </a:solidFill>
              </a:rPr>
              <a:t>4Sözde Anlatımın Yanında Eylemle Açıklama: </a:t>
            </a:r>
            <a:r>
              <a:rPr lang="tr-TR" sz="2400" dirty="0" smtClean="0">
                <a:solidFill>
                  <a:schemeClr val="tx1"/>
                </a:solidFill>
              </a:rPr>
              <a:t>Yönetici açıklamalarını hareketleriyle güçlendirmelidir.</a:t>
            </a:r>
          </a:p>
          <a:p>
            <a:pPr algn="just">
              <a:buNone/>
            </a:pPr>
            <a:r>
              <a:rPr lang="tr-TR" sz="2400" b="1" dirty="0" smtClean="0">
                <a:solidFill>
                  <a:schemeClr val="tx1"/>
                </a:solidFill>
              </a:rPr>
              <a:t>5.Yeterince Tekrarlama</a:t>
            </a:r>
          </a:p>
          <a:p>
            <a:pPr>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mtClean="0"/>
              <a:pPr/>
              <a:t>13</a:t>
            </a:fld>
            <a:endParaRPr lang="tr-T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flipV="1">
            <a:off x="990600" y="411481"/>
            <a:ext cx="7772400" cy="45719"/>
          </a:xfrm>
        </p:spPr>
        <p:txBody>
          <a:bodyPr>
            <a:normAutofit fontScale="90000"/>
          </a:bodyPr>
          <a:lstStyle/>
          <a:p>
            <a:endParaRPr lang="tr-TR" dirty="0"/>
          </a:p>
        </p:txBody>
      </p:sp>
      <p:sp>
        <p:nvSpPr>
          <p:cNvPr id="3" name="2 İçerik Yer Tutucusu"/>
          <p:cNvSpPr>
            <a:spLocks noGrp="1"/>
          </p:cNvSpPr>
          <p:nvPr>
            <p:ph idx="1"/>
          </p:nvPr>
        </p:nvSpPr>
        <p:spPr>
          <a:xfrm>
            <a:off x="990600" y="714356"/>
            <a:ext cx="7772400" cy="5715040"/>
          </a:xfrm>
        </p:spPr>
        <p:style>
          <a:lnRef idx="2">
            <a:schemeClr val="accent3">
              <a:shade val="50000"/>
            </a:schemeClr>
          </a:lnRef>
          <a:fillRef idx="1">
            <a:schemeClr val="accent3"/>
          </a:fillRef>
          <a:effectRef idx="0">
            <a:schemeClr val="accent3"/>
          </a:effectRef>
          <a:fontRef idx="minor">
            <a:schemeClr val="lt1"/>
          </a:fontRef>
        </p:style>
        <p:txBody>
          <a:bodyPr/>
          <a:lstStyle/>
          <a:p>
            <a:pPr algn="just">
              <a:buNone/>
            </a:pPr>
            <a:r>
              <a:rPr lang="tr-TR" sz="2400" b="1" dirty="0" smtClean="0">
                <a:solidFill>
                  <a:schemeClr val="tx1"/>
                </a:solidFill>
              </a:rPr>
              <a:t>6.Tehdit Edici Olmayan İş Ortamı Yaratma</a:t>
            </a:r>
          </a:p>
          <a:p>
            <a:pPr algn="just">
              <a:buNone/>
            </a:pPr>
            <a:r>
              <a:rPr lang="tr-TR" sz="2400" b="1" dirty="0" smtClean="0">
                <a:solidFill>
                  <a:schemeClr val="tx1"/>
                </a:solidFill>
              </a:rPr>
              <a:t>7.Geçişim Analizi: </a:t>
            </a:r>
            <a:r>
              <a:rPr lang="tr-TR" sz="2400" dirty="0" smtClean="0">
                <a:solidFill>
                  <a:schemeClr val="tx1"/>
                </a:solidFill>
              </a:rPr>
              <a:t>Bu analize göre çalışan her bireyde üç tür ego durumu vardır. Bunlardan ilki ana baba egosudur. Bu benliğe bürünen kişi baba tutumu takınır. Bu tutum ya babacan ya da otoriter görünümündedir. İkinci tür ego çocuk egosudur. Buna göre kişi bazen çocuklaşır. Davranışları çocuk gibidir. Üçüncü ego ise yetişkin davranışıdır. Buna benliği bulma davranışı da diyebiliriz.</a:t>
            </a:r>
          </a:p>
          <a:p>
            <a:pPr algn="just">
              <a:buNone/>
            </a:pPr>
            <a:r>
              <a:rPr lang="tr-TR" sz="2400" b="1" dirty="0" smtClean="0">
                <a:solidFill>
                  <a:schemeClr val="tx1"/>
                </a:solidFill>
              </a:rPr>
              <a:t>8.Uyuşmazlık Yönetimi: </a:t>
            </a:r>
            <a:r>
              <a:rPr lang="tr-TR" sz="2400" dirty="0" smtClean="0">
                <a:solidFill>
                  <a:schemeClr val="tx1"/>
                </a:solidFill>
              </a:rPr>
              <a:t>İletişimi kolaylaştıran tekniklerden bir diğeri örgütsel uyuşmazlıkların yönetimidir. Çalışanların arasında geçmiş yaşam, tecrübe, özlem düzeyleri ve kişilikler yönünden farklılıklar vardır.</a:t>
            </a:r>
          </a:p>
          <a:p>
            <a:pPr algn="just">
              <a:buNone/>
            </a:pPr>
            <a:r>
              <a:rPr lang="tr-TR" sz="2400" b="1" dirty="0" smtClean="0">
                <a:solidFill>
                  <a:schemeClr val="tx1"/>
                </a:solidFill>
              </a:rPr>
              <a:t>9.</a:t>
            </a:r>
            <a:r>
              <a:rPr lang="tr-TR" sz="2400" b="1" dirty="0" err="1" smtClean="0">
                <a:solidFill>
                  <a:schemeClr val="tx1"/>
                </a:solidFill>
              </a:rPr>
              <a:t>Johari</a:t>
            </a:r>
            <a:r>
              <a:rPr lang="tr-TR" sz="2400" b="1" dirty="0" smtClean="0">
                <a:solidFill>
                  <a:schemeClr val="tx1"/>
                </a:solidFill>
              </a:rPr>
              <a:t> Penceresi</a:t>
            </a:r>
          </a:p>
          <a:p>
            <a:pPr>
              <a:buNone/>
            </a:pPr>
            <a:endParaRPr lang="tr-TR" dirty="0">
              <a:solidFill>
                <a:schemeClr val="tx1"/>
              </a:solidFill>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14</a:t>
            </a:fld>
            <a:endParaRPr lang="tr-T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Başlık"/>
          <p:cNvSpPr>
            <a:spLocks noGrp="1"/>
          </p:cNvSpPr>
          <p:nvPr>
            <p:ph type="title"/>
          </p:nvPr>
        </p:nvSpPr>
        <p:spPr/>
        <p:txBody>
          <a:bodyPr/>
          <a:lstStyle/>
          <a:p>
            <a:r>
              <a:rPr lang="tr-TR" dirty="0" err="1" smtClean="0"/>
              <a:t>Johari</a:t>
            </a:r>
            <a:r>
              <a:rPr lang="tr-TR" dirty="0" smtClean="0"/>
              <a:t> Penceresi</a:t>
            </a:r>
            <a:endParaRPr lang="tr-TR" dirty="0"/>
          </a:p>
        </p:txBody>
      </p:sp>
      <p:pic>
        <p:nvPicPr>
          <p:cNvPr id="1027" name="Picture 3"/>
          <p:cNvPicPr>
            <a:picLocks noGrp="1" noChangeAspect="1" noChangeArrowheads="1"/>
          </p:cNvPicPr>
          <p:nvPr>
            <p:ph idx="1"/>
          </p:nvPr>
        </p:nvPicPr>
        <p:blipFill>
          <a:blip r:embed="rId2"/>
          <a:srcRect/>
          <a:stretch>
            <a:fillRect/>
          </a:stretch>
        </p:blipFill>
        <p:spPr bwMode="auto">
          <a:xfrm>
            <a:off x="990600" y="1857364"/>
            <a:ext cx="7772400" cy="4286280"/>
          </a:xfrm>
          <a:prstGeom prst="rect">
            <a:avLst/>
          </a:prstGeom>
          <a:ln>
            <a:headEnd/>
            <a:tailEnd/>
          </a:ln>
        </p:spPr>
        <p:style>
          <a:lnRef idx="2">
            <a:schemeClr val="accent3">
              <a:shade val="50000"/>
            </a:schemeClr>
          </a:lnRef>
          <a:fillRef idx="1">
            <a:schemeClr val="accent3"/>
          </a:fillRef>
          <a:effectRef idx="0">
            <a:schemeClr val="accent3"/>
          </a:effectRef>
          <a:fontRef idx="minor">
            <a:schemeClr val="lt1"/>
          </a:fontRef>
        </p:style>
      </p:pic>
      <p:sp>
        <p:nvSpPr>
          <p:cNvPr id="4" name="3 Slayt Numarası Yer Tutucusu"/>
          <p:cNvSpPr>
            <a:spLocks noGrp="1"/>
          </p:cNvSpPr>
          <p:nvPr>
            <p:ph type="sldNum" sz="quarter" idx="12"/>
          </p:nvPr>
        </p:nvSpPr>
        <p:spPr/>
        <p:txBody>
          <a:bodyPr/>
          <a:lstStyle/>
          <a:p>
            <a:fld id="{B1DEFA8C-F947-479F-BE07-76B6B3F80BF1}" type="slidenum">
              <a:rPr lang="tr-TR" smtClean="0"/>
              <a:pPr/>
              <a:t>15</a:t>
            </a:fld>
            <a:endParaRPr lang="tr-T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a:off x="990600" y="1071546"/>
            <a:ext cx="7772400" cy="3357586"/>
          </a:xfrm>
        </p:spPr>
        <p:style>
          <a:lnRef idx="2">
            <a:schemeClr val="accent3">
              <a:shade val="50000"/>
            </a:schemeClr>
          </a:lnRef>
          <a:fillRef idx="1">
            <a:schemeClr val="accent3"/>
          </a:fillRef>
          <a:effectRef idx="0">
            <a:schemeClr val="accent3"/>
          </a:effectRef>
          <a:fontRef idx="minor">
            <a:schemeClr val="lt1"/>
          </a:fontRef>
        </p:style>
        <p:txBody>
          <a:bodyPr/>
          <a:lstStyle/>
          <a:p>
            <a:r>
              <a:rPr lang="tr-TR" b="1" dirty="0" smtClean="0">
                <a:solidFill>
                  <a:srgbClr val="FF0000"/>
                </a:solidFill>
              </a:rPr>
              <a:t>Teşekkürler….</a:t>
            </a:r>
            <a:endParaRPr lang="tr-TR" b="1" dirty="0">
              <a:solidFill>
                <a:srgbClr val="FF0000"/>
              </a:solidFill>
            </a:endParaRPr>
          </a:p>
        </p:txBody>
      </p:sp>
      <p:sp>
        <p:nvSpPr>
          <p:cNvPr id="3" name="2 Slayt Numarası Yer Tutucusu"/>
          <p:cNvSpPr>
            <a:spLocks noGrp="1"/>
          </p:cNvSpPr>
          <p:nvPr>
            <p:ph type="sldNum" sz="quarter" idx="12"/>
          </p:nvPr>
        </p:nvSpPr>
        <p:spPr/>
        <p:txBody>
          <a:bodyPr/>
          <a:lstStyle/>
          <a:p>
            <a:fld id="{B1DEFA8C-F947-479F-BE07-76B6B3F80BF1}" type="slidenum">
              <a:rPr lang="tr-TR" smtClean="0"/>
              <a:pPr/>
              <a:t>16</a:t>
            </a:fld>
            <a:endParaRPr lang="tr-T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style>
          <a:lnRef idx="2">
            <a:schemeClr val="accent3">
              <a:shade val="50000"/>
            </a:schemeClr>
          </a:lnRef>
          <a:fillRef idx="1">
            <a:schemeClr val="accent3"/>
          </a:fillRef>
          <a:effectRef idx="0">
            <a:schemeClr val="accent3"/>
          </a:effectRef>
          <a:fontRef idx="minor">
            <a:schemeClr val="lt1"/>
          </a:fontRef>
        </p:style>
        <p:txBody>
          <a:bodyPr/>
          <a:lstStyle/>
          <a:p>
            <a:r>
              <a:rPr lang="tr-TR" b="1" dirty="0" smtClean="0"/>
              <a:t>5.3. İLETİŞİM</a:t>
            </a:r>
            <a:endParaRPr lang="tr-TR" b="1" dirty="0"/>
          </a:p>
        </p:txBody>
      </p:sp>
      <p:sp>
        <p:nvSpPr>
          <p:cNvPr id="3" name="2 İçerik Yer Tutucusu"/>
          <p:cNvSpPr>
            <a:spLocks noGrp="1"/>
          </p:cNvSpPr>
          <p:nvPr>
            <p:ph idx="1"/>
          </p:nvPr>
        </p:nvSpPr>
        <p:spPr/>
        <p:style>
          <a:lnRef idx="2">
            <a:schemeClr val="accent3">
              <a:shade val="50000"/>
            </a:schemeClr>
          </a:lnRef>
          <a:fillRef idx="1">
            <a:schemeClr val="accent3"/>
          </a:fillRef>
          <a:effectRef idx="0">
            <a:schemeClr val="accent3"/>
          </a:effectRef>
          <a:fontRef idx="minor">
            <a:schemeClr val="lt1"/>
          </a:fontRef>
        </p:style>
        <p:txBody>
          <a:bodyPr/>
          <a:lstStyle/>
          <a:p>
            <a:pPr algn="just">
              <a:buFont typeface="Wingdings" pitchFamily="2" charset="2"/>
              <a:buChar char="Ø"/>
            </a:pPr>
            <a:r>
              <a:rPr lang="tr-TR" sz="2400" dirty="0" smtClean="0">
                <a:solidFill>
                  <a:schemeClr val="tx1"/>
                </a:solidFill>
              </a:rPr>
              <a:t>Geniş anlamıyla iletişim: istenen sonuçları başarmak ve davranışları etkilemek amacıyla insanlar arasında sözlü ya da sözlü olmayan diğer araçlarla anlayış sağlamadır. Örgütlerde iletişimin iki temel amacı vardır: </a:t>
            </a:r>
          </a:p>
          <a:p>
            <a:pPr algn="just">
              <a:buFont typeface="Wingdings" pitchFamily="2" charset="2"/>
              <a:buChar char="Ø"/>
            </a:pPr>
            <a:r>
              <a:rPr lang="tr-TR" sz="2400" dirty="0" smtClean="0">
                <a:solidFill>
                  <a:schemeClr val="tx1"/>
                </a:solidFill>
              </a:rPr>
              <a:t>İlki, örgütün amaçlarını gerçekleştirmesi için faaliyetlerin </a:t>
            </a:r>
            <a:r>
              <a:rPr lang="tr-TR" sz="2400" dirty="0" err="1" smtClean="0">
                <a:solidFill>
                  <a:schemeClr val="tx1"/>
                </a:solidFill>
              </a:rPr>
              <a:t>eşgüdümlenmesi</a:t>
            </a:r>
            <a:r>
              <a:rPr lang="tr-TR" sz="2400" dirty="0" smtClean="0">
                <a:solidFill>
                  <a:schemeClr val="tx1"/>
                </a:solidFill>
              </a:rPr>
              <a:t>, görevin ilgili personele kişiye iletilmesidir. </a:t>
            </a:r>
          </a:p>
          <a:p>
            <a:pPr algn="just">
              <a:buFont typeface="Wingdings" pitchFamily="2" charset="2"/>
              <a:buChar char="Ø"/>
            </a:pPr>
            <a:r>
              <a:rPr lang="tr-TR" sz="2400" dirty="0" smtClean="0">
                <a:solidFill>
                  <a:schemeClr val="tx1"/>
                </a:solidFill>
              </a:rPr>
              <a:t>İkincisi, örgüt üyelerinin iletişim yoluyla örgütsel planları istekli ve şevkli biçimde başarmak için canlandırılmasıdır. </a:t>
            </a:r>
          </a:p>
          <a:p>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mtClean="0"/>
              <a:pPr/>
              <a:t>2</a:t>
            </a:fld>
            <a:endParaRPr lang="tr-T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2528"/>
          </a:xfrm>
        </p:spPr>
        <p:txBody>
          <a:bodyPr>
            <a:normAutofit fontScale="90000"/>
          </a:bodyPr>
          <a:lstStyle/>
          <a:p>
            <a:endParaRPr lang="tr-TR" dirty="0"/>
          </a:p>
        </p:txBody>
      </p:sp>
      <p:sp>
        <p:nvSpPr>
          <p:cNvPr id="3" name="2 İçerik Yer Tutucusu"/>
          <p:cNvSpPr>
            <a:spLocks noGrp="1"/>
          </p:cNvSpPr>
          <p:nvPr>
            <p:ph idx="1"/>
          </p:nvPr>
        </p:nvSpPr>
        <p:spPr>
          <a:xfrm>
            <a:off x="457200" y="500042"/>
            <a:ext cx="8229600" cy="5626121"/>
          </a:xfrm>
        </p:spPr>
        <p:style>
          <a:lnRef idx="2">
            <a:schemeClr val="accent3">
              <a:shade val="50000"/>
            </a:schemeClr>
          </a:lnRef>
          <a:fillRef idx="1">
            <a:schemeClr val="accent3"/>
          </a:fillRef>
          <a:effectRef idx="0">
            <a:schemeClr val="accent3"/>
          </a:effectRef>
          <a:fontRef idx="minor">
            <a:schemeClr val="lt1"/>
          </a:fontRef>
        </p:style>
        <p:txBody>
          <a:bodyPr/>
          <a:lstStyle/>
          <a:p>
            <a:pPr algn="just"/>
            <a:r>
              <a:rPr lang="tr-TR" dirty="0" smtClean="0">
                <a:solidFill>
                  <a:srgbClr val="000000"/>
                </a:solidFill>
                <a:latin typeface="times new roman"/>
              </a:rPr>
              <a:t> Örgütsel iletişimin amacı, örgütün çeşitli departmanlarında görev yapan çalışanlar arasında </a:t>
            </a:r>
            <a:r>
              <a:rPr lang="tr-TR" i="1" dirty="0" smtClean="0">
                <a:solidFill>
                  <a:srgbClr val="000000"/>
                </a:solidFill>
                <a:latin typeface="times new roman"/>
              </a:rPr>
              <a:t>etkileşimi</a:t>
            </a:r>
            <a:r>
              <a:rPr lang="tr-TR" dirty="0" smtClean="0">
                <a:solidFill>
                  <a:srgbClr val="000000"/>
                </a:solidFill>
                <a:latin typeface="times new roman"/>
              </a:rPr>
              <a:t> sağlayarak örgüt amaçlarının ve politikalarının tüm çalışanlar tarafından </a:t>
            </a:r>
            <a:r>
              <a:rPr lang="tr-TR" i="1" dirty="0" smtClean="0">
                <a:solidFill>
                  <a:srgbClr val="000000"/>
                </a:solidFill>
                <a:latin typeface="times new roman"/>
              </a:rPr>
              <a:t>benimsenmesini</a:t>
            </a:r>
            <a:r>
              <a:rPr lang="tr-TR" dirty="0" smtClean="0">
                <a:solidFill>
                  <a:srgbClr val="000000"/>
                </a:solidFill>
                <a:latin typeface="times new roman"/>
              </a:rPr>
              <a:t> sağlamak, çalışana </a:t>
            </a:r>
            <a:r>
              <a:rPr lang="tr-TR" i="1" dirty="0" smtClean="0">
                <a:solidFill>
                  <a:srgbClr val="000000"/>
                </a:solidFill>
                <a:latin typeface="times new roman"/>
              </a:rPr>
              <a:t>önemsendiği</a:t>
            </a:r>
            <a:r>
              <a:rPr lang="tr-TR" dirty="0" smtClean="0">
                <a:solidFill>
                  <a:srgbClr val="000000"/>
                </a:solidFill>
                <a:latin typeface="times new roman"/>
              </a:rPr>
              <a:t> duygusunu vermek ve bu bağlamda personelin </a:t>
            </a:r>
            <a:r>
              <a:rPr lang="tr-TR" i="1" dirty="0" smtClean="0">
                <a:solidFill>
                  <a:srgbClr val="000000"/>
                </a:solidFill>
                <a:latin typeface="times new roman"/>
              </a:rPr>
              <a:t>iş doyumunu </a:t>
            </a:r>
            <a:r>
              <a:rPr lang="tr-TR" dirty="0" smtClean="0">
                <a:solidFill>
                  <a:srgbClr val="000000"/>
                </a:solidFill>
                <a:latin typeface="times new roman"/>
              </a:rPr>
              <a:t>arttırmak, o örgütün </a:t>
            </a:r>
            <a:r>
              <a:rPr lang="tr-TR" i="1" dirty="0" smtClean="0">
                <a:solidFill>
                  <a:srgbClr val="000000"/>
                </a:solidFill>
                <a:latin typeface="times new roman"/>
              </a:rPr>
              <a:t>işleyişini</a:t>
            </a:r>
            <a:r>
              <a:rPr lang="tr-TR" dirty="0" smtClean="0">
                <a:solidFill>
                  <a:srgbClr val="000000"/>
                </a:solidFill>
                <a:latin typeface="times new roman"/>
              </a:rPr>
              <a:t> sürdürmek ve örgütü başarıyla </a:t>
            </a:r>
            <a:r>
              <a:rPr lang="tr-TR" i="1" dirty="0" smtClean="0">
                <a:solidFill>
                  <a:srgbClr val="000000"/>
                </a:solidFill>
                <a:latin typeface="times new roman"/>
              </a:rPr>
              <a:t>hedeflerine </a:t>
            </a:r>
            <a:r>
              <a:rPr lang="tr-TR" dirty="0" smtClean="0">
                <a:solidFill>
                  <a:srgbClr val="000000"/>
                </a:solidFill>
                <a:latin typeface="times new roman"/>
              </a:rPr>
              <a:t>ulaştırmaktır.</a:t>
            </a: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mtClean="0"/>
              <a:pPr/>
              <a:t>3</a:t>
            </a:fld>
            <a:endParaRPr 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2528"/>
          </a:xfrm>
        </p:spPr>
        <p:txBody>
          <a:bodyPr>
            <a:normAutofit fontScale="90000"/>
          </a:bodyPr>
          <a:lstStyle/>
          <a:p>
            <a:endParaRPr lang="tr-TR" dirty="0"/>
          </a:p>
        </p:txBody>
      </p:sp>
      <p:sp>
        <p:nvSpPr>
          <p:cNvPr id="3" name="2 İçerik Yer Tutucusu"/>
          <p:cNvSpPr>
            <a:spLocks noGrp="1"/>
          </p:cNvSpPr>
          <p:nvPr>
            <p:ph idx="1"/>
          </p:nvPr>
        </p:nvSpPr>
        <p:spPr>
          <a:xfrm>
            <a:off x="457200" y="428604"/>
            <a:ext cx="8229600" cy="5697559"/>
          </a:xfrm>
        </p:spPr>
        <p:style>
          <a:lnRef idx="2">
            <a:schemeClr val="accent3">
              <a:shade val="50000"/>
            </a:schemeClr>
          </a:lnRef>
          <a:fillRef idx="1">
            <a:schemeClr val="accent3"/>
          </a:fillRef>
          <a:effectRef idx="0">
            <a:schemeClr val="accent3"/>
          </a:effectRef>
          <a:fontRef idx="minor">
            <a:schemeClr val="lt1"/>
          </a:fontRef>
        </p:style>
        <p:txBody>
          <a:bodyPr/>
          <a:lstStyle/>
          <a:p>
            <a:pPr algn="just"/>
            <a:r>
              <a:rPr lang="tr-TR" dirty="0" smtClean="0">
                <a:solidFill>
                  <a:schemeClr val="tx1"/>
                </a:solidFill>
              </a:rPr>
              <a:t>Örgüt içinde kurulan </a:t>
            </a:r>
            <a:r>
              <a:rPr lang="tr-TR" i="1" dirty="0" smtClean="0">
                <a:solidFill>
                  <a:schemeClr val="tx1"/>
                </a:solidFill>
              </a:rPr>
              <a:t>sağlıklı</a:t>
            </a:r>
            <a:r>
              <a:rPr lang="tr-TR" dirty="0" smtClean="0">
                <a:solidFill>
                  <a:schemeClr val="tx1"/>
                </a:solidFill>
              </a:rPr>
              <a:t> bir iletişim, o örgütün veya şirketin </a:t>
            </a:r>
            <a:r>
              <a:rPr lang="tr-TR" i="1" dirty="0" smtClean="0">
                <a:solidFill>
                  <a:schemeClr val="tx1"/>
                </a:solidFill>
              </a:rPr>
              <a:t>verimliliğini</a:t>
            </a:r>
            <a:r>
              <a:rPr lang="tr-TR" dirty="0" smtClean="0">
                <a:solidFill>
                  <a:schemeClr val="tx1"/>
                </a:solidFill>
              </a:rPr>
              <a:t> ve </a:t>
            </a:r>
            <a:r>
              <a:rPr lang="tr-TR" i="1" dirty="0" smtClean="0">
                <a:solidFill>
                  <a:schemeClr val="tx1"/>
                </a:solidFill>
              </a:rPr>
              <a:t>başarısını</a:t>
            </a:r>
            <a:r>
              <a:rPr lang="tr-TR" dirty="0" smtClean="0">
                <a:solidFill>
                  <a:schemeClr val="tx1"/>
                </a:solidFill>
              </a:rPr>
              <a:t> arttırır. </a:t>
            </a:r>
            <a:endParaRPr lang="tr-TR" dirty="0" smtClean="0">
              <a:solidFill>
                <a:schemeClr val="tx1"/>
              </a:solidFill>
            </a:endParaRPr>
          </a:p>
          <a:p>
            <a:pPr algn="just"/>
            <a:r>
              <a:rPr lang="tr-TR" dirty="0" smtClean="0">
                <a:solidFill>
                  <a:schemeClr val="tx1"/>
                </a:solidFill>
              </a:rPr>
              <a:t>Ayrıca</a:t>
            </a:r>
            <a:r>
              <a:rPr lang="tr-TR" dirty="0" smtClean="0">
                <a:solidFill>
                  <a:schemeClr val="tx1"/>
                </a:solidFill>
              </a:rPr>
              <a:t>, örgüt içinde kurulan </a:t>
            </a:r>
            <a:r>
              <a:rPr lang="tr-TR" i="1" dirty="0" smtClean="0">
                <a:solidFill>
                  <a:schemeClr val="tx1"/>
                </a:solidFill>
              </a:rPr>
              <a:t>samimi ve etkili </a:t>
            </a:r>
            <a:r>
              <a:rPr lang="tr-TR" dirty="0" smtClean="0">
                <a:solidFill>
                  <a:schemeClr val="tx1"/>
                </a:solidFill>
              </a:rPr>
              <a:t>iletişim stili çalışanların örgütün amaçlarını ve kurallarını da benimseyerek, o örgütle bütünleşmesini sağlar. </a:t>
            </a:r>
            <a:endParaRPr lang="tr-TR" dirty="0" smtClean="0">
              <a:solidFill>
                <a:schemeClr val="tx1"/>
              </a:solidFill>
            </a:endParaRPr>
          </a:p>
          <a:p>
            <a:pPr algn="just"/>
            <a:r>
              <a:rPr lang="tr-TR" dirty="0" smtClean="0">
                <a:solidFill>
                  <a:schemeClr val="tx1"/>
                </a:solidFill>
              </a:rPr>
              <a:t>Böylece </a:t>
            </a:r>
            <a:r>
              <a:rPr lang="tr-TR" dirty="0" smtClean="0">
                <a:solidFill>
                  <a:schemeClr val="tx1"/>
                </a:solidFill>
              </a:rPr>
              <a:t>bu ortam içinde çalışan kişinin </a:t>
            </a:r>
            <a:r>
              <a:rPr lang="tr-TR" i="1" dirty="0" smtClean="0">
                <a:solidFill>
                  <a:schemeClr val="tx1"/>
                </a:solidFill>
              </a:rPr>
              <a:t>işe bağlılığı artar </a:t>
            </a:r>
            <a:r>
              <a:rPr lang="tr-TR" dirty="0" smtClean="0">
                <a:solidFill>
                  <a:schemeClr val="tx1"/>
                </a:solidFill>
              </a:rPr>
              <a:t>ve </a:t>
            </a:r>
            <a:r>
              <a:rPr lang="tr-TR" i="1" dirty="0" smtClean="0">
                <a:solidFill>
                  <a:schemeClr val="tx1"/>
                </a:solidFill>
              </a:rPr>
              <a:t>iş verimliliğinin </a:t>
            </a:r>
            <a:r>
              <a:rPr lang="tr-TR" dirty="0" smtClean="0">
                <a:solidFill>
                  <a:schemeClr val="tx1"/>
                </a:solidFill>
              </a:rPr>
              <a:t>önemli ölçüde yükselmesiyle işçi, örgüt başarısının artmasına da önemli katkılarda bulunur.</a:t>
            </a:r>
            <a:endParaRPr lang="tr-TR" dirty="0">
              <a:solidFill>
                <a:schemeClr val="tx1"/>
              </a:solidFill>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4</a:t>
            </a:fld>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428604"/>
            <a:ext cx="8229600" cy="6143668"/>
          </a:xfrm>
        </p:spPr>
        <p:style>
          <a:lnRef idx="2">
            <a:schemeClr val="accent3">
              <a:shade val="50000"/>
            </a:schemeClr>
          </a:lnRef>
          <a:fillRef idx="1">
            <a:schemeClr val="accent3"/>
          </a:fillRef>
          <a:effectRef idx="0">
            <a:schemeClr val="accent3"/>
          </a:effectRef>
          <a:fontRef idx="minor">
            <a:schemeClr val="lt1"/>
          </a:fontRef>
        </p:style>
        <p:txBody>
          <a:bodyPr>
            <a:normAutofit fontScale="92500" lnSpcReduction="10000"/>
          </a:bodyPr>
          <a:lstStyle/>
          <a:p>
            <a:pPr algn="just"/>
            <a:r>
              <a:rPr lang="tr-TR" dirty="0" smtClean="0">
                <a:solidFill>
                  <a:schemeClr val="tx1"/>
                </a:solidFill>
              </a:rPr>
              <a:t>Etkili </a:t>
            </a:r>
            <a:r>
              <a:rPr lang="tr-TR" dirty="0" smtClean="0">
                <a:solidFill>
                  <a:schemeClr val="tx1"/>
                </a:solidFill>
              </a:rPr>
              <a:t>bir örgütsel iletişim, örgütteki iletişim kanallarının herkes için </a:t>
            </a:r>
            <a:r>
              <a:rPr lang="tr-TR" i="1" dirty="0" smtClean="0">
                <a:solidFill>
                  <a:schemeClr val="tx1"/>
                </a:solidFill>
              </a:rPr>
              <a:t>açık ve anlaşılır </a:t>
            </a:r>
            <a:r>
              <a:rPr lang="tr-TR" dirty="0" smtClean="0">
                <a:solidFill>
                  <a:schemeClr val="tx1"/>
                </a:solidFill>
              </a:rPr>
              <a:t>olmasıyla ilgilidir. </a:t>
            </a:r>
            <a:endParaRPr lang="tr-TR" dirty="0" smtClean="0">
              <a:solidFill>
                <a:schemeClr val="tx1"/>
              </a:solidFill>
            </a:endParaRPr>
          </a:p>
          <a:p>
            <a:pPr algn="just"/>
            <a:r>
              <a:rPr lang="tr-TR" dirty="0" smtClean="0">
                <a:solidFill>
                  <a:schemeClr val="tx1"/>
                </a:solidFill>
              </a:rPr>
              <a:t>Ayrıca </a:t>
            </a:r>
            <a:r>
              <a:rPr lang="tr-TR" dirty="0" smtClean="0">
                <a:solidFill>
                  <a:schemeClr val="tx1"/>
                </a:solidFill>
              </a:rPr>
              <a:t>örgüt içi iletişimin etkin ve başarılı olması için yöneticilerin de </a:t>
            </a:r>
            <a:r>
              <a:rPr lang="tr-TR" i="1" dirty="0" smtClean="0">
                <a:solidFill>
                  <a:schemeClr val="tx1"/>
                </a:solidFill>
              </a:rPr>
              <a:t>çalışanlarla etkileşime istekli </a:t>
            </a:r>
            <a:r>
              <a:rPr lang="tr-TR" dirty="0" smtClean="0">
                <a:solidFill>
                  <a:schemeClr val="tx1"/>
                </a:solidFill>
              </a:rPr>
              <a:t>olması gerekir.</a:t>
            </a:r>
            <a:br>
              <a:rPr lang="tr-TR" dirty="0" smtClean="0">
                <a:solidFill>
                  <a:schemeClr val="tx1"/>
                </a:solidFill>
              </a:rPr>
            </a:br>
            <a:r>
              <a:rPr lang="tr-TR" dirty="0" smtClean="0">
                <a:solidFill>
                  <a:schemeClr val="tx1"/>
                </a:solidFill>
                <a:latin typeface="Times New Roman"/>
              </a:rPr>
              <a:t>Örgüt </a:t>
            </a:r>
            <a:r>
              <a:rPr lang="tr-TR" dirty="0" smtClean="0">
                <a:solidFill>
                  <a:schemeClr val="tx1"/>
                </a:solidFill>
                <a:latin typeface="Times New Roman"/>
              </a:rPr>
              <a:t>içi iletişimin etkin olabilmesi için o örgütün, tüm çalışanlarıyla </a:t>
            </a:r>
            <a:r>
              <a:rPr lang="tr-TR" i="1" dirty="0" smtClean="0">
                <a:solidFill>
                  <a:schemeClr val="tx1"/>
                </a:solidFill>
                <a:latin typeface="Times New Roman"/>
              </a:rPr>
              <a:t>eşit</a:t>
            </a:r>
            <a:r>
              <a:rPr lang="tr-TR" dirty="0" smtClean="0">
                <a:solidFill>
                  <a:schemeClr val="tx1"/>
                </a:solidFill>
                <a:latin typeface="Times New Roman"/>
              </a:rPr>
              <a:t> bir biçimde </a:t>
            </a:r>
            <a:r>
              <a:rPr lang="tr-TR" i="1" dirty="0" smtClean="0">
                <a:solidFill>
                  <a:schemeClr val="tx1"/>
                </a:solidFill>
                <a:latin typeface="Times New Roman"/>
              </a:rPr>
              <a:t>etkileşime</a:t>
            </a:r>
            <a:r>
              <a:rPr lang="tr-TR" dirty="0" smtClean="0">
                <a:solidFill>
                  <a:schemeClr val="tx1"/>
                </a:solidFill>
                <a:latin typeface="Times New Roman"/>
              </a:rPr>
              <a:t> girdiğine inandırması gerekir. </a:t>
            </a:r>
            <a:endParaRPr lang="tr-TR" dirty="0" smtClean="0">
              <a:solidFill>
                <a:schemeClr val="tx1"/>
              </a:solidFill>
              <a:latin typeface="Times New Roman"/>
            </a:endParaRPr>
          </a:p>
          <a:p>
            <a:pPr algn="just"/>
            <a:r>
              <a:rPr lang="tr-TR" dirty="0" smtClean="0">
                <a:solidFill>
                  <a:schemeClr val="tx1"/>
                </a:solidFill>
                <a:latin typeface="Times New Roman"/>
              </a:rPr>
              <a:t>Yönetici </a:t>
            </a:r>
            <a:r>
              <a:rPr lang="tr-TR" dirty="0" smtClean="0">
                <a:solidFill>
                  <a:schemeClr val="tx1"/>
                </a:solidFill>
                <a:latin typeface="Times New Roman"/>
              </a:rPr>
              <a:t>tüm çalışanlarla </a:t>
            </a:r>
            <a:r>
              <a:rPr lang="tr-TR" i="1" dirty="0" smtClean="0">
                <a:solidFill>
                  <a:schemeClr val="tx1"/>
                </a:solidFill>
                <a:latin typeface="Times New Roman"/>
              </a:rPr>
              <a:t>aynı derecede etkileşmeli</a:t>
            </a:r>
            <a:r>
              <a:rPr lang="tr-TR" dirty="0" smtClean="0">
                <a:solidFill>
                  <a:schemeClr val="tx1"/>
                </a:solidFill>
                <a:latin typeface="Times New Roman"/>
              </a:rPr>
              <a:t>, onlarla iletişim kurmaya </a:t>
            </a:r>
            <a:r>
              <a:rPr lang="tr-TR" i="1" dirty="0" smtClean="0">
                <a:solidFill>
                  <a:schemeClr val="tx1"/>
                </a:solidFill>
                <a:latin typeface="Times New Roman"/>
              </a:rPr>
              <a:t>istekli</a:t>
            </a:r>
            <a:r>
              <a:rPr lang="tr-TR" dirty="0" smtClean="0">
                <a:solidFill>
                  <a:schemeClr val="tx1"/>
                </a:solidFill>
                <a:latin typeface="Times New Roman"/>
              </a:rPr>
              <a:t> ve </a:t>
            </a:r>
            <a:r>
              <a:rPr lang="tr-TR" i="1" dirty="0" smtClean="0">
                <a:solidFill>
                  <a:schemeClr val="tx1"/>
                </a:solidFill>
                <a:latin typeface="Times New Roman"/>
              </a:rPr>
              <a:t>girişken</a:t>
            </a:r>
            <a:r>
              <a:rPr lang="tr-TR" dirty="0" smtClean="0">
                <a:solidFill>
                  <a:schemeClr val="tx1"/>
                </a:solidFill>
                <a:latin typeface="Times New Roman"/>
              </a:rPr>
              <a:t> olmalı, üstler astların sorunlarını ve önerilerini </a:t>
            </a:r>
            <a:r>
              <a:rPr lang="tr-TR" i="1" dirty="0" smtClean="0">
                <a:solidFill>
                  <a:schemeClr val="tx1"/>
                </a:solidFill>
                <a:latin typeface="Times New Roman"/>
              </a:rPr>
              <a:t>dinlemeli</a:t>
            </a:r>
            <a:r>
              <a:rPr lang="tr-TR" dirty="0" smtClean="0">
                <a:solidFill>
                  <a:schemeClr val="tx1"/>
                </a:solidFill>
                <a:latin typeface="Times New Roman"/>
              </a:rPr>
              <a:t> ve problemleri çözmede </a:t>
            </a:r>
            <a:r>
              <a:rPr lang="tr-TR" i="1" dirty="0" smtClean="0">
                <a:solidFill>
                  <a:schemeClr val="tx1"/>
                </a:solidFill>
                <a:latin typeface="Times New Roman"/>
              </a:rPr>
              <a:t>istekli</a:t>
            </a:r>
            <a:r>
              <a:rPr lang="tr-TR" dirty="0" smtClean="0">
                <a:solidFill>
                  <a:schemeClr val="tx1"/>
                </a:solidFill>
                <a:latin typeface="Times New Roman"/>
              </a:rPr>
              <a:t> olduğunu çalışanlara göstermelidir.</a:t>
            </a:r>
            <a:endParaRPr lang="tr-TR" dirty="0">
              <a:solidFill>
                <a:schemeClr val="tx1"/>
              </a:solidFill>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5</a:t>
            </a:fld>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90600" y="457200"/>
            <a:ext cx="7772400" cy="45719"/>
          </a:xfrm>
        </p:spPr>
        <p:txBody>
          <a:bodyPr>
            <a:normAutofit fontScale="90000"/>
          </a:bodyPr>
          <a:lstStyle/>
          <a:p>
            <a:endParaRPr lang="tr-TR" dirty="0"/>
          </a:p>
        </p:txBody>
      </p:sp>
      <p:sp>
        <p:nvSpPr>
          <p:cNvPr id="3" name="2 İçerik Yer Tutucusu"/>
          <p:cNvSpPr>
            <a:spLocks noGrp="1"/>
          </p:cNvSpPr>
          <p:nvPr>
            <p:ph idx="1"/>
          </p:nvPr>
        </p:nvSpPr>
        <p:spPr>
          <a:xfrm>
            <a:off x="990600" y="642918"/>
            <a:ext cx="7772400" cy="5300682"/>
          </a:xfrm>
        </p:spPr>
        <p:style>
          <a:lnRef idx="2">
            <a:schemeClr val="accent3">
              <a:shade val="50000"/>
            </a:schemeClr>
          </a:lnRef>
          <a:fillRef idx="1">
            <a:schemeClr val="accent3"/>
          </a:fillRef>
          <a:effectRef idx="0">
            <a:schemeClr val="accent3"/>
          </a:effectRef>
          <a:fontRef idx="minor">
            <a:schemeClr val="lt1"/>
          </a:fontRef>
        </p:style>
        <p:txBody>
          <a:bodyPr/>
          <a:lstStyle/>
          <a:p>
            <a:pPr algn="just">
              <a:buNone/>
            </a:pPr>
            <a:r>
              <a:rPr lang="tr-TR" dirty="0" smtClean="0">
                <a:solidFill>
                  <a:schemeClr val="tx1"/>
                </a:solidFill>
              </a:rPr>
              <a:t>İletişim sürecinin üç temel öğesi vardır. Bunlar: mesajı ileten gönderici, mesajın iletildiği kanal ve mesajı alan ve onu yorumlayan alıcıdır. Genişletilmiş iletişim süreci ise şöyledir:</a:t>
            </a:r>
          </a:p>
          <a:p>
            <a:pPr algn="just">
              <a:buNone/>
            </a:pPr>
            <a:r>
              <a:rPr lang="tr-TR" b="1" i="1" dirty="0" smtClean="0">
                <a:solidFill>
                  <a:schemeClr val="tx1"/>
                </a:solidFill>
              </a:rPr>
              <a:t>Gönderici – Mesaj – Kanal – Alıcı Şifre – Anlam Bulma-Geri Bildirim</a:t>
            </a:r>
          </a:p>
          <a:p>
            <a:pPr>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mtClean="0"/>
              <a:pPr/>
              <a:t>6</a:t>
            </a:fld>
            <a:endParaRPr lang="tr-T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flipV="1">
            <a:off x="990600" y="411481"/>
            <a:ext cx="7772400" cy="45719"/>
          </a:xfrm>
        </p:spPr>
        <p:txBody>
          <a:bodyPr>
            <a:normAutofit fontScale="90000"/>
          </a:bodyPr>
          <a:lstStyle/>
          <a:p>
            <a:endParaRPr lang="tr-TR" dirty="0"/>
          </a:p>
        </p:txBody>
      </p:sp>
      <p:sp>
        <p:nvSpPr>
          <p:cNvPr id="3" name="2 İçerik Yer Tutucusu"/>
          <p:cNvSpPr>
            <a:spLocks noGrp="1"/>
          </p:cNvSpPr>
          <p:nvPr>
            <p:ph idx="1"/>
          </p:nvPr>
        </p:nvSpPr>
        <p:spPr>
          <a:xfrm>
            <a:off x="990600" y="571480"/>
            <a:ext cx="7772400" cy="5786478"/>
          </a:xfrm>
        </p:spPr>
        <p:style>
          <a:lnRef idx="2">
            <a:schemeClr val="accent3">
              <a:shade val="50000"/>
            </a:schemeClr>
          </a:lnRef>
          <a:fillRef idx="1">
            <a:schemeClr val="accent3"/>
          </a:fillRef>
          <a:effectRef idx="0">
            <a:schemeClr val="accent3"/>
          </a:effectRef>
          <a:fontRef idx="minor">
            <a:schemeClr val="lt1"/>
          </a:fontRef>
        </p:style>
        <p:txBody>
          <a:bodyPr/>
          <a:lstStyle/>
          <a:p>
            <a:pPr>
              <a:buNone/>
            </a:pPr>
            <a:r>
              <a:rPr lang="tr-TR" sz="2800" b="1" dirty="0" smtClean="0">
                <a:solidFill>
                  <a:srgbClr val="C00000"/>
                </a:solidFill>
              </a:rPr>
              <a:t>5.3.1. ÖRGÜTLERDE İLETİŞİM BİÇİMLERİ</a:t>
            </a:r>
          </a:p>
          <a:p>
            <a:pPr>
              <a:buNone/>
            </a:pPr>
            <a:r>
              <a:rPr lang="tr-TR" sz="2800" b="1" dirty="0" smtClean="0">
                <a:solidFill>
                  <a:schemeClr val="tx1"/>
                </a:solidFill>
              </a:rPr>
              <a:t>A.Biçimsel İletişim Sistemi</a:t>
            </a:r>
          </a:p>
          <a:p>
            <a:pPr algn="just">
              <a:buFont typeface="Wingdings" pitchFamily="2" charset="2"/>
              <a:buChar char="Ø"/>
            </a:pPr>
            <a:r>
              <a:rPr lang="tr-TR" sz="2800" dirty="0" smtClean="0">
                <a:solidFill>
                  <a:schemeClr val="tx1"/>
                </a:solidFill>
              </a:rPr>
              <a:t>Örgütteki hiyerarşik yetki yapısıyla ilgili olan biçimsel iletişim sistemi, örgüt içindeki ve örgüt çevre arasındaki bilgi akımını sağlayan kanalları gösterir.</a:t>
            </a:r>
          </a:p>
          <a:p>
            <a:pPr algn="just">
              <a:buFont typeface="Wingdings" pitchFamily="2" charset="2"/>
              <a:buChar char="Ø"/>
            </a:pPr>
            <a:r>
              <a:rPr lang="tr-TR" sz="2800" dirty="0" smtClean="0">
                <a:solidFill>
                  <a:schemeClr val="tx1"/>
                </a:solidFill>
              </a:rPr>
              <a:t>Örgüt şemalarına baktığımızda kimin kiminle iletişimde bulunacağını hemen anlarız. Biçimsel iletişim sistemi, iletişim kanallarının düzene sokulması için bazı kısıtlamaların getirilmesini gerektirir. Örgütlerde biçimsel iletişim üç yönde hareket eder.</a:t>
            </a:r>
          </a:p>
          <a:p>
            <a:pPr>
              <a:buNone/>
            </a:pPr>
            <a:endParaRPr lang="tr-TR" b="1" dirty="0">
              <a:solidFill>
                <a:srgbClr val="C00000"/>
              </a:solidFill>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7</a:t>
            </a:fld>
            <a:endParaRPr lang="tr-T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90600" y="457200"/>
            <a:ext cx="7772400" cy="45719"/>
          </a:xfrm>
        </p:spPr>
        <p:txBody>
          <a:bodyPr>
            <a:normAutofit fontScale="90000"/>
          </a:bodyPr>
          <a:lstStyle/>
          <a:p>
            <a:endParaRPr lang="tr-TR" dirty="0"/>
          </a:p>
        </p:txBody>
      </p:sp>
      <p:sp>
        <p:nvSpPr>
          <p:cNvPr id="3" name="2 İçerik Yer Tutucusu"/>
          <p:cNvSpPr>
            <a:spLocks noGrp="1"/>
          </p:cNvSpPr>
          <p:nvPr>
            <p:ph idx="1"/>
          </p:nvPr>
        </p:nvSpPr>
        <p:spPr>
          <a:xfrm>
            <a:off x="990600" y="714356"/>
            <a:ext cx="7772400" cy="5229244"/>
          </a:xfrm>
        </p:spPr>
        <p:style>
          <a:lnRef idx="2">
            <a:schemeClr val="accent3">
              <a:shade val="50000"/>
            </a:schemeClr>
          </a:lnRef>
          <a:fillRef idx="1">
            <a:schemeClr val="accent3"/>
          </a:fillRef>
          <a:effectRef idx="0">
            <a:schemeClr val="accent3"/>
          </a:effectRef>
          <a:fontRef idx="minor">
            <a:schemeClr val="lt1"/>
          </a:fontRef>
        </p:style>
        <p:txBody>
          <a:bodyPr/>
          <a:lstStyle/>
          <a:p>
            <a:pPr lvl="0" algn="just">
              <a:buNone/>
            </a:pPr>
            <a:r>
              <a:rPr lang="tr-TR" b="1" dirty="0" smtClean="0">
                <a:solidFill>
                  <a:schemeClr val="tx1"/>
                </a:solidFill>
              </a:rPr>
              <a:t>1.Yukarıdan aşağıya iletişim</a:t>
            </a:r>
          </a:p>
          <a:p>
            <a:pPr lvl="0" algn="just">
              <a:buNone/>
            </a:pPr>
            <a:r>
              <a:rPr lang="tr-TR" dirty="0" smtClean="0">
                <a:solidFill>
                  <a:schemeClr val="tx1"/>
                </a:solidFill>
              </a:rPr>
              <a:t>Örgütün genel müdüründen başlayıp emir-komuta zincirini izleyerek aşağılara doğru uzanan iletişimdir. Bu iletişimde ulaştırılan mesajlar:</a:t>
            </a:r>
            <a:endParaRPr lang="tr-TR" sz="2800" dirty="0" smtClean="0">
              <a:solidFill>
                <a:schemeClr val="tx1"/>
              </a:solidFill>
            </a:endParaRPr>
          </a:p>
          <a:p>
            <a:pPr lvl="1" algn="just"/>
            <a:r>
              <a:rPr lang="tr-TR" dirty="0" smtClean="0">
                <a:solidFill>
                  <a:schemeClr val="tx1"/>
                </a:solidFill>
              </a:rPr>
              <a:t>Politikalar, usuller, kurallar ve iş çizelgeleri de içeren emirleri,</a:t>
            </a:r>
            <a:endParaRPr lang="tr-TR" sz="2400" dirty="0" smtClean="0">
              <a:solidFill>
                <a:schemeClr val="tx1"/>
              </a:solidFill>
            </a:endParaRPr>
          </a:p>
          <a:p>
            <a:pPr lvl="1" algn="just"/>
            <a:r>
              <a:rPr lang="tr-TR" dirty="0" smtClean="0">
                <a:solidFill>
                  <a:schemeClr val="tx1"/>
                </a:solidFill>
              </a:rPr>
              <a:t>Bilgi taleplerini,</a:t>
            </a:r>
            <a:endParaRPr lang="tr-TR" sz="2400" dirty="0" smtClean="0">
              <a:solidFill>
                <a:schemeClr val="tx1"/>
              </a:solidFill>
            </a:endParaRPr>
          </a:p>
          <a:p>
            <a:pPr lvl="1" algn="just"/>
            <a:r>
              <a:rPr lang="tr-TR" dirty="0" smtClean="0">
                <a:solidFill>
                  <a:schemeClr val="tx1"/>
                </a:solidFill>
              </a:rPr>
              <a:t>Belirli bir konuda grup birliğini sağlayacak bilgileri içermektedir.</a:t>
            </a:r>
            <a:endParaRPr lang="tr-TR" sz="2400" dirty="0" smtClean="0">
              <a:solidFill>
                <a:schemeClr val="tx1"/>
              </a:solidFill>
            </a:endParaRPr>
          </a:p>
          <a:p>
            <a:pPr>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mtClean="0"/>
              <a:pPr/>
              <a:t>8</a:t>
            </a:fld>
            <a:endParaRPr lang="tr-T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90600" y="457200"/>
            <a:ext cx="7772400" cy="45719"/>
          </a:xfrm>
        </p:spPr>
        <p:txBody>
          <a:bodyPr>
            <a:normAutofit fontScale="90000"/>
          </a:bodyPr>
          <a:lstStyle/>
          <a:p>
            <a:endParaRPr lang="tr-TR" dirty="0"/>
          </a:p>
        </p:txBody>
      </p:sp>
      <p:sp>
        <p:nvSpPr>
          <p:cNvPr id="3" name="2 İçerik Yer Tutucusu"/>
          <p:cNvSpPr>
            <a:spLocks noGrp="1"/>
          </p:cNvSpPr>
          <p:nvPr>
            <p:ph idx="1"/>
          </p:nvPr>
        </p:nvSpPr>
        <p:spPr>
          <a:xfrm>
            <a:off x="990600" y="571480"/>
            <a:ext cx="7772400" cy="5372120"/>
          </a:xfrm>
        </p:spPr>
        <p:style>
          <a:lnRef idx="2">
            <a:schemeClr val="accent3">
              <a:shade val="50000"/>
            </a:schemeClr>
          </a:lnRef>
          <a:fillRef idx="1">
            <a:schemeClr val="accent3"/>
          </a:fillRef>
          <a:effectRef idx="0">
            <a:schemeClr val="accent3"/>
          </a:effectRef>
          <a:fontRef idx="minor">
            <a:schemeClr val="lt1"/>
          </a:fontRef>
        </p:style>
        <p:txBody>
          <a:bodyPr/>
          <a:lstStyle/>
          <a:p>
            <a:pPr lvl="0" algn="just">
              <a:buNone/>
            </a:pPr>
            <a:r>
              <a:rPr lang="tr-TR" sz="2800" b="1" dirty="0" smtClean="0">
                <a:solidFill>
                  <a:schemeClr val="tx1"/>
                </a:solidFill>
              </a:rPr>
              <a:t>2.Aşağıdan yukarıya iletişim</a:t>
            </a:r>
          </a:p>
          <a:p>
            <a:pPr lvl="0" algn="just">
              <a:buNone/>
            </a:pPr>
            <a:r>
              <a:rPr lang="tr-TR" sz="2800" dirty="0" smtClean="0">
                <a:solidFill>
                  <a:schemeClr val="tx1"/>
                </a:solidFill>
              </a:rPr>
              <a:t> Bu tür iletişim, astların gerekli bilgileri üstlere verme aracı olmaktadır. Yukarıya doğru iletişim, genellikle astın verdiği rapor ve tepkilerden oluşur. Ancak bu tür iletişimin gerçekleşmesini engelleyen bir çok etmen söz konusudur. </a:t>
            </a:r>
          </a:p>
          <a:p>
            <a:pPr lvl="1" algn="just"/>
            <a:r>
              <a:rPr lang="tr-TR" dirty="0" smtClean="0">
                <a:solidFill>
                  <a:schemeClr val="tx1"/>
                </a:solidFill>
              </a:rPr>
              <a:t>Fiziksel Uzaklık ya da Erişemezlik</a:t>
            </a:r>
          </a:p>
          <a:p>
            <a:pPr lvl="1" algn="just"/>
            <a:r>
              <a:rPr lang="tr-TR" dirty="0" smtClean="0">
                <a:solidFill>
                  <a:schemeClr val="tx1"/>
                </a:solidFill>
              </a:rPr>
              <a:t>Her kademede bilgilerin değişikliğe uğraması</a:t>
            </a:r>
          </a:p>
          <a:p>
            <a:pPr lvl="1" algn="just"/>
            <a:r>
              <a:rPr lang="tr-TR" dirty="0" smtClean="0">
                <a:solidFill>
                  <a:schemeClr val="tx1"/>
                </a:solidFill>
              </a:rPr>
              <a:t>Amirin davranışı</a:t>
            </a:r>
          </a:p>
          <a:p>
            <a:pPr lvl="1" algn="just"/>
            <a:r>
              <a:rPr lang="tr-TR" dirty="0" smtClean="0">
                <a:solidFill>
                  <a:schemeClr val="tx1"/>
                </a:solidFill>
              </a:rPr>
              <a:t>Astın saygınlığı (statüsü)</a:t>
            </a:r>
          </a:p>
          <a:p>
            <a:pPr lvl="1" algn="just"/>
            <a:r>
              <a:rPr lang="tr-TR" dirty="0" smtClean="0">
                <a:solidFill>
                  <a:schemeClr val="tx1"/>
                </a:solidFill>
              </a:rPr>
              <a:t>Gelenekler</a:t>
            </a:r>
          </a:p>
          <a:p>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mtClean="0"/>
              <a:pPr/>
              <a:t>9</a:t>
            </a:fld>
            <a:endParaRPr lang="tr-T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742</Words>
  <PresentationFormat>Ekran Gösterisi (4:3)</PresentationFormat>
  <Paragraphs>67</Paragraphs>
  <Slides>16</Slides>
  <Notes>0</Notes>
  <HiddenSlides>0</HiddenSlides>
  <MMClips>0</MMClips>
  <ScaleCrop>false</ScaleCrop>
  <HeadingPairs>
    <vt:vector size="4" baseType="variant">
      <vt:variant>
        <vt:lpstr>Tema</vt:lpstr>
      </vt:variant>
      <vt:variant>
        <vt:i4>1</vt:i4>
      </vt:variant>
      <vt:variant>
        <vt:lpstr>Slayt Başlıkları</vt:lpstr>
      </vt:variant>
      <vt:variant>
        <vt:i4>16</vt:i4>
      </vt:variant>
    </vt:vector>
  </HeadingPairs>
  <TitlesOfParts>
    <vt:vector size="17" baseType="lpstr">
      <vt:lpstr>Ofis Teması</vt:lpstr>
      <vt:lpstr>5.3. İLETİŞİM</vt:lpstr>
      <vt:lpstr>5.3. İLETİŞİM</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Johari Penceresi</vt:lpstr>
      <vt:lpstr>Teşekkürler….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5.3. İLETİŞİM</dc:title>
  <dc:creator>ahmtkya</dc:creator>
  <cp:lastModifiedBy>ahmtkya</cp:lastModifiedBy>
  <cp:revision>6</cp:revision>
  <dcterms:created xsi:type="dcterms:W3CDTF">2015-05-10T20:19:19Z</dcterms:created>
  <dcterms:modified xsi:type="dcterms:W3CDTF">2015-05-24T19:48:18Z</dcterms:modified>
</cp:coreProperties>
</file>