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2.xml" ContentType="application/vnd.openxmlformats-officedocument.theme+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6">
  <p:sldMasterIdLst>
    <p:sldMasterId id="2147483660" r:id="rId1"/>
    <p:sldMasterId id="2147483673" r:id="rId2"/>
    <p:sldMasterId id="2147483689" r:id="rId3"/>
  </p:sldMasterIdLst>
  <p:notesMasterIdLst>
    <p:notesMasterId r:id="rId14"/>
  </p:notesMasterIdLst>
  <p:handoutMasterIdLst>
    <p:handoutMasterId r:id="rId15"/>
  </p:handoutMasterIdLst>
  <p:sldIdLst>
    <p:sldId id="674" r:id="rId4"/>
    <p:sldId id="675" r:id="rId5"/>
    <p:sldId id="676" r:id="rId6"/>
    <p:sldId id="677" r:id="rId7"/>
    <p:sldId id="678" r:id="rId8"/>
    <p:sldId id="679" r:id="rId9"/>
    <p:sldId id="680" r:id="rId10"/>
    <p:sldId id="681" r:id="rId11"/>
    <p:sldId id="682" r:id="rId12"/>
    <p:sldId id="683" r:id="rId13"/>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userDrawn="1">
          <p15:clr>
            <a:srgbClr val="A4A3A4"/>
          </p15:clr>
        </p15:guide>
        <p15:guide id="2" pos="2857" userDrawn="1">
          <p15:clr>
            <a:srgbClr val="A4A3A4"/>
          </p15:clr>
        </p15:guide>
      </p15:sldGuideLst>
    </p:ext>
    <p:ext uri="{2D200454-40CA-4A62-9FC3-DE9A4176ACB9}">
      <p15:notes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DC4CA"/>
    <a:srgbClr val="503FAE"/>
    <a:srgbClr val="47176C"/>
    <a:srgbClr val="46166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Orta Sti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Stil Yok, Kılavuz Yok">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E3FDE45-AF77-4B5C-9715-49D594BDF05E}" styleName="Açık Stil 1 - Vurgu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173" autoAdjust="0"/>
    <p:restoredTop sz="94660"/>
  </p:normalViewPr>
  <p:slideViewPr>
    <p:cSldViewPr snapToGrid="0">
      <p:cViewPr varScale="1">
        <p:scale>
          <a:sx n="83" d="100"/>
          <a:sy n="83" d="100"/>
        </p:scale>
        <p:origin x="-1668" y="-84"/>
      </p:cViewPr>
      <p:guideLst>
        <p:guide orient="horz" pos="2160"/>
        <p:guide pos="2857"/>
      </p:guideLst>
    </p:cSldViewPr>
  </p:slideViewPr>
  <p:notesTextViewPr>
    <p:cViewPr>
      <p:scale>
        <a:sx n="66" d="100"/>
        <a:sy n="66" d="100"/>
      </p:scale>
      <p:origin x="0" y="0"/>
    </p:cViewPr>
  </p:notesTextViewPr>
  <p:sorterViewPr>
    <p:cViewPr>
      <p:scale>
        <a:sx n="100" d="100"/>
        <a:sy n="100" d="100"/>
      </p:scale>
      <p:origin x="0" y="0"/>
    </p:cViewPr>
  </p:sorterViewPr>
  <p:notesViewPr>
    <p:cSldViewPr snapToGrid="0">
      <p:cViewPr varScale="1">
        <p:scale>
          <a:sx n="64" d="100"/>
          <a:sy n="64" d="100"/>
        </p:scale>
        <p:origin x="3390" y="7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theme" Target="theme/theme1.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handoutMaster" Target="handoutMasters/handoutMaster1.xml"/><Relationship Id="rId10" Type="http://schemas.openxmlformats.org/officeDocument/2006/relationships/slide" Target="slides/slide7.xml"/><Relationship Id="rId19" Type="http://schemas.openxmlformats.org/officeDocument/2006/relationships/tableStyles" Target="tableStyle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fld id="{4DEB3403-51FA-4010-975A-92E4C2B0B2A1}" type="datetimeFigureOut">
              <a:rPr lang="tr-TR" smtClean="0"/>
              <a:t>24.02.2020</a:t>
            </a:fld>
            <a:endParaRPr lang="tr-TR"/>
          </a:p>
        </p:txBody>
      </p:sp>
      <p:sp>
        <p:nvSpPr>
          <p:cNvPr id="4" name="Altbilgi Yer Tutucusu 3"/>
          <p:cNvSpPr>
            <a:spLocks noGrp="1"/>
          </p:cNvSpPr>
          <p:nvPr>
            <p:ph type="ftr" sz="quarter" idx="2"/>
          </p:nvPr>
        </p:nvSpPr>
        <p:spPr>
          <a:xfrm>
            <a:off x="0" y="9429750"/>
            <a:ext cx="2946400" cy="496888"/>
          </a:xfrm>
          <a:prstGeom prst="rect">
            <a:avLst/>
          </a:prstGeom>
        </p:spPr>
        <p:txBody>
          <a:bodyPr vert="horz" lIns="91440" tIns="45720" rIns="91440" bIns="45720" rtlCol="0" anchor="b"/>
          <a:lstStyle>
            <a:lvl1pPr algn="l">
              <a:defRPr sz="1200"/>
            </a:lvl1pPr>
          </a:lstStyle>
          <a:p>
            <a:endParaRPr lang="tr-TR"/>
          </a:p>
        </p:txBody>
      </p:sp>
      <p:sp>
        <p:nvSpPr>
          <p:cNvPr id="5" name="Slayt Numarası Yer Tutucusu 4"/>
          <p:cNvSpPr>
            <a:spLocks noGrp="1"/>
          </p:cNvSpPr>
          <p:nvPr>
            <p:ph type="sldNum" sz="quarter" idx="3"/>
          </p:nvPr>
        </p:nvSpPr>
        <p:spPr>
          <a:xfrm>
            <a:off x="3849688" y="9429750"/>
            <a:ext cx="2946400" cy="496888"/>
          </a:xfrm>
          <a:prstGeom prst="rect">
            <a:avLst/>
          </a:prstGeom>
        </p:spPr>
        <p:txBody>
          <a:bodyPr vert="horz" lIns="91440" tIns="45720" rIns="91440" bIns="45720" rtlCol="0" anchor="b"/>
          <a:lstStyle>
            <a:lvl1pPr algn="r">
              <a:defRPr sz="1200"/>
            </a:lvl1pPr>
          </a:lstStyle>
          <a:p>
            <a:fld id="{A025271F-2A3F-44CE-9661-3F380E12CB38}" type="slidenum">
              <a:rPr lang="tr-TR" smtClean="0"/>
              <a:t>‹#›</a:t>
            </a:fld>
            <a:endParaRPr lang="tr-TR"/>
          </a:p>
        </p:txBody>
      </p:sp>
    </p:spTree>
    <p:extLst>
      <p:ext uri="{BB962C8B-B14F-4D97-AF65-F5344CB8AC3E}">
        <p14:creationId xmlns:p14="http://schemas.microsoft.com/office/powerpoint/2010/main" val="17520782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C3F88CA5-4B52-431F-9D0B-7834703D4155}" type="datetimeFigureOut">
              <a:rPr lang="en-US" smtClean="0"/>
              <a:t>2/24/2020</a:t>
            </a:fld>
            <a:endParaRPr lang="en-US"/>
          </a:p>
        </p:txBody>
      </p:sp>
      <p:sp>
        <p:nvSpPr>
          <p:cNvPr id="4" name="Slayt Görüntüsü Yer Tutucusu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6" name="Altbilgi Yer Tutucusu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5185FB67-13BD-4A07-A42B-F2DDB568A1B4}" type="slidenum">
              <a:rPr lang="en-US" smtClean="0"/>
              <a:t>‹#›</a:t>
            </a:fld>
            <a:endParaRPr lang="en-US"/>
          </a:p>
        </p:txBody>
      </p:sp>
    </p:spTree>
    <p:extLst>
      <p:ext uri="{BB962C8B-B14F-4D97-AF65-F5344CB8AC3E}">
        <p14:creationId xmlns:p14="http://schemas.microsoft.com/office/powerpoint/2010/main" val="9125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ctrTitle"/>
          </p:nvPr>
        </p:nvSpPr>
        <p:spPr>
          <a:xfrm>
            <a:off x="762000" y="3200400"/>
            <a:ext cx="7543800" cy="1524000"/>
          </a:xfrm>
        </p:spPr>
        <p:txBody>
          <a:bodyPr>
            <a:noAutofit/>
          </a:bodyPr>
          <a:lstStyle>
            <a:lvl1pPr>
              <a:defRPr sz="6000"/>
            </a:lvl1pPr>
          </a:lstStyle>
          <a:p>
            <a:r>
              <a:rPr lang="tr-TR" smtClean="0"/>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100">
                <a:solidFill>
                  <a:schemeClr val="tx2"/>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BFAC2E16-D5DA-4D9C-92CB-3D0DDCA7AE5C}" type="datetime1">
              <a:rPr lang="en-US" smtClean="0"/>
              <a:t>2/24/2020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37714002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3DC021E8-F963-4E7B-98CE-B76E5E287BD9}" type="datetime1">
              <a:rPr lang="en-US" smtClean="0"/>
              <a:t>2/24/2020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6073875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9F771BD1-7858-4A7D-AB54-A4451F562A85}" type="datetime1">
              <a:rPr lang="en-US" smtClean="0"/>
              <a:t>2/24/2020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3966878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ctrTitle"/>
          </p:nvPr>
        </p:nvSpPr>
        <p:spPr>
          <a:xfrm>
            <a:off x="762000" y="3200400"/>
            <a:ext cx="7543800" cy="1524000"/>
          </a:xfrm>
        </p:spPr>
        <p:txBody>
          <a:bodyPr>
            <a:noAutofit/>
          </a:bodyPr>
          <a:lstStyle>
            <a:lvl1pPr>
              <a:defRPr sz="6000"/>
            </a:lvl1pPr>
          </a:lstStyle>
          <a:p>
            <a:r>
              <a:rPr lang="tr-TR" smtClean="0"/>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100">
                <a:solidFill>
                  <a:schemeClr val="tx2"/>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A73093B4-1CC8-466C-AC69-8C4EAAC07B96}" type="datetime1">
              <a:rPr lang="en-US" smtClean="0"/>
              <a:t>2/24/2020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8324808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D590254B-BB82-4C80-A262-98BD5C0B4A90}" type="datetime1">
              <a:rPr lang="en-US" smtClean="0"/>
              <a:t>2/24/2020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88757136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title"/>
          </p:nvPr>
        </p:nvSpPr>
        <p:spPr>
          <a:xfrm>
            <a:off x="762000" y="3276600"/>
            <a:ext cx="7543800" cy="1676400"/>
          </a:xfrm>
        </p:spPr>
        <p:txBody>
          <a:bodyPr anchor="b" anchorCtr="0"/>
          <a:lstStyle>
            <a:lvl1pPr algn="l">
              <a:defRPr sz="405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100">
                <a:solidFill>
                  <a:schemeClr val="tx2"/>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E3955901-25EF-4B6B-8217-40AE73B567A5}" type="datetime1">
              <a:rPr lang="en-US" smtClean="0"/>
              <a:t>2/24/2020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261986849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Date Placeholder 4"/>
          <p:cNvSpPr>
            <a:spLocks noGrp="1"/>
          </p:cNvSpPr>
          <p:nvPr>
            <p:ph type="dt" sz="half" idx="10"/>
          </p:nvPr>
        </p:nvSpPr>
        <p:spPr/>
        <p:txBody>
          <a:bodyPr/>
          <a:lstStyle/>
          <a:p>
            <a:fld id="{FA38C9F5-99EE-46C1-925D-08171F3997F5}" type="datetime1">
              <a:rPr lang="en-US" smtClean="0"/>
              <a:t>2/24/2020</a:t>
            </a:fld>
            <a:endParaRPr lang="tr-TR"/>
          </a:p>
        </p:txBody>
      </p:sp>
      <p:sp>
        <p:nvSpPr>
          <p:cNvPr id="6" name="Footer Placeholder 5"/>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28348045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100" b="0">
                <a:latin typeface="+mj-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100" b="0">
                <a:latin typeface="+mj-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Date Placeholder 6"/>
          <p:cNvSpPr>
            <a:spLocks noGrp="1"/>
          </p:cNvSpPr>
          <p:nvPr>
            <p:ph type="dt" sz="half" idx="10"/>
          </p:nvPr>
        </p:nvSpPr>
        <p:spPr/>
        <p:txBody>
          <a:bodyPr/>
          <a:lstStyle/>
          <a:p>
            <a:fld id="{B5ECB38C-929A-4885-8B3A-FB2E643FA28D}" type="datetime1">
              <a:rPr lang="en-US" smtClean="0"/>
              <a:t>2/24/2020</a:t>
            </a:fld>
            <a:endParaRPr lang="tr-TR"/>
          </a:p>
        </p:txBody>
      </p:sp>
      <p:sp>
        <p:nvSpPr>
          <p:cNvPr id="8" name="Footer Placeholder 7"/>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1492942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AEB3DAA0-B6AA-4ACD-9FB1-17185E43A90D}" type="datetime1">
              <a:rPr lang="en-US" smtClean="0"/>
              <a:t>2/24/2020</a:t>
            </a:fld>
            <a:endParaRPr lang="tr-TR"/>
          </a:p>
        </p:txBody>
      </p:sp>
      <p:sp>
        <p:nvSpPr>
          <p:cNvPr id="4" name="Footer Placeholder 3"/>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7469024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D7F1EA-F52B-42F5-8478-0AF9BFD7E958}" type="datetime1">
              <a:rPr lang="en-US" smtClean="0"/>
              <a:t>2/24/2020</a:t>
            </a:fld>
            <a:endParaRPr lang="tr-TR"/>
          </a:p>
        </p:txBody>
      </p:sp>
      <p:sp>
        <p:nvSpPr>
          <p:cNvPr id="3" name="Footer Placeholder 2"/>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37475535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4050" b="0"/>
            </a:lvl1pPr>
          </a:lstStyle>
          <a:p>
            <a:r>
              <a:rPr lang="tr-TR" smtClean="0"/>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1800"/>
            </a:lvl1pPr>
            <a:lvl2pPr>
              <a:defRPr sz="1650"/>
            </a:lvl2pPr>
            <a:lvl3pPr>
              <a:defRPr sz="1500"/>
            </a:lvl3pPr>
            <a:lvl4pPr>
              <a:defRPr sz="1350"/>
            </a:lvl4pPr>
            <a:lvl5pPr>
              <a:defRPr sz="1350"/>
            </a:lvl5pPr>
            <a:lvl6pPr>
              <a:defRPr sz="1500"/>
            </a:lvl6pPr>
            <a:lvl7pPr>
              <a:defRPr sz="1500"/>
            </a:lvl7pPr>
            <a:lvl8pPr>
              <a:defRPr sz="1500"/>
            </a:lvl8pPr>
            <a:lvl9pPr>
              <a:defRPr sz="15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1575">
                <a:solidFill>
                  <a:schemeClr val="tx2"/>
                </a:solidFill>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989E4876-F515-4632-ACBF-711C6699D7F1}" type="datetime1">
              <a:rPr lang="en-US" smtClean="0"/>
              <a:t>2/24/2020</a:t>
            </a:fld>
            <a:endParaRPr lang="tr-TR"/>
          </a:p>
        </p:txBody>
      </p:sp>
      <p:sp>
        <p:nvSpPr>
          <p:cNvPr id="6" name="Footer Placeholder 5"/>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54458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1050348" y="213719"/>
            <a:ext cx="6781800" cy="1600200"/>
          </a:xfrm>
        </p:spPr>
        <p:txBody>
          <a:bodyPr>
            <a:normAutofit/>
          </a:bodyPr>
          <a:lstStyle>
            <a:lvl1pPr algn="ctr">
              <a:defRPr lang="tr-TR" sz="1800" b="1" kern="1200" dirty="0" smtClean="0">
                <a:solidFill>
                  <a:schemeClr val="tx1">
                    <a:lumMod val="95000"/>
                    <a:lumOff val="5000"/>
                  </a:schemeClr>
                </a:solidFill>
                <a:latin typeface="+mn-lt"/>
                <a:ea typeface="+mn-ea"/>
                <a:cs typeface="+mn-cs"/>
              </a:defRPr>
            </a:lvl1pPr>
          </a:lstStyle>
          <a:p>
            <a:r>
              <a:rPr lang="tr-TR" dirty="0" smtClean="0"/>
              <a:t>Asıl başlık stili için tıklatın</a:t>
            </a:r>
            <a:endParaRPr lang="en-US" dirty="0"/>
          </a:p>
        </p:txBody>
      </p:sp>
      <p:sp>
        <p:nvSpPr>
          <p:cNvPr id="3" name="Content Placeholder 2"/>
          <p:cNvSpPr>
            <a:spLocks noGrp="1"/>
          </p:cNvSpPr>
          <p:nvPr>
            <p:ph idx="1"/>
          </p:nvPr>
        </p:nvSpPr>
        <p:spPr>
          <a:xfrm>
            <a:off x="838200" y="2003703"/>
            <a:ext cx="7543800" cy="3886200"/>
          </a:xfrm>
        </p:spPr>
        <p:txBody>
          <a:bodyPr/>
          <a:lstStyle>
            <a:lvl1pPr marL="205740" indent="-205740">
              <a:buClrTx/>
              <a:buFont typeface="Wingdings" panose="05000000000000000000" pitchFamily="2" charset="2"/>
              <a:buChar char="Ø"/>
              <a:defRPr sz="1500">
                <a:solidFill>
                  <a:schemeClr val="tx1"/>
                </a:solidFill>
              </a:defRPr>
            </a:lvl1pPr>
            <a:lvl2pPr marL="445770" indent="-205740">
              <a:buClrTx/>
              <a:buFont typeface="Wingdings" panose="05000000000000000000" pitchFamily="2" charset="2"/>
              <a:buChar char="Ø"/>
              <a:defRPr>
                <a:solidFill>
                  <a:schemeClr val="tx1"/>
                </a:solidFill>
              </a:defRPr>
            </a:lvl2pPr>
            <a:lvl3pPr marL="651510" indent="-171450">
              <a:buClrTx/>
              <a:buFont typeface="Wingdings" panose="05000000000000000000" pitchFamily="2" charset="2"/>
              <a:buChar char="Ø"/>
              <a:defRPr>
                <a:solidFill>
                  <a:schemeClr val="tx1"/>
                </a:solidFill>
              </a:defRPr>
            </a:lvl3pPr>
            <a:lvl4pPr marL="857250" indent="-171450">
              <a:buClrTx/>
              <a:buFont typeface="Wingdings" panose="05000000000000000000" pitchFamily="2" charset="2"/>
              <a:buChar char="Ø"/>
              <a:defRPr>
                <a:solidFill>
                  <a:schemeClr val="tx1"/>
                </a:solidFill>
              </a:defRPr>
            </a:lvl4pPr>
            <a:lvl5pPr marL="1028700" indent="-171450">
              <a:buClrTx/>
              <a:buFont typeface="Wingdings" panose="05000000000000000000" pitchFamily="2" charset="2"/>
              <a:buChar char="Ø"/>
              <a:defRPr>
                <a:solidFill>
                  <a:schemeClr val="tx1"/>
                </a:solidFill>
              </a:defRPr>
            </a:lvl5pPr>
          </a:lstStyle>
          <a:p>
            <a:pPr lvl="0"/>
            <a:r>
              <a:rPr lang="tr-TR" dirty="0" smtClean="0"/>
              <a:t>Asıl metin stillerini düzenle</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en-US" dirty="0"/>
          </a:p>
        </p:txBody>
      </p:sp>
      <p:sp>
        <p:nvSpPr>
          <p:cNvPr id="4" name="Date Placeholder 3"/>
          <p:cNvSpPr>
            <a:spLocks noGrp="1"/>
          </p:cNvSpPr>
          <p:nvPr>
            <p:ph type="dt" sz="half" idx="10"/>
          </p:nvPr>
        </p:nvSpPr>
        <p:spPr/>
        <p:txBody>
          <a:bodyPr/>
          <a:lstStyle/>
          <a:p>
            <a:fld id="{419913B4-353A-43F0-919E-C9E766A5124A}" type="datetime1">
              <a:rPr lang="en-US" smtClean="0"/>
              <a:t>2/24/2020</a:t>
            </a:fld>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83211488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4050" b="0"/>
            </a:lvl1pPr>
          </a:lstStyle>
          <a:p>
            <a:r>
              <a:rPr lang="tr-TR" smtClean="0"/>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tr-TR" smtClean="0"/>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3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6EC930EE-5137-4864-99E0-78D0AA38347E}" type="datetime1">
              <a:rPr lang="en-US" smtClean="0"/>
              <a:t>2/24/2020</a:t>
            </a:fld>
            <a:endParaRPr lang="tr-TR"/>
          </a:p>
        </p:txBody>
      </p:sp>
      <p:sp>
        <p:nvSpPr>
          <p:cNvPr id="6" name="Footer Placeholder 5"/>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8547969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DDDF37A8-D33E-4B0E-8235-475DB97D5147}" type="datetime1">
              <a:rPr lang="en-US" smtClean="0"/>
              <a:t>2/24/2020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03643762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F4E96E1F-70EC-4C9F-84B9-309ABB33F145}" type="datetime1">
              <a:rPr lang="en-US" smtClean="0"/>
              <a:t>2/24/2020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7974391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objOnly" preserve="1">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457200" y="277813"/>
            <a:ext cx="8229600" cy="585311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3" name="Rectangle 44"/>
          <p:cNvSpPr>
            <a:spLocks noGrp="1" noChangeArrowheads="1"/>
          </p:cNvSpPr>
          <p:nvPr>
            <p:ph type="dt" sz="half" idx="10"/>
          </p:nvPr>
        </p:nvSpPr>
        <p:spPr>
          <a:ln/>
        </p:spPr>
        <p:txBody>
          <a:bodyPr/>
          <a:lstStyle>
            <a:lvl1pPr>
              <a:defRPr/>
            </a:lvl1pPr>
          </a:lstStyle>
          <a:p>
            <a:pPr>
              <a:defRPr/>
            </a:pPr>
            <a:fld id="{852F65B9-AF3F-4168-8F3A-EA905B549768}" type="datetime1">
              <a:rPr lang="en-US" smtClean="0"/>
              <a:t>2/24/2020</a:t>
            </a:fld>
            <a:endParaRPr lang="tr-TR"/>
          </a:p>
        </p:txBody>
      </p:sp>
      <p:sp>
        <p:nvSpPr>
          <p:cNvPr id="4" name="Rectangle 45"/>
          <p:cNvSpPr>
            <a:spLocks noGrp="1" noChangeArrowheads="1"/>
          </p:cNvSpPr>
          <p:nvPr>
            <p:ph type="ftr" sz="quarter" idx="11"/>
          </p:nvPr>
        </p:nvSpPr>
        <p:spPr>
          <a:ln/>
        </p:spPr>
        <p:txBody>
          <a:bodyPr/>
          <a:lstStyle>
            <a:lvl1pPr>
              <a:defRPr/>
            </a:lvl1pPr>
          </a:lstStyle>
          <a:p>
            <a:pPr>
              <a:defRPr/>
            </a:pPr>
            <a:r>
              <a:rPr lang="tr-TR" smtClean="0"/>
              <a:t>Prof. Dr. Harun TANRIVERMİŞ, Yrd. Doç. Dr. Yeşim ALİEFENDİOĞLU Ekonomi I 2016-2017 Güz Dönemi</a:t>
            </a:r>
            <a:endParaRPr lang="tr-TR"/>
          </a:p>
        </p:txBody>
      </p:sp>
      <p:sp>
        <p:nvSpPr>
          <p:cNvPr id="5" name="Rectangle 46"/>
          <p:cNvSpPr>
            <a:spLocks noGrp="1" noChangeArrowheads="1"/>
          </p:cNvSpPr>
          <p:nvPr>
            <p:ph type="sldNum" sz="quarter" idx="12"/>
          </p:nvPr>
        </p:nvSpPr>
        <p:spPr>
          <a:ln/>
        </p:spPr>
        <p:txBody>
          <a:bodyPr/>
          <a:lstStyle>
            <a:lvl1pPr>
              <a:defRPr/>
            </a:lvl1pPr>
          </a:lstStyle>
          <a:p>
            <a:pPr>
              <a:defRPr/>
            </a:pPr>
            <a:fld id="{4ACC9CEF-1B2B-47A9-B112-A53E035B6F79}" type="slidenum">
              <a:rPr lang="tr-TR" smtClean="0"/>
              <a:pPr>
                <a:defRPr/>
              </a:pPr>
              <a:t>‹#›</a:t>
            </a:fld>
            <a:endParaRPr lang="tr-TR"/>
          </a:p>
        </p:txBody>
      </p:sp>
    </p:spTree>
    <p:extLst>
      <p:ext uri="{BB962C8B-B14F-4D97-AF65-F5344CB8AC3E}">
        <p14:creationId xmlns:p14="http://schemas.microsoft.com/office/powerpoint/2010/main" val="411206933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xAndObj" preserve="1">
  <p:cSld name="Başlık, Metin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smtClean="0"/>
              <a:t>Asıl başlık stili için tıklatın</a:t>
            </a:r>
            <a:endParaRPr lang="tr-TR"/>
          </a:p>
        </p:txBody>
      </p:sp>
      <p:sp>
        <p:nvSpPr>
          <p:cNvPr id="3" name="Metin Yer Tutucusu 2"/>
          <p:cNvSpPr>
            <a:spLocks noGrp="1"/>
          </p:cNvSpPr>
          <p:nvPr>
            <p:ph type="body" sz="half" idx="1"/>
          </p:nvPr>
        </p:nvSpPr>
        <p:spPr>
          <a:xfrm>
            <a:off x="457200" y="1600202"/>
            <a:ext cx="4038600" cy="4530725"/>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2"/>
            <a:ext cx="4038600" cy="4530725"/>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Rectangle 44"/>
          <p:cNvSpPr>
            <a:spLocks noGrp="1" noChangeArrowheads="1"/>
          </p:cNvSpPr>
          <p:nvPr>
            <p:ph type="dt" sz="half" idx="10"/>
          </p:nvPr>
        </p:nvSpPr>
        <p:spPr>
          <a:ln/>
        </p:spPr>
        <p:txBody>
          <a:bodyPr/>
          <a:lstStyle>
            <a:lvl1pPr>
              <a:defRPr/>
            </a:lvl1pPr>
          </a:lstStyle>
          <a:p>
            <a:pPr>
              <a:defRPr/>
            </a:pPr>
            <a:fld id="{06D7AFE2-252A-473E-B74B-445E14A41A1C}" type="datetime1">
              <a:rPr lang="en-US" smtClean="0"/>
              <a:t>2/24/2020</a:t>
            </a:fld>
            <a:endParaRPr lang="tr-TR"/>
          </a:p>
        </p:txBody>
      </p:sp>
      <p:sp>
        <p:nvSpPr>
          <p:cNvPr id="6" name="Rectangle 45"/>
          <p:cNvSpPr>
            <a:spLocks noGrp="1" noChangeArrowheads="1"/>
          </p:cNvSpPr>
          <p:nvPr>
            <p:ph type="ftr" sz="quarter" idx="11"/>
          </p:nvPr>
        </p:nvSpPr>
        <p:spPr>
          <a:ln/>
        </p:spPr>
        <p:txBody>
          <a:bodyPr/>
          <a:lstStyle>
            <a:lvl1pPr>
              <a:defRPr/>
            </a:lvl1pPr>
          </a:lstStyle>
          <a:p>
            <a:pPr>
              <a:defRPr/>
            </a:pPr>
            <a:r>
              <a:rPr lang="tr-TR" smtClean="0"/>
              <a:t>Prof. Dr. Harun TANRIVERMİŞ, Yrd. Doç. Dr. Yeşim ALİEFENDİOĞLU Ekonomi I 2016-2017 Güz Dönemi</a:t>
            </a:r>
            <a:endParaRPr lang="tr-TR"/>
          </a:p>
        </p:txBody>
      </p:sp>
      <p:sp>
        <p:nvSpPr>
          <p:cNvPr id="7" name="Rectangle 46"/>
          <p:cNvSpPr>
            <a:spLocks noGrp="1" noChangeArrowheads="1"/>
          </p:cNvSpPr>
          <p:nvPr>
            <p:ph type="sldNum" sz="quarter" idx="12"/>
          </p:nvPr>
        </p:nvSpPr>
        <p:spPr>
          <a:ln/>
        </p:spPr>
        <p:txBody>
          <a:bodyPr/>
          <a:lstStyle>
            <a:lvl1pPr>
              <a:defRPr/>
            </a:lvl1pPr>
          </a:lstStyle>
          <a:p>
            <a:pPr>
              <a:defRPr/>
            </a:pPr>
            <a:fld id="{5F9C2CDE-511F-4CCA-A6CE-70569E99ECA7}" type="slidenum">
              <a:rPr lang="tr-TR" smtClean="0"/>
              <a:pPr>
                <a:defRPr/>
              </a:pPr>
              <a:t>‹#›</a:t>
            </a:fld>
            <a:endParaRPr lang="tr-TR"/>
          </a:p>
        </p:txBody>
      </p:sp>
    </p:spTree>
    <p:extLst>
      <p:ext uri="{BB962C8B-B14F-4D97-AF65-F5344CB8AC3E}">
        <p14:creationId xmlns:p14="http://schemas.microsoft.com/office/powerpoint/2010/main" val="245389097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bl" preserve="1">
  <p:cSld name="Başlık ve Tablo">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smtClean="0"/>
              <a:t>Asıl başlık stili için tıklatın</a:t>
            </a:r>
            <a:endParaRPr lang="tr-TR"/>
          </a:p>
        </p:txBody>
      </p:sp>
      <p:sp>
        <p:nvSpPr>
          <p:cNvPr id="3" name="Tablo Yer Tutucusu 2"/>
          <p:cNvSpPr>
            <a:spLocks noGrp="1"/>
          </p:cNvSpPr>
          <p:nvPr>
            <p:ph type="tbl" idx="1"/>
          </p:nvPr>
        </p:nvSpPr>
        <p:spPr>
          <a:xfrm>
            <a:off x="457200" y="1600202"/>
            <a:ext cx="8229600" cy="4530725"/>
          </a:xfrm>
        </p:spPr>
        <p:txBody>
          <a:bodyPr/>
          <a:lstStyle/>
          <a:p>
            <a:pPr lvl="0"/>
            <a:r>
              <a:rPr lang="tr-TR" noProof="0" smtClean="0"/>
              <a:t>Tablo eklemek için simgeyi tıklatın</a:t>
            </a:r>
          </a:p>
        </p:txBody>
      </p:sp>
      <p:sp>
        <p:nvSpPr>
          <p:cNvPr id="4" name="Rectangle 44"/>
          <p:cNvSpPr>
            <a:spLocks noGrp="1" noChangeArrowheads="1"/>
          </p:cNvSpPr>
          <p:nvPr>
            <p:ph type="dt" sz="half" idx="10"/>
          </p:nvPr>
        </p:nvSpPr>
        <p:spPr>
          <a:ln/>
        </p:spPr>
        <p:txBody>
          <a:bodyPr/>
          <a:lstStyle>
            <a:lvl1pPr>
              <a:defRPr/>
            </a:lvl1pPr>
          </a:lstStyle>
          <a:p>
            <a:pPr>
              <a:defRPr/>
            </a:pPr>
            <a:fld id="{6A24C5B5-B0BC-4A99-9668-7AA50979CB18}" type="datetime1">
              <a:rPr lang="en-US" smtClean="0"/>
              <a:t>2/24/2020</a:t>
            </a:fld>
            <a:endParaRPr lang="tr-TR"/>
          </a:p>
        </p:txBody>
      </p:sp>
      <p:sp>
        <p:nvSpPr>
          <p:cNvPr id="5" name="Rectangle 45"/>
          <p:cNvSpPr>
            <a:spLocks noGrp="1" noChangeArrowheads="1"/>
          </p:cNvSpPr>
          <p:nvPr>
            <p:ph type="ftr" sz="quarter" idx="11"/>
          </p:nvPr>
        </p:nvSpPr>
        <p:spPr>
          <a:ln/>
        </p:spPr>
        <p:txBody>
          <a:bodyPr/>
          <a:lstStyle>
            <a:lvl1pPr>
              <a:defRPr/>
            </a:lvl1pPr>
          </a:lstStyle>
          <a:p>
            <a:pPr>
              <a:defRPr/>
            </a:pPr>
            <a:r>
              <a:rPr lang="tr-TR" smtClean="0"/>
              <a:t>Prof. Dr. Harun TANRIVERMİŞ, Yrd. Doç. Dr. Yeşim ALİEFENDİOĞLU Ekonomi I 2016-2017 Güz Dönemi</a:t>
            </a:r>
            <a:endParaRPr lang="tr-TR"/>
          </a:p>
        </p:txBody>
      </p:sp>
      <p:sp>
        <p:nvSpPr>
          <p:cNvPr id="6" name="Rectangle 46"/>
          <p:cNvSpPr>
            <a:spLocks noGrp="1" noChangeArrowheads="1"/>
          </p:cNvSpPr>
          <p:nvPr>
            <p:ph type="sldNum" sz="quarter" idx="12"/>
          </p:nvPr>
        </p:nvSpPr>
        <p:spPr>
          <a:ln/>
        </p:spPr>
        <p:txBody>
          <a:bodyPr/>
          <a:lstStyle>
            <a:lvl1pPr>
              <a:defRPr/>
            </a:lvl1pPr>
          </a:lstStyle>
          <a:p>
            <a:pPr>
              <a:defRPr/>
            </a:pPr>
            <a:fld id="{B5694B09-DDCA-463B-A0FD-225071502900}" type="slidenum">
              <a:rPr lang="tr-TR" smtClean="0"/>
              <a:pPr>
                <a:defRPr/>
              </a:pPr>
              <a:t>‹#›</a:t>
            </a:fld>
            <a:endParaRPr lang="tr-TR"/>
          </a:p>
        </p:txBody>
      </p:sp>
    </p:spTree>
    <p:extLst>
      <p:ext uri="{BB962C8B-B14F-4D97-AF65-F5344CB8AC3E}">
        <p14:creationId xmlns:p14="http://schemas.microsoft.com/office/powerpoint/2010/main" val="247452489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fourObj" preserve="1">
  <p:cSld name="Başlık, 4 İçerik">
    <p:spTree>
      <p:nvGrpSpPr>
        <p:cNvPr id="1" name=""/>
        <p:cNvGrpSpPr/>
        <p:nvPr/>
      </p:nvGrpSpPr>
      <p:grpSpPr>
        <a:xfrm>
          <a:off x="0" y="0"/>
          <a:ext cx="0" cy="0"/>
          <a:chOff x="0" y="0"/>
          <a:chExt cx="0" cy="0"/>
        </a:xfrm>
      </p:grpSpPr>
      <p:sp>
        <p:nvSpPr>
          <p:cNvPr id="2" name="Başlık 1"/>
          <p:cNvSpPr>
            <a:spLocks noGrp="1"/>
          </p:cNvSpPr>
          <p:nvPr>
            <p:ph type="title" sz="quarter"/>
          </p:nvPr>
        </p:nvSpPr>
        <p:spPr>
          <a:xfrm>
            <a:off x="457200" y="277813"/>
            <a:ext cx="8229600" cy="1143000"/>
          </a:xfrm>
        </p:spPr>
        <p:txBody>
          <a:bodyPr/>
          <a:lstStyle/>
          <a:p>
            <a:r>
              <a:rPr lang="tr-TR" smtClean="0"/>
              <a:t>Asıl başlık stili için tıklatın</a:t>
            </a:r>
            <a:endParaRPr lang="tr-TR"/>
          </a:p>
        </p:txBody>
      </p:sp>
      <p:sp>
        <p:nvSpPr>
          <p:cNvPr id="3" name="İçerik Yer Tutucusu 2"/>
          <p:cNvSpPr>
            <a:spLocks noGrp="1"/>
          </p:cNvSpPr>
          <p:nvPr>
            <p:ph sz="quarter" idx="1"/>
          </p:nvPr>
        </p:nvSpPr>
        <p:spPr>
          <a:xfrm>
            <a:off x="457200" y="1600202"/>
            <a:ext cx="4038600" cy="2189163"/>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quarter" idx="2"/>
          </p:nvPr>
        </p:nvSpPr>
        <p:spPr>
          <a:xfrm>
            <a:off x="4648200" y="1600202"/>
            <a:ext cx="4038600" cy="2189163"/>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İçerik Yer Tutucusu 4"/>
          <p:cNvSpPr>
            <a:spLocks noGrp="1"/>
          </p:cNvSpPr>
          <p:nvPr>
            <p:ph sz="quarter" idx="3"/>
          </p:nvPr>
        </p:nvSpPr>
        <p:spPr>
          <a:xfrm>
            <a:off x="457200" y="3941763"/>
            <a:ext cx="4038600" cy="218916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İçerik Yer Tutucusu 5"/>
          <p:cNvSpPr>
            <a:spLocks noGrp="1"/>
          </p:cNvSpPr>
          <p:nvPr>
            <p:ph sz="quarter" idx="4"/>
          </p:nvPr>
        </p:nvSpPr>
        <p:spPr>
          <a:xfrm>
            <a:off x="4648200" y="3941763"/>
            <a:ext cx="4038600" cy="218916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Rectangle 44"/>
          <p:cNvSpPr>
            <a:spLocks noGrp="1" noChangeArrowheads="1"/>
          </p:cNvSpPr>
          <p:nvPr>
            <p:ph type="dt" sz="half" idx="10"/>
          </p:nvPr>
        </p:nvSpPr>
        <p:spPr>
          <a:ln/>
        </p:spPr>
        <p:txBody>
          <a:bodyPr/>
          <a:lstStyle>
            <a:lvl1pPr>
              <a:defRPr/>
            </a:lvl1pPr>
          </a:lstStyle>
          <a:p>
            <a:pPr>
              <a:defRPr/>
            </a:pPr>
            <a:fld id="{37B4A527-8F12-4586-8896-F9A7002F02D4}" type="datetime1">
              <a:rPr lang="en-US" smtClean="0"/>
              <a:t>2/24/2020</a:t>
            </a:fld>
            <a:endParaRPr lang="tr-TR"/>
          </a:p>
        </p:txBody>
      </p:sp>
      <p:sp>
        <p:nvSpPr>
          <p:cNvPr id="8" name="Rectangle 45"/>
          <p:cNvSpPr>
            <a:spLocks noGrp="1" noChangeArrowheads="1"/>
          </p:cNvSpPr>
          <p:nvPr>
            <p:ph type="ftr" sz="quarter" idx="11"/>
          </p:nvPr>
        </p:nvSpPr>
        <p:spPr>
          <a:ln/>
        </p:spPr>
        <p:txBody>
          <a:bodyPr/>
          <a:lstStyle>
            <a:lvl1pPr>
              <a:defRPr/>
            </a:lvl1pPr>
          </a:lstStyle>
          <a:p>
            <a:pPr>
              <a:defRPr/>
            </a:pPr>
            <a:r>
              <a:rPr lang="tr-TR" smtClean="0"/>
              <a:t>Prof. Dr. Harun TANRIVERMİŞ, Yrd. Doç. Dr. Yeşim ALİEFENDİOĞLU Ekonomi I 2016-2017 Güz Dönemi</a:t>
            </a:r>
            <a:endParaRPr lang="tr-TR"/>
          </a:p>
        </p:txBody>
      </p:sp>
      <p:sp>
        <p:nvSpPr>
          <p:cNvPr id="9" name="Rectangle 46"/>
          <p:cNvSpPr>
            <a:spLocks noGrp="1" noChangeArrowheads="1"/>
          </p:cNvSpPr>
          <p:nvPr>
            <p:ph type="sldNum" sz="quarter" idx="12"/>
          </p:nvPr>
        </p:nvSpPr>
        <p:spPr>
          <a:ln/>
        </p:spPr>
        <p:txBody>
          <a:bodyPr/>
          <a:lstStyle>
            <a:lvl1pPr>
              <a:defRPr/>
            </a:lvl1pPr>
          </a:lstStyle>
          <a:p>
            <a:pPr>
              <a:defRPr/>
            </a:pPr>
            <a:fld id="{1DFE3CA1-1F67-46BC-B6F2-EBF60CBDD860}" type="slidenum">
              <a:rPr lang="tr-TR" smtClean="0"/>
              <a:pPr>
                <a:defRPr/>
              </a:pPr>
              <a:t>‹#›</a:t>
            </a:fld>
            <a:endParaRPr lang="tr-TR"/>
          </a:p>
        </p:txBody>
      </p:sp>
    </p:spTree>
    <p:extLst>
      <p:ext uri="{BB962C8B-B14F-4D97-AF65-F5344CB8AC3E}">
        <p14:creationId xmlns:p14="http://schemas.microsoft.com/office/powerpoint/2010/main" val="2175634341"/>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Başlık Slaydı">
    <p:spTree>
      <p:nvGrpSpPr>
        <p:cNvPr id="1" name=""/>
        <p:cNvGrpSpPr/>
        <p:nvPr/>
      </p:nvGrpSpPr>
      <p:grpSpPr>
        <a:xfrm>
          <a:off x="0" y="0"/>
          <a:ext cx="0" cy="0"/>
          <a:chOff x="0" y="0"/>
          <a:chExt cx="0" cy="0"/>
        </a:xfrm>
      </p:grpSpPr>
      <p:sp>
        <p:nvSpPr>
          <p:cNvPr id="7" name="Metin Yer Tutucusu 11"/>
          <p:cNvSpPr>
            <a:spLocks noGrp="1"/>
          </p:cNvSpPr>
          <p:nvPr>
            <p:ph idx="1"/>
          </p:nvPr>
        </p:nvSpPr>
        <p:spPr>
          <a:xfrm>
            <a:off x="410935" y="1299507"/>
            <a:ext cx="7886700" cy="1179054"/>
          </a:xfrm>
          <a:prstGeom prst="rect">
            <a:avLst/>
          </a:prstGeom>
        </p:spPr>
        <p:txBody>
          <a:bodyPr rIns="0" anchor="b" anchorCtr="0">
            <a:noAutofit/>
          </a:bodyPr>
          <a:lstStyle>
            <a:lvl1pPr marL="0" indent="0" algn="l">
              <a:buNone/>
              <a:defRPr sz="2000" b="0" i="0" baseline="0">
                <a:latin typeface="Arial" panose="020B0604020202020204" pitchFamily="34" charset="0"/>
                <a:cs typeface="Arial" panose="020B0604020202020204" pitchFamily="34" charset="0"/>
              </a:defRPr>
            </a:lvl1pPr>
          </a:lstStyle>
          <a:p>
            <a:pPr lvl="0"/>
            <a:r>
              <a:rPr lang="tr-TR" noProof="0" dirty="0" smtClean="0"/>
              <a:t>Asıl metin stillerini düzenle</a:t>
            </a:r>
          </a:p>
        </p:txBody>
      </p:sp>
      <p:sp>
        <p:nvSpPr>
          <p:cNvPr id="9" name="Başlık Yer Tutucusu 10"/>
          <p:cNvSpPr>
            <a:spLocks noGrp="1"/>
          </p:cNvSpPr>
          <p:nvPr>
            <p:ph type="title"/>
          </p:nvPr>
        </p:nvSpPr>
        <p:spPr>
          <a:xfrm>
            <a:off x="410935" y="370117"/>
            <a:ext cx="7886700" cy="673965"/>
          </a:xfrm>
          <a:prstGeom prst="rect">
            <a:avLst/>
          </a:prstGeom>
        </p:spPr>
        <p:txBody>
          <a:bodyPr rIns="0" anchor="b" anchorCtr="0">
            <a:normAutofit/>
          </a:bodyPr>
          <a:lstStyle>
            <a:lvl1pPr>
              <a:defRPr sz="2400"/>
            </a:lvl1pPr>
          </a:lstStyle>
          <a:p>
            <a:pPr lvl="0"/>
            <a:r>
              <a:rPr lang="tr-TR" dirty="0" smtClean="0"/>
              <a:t>Asıl başlık stili için tıklatın</a:t>
            </a:r>
            <a:endParaRPr lang="tr-TR" dirty="0"/>
          </a:p>
        </p:txBody>
      </p:sp>
    </p:spTree>
    <p:extLst>
      <p:ext uri="{BB962C8B-B14F-4D97-AF65-F5344CB8AC3E}">
        <p14:creationId xmlns:p14="http://schemas.microsoft.com/office/powerpoint/2010/main" val="361819889"/>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cSld name="Özel Düze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dirty="0"/>
          </a:p>
        </p:txBody>
      </p:sp>
    </p:spTree>
    <p:extLst>
      <p:ext uri="{BB962C8B-B14F-4D97-AF65-F5344CB8AC3E}">
        <p14:creationId xmlns:p14="http://schemas.microsoft.com/office/powerpoint/2010/main" val="3722005629"/>
      </p:ext>
    </p:extLst>
  </p:cSld>
  <p:clrMapOvr>
    <a:masterClrMapping/>
  </p:clrMapOvr>
  <p:hf sldNum="0" hdr="0" dt="0"/>
</p:sldLayout>
</file>

<file path=ppt/slideLayouts/slideLayout29.xml><?xml version="1.0" encoding="utf-8"?>
<p:sldLayout xmlns:a="http://schemas.openxmlformats.org/drawingml/2006/main" xmlns:r="http://schemas.openxmlformats.org/officeDocument/2006/relationships" xmlns:p="http://schemas.openxmlformats.org/presentationml/2006/main" type="obj">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Asıl başlık stili için tıklatın</a:t>
            </a:r>
            <a:endParaRPr lang="tr-TR" dirty="0"/>
          </a:p>
        </p:txBody>
      </p:sp>
      <p:sp>
        <p:nvSpPr>
          <p:cNvPr id="3" name="İçerik Yer Tutucusu 2"/>
          <p:cNvSpPr>
            <a:spLocks noGrp="1"/>
          </p:cNvSpPr>
          <p:nvPr>
            <p:ph idx="1"/>
          </p:nvPr>
        </p:nvSpPr>
        <p:spPr>
          <a:xfrm>
            <a:off x="1066800" y="1981200"/>
            <a:ext cx="7543800" cy="4114800"/>
          </a:xfrm>
          <a:prstGeom prst="rect">
            <a:avLst/>
          </a:prstGeom>
        </p:spPr>
        <p:txBody>
          <a:bodyPr/>
          <a:lstStyle>
            <a:lvl1pPr marL="1714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1pPr>
            <a:lvl2pPr marL="5143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2pPr>
            <a:lvl3pPr marL="8572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3pPr>
            <a:lvl4pPr marL="12001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4pPr>
            <a:lvl5pPr marL="15430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5pPr>
          </a:lstStyle>
          <a:p>
            <a:pPr lvl="0"/>
            <a:r>
              <a:rPr lang="tr-TR" dirty="0" smtClean="0"/>
              <a:t>Asıl metin stillerini düzenle</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tr-TR" dirty="0"/>
          </a:p>
        </p:txBody>
      </p:sp>
      <p:sp>
        <p:nvSpPr>
          <p:cNvPr id="4" name="Rectangle 17"/>
          <p:cNvSpPr>
            <a:spLocks noGrp="1" noChangeArrowheads="1"/>
          </p:cNvSpPr>
          <p:nvPr>
            <p:ph type="dt" sz="half" idx="10"/>
          </p:nvPr>
        </p:nvSpPr>
        <p:spPr>
          <a:xfrm>
            <a:off x="1066800" y="6248400"/>
            <a:ext cx="1905000" cy="457200"/>
          </a:xfrm>
          <a:prstGeom prst="rect">
            <a:avLst/>
          </a:prstGeom>
          <a:ln/>
        </p:spPr>
        <p:txBody>
          <a:bodyPr/>
          <a:lstStyle>
            <a:lvl1pPr>
              <a:defRPr/>
            </a:lvl1pPr>
          </a:lstStyle>
          <a:p>
            <a:fld id="{419913B4-353A-43F0-919E-C9E766A5124A}" type="datetime1">
              <a:rPr lang="en-US" smtClean="0"/>
              <a:t>2/24/2020</a:t>
            </a:fld>
            <a:endParaRPr lang="en-US"/>
          </a:p>
        </p:txBody>
      </p:sp>
      <p:sp>
        <p:nvSpPr>
          <p:cNvPr id="5" name="Rectangle 18"/>
          <p:cNvSpPr>
            <a:spLocks noGrp="1" noChangeArrowheads="1"/>
          </p:cNvSpPr>
          <p:nvPr>
            <p:ph type="ftr" sz="quarter" idx="11"/>
          </p:nvPr>
        </p:nvSpPr>
        <p:spPr>
          <a:xfrm>
            <a:off x="3429000" y="6248400"/>
            <a:ext cx="2895600" cy="457200"/>
          </a:xfrm>
          <a:prstGeom prst="rect">
            <a:avLst/>
          </a:prstGeom>
          <a:ln/>
        </p:spPr>
        <p:txBody>
          <a:bodyPr/>
          <a:lstStyle>
            <a:lvl1pPr>
              <a:defRPr/>
            </a:lvl1pPr>
          </a:lstStyle>
          <a:p>
            <a:pPr>
              <a:defRPr/>
            </a:pPr>
            <a:endParaRPr lang="tr-TR"/>
          </a:p>
        </p:txBody>
      </p:sp>
      <p:sp>
        <p:nvSpPr>
          <p:cNvPr id="6" name="Rectangle 19"/>
          <p:cNvSpPr>
            <a:spLocks noGrp="1" noChangeArrowheads="1"/>
          </p:cNvSpPr>
          <p:nvPr>
            <p:ph type="sldNum" sz="quarter" idx="12"/>
          </p:nvPr>
        </p:nvSpPr>
        <p:spPr>
          <a:xfrm>
            <a:off x="6705600" y="6248400"/>
            <a:ext cx="1905000" cy="457200"/>
          </a:xfrm>
          <a:prstGeom prst="rect">
            <a:avLst/>
          </a:prstGeom>
          <a:ln/>
        </p:spPr>
        <p:txBody>
          <a:bodyPr/>
          <a:lstStyle>
            <a:lvl1pPr>
              <a:defRPr/>
            </a:lvl1pPr>
          </a:lstStyle>
          <a:p>
            <a:fld id="{450E119D-8EDB-4D0A-AB54-479909DD9FBC}" type="slidenum">
              <a:rPr lang="en-US" smtClean="0"/>
              <a:t>‹#›</a:t>
            </a:fld>
            <a:endParaRPr lang="en-US"/>
          </a:p>
        </p:txBody>
      </p:sp>
    </p:spTree>
    <p:extLst>
      <p:ext uri="{BB962C8B-B14F-4D97-AF65-F5344CB8AC3E}">
        <p14:creationId xmlns:p14="http://schemas.microsoft.com/office/powerpoint/2010/main" val="25052684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title"/>
          </p:nvPr>
        </p:nvSpPr>
        <p:spPr>
          <a:xfrm>
            <a:off x="762000" y="3276600"/>
            <a:ext cx="7543800" cy="1676400"/>
          </a:xfrm>
        </p:spPr>
        <p:txBody>
          <a:bodyPr anchor="b" anchorCtr="0"/>
          <a:lstStyle>
            <a:lvl1pPr algn="l">
              <a:defRPr sz="405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100">
                <a:solidFill>
                  <a:schemeClr val="tx2"/>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13212512-3B4A-4C0D-950D-6FFEACF07EB0}" type="datetime1">
              <a:rPr lang="en-US" smtClean="0"/>
              <a:t>2/24/2020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8011062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Date Placeholder 4"/>
          <p:cNvSpPr>
            <a:spLocks noGrp="1"/>
          </p:cNvSpPr>
          <p:nvPr>
            <p:ph type="dt" sz="half" idx="10"/>
          </p:nvPr>
        </p:nvSpPr>
        <p:spPr/>
        <p:txBody>
          <a:bodyPr/>
          <a:lstStyle/>
          <a:p>
            <a:fld id="{FEB19078-E88E-432E-B463-E382E09B18DC}" type="datetime1">
              <a:rPr lang="en-US" smtClean="0"/>
              <a:t>2/24/2020</a:t>
            </a:fld>
            <a:endParaRPr lang="en-US"/>
          </a:p>
        </p:txBody>
      </p:sp>
      <p:sp>
        <p:nvSpPr>
          <p:cNvPr id="6" name="Footer Placeholder 5"/>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9026643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100" b="0">
                <a:latin typeface="+mj-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100" b="0">
                <a:latin typeface="+mj-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Date Placeholder 6"/>
          <p:cNvSpPr>
            <a:spLocks noGrp="1"/>
          </p:cNvSpPr>
          <p:nvPr>
            <p:ph type="dt" sz="half" idx="10"/>
          </p:nvPr>
        </p:nvSpPr>
        <p:spPr/>
        <p:txBody>
          <a:bodyPr/>
          <a:lstStyle/>
          <a:p>
            <a:fld id="{32BF88A8-F742-4F69-A35B-1B28FBF07202}" type="datetime1">
              <a:rPr lang="en-US" smtClean="0"/>
              <a:t>2/24/2020</a:t>
            </a:fld>
            <a:endParaRPr lang="en-US"/>
          </a:p>
        </p:txBody>
      </p:sp>
      <p:sp>
        <p:nvSpPr>
          <p:cNvPr id="8" name="Footer Placeholder 7"/>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9" name="Slide Number Placeholder 8"/>
          <p:cNvSpPr>
            <a:spLocks noGrp="1"/>
          </p:cNvSpPr>
          <p:nvPr>
            <p:ph type="sldNum" sz="quarter" idx="12"/>
          </p:nvPr>
        </p:nvSpPr>
        <p:spPr/>
        <p:txBody>
          <a:bodyPr/>
          <a:lstStyle/>
          <a:p>
            <a:fld id="{450E119D-8EDB-4D0A-AB54-479909DD9FBC}" type="slidenum">
              <a:rPr lang="en-US" smtClean="0"/>
              <a:t>‹#›</a:t>
            </a:fld>
            <a:endParaRPr lang="en-US"/>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3776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246C0540-C812-4A10-A4A2-8F2918206376}" type="datetime1">
              <a:rPr lang="en-US" smtClean="0"/>
              <a:t>2/24/2020</a:t>
            </a:fld>
            <a:endParaRPr lang="en-US"/>
          </a:p>
        </p:txBody>
      </p:sp>
      <p:sp>
        <p:nvSpPr>
          <p:cNvPr id="4" name="Footer Placeholder 3"/>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5" name="Slide Number Placeholder 4"/>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0046229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80DDDF-7A43-4041-A150-A5265DD17B5B}" type="datetime1">
              <a:rPr lang="en-US" smtClean="0"/>
              <a:t>2/24/2020</a:t>
            </a:fld>
            <a:endParaRPr lang="en-US"/>
          </a:p>
        </p:txBody>
      </p:sp>
      <p:sp>
        <p:nvSpPr>
          <p:cNvPr id="3" name="Footer Placeholder 2"/>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4" name="Slide Number Placeholder 3"/>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4838819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4050" b="0"/>
            </a:lvl1pPr>
          </a:lstStyle>
          <a:p>
            <a:r>
              <a:rPr lang="tr-TR" smtClean="0"/>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1800"/>
            </a:lvl1pPr>
            <a:lvl2pPr>
              <a:defRPr sz="1650"/>
            </a:lvl2pPr>
            <a:lvl3pPr>
              <a:defRPr sz="1500"/>
            </a:lvl3pPr>
            <a:lvl4pPr>
              <a:defRPr sz="1350"/>
            </a:lvl4pPr>
            <a:lvl5pPr>
              <a:defRPr sz="1350"/>
            </a:lvl5pPr>
            <a:lvl6pPr>
              <a:defRPr sz="1500"/>
            </a:lvl6pPr>
            <a:lvl7pPr>
              <a:defRPr sz="1500"/>
            </a:lvl7pPr>
            <a:lvl8pPr>
              <a:defRPr sz="1500"/>
            </a:lvl8pPr>
            <a:lvl9pPr>
              <a:defRPr sz="15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1575">
                <a:solidFill>
                  <a:schemeClr val="tx2"/>
                </a:solidFill>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737B923B-C384-40AA-8590-01472514B94D}" type="datetime1">
              <a:rPr lang="en-US" smtClean="0"/>
              <a:t>2/24/2020</a:t>
            </a:fld>
            <a:endParaRPr lang="en-US"/>
          </a:p>
        </p:txBody>
      </p:sp>
      <p:sp>
        <p:nvSpPr>
          <p:cNvPr id="6" name="Footer Placeholder 5"/>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43253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4050" b="0"/>
            </a:lvl1pPr>
          </a:lstStyle>
          <a:p>
            <a:r>
              <a:rPr lang="tr-TR" smtClean="0"/>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tr-TR" smtClean="0"/>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3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E3210B27-1C63-4458-A0DE-D05A3D5ED342}" type="datetime1">
              <a:rPr lang="en-US" smtClean="0"/>
              <a:t>2/24/2020</a:t>
            </a:fld>
            <a:endParaRPr lang="en-US"/>
          </a:p>
        </p:txBody>
      </p:sp>
      <p:sp>
        <p:nvSpPr>
          <p:cNvPr id="6" name="Footer Placeholder 5"/>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7582204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6" Type="http://schemas.openxmlformats.org/officeDocument/2006/relationships/theme" Target="../theme/theme2.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slideLayout" Target="../slideLayouts/slideLayout2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29.xml"/><Relationship Id="rId2" Type="http://schemas.openxmlformats.org/officeDocument/2006/relationships/slideLayout" Target="../slideLayouts/slideLayout28.xml"/><Relationship Id="rId1" Type="http://schemas.openxmlformats.org/officeDocument/2006/relationships/slideLayout" Target="../slideLayouts/slideLayout27.xml"/><Relationship Id="rId5" Type="http://schemas.openxmlformats.org/officeDocument/2006/relationships/image" Target="../media/image2.jpeg"/><Relationship Id="rId4" Type="http://schemas.openxmlformats.org/officeDocument/2006/relationships/theme" Target="../theme/theme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900" b="1">
                <a:solidFill>
                  <a:schemeClr val="tx2">
                    <a:lumMod val="90000"/>
                    <a:lumOff val="10000"/>
                  </a:schemeClr>
                </a:solidFill>
                <a:latin typeface="+mn-lt"/>
              </a:defRPr>
            </a:lvl1pPr>
          </a:lstStyle>
          <a:p>
            <a:fld id="{D5BA3AE7-9ECF-44E5-AA35-A658ADA8F751}" type="datetime1">
              <a:rPr lang="en-US" smtClean="0"/>
              <a:t>2/24/2020</a:t>
            </a:fld>
            <a:endParaRPr lang="en-US"/>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900" b="1">
                <a:solidFill>
                  <a:schemeClr val="tx2">
                    <a:lumMod val="90000"/>
                    <a:lumOff val="10000"/>
                  </a:schemeClr>
                </a:solidFill>
              </a:defRPr>
            </a:lvl1p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1800">
                <a:solidFill>
                  <a:schemeClr val="tx1">
                    <a:lumMod val="85000"/>
                    <a:lumOff val="15000"/>
                  </a:schemeClr>
                </a:solidFill>
                <a:latin typeface="+mj-lt"/>
              </a:defRPr>
            </a:lvl1pPr>
          </a:lstStyle>
          <a:p>
            <a:fld id="{450E119D-8EDB-4D0A-AB54-479909DD9FBC}" type="slidenum">
              <a:rPr lang="en-US" smtClean="0"/>
              <a:t>‹#›</a:t>
            </a:fld>
            <a:endParaRPr lang="en-US"/>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6328270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dt="0"/>
  <p:txStyles>
    <p:titleStyle>
      <a:lvl1pPr algn="l" defTabSz="685800" rtl="0" eaLnBrk="1" latinLnBrk="0" hangingPunct="1">
        <a:spcBef>
          <a:spcPct val="0"/>
        </a:spcBef>
        <a:buNone/>
        <a:defRPr sz="405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05740" indent="-205740" algn="l" defTabSz="6858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1pPr>
      <a:lvl2pPr marL="445770" indent="-205740" algn="l" defTabSz="685800" rtl="0" eaLnBrk="1" latinLnBrk="0" hangingPunct="1">
        <a:spcBef>
          <a:spcPct val="20000"/>
        </a:spcBef>
        <a:buClr>
          <a:schemeClr val="accent1"/>
        </a:buClr>
        <a:buFont typeface="Arial" pitchFamily="34" charset="0"/>
        <a:buChar char="•"/>
        <a:defRPr sz="1650" kern="1200">
          <a:solidFill>
            <a:schemeClr val="tx2"/>
          </a:solidFill>
          <a:latin typeface="+mn-lt"/>
          <a:ea typeface="+mn-ea"/>
          <a:cs typeface="+mn-cs"/>
        </a:defRPr>
      </a:lvl2pPr>
      <a:lvl3pPr marL="651510" indent="-171450" algn="l" defTabSz="685800" rtl="0" eaLnBrk="1" latinLnBrk="0" hangingPunct="1">
        <a:spcBef>
          <a:spcPct val="20000"/>
        </a:spcBef>
        <a:buClr>
          <a:schemeClr val="accent1"/>
        </a:buClr>
        <a:buFont typeface="Arial" pitchFamily="34" charset="0"/>
        <a:buChar char="•"/>
        <a:defRPr sz="1500" kern="1200">
          <a:solidFill>
            <a:schemeClr val="tx2"/>
          </a:solidFill>
          <a:latin typeface="+mn-lt"/>
          <a:ea typeface="+mn-ea"/>
          <a:cs typeface="+mn-cs"/>
        </a:defRPr>
      </a:lvl3pPr>
      <a:lvl4pPr marL="857250" indent="-171450" algn="l" defTabSz="685800" rtl="0" eaLnBrk="1" latinLnBrk="0" hangingPunct="1">
        <a:spcBef>
          <a:spcPct val="20000"/>
        </a:spcBef>
        <a:buClr>
          <a:schemeClr val="accent1"/>
        </a:buClr>
        <a:buFont typeface="Arial" pitchFamily="34" charset="0"/>
        <a:buChar char="•"/>
        <a:defRPr sz="1350" kern="1200">
          <a:solidFill>
            <a:schemeClr val="tx2"/>
          </a:solidFill>
          <a:latin typeface="+mn-lt"/>
          <a:ea typeface="+mn-ea"/>
          <a:cs typeface="+mn-cs"/>
        </a:defRPr>
      </a:lvl4pPr>
      <a:lvl5pPr marL="1028700" indent="-171450" algn="l" defTabSz="685800" rtl="0" eaLnBrk="1" latinLnBrk="0" hangingPunct="1">
        <a:spcBef>
          <a:spcPct val="20000"/>
        </a:spcBef>
        <a:buClr>
          <a:schemeClr val="accent1"/>
        </a:buClr>
        <a:buFont typeface="Arial" pitchFamily="34" charset="0"/>
        <a:buChar char="•"/>
        <a:defRPr sz="1350" kern="1200" baseline="0">
          <a:solidFill>
            <a:schemeClr val="tx2"/>
          </a:solidFill>
          <a:latin typeface="+mn-lt"/>
          <a:ea typeface="+mn-ea"/>
          <a:cs typeface="+mn-cs"/>
        </a:defRPr>
      </a:lvl5pPr>
      <a:lvl6pPr marL="123444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6pPr>
      <a:lvl7pPr marL="1426464"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7pPr>
      <a:lvl8pPr marL="164592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8pPr>
      <a:lvl9pPr marL="185166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900" b="1">
                <a:solidFill>
                  <a:schemeClr val="tx2">
                    <a:lumMod val="90000"/>
                    <a:lumOff val="10000"/>
                  </a:schemeClr>
                </a:solidFill>
                <a:latin typeface="+mn-lt"/>
              </a:defRPr>
            </a:lvl1pPr>
          </a:lstStyle>
          <a:p>
            <a:fld id="{39369955-C8A4-4023-9F6B-3A82C0FA9480}" type="datetime1">
              <a:rPr lang="en-US" smtClean="0"/>
              <a:t>2/24/2020</a:t>
            </a:fld>
            <a:endParaRPr lang="tr-TR"/>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900" b="1">
                <a:solidFill>
                  <a:schemeClr val="tx2">
                    <a:lumMod val="90000"/>
                    <a:lumOff val="10000"/>
                  </a:schemeClr>
                </a:solidFill>
              </a:defRPr>
            </a:lvl1p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1800">
                <a:solidFill>
                  <a:schemeClr val="tx1">
                    <a:lumMod val="85000"/>
                    <a:lumOff val="15000"/>
                  </a:schemeClr>
                </a:solidFill>
                <a:latin typeface="+mj-lt"/>
              </a:defRPr>
            </a:lvl1pPr>
          </a:lstStyle>
          <a:p>
            <a:fld id="{B1DEFA8C-F947-479F-BE07-76B6B3F80BF1}" type="slidenum">
              <a:rPr lang="tr-TR" smtClean="0"/>
              <a:pPr/>
              <a:t>‹#›</a:t>
            </a:fld>
            <a:endParaRPr lang="tr-TR"/>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941729721"/>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 id="2147483687" r:id="rId14"/>
    <p:sldLayoutId id="2147483688" r:id="rId15"/>
  </p:sldLayoutIdLst>
  <p:hf sldNum="0" hdr="0" dt="0"/>
  <p:txStyles>
    <p:titleStyle>
      <a:lvl1pPr algn="l" defTabSz="685800" rtl="0" eaLnBrk="1" latinLnBrk="0" hangingPunct="1">
        <a:spcBef>
          <a:spcPct val="0"/>
        </a:spcBef>
        <a:buNone/>
        <a:defRPr sz="405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05740" indent="-205740" algn="l" defTabSz="6858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1pPr>
      <a:lvl2pPr marL="445770" indent="-205740" algn="l" defTabSz="685800" rtl="0" eaLnBrk="1" latinLnBrk="0" hangingPunct="1">
        <a:spcBef>
          <a:spcPct val="20000"/>
        </a:spcBef>
        <a:buClr>
          <a:schemeClr val="accent1"/>
        </a:buClr>
        <a:buFont typeface="Arial" pitchFamily="34" charset="0"/>
        <a:buChar char="•"/>
        <a:defRPr sz="1650" kern="1200">
          <a:solidFill>
            <a:schemeClr val="tx2"/>
          </a:solidFill>
          <a:latin typeface="+mn-lt"/>
          <a:ea typeface="+mn-ea"/>
          <a:cs typeface="+mn-cs"/>
        </a:defRPr>
      </a:lvl2pPr>
      <a:lvl3pPr marL="651510" indent="-171450" algn="l" defTabSz="685800" rtl="0" eaLnBrk="1" latinLnBrk="0" hangingPunct="1">
        <a:spcBef>
          <a:spcPct val="20000"/>
        </a:spcBef>
        <a:buClr>
          <a:schemeClr val="accent1"/>
        </a:buClr>
        <a:buFont typeface="Arial" pitchFamily="34" charset="0"/>
        <a:buChar char="•"/>
        <a:defRPr sz="1500" kern="1200">
          <a:solidFill>
            <a:schemeClr val="tx2"/>
          </a:solidFill>
          <a:latin typeface="+mn-lt"/>
          <a:ea typeface="+mn-ea"/>
          <a:cs typeface="+mn-cs"/>
        </a:defRPr>
      </a:lvl3pPr>
      <a:lvl4pPr marL="857250" indent="-171450" algn="l" defTabSz="685800" rtl="0" eaLnBrk="1" latinLnBrk="0" hangingPunct="1">
        <a:spcBef>
          <a:spcPct val="20000"/>
        </a:spcBef>
        <a:buClr>
          <a:schemeClr val="accent1"/>
        </a:buClr>
        <a:buFont typeface="Arial" pitchFamily="34" charset="0"/>
        <a:buChar char="•"/>
        <a:defRPr sz="1350" kern="1200">
          <a:solidFill>
            <a:schemeClr val="tx2"/>
          </a:solidFill>
          <a:latin typeface="+mn-lt"/>
          <a:ea typeface="+mn-ea"/>
          <a:cs typeface="+mn-cs"/>
        </a:defRPr>
      </a:lvl4pPr>
      <a:lvl5pPr marL="1028700" indent="-171450" algn="l" defTabSz="685800" rtl="0" eaLnBrk="1" latinLnBrk="0" hangingPunct="1">
        <a:spcBef>
          <a:spcPct val="20000"/>
        </a:spcBef>
        <a:buClr>
          <a:schemeClr val="accent1"/>
        </a:buClr>
        <a:buFont typeface="Arial" pitchFamily="34" charset="0"/>
        <a:buChar char="•"/>
        <a:defRPr sz="1350" kern="1200" baseline="0">
          <a:solidFill>
            <a:schemeClr val="tx2"/>
          </a:solidFill>
          <a:latin typeface="+mn-lt"/>
          <a:ea typeface="+mn-ea"/>
          <a:cs typeface="+mn-cs"/>
        </a:defRPr>
      </a:lvl5pPr>
      <a:lvl6pPr marL="123444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6pPr>
      <a:lvl7pPr marL="1426464"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7pPr>
      <a:lvl8pPr marL="164592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8pPr>
      <a:lvl9pPr marL="185166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Resim 6"/>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0" y="2"/>
            <a:ext cx="9144000" cy="685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79112642"/>
      </p:ext>
    </p:extLst>
  </p:cSld>
  <p:clrMap bg1="lt1" tx1="dk1" bg2="lt2" tx2="dk2" accent1="accent1" accent2="accent2" accent3="accent3" accent4="accent4" accent5="accent5" accent6="accent6" hlink="hlink" folHlink="folHlink"/>
  <p:sldLayoutIdLst>
    <p:sldLayoutId id="2147483690" r:id="rId1"/>
    <p:sldLayoutId id="2147483691" r:id="rId2"/>
    <p:sldLayoutId id="2147483692" r:id="rId3"/>
  </p:sldLayoutIdLst>
  <p:hf sldNum="0" hdr="0" dt="0"/>
  <p:txStyles>
    <p:titleStyle>
      <a:lvl1pPr algn="l" rtl="0" eaLnBrk="1" fontAlgn="base" hangingPunct="1">
        <a:lnSpc>
          <a:spcPct val="90000"/>
        </a:lnSpc>
        <a:spcBef>
          <a:spcPct val="0"/>
        </a:spcBef>
        <a:spcAft>
          <a:spcPct val="0"/>
        </a:spcAft>
        <a:defRPr lang="tr-TR" sz="1500" b="1" kern="1200" dirty="0">
          <a:solidFill>
            <a:srgbClr val="160093"/>
          </a:solidFill>
          <a:latin typeface="Arial"/>
          <a:ea typeface="ＭＳ Ｐゴシック" charset="0"/>
          <a:cs typeface="Arial"/>
        </a:defRPr>
      </a:lvl1pPr>
      <a:lvl2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3429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6858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0287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3716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p:titleStyle>
    <p:bodyStyle>
      <a:lvl1pPr marL="171450" indent="-171450" algn="l" rtl="0" eaLnBrk="1" fontAlgn="base" hangingPunct="1">
        <a:lnSpc>
          <a:spcPct val="90000"/>
        </a:lnSpc>
        <a:spcBef>
          <a:spcPts val="750"/>
        </a:spcBef>
        <a:spcAft>
          <a:spcPct val="0"/>
        </a:spcAft>
        <a:buFont typeface="Arial" panose="020B0604020202020204" pitchFamily="34" charset="0"/>
        <a:buChar char="•"/>
        <a:defRPr sz="2100" kern="1200">
          <a:solidFill>
            <a:schemeClr val="tx1"/>
          </a:solidFill>
          <a:latin typeface="+mn-lt"/>
          <a:ea typeface="+mn-ea"/>
          <a:cs typeface="+mn-cs"/>
        </a:defRPr>
      </a:lvl1pPr>
      <a:lvl2pPr marL="514350" indent="-171450" algn="l" rtl="0" eaLnBrk="1" fontAlgn="base" hangingPunct="1">
        <a:lnSpc>
          <a:spcPct val="90000"/>
        </a:lnSpc>
        <a:spcBef>
          <a:spcPts val="375"/>
        </a:spcBef>
        <a:spcAft>
          <a:spcPct val="0"/>
        </a:spcAft>
        <a:buFont typeface="Arial" panose="020B0604020202020204" pitchFamily="34" charset="0"/>
        <a:buChar char="•"/>
        <a:defRPr sz="1800" kern="1200">
          <a:solidFill>
            <a:schemeClr val="tx1"/>
          </a:solidFill>
          <a:latin typeface="+mn-lt"/>
          <a:ea typeface="+mn-ea"/>
          <a:cs typeface="+mn-cs"/>
        </a:defRPr>
      </a:lvl2pPr>
      <a:lvl3pPr marL="857250" indent="-171450" algn="l" rtl="0" eaLnBrk="1" fontAlgn="base" hangingPunct="1">
        <a:lnSpc>
          <a:spcPct val="90000"/>
        </a:lnSpc>
        <a:spcBef>
          <a:spcPts val="375"/>
        </a:spcBef>
        <a:spcAft>
          <a:spcPct val="0"/>
        </a:spcAft>
        <a:buFont typeface="Arial" panose="020B0604020202020204" pitchFamily="34" charset="0"/>
        <a:buChar char="•"/>
        <a:defRPr sz="1500" kern="1200">
          <a:solidFill>
            <a:schemeClr val="tx1"/>
          </a:solidFill>
          <a:latin typeface="+mn-lt"/>
          <a:ea typeface="+mn-ea"/>
          <a:cs typeface="+mn-cs"/>
        </a:defRPr>
      </a:lvl3pPr>
      <a:lvl4pPr marL="1200150" indent="-171450" algn="l" rtl="0" eaLnBrk="1" fontAlgn="base" hangingPunct="1">
        <a:lnSpc>
          <a:spcPct val="90000"/>
        </a:lnSpc>
        <a:spcBef>
          <a:spcPts val="375"/>
        </a:spcBef>
        <a:spcAft>
          <a:spcPct val="0"/>
        </a:spcAft>
        <a:buFont typeface="Arial" panose="020B0604020202020204" pitchFamily="34" charset="0"/>
        <a:buChar char="•"/>
        <a:defRPr kern="1200">
          <a:solidFill>
            <a:schemeClr val="tx1"/>
          </a:solidFill>
          <a:latin typeface="+mn-lt"/>
          <a:ea typeface="+mn-ea"/>
          <a:cs typeface="+mn-cs"/>
        </a:defRPr>
      </a:lvl4pPr>
      <a:lvl5pPr marL="1543050" indent="-171450" algn="l" rtl="0" eaLnBrk="1" fontAlgn="base" hangingPunct="1">
        <a:lnSpc>
          <a:spcPct val="90000"/>
        </a:lnSpc>
        <a:spcBef>
          <a:spcPts val="375"/>
        </a:spcBef>
        <a:spcAft>
          <a:spcPct val="0"/>
        </a:spcAft>
        <a:buFont typeface="Arial" panose="020B0604020202020204" pitchFamily="34" charset="0"/>
        <a:buChar char="•"/>
        <a:defRPr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tr-TR"/>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ikdörtgen 13"/>
          <p:cNvSpPr/>
          <p:nvPr/>
        </p:nvSpPr>
        <p:spPr>
          <a:xfrm>
            <a:off x="782855" y="1973610"/>
            <a:ext cx="7520222" cy="2357568"/>
          </a:xfrm>
          <a:prstGeom prst="rect">
            <a:avLst/>
          </a:prstGeom>
        </p:spPr>
        <p:txBody>
          <a:bodyPr wrap="square">
            <a:spAutoFit/>
          </a:bodyPr>
          <a:lstStyle/>
          <a:p>
            <a:pPr marL="0" lvl="1" algn="ctr">
              <a:spcBef>
                <a:spcPct val="20000"/>
              </a:spcBef>
              <a:buClr>
                <a:schemeClr val="accent1"/>
              </a:buClr>
            </a:pPr>
            <a:r>
              <a:rPr lang="tr-TR" sz="3200" b="1" dirty="0" smtClean="0"/>
              <a:t>GGY427</a:t>
            </a:r>
          </a:p>
          <a:p>
            <a:pPr marL="0" lvl="1" algn="ctr">
              <a:spcBef>
                <a:spcPct val="20000"/>
              </a:spcBef>
              <a:buClr>
                <a:schemeClr val="accent1"/>
              </a:buClr>
            </a:pPr>
            <a:endParaRPr lang="tr-TR" sz="3200" b="1" dirty="0" smtClean="0"/>
          </a:p>
          <a:p>
            <a:pPr marL="0" lvl="1" algn="ctr">
              <a:spcBef>
                <a:spcPct val="20000"/>
              </a:spcBef>
              <a:buClr>
                <a:schemeClr val="accent1"/>
              </a:buClr>
            </a:pPr>
            <a:r>
              <a:rPr lang="tr-TR" sz="3200" b="1" dirty="0" smtClean="0"/>
              <a:t>Tesis Yönetimi Uygulamaları ve Stratejileri</a:t>
            </a:r>
          </a:p>
          <a:p>
            <a:pPr marL="0" lvl="1" algn="ctr">
              <a:spcBef>
                <a:spcPct val="20000"/>
              </a:spcBef>
              <a:buClr>
                <a:schemeClr val="accent1"/>
              </a:buClr>
            </a:pPr>
            <a:endParaRPr lang="tr-TR" sz="3200" b="1" dirty="0">
              <a:solidFill>
                <a:schemeClr val="tx2"/>
              </a:solidFill>
            </a:endParaRPr>
          </a:p>
        </p:txBody>
      </p:sp>
    </p:spTree>
    <p:extLst>
      <p:ext uri="{BB962C8B-B14F-4D97-AF65-F5344CB8AC3E}">
        <p14:creationId xmlns:p14="http://schemas.microsoft.com/office/powerpoint/2010/main" val="318560230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473293" y="1127800"/>
            <a:ext cx="8012450" cy="3680495"/>
          </a:xfrm>
          <a:prstGeom prst="rect">
            <a:avLst/>
          </a:prstGeom>
        </p:spPr>
        <p:txBody>
          <a:bodyPr wrap="square">
            <a:spAutoFit/>
          </a:bodyPr>
          <a:lstStyle/>
          <a:p>
            <a:pPr>
              <a:lnSpc>
                <a:spcPts val="4650"/>
              </a:lnSpc>
              <a:spcBef>
                <a:spcPts val="600"/>
              </a:spcBef>
              <a:spcAft>
                <a:spcPts val="600"/>
              </a:spcAft>
            </a:pPr>
            <a:r>
              <a:rPr lang="tr-TR" sz="1400" b="1" dirty="0"/>
              <a:t>Kaynaklar</a:t>
            </a:r>
          </a:p>
          <a:p>
            <a:pPr algn="just">
              <a:lnSpc>
                <a:spcPct val="150000"/>
              </a:lnSpc>
            </a:pPr>
            <a:r>
              <a:rPr lang="tr-TR" sz="1400" dirty="0" err="1" smtClean="0"/>
              <a:t>Norbert</a:t>
            </a:r>
            <a:r>
              <a:rPr lang="tr-TR" sz="1400" dirty="0"/>
              <a:t>, P. ve </a:t>
            </a:r>
            <a:r>
              <a:rPr lang="tr-TR" sz="1400" dirty="0" err="1"/>
              <a:t>Schöne</a:t>
            </a:r>
            <a:r>
              <a:rPr lang="tr-TR" sz="1400" dirty="0"/>
              <a:t>, </a:t>
            </a:r>
            <a:r>
              <a:rPr lang="tr-TR" sz="1400" dirty="0" err="1"/>
              <a:t>Lars</a:t>
            </a:r>
            <a:r>
              <a:rPr lang="tr-TR" sz="1400" dirty="0"/>
              <a:t> </a:t>
            </a:r>
            <a:r>
              <a:rPr lang="tr-TR" sz="1400" dirty="0" err="1"/>
              <a:t>Bernhard</a:t>
            </a:r>
            <a:r>
              <a:rPr lang="tr-TR" sz="1400" dirty="0"/>
              <a:t>, 2005. Real </a:t>
            </a:r>
            <a:r>
              <a:rPr lang="tr-TR" sz="1400" dirty="0" err="1"/>
              <a:t>Estate</a:t>
            </a:r>
            <a:r>
              <a:rPr lang="tr-TR" sz="1400" dirty="0"/>
              <a:t> </a:t>
            </a:r>
            <a:r>
              <a:rPr lang="tr-TR" sz="1400" dirty="0" err="1"/>
              <a:t>and</a:t>
            </a:r>
            <a:r>
              <a:rPr lang="tr-TR" sz="1400" dirty="0"/>
              <a:t> </a:t>
            </a:r>
            <a:r>
              <a:rPr lang="tr-TR" sz="1400" dirty="0" err="1"/>
              <a:t>Facility</a:t>
            </a:r>
            <a:r>
              <a:rPr lang="tr-TR" sz="1400" dirty="0"/>
              <a:t> Management, </a:t>
            </a:r>
            <a:r>
              <a:rPr lang="tr-TR" sz="1400" dirty="0" err="1"/>
              <a:t>Springer</a:t>
            </a:r>
            <a:r>
              <a:rPr lang="tr-TR" sz="1400" dirty="0"/>
              <a:t>, </a:t>
            </a:r>
            <a:r>
              <a:rPr lang="tr-TR" sz="1400" dirty="0" err="1"/>
              <a:t>Verlag</a:t>
            </a:r>
            <a:r>
              <a:rPr lang="tr-TR" sz="1400" dirty="0"/>
              <a:t>, </a:t>
            </a:r>
            <a:r>
              <a:rPr lang="tr-TR" sz="1400" dirty="0" err="1"/>
              <a:t>Deutschland</a:t>
            </a:r>
            <a:r>
              <a:rPr lang="tr-TR" sz="1400" dirty="0"/>
              <a:t>.</a:t>
            </a:r>
          </a:p>
          <a:p>
            <a:pPr algn="just">
              <a:lnSpc>
                <a:spcPct val="150000"/>
              </a:lnSpc>
            </a:pPr>
            <a:r>
              <a:rPr lang="tr-TR" sz="1400" dirty="0"/>
              <a:t>Robert, N., 2005. </a:t>
            </a:r>
            <a:r>
              <a:rPr lang="tr-TR" sz="1400" dirty="0" err="1"/>
              <a:t>Facility</a:t>
            </a:r>
            <a:r>
              <a:rPr lang="tr-TR" sz="1400" dirty="0"/>
              <a:t> </a:t>
            </a:r>
            <a:r>
              <a:rPr lang="tr-TR" sz="1400" dirty="0" err="1"/>
              <a:t>Manager’s</a:t>
            </a:r>
            <a:r>
              <a:rPr lang="tr-TR" sz="1400" dirty="0"/>
              <a:t> Guide </a:t>
            </a:r>
            <a:r>
              <a:rPr lang="tr-TR" sz="1400" dirty="0" err="1"/>
              <a:t>to</a:t>
            </a:r>
            <a:r>
              <a:rPr lang="tr-TR" sz="1400" dirty="0"/>
              <a:t> Security </a:t>
            </a:r>
            <a:r>
              <a:rPr lang="tr-TR" sz="1400" dirty="0" err="1"/>
              <a:t>Protecting</a:t>
            </a:r>
            <a:r>
              <a:rPr lang="tr-TR" sz="1400" dirty="0"/>
              <a:t> </a:t>
            </a:r>
            <a:r>
              <a:rPr lang="tr-TR" sz="1400" dirty="0" err="1"/>
              <a:t>Your</a:t>
            </a:r>
            <a:r>
              <a:rPr lang="tr-TR" sz="1400" dirty="0"/>
              <a:t> </a:t>
            </a:r>
            <a:r>
              <a:rPr lang="tr-TR" sz="1400" dirty="0" err="1"/>
              <a:t>Assets</a:t>
            </a:r>
            <a:r>
              <a:rPr lang="tr-TR" sz="1400" dirty="0"/>
              <a:t>, </a:t>
            </a:r>
            <a:r>
              <a:rPr lang="tr-TR" sz="1400" dirty="0" err="1"/>
              <a:t>Fairmont</a:t>
            </a:r>
            <a:r>
              <a:rPr lang="tr-TR" sz="1400" dirty="0"/>
              <a:t> </a:t>
            </a:r>
            <a:r>
              <a:rPr lang="tr-TR" sz="1400" dirty="0" err="1"/>
              <a:t>Press</a:t>
            </a:r>
            <a:r>
              <a:rPr lang="tr-TR" sz="1400" dirty="0"/>
              <a:t>, </a:t>
            </a:r>
            <a:r>
              <a:rPr lang="tr-TR" sz="1400" dirty="0" err="1"/>
              <a:t>Deutschland</a:t>
            </a:r>
            <a:endParaRPr lang="tr-TR" sz="1400" dirty="0"/>
          </a:p>
          <a:p>
            <a:pPr algn="just">
              <a:lnSpc>
                <a:spcPct val="150000"/>
              </a:lnSpc>
            </a:pPr>
            <a:r>
              <a:rPr lang="tr-TR" sz="1400" dirty="0" err="1"/>
              <a:t>Schneider</a:t>
            </a:r>
            <a:r>
              <a:rPr lang="tr-TR" sz="1400" dirty="0"/>
              <a:t>, </a:t>
            </a:r>
            <a:r>
              <a:rPr lang="tr-TR" sz="1400" dirty="0" err="1"/>
              <a:t>Hermann</a:t>
            </a:r>
            <a:r>
              <a:rPr lang="tr-TR" sz="1400" dirty="0"/>
              <a:t> </a:t>
            </a:r>
            <a:r>
              <a:rPr lang="tr-TR" sz="1400" dirty="0" err="1"/>
              <a:t>and</a:t>
            </a:r>
            <a:r>
              <a:rPr lang="tr-TR" sz="1400" dirty="0"/>
              <a:t> </a:t>
            </a:r>
            <a:r>
              <a:rPr lang="tr-TR" sz="1400" dirty="0" err="1"/>
              <a:t>Schäffer</a:t>
            </a:r>
            <a:r>
              <a:rPr lang="tr-TR" sz="1400" dirty="0"/>
              <a:t>, </a:t>
            </a:r>
            <a:r>
              <a:rPr lang="tr-TR" sz="1400" dirty="0" err="1"/>
              <a:t>Poeschel</a:t>
            </a:r>
            <a:r>
              <a:rPr lang="tr-TR" sz="1400" dirty="0"/>
              <a:t>, 2004. </a:t>
            </a:r>
            <a:r>
              <a:rPr lang="tr-TR" sz="1400" dirty="0" err="1"/>
              <a:t>Facility</a:t>
            </a:r>
            <a:r>
              <a:rPr lang="tr-TR" sz="1400" dirty="0"/>
              <a:t> Management </a:t>
            </a:r>
            <a:r>
              <a:rPr lang="tr-TR" sz="1400" dirty="0" err="1"/>
              <a:t>Planen</a:t>
            </a:r>
            <a:r>
              <a:rPr lang="tr-TR" sz="1400" dirty="0"/>
              <a:t>–</a:t>
            </a:r>
            <a:r>
              <a:rPr lang="tr-TR" sz="1400" dirty="0" err="1"/>
              <a:t>Einführen</a:t>
            </a:r>
            <a:r>
              <a:rPr lang="tr-TR" sz="1400" dirty="0"/>
              <a:t>–</a:t>
            </a:r>
            <a:r>
              <a:rPr lang="tr-TR" sz="1400" dirty="0" err="1"/>
              <a:t>Nutzen</a:t>
            </a:r>
            <a:r>
              <a:rPr lang="tr-TR" sz="1400" dirty="0"/>
              <a:t>, </a:t>
            </a:r>
            <a:r>
              <a:rPr lang="tr-TR" sz="1400" dirty="0" err="1"/>
              <a:t>Deutschland</a:t>
            </a:r>
            <a:r>
              <a:rPr lang="tr-TR" sz="1400" dirty="0"/>
              <a:t>.</a:t>
            </a:r>
          </a:p>
          <a:p>
            <a:pPr algn="just">
              <a:lnSpc>
                <a:spcPct val="150000"/>
              </a:lnSpc>
            </a:pPr>
            <a:r>
              <a:rPr lang="tr-TR" sz="1400" dirty="0" err="1"/>
              <a:t>Schulte</a:t>
            </a:r>
            <a:r>
              <a:rPr lang="tr-TR" sz="1400" dirty="0"/>
              <a:t>, Karl </a:t>
            </a:r>
            <a:r>
              <a:rPr lang="tr-TR" sz="1400" dirty="0" err="1"/>
              <a:t>and</a:t>
            </a:r>
            <a:r>
              <a:rPr lang="tr-TR" sz="1400" dirty="0"/>
              <a:t> </a:t>
            </a:r>
            <a:r>
              <a:rPr lang="tr-TR" sz="1400" dirty="0" err="1"/>
              <a:t>Werner</a:t>
            </a:r>
            <a:r>
              <a:rPr lang="tr-TR" sz="1400" dirty="0"/>
              <a:t>, </a:t>
            </a:r>
            <a:r>
              <a:rPr lang="tr-TR" sz="1400" dirty="0" err="1"/>
              <a:t>Pierschke</a:t>
            </a:r>
            <a:r>
              <a:rPr lang="tr-TR" sz="1400" dirty="0"/>
              <a:t>, 2000. </a:t>
            </a:r>
            <a:r>
              <a:rPr lang="tr-TR" sz="1400" dirty="0" err="1"/>
              <a:t>Facilities</a:t>
            </a:r>
            <a:r>
              <a:rPr lang="tr-TR" sz="1400" dirty="0"/>
              <a:t> Management, </a:t>
            </a:r>
            <a:r>
              <a:rPr lang="tr-TR" sz="1400" dirty="0" err="1"/>
              <a:t>Immobilien</a:t>
            </a:r>
            <a:r>
              <a:rPr lang="tr-TR" sz="1400" dirty="0"/>
              <a:t> Manager, Barbara: </a:t>
            </a:r>
            <a:r>
              <a:rPr lang="tr-TR" sz="1400" dirty="0" err="1"/>
              <a:t>Verlag</a:t>
            </a:r>
            <a:r>
              <a:rPr lang="tr-TR" sz="1400" dirty="0"/>
              <a:t>, </a:t>
            </a:r>
            <a:r>
              <a:rPr lang="tr-TR" sz="1400" dirty="0" err="1"/>
              <a:t>Deutschland</a:t>
            </a:r>
            <a:r>
              <a:rPr lang="tr-TR" sz="1400" dirty="0"/>
              <a:t>.</a:t>
            </a:r>
          </a:p>
          <a:p>
            <a:pPr algn="just">
              <a:lnSpc>
                <a:spcPct val="150000"/>
              </a:lnSpc>
            </a:pPr>
            <a:r>
              <a:rPr lang="tr-TR" sz="1400" dirty="0" err="1"/>
              <a:t>Teicholz</a:t>
            </a:r>
            <a:r>
              <a:rPr lang="tr-TR" sz="1400" dirty="0"/>
              <a:t>, E., 2004. </a:t>
            </a:r>
            <a:r>
              <a:rPr lang="tr-TR" sz="1400" dirty="0" err="1"/>
              <a:t>Facility</a:t>
            </a:r>
            <a:r>
              <a:rPr lang="tr-TR" sz="1400" dirty="0"/>
              <a:t> Design </a:t>
            </a:r>
            <a:r>
              <a:rPr lang="tr-TR" sz="1400" dirty="0" err="1"/>
              <a:t>and</a:t>
            </a:r>
            <a:r>
              <a:rPr lang="tr-TR" sz="1400" dirty="0"/>
              <a:t> Management </a:t>
            </a:r>
            <a:r>
              <a:rPr lang="tr-TR" sz="1400" dirty="0" err="1"/>
              <a:t>Handbook</a:t>
            </a:r>
            <a:r>
              <a:rPr lang="tr-TR" sz="1400" dirty="0"/>
              <a:t>, </a:t>
            </a:r>
            <a:r>
              <a:rPr lang="tr-TR" sz="1400" dirty="0" err="1"/>
              <a:t>Hill</a:t>
            </a:r>
            <a:r>
              <a:rPr lang="tr-TR" sz="1400" dirty="0"/>
              <a:t> </a:t>
            </a:r>
            <a:r>
              <a:rPr lang="tr-TR" sz="1400" dirty="0" err="1"/>
              <a:t>McGraw</a:t>
            </a:r>
            <a:r>
              <a:rPr lang="tr-TR" sz="1400" dirty="0"/>
              <a:t>, USA.	</a:t>
            </a:r>
            <a:endParaRPr lang="tr-TR" sz="1400" spc="-50" dirty="0" smtClean="0">
              <a:latin typeface="Trebuchet MS" panose="020B0603020202020204" pitchFamily="34" charset="0"/>
              <a:ea typeface="Trebuchet MS" panose="020B0603020202020204" pitchFamily="34" charset="0"/>
              <a:cs typeface="Trebuchet MS" panose="020B0603020202020204" pitchFamily="34" charset="0"/>
            </a:endParaRPr>
          </a:p>
          <a:p>
            <a:pPr>
              <a:lnSpc>
                <a:spcPct val="150000"/>
              </a:lnSpc>
            </a:pPr>
            <a:endParaRPr lang="tr-TR" sz="1400" dirty="0"/>
          </a:p>
        </p:txBody>
      </p:sp>
    </p:spTree>
    <p:extLst>
      <p:ext uri="{BB962C8B-B14F-4D97-AF65-F5344CB8AC3E}">
        <p14:creationId xmlns:p14="http://schemas.microsoft.com/office/powerpoint/2010/main" val="338422222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371823" y="337429"/>
            <a:ext cx="6356393" cy="400110"/>
          </a:xfrm>
          <a:prstGeom prst="rect">
            <a:avLst/>
          </a:prstGeom>
        </p:spPr>
        <p:txBody>
          <a:bodyPr wrap="square">
            <a:spAutoFit/>
          </a:bodyPr>
          <a:lstStyle/>
          <a:p>
            <a:pPr marL="0" lvl="1" algn="ctr">
              <a:spcBef>
                <a:spcPct val="20000"/>
              </a:spcBef>
              <a:buClr>
                <a:schemeClr val="accent1"/>
              </a:buClr>
            </a:pPr>
            <a:r>
              <a:rPr lang="tr-TR" sz="2000" b="1" dirty="0" smtClean="0"/>
              <a:t>TESİS YÖNETİMİ UYGULAMALARI VE STRATEJİLERİ</a:t>
            </a:r>
            <a:endParaRPr lang="en-US" sz="2000" b="1" dirty="0"/>
          </a:p>
        </p:txBody>
      </p:sp>
      <p:sp>
        <p:nvSpPr>
          <p:cNvPr id="4" name="Dikdörtgen 3"/>
          <p:cNvSpPr/>
          <p:nvPr/>
        </p:nvSpPr>
        <p:spPr>
          <a:xfrm>
            <a:off x="473293" y="1127800"/>
            <a:ext cx="8012450" cy="5242461"/>
          </a:xfrm>
          <a:prstGeom prst="rect">
            <a:avLst/>
          </a:prstGeom>
        </p:spPr>
        <p:txBody>
          <a:bodyPr wrap="square">
            <a:spAutoFit/>
          </a:bodyPr>
          <a:lstStyle/>
          <a:p>
            <a:pPr algn="ctr">
              <a:lnSpc>
                <a:spcPct val="150000"/>
              </a:lnSpc>
              <a:spcBef>
                <a:spcPts val="600"/>
              </a:spcBef>
              <a:spcAft>
                <a:spcPts val="600"/>
              </a:spcAft>
            </a:pPr>
            <a:r>
              <a:rPr lang="tr-TR" sz="2000" b="1" dirty="0"/>
              <a:t>Kavram Olarak Tesis </a:t>
            </a:r>
            <a:r>
              <a:rPr lang="tr-TR" sz="2000" b="1" dirty="0" smtClean="0"/>
              <a:t>Yönetimi</a:t>
            </a:r>
          </a:p>
          <a:p>
            <a:pPr algn="ctr">
              <a:lnSpc>
                <a:spcPct val="150000"/>
              </a:lnSpc>
              <a:spcBef>
                <a:spcPts val="600"/>
              </a:spcBef>
              <a:spcAft>
                <a:spcPts val="600"/>
              </a:spcAft>
            </a:pPr>
            <a:endParaRPr lang="tr-TR" sz="1100" b="1" spc="-50" dirty="0" smtClean="0">
              <a:solidFill>
                <a:srgbClr val="000000"/>
              </a:solidFill>
              <a:latin typeface="Trebuchet MS" panose="020B0603020202020204" pitchFamily="34" charset="0"/>
              <a:ea typeface="Trebuchet MS" panose="020B0603020202020204" pitchFamily="34" charset="0"/>
              <a:cs typeface="Trebuchet MS" panose="020B0603020202020204" pitchFamily="34" charset="0"/>
            </a:endParaRPr>
          </a:p>
          <a:p>
            <a:pPr marL="342900" indent="-342900" algn="just">
              <a:lnSpc>
                <a:spcPct val="150000"/>
              </a:lnSpc>
              <a:spcBef>
                <a:spcPts val="600"/>
              </a:spcBef>
              <a:spcAft>
                <a:spcPts val="600"/>
              </a:spcAft>
              <a:buFont typeface="Wingdings" panose="05000000000000000000" pitchFamily="2" charset="2"/>
              <a:buChar char="Ø"/>
            </a:pPr>
            <a:r>
              <a:rPr lang="tr-TR" sz="2000" spc="-50" dirty="0" smtClean="0">
                <a:solidFill>
                  <a:srgbClr val="000000"/>
                </a:solidFill>
                <a:latin typeface="+mj-lt"/>
                <a:ea typeface="Trebuchet MS" panose="020B0603020202020204" pitchFamily="34" charset="0"/>
                <a:cs typeface="Trebuchet MS" panose="020B0603020202020204" pitchFamily="34" charset="0"/>
              </a:rPr>
              <a:t>Tesis </a:t>
            </a:r>
            <a:r>
              <a:rPr lang="tr-TR" sz="2000" spc="-50" dirty="0">
                <a:solidFill>
                  <a:srgbClr val="000000"/>
                </a:solidFill>
                <a:latin typeface="+mj-lt"/>
                <a:ea typeface="Trebuchet MS" panose="020B0603020202020204" pitchFamily="34" charset="0"/>
                <a:cs typeface="Trebuchet MS" panose="020B0603020202020204" pitchFamily="34" charset="0"/>
              </a:rPr>
              <a:t>Yönetimi kavramı </a:t>
            </a:r>
            <a:r>
              <a:rPr lang="tr-TR" sz="2000" spc="-50" dirty="0" err="1">
                <a:solidFill>
                  <a:srgbClr val="000000"/>
                </a:solidFill>
                <a:latin typeface="+mj-lt"/>
                <a:ea typeface="Trebuchet MS" panose="020B0603020202020204" pitchFamily="34" charset="0"/>
                <a:cs typeface="Trebuchet MS" panose="020B0603020202020204" pitchFamily="34" charset="0"/>
              </a:rPr>
              <a:t>İngilizce’deki</a:t>
            </a:r>
            <a:r>
              <a:rPr lang="tr-TR" sz="2000" spc="-50" dirty="0">
                <a:solidFill>
                  <a:srgbClr val="000000"/>
                </a:solidFill>
                <a:latin typeface="+mj-lt"/>
                <a:ea typeface="Trebuchet MS" panose="020B0603020202020204" pitchFamily="34" charset="0"/>
                <a:cs typeface="Trebuchet MS" panose="020B0603020202020204" pitchFamily="34" charset="0"/>
              </a:rPr>
              <a:t> </a:t>
            </a:r>
            <a:r>
              <a:rPr lang="tr-TR" sz="2000" spc="-50" dirty="0" err="1">
                <a:solidFill>
                  <a:srgbClr val="000000"/>
                </a:solidFill>
                <a:latin typeface="+mj-lt"/>
                <a:ea typeface="Trebuchet MS" panose="020B0603020202020204" pitchFamily="34" charset="0"/>
                <a:cs typeface="Trebuchet MS" panose="020B0603020202020204" pitchFamily="34" charset="0"/>
              </a:rPr>
              <a:t>Facility</a:t>
            </a:r>
            <a:r>
              <a:rPr lang="tr-TR" sz="2000" spc="-50" dirty="0">
                <a:solidFill>
                  <a:srgbClr val="000000"/>
                </a:solidFill>
                <a:latin typeface="+mj-lt"/>
                <a:ea typeface="Trebuchet MS" panose="020B0603020202020204" pitchFamily="34" charset="0"/>
                <a:cs typeface="Trebuchet MS" panose="020B0603020202020204" pitchFamily="34" charset="0"/>
              </a:rPr>
              <a:t> Management kavramına karşılık olarak kullanılmaktadır. </a:t>
            </a:r>
            <a:r>
              <a:rPr lang="tr-TR" sz="2000" spc="-50" dirty="0" smtClean="0">
                <a:solidFill>
                  <a:srgbClr val="000000"/>
                </a:solidFill>
                <a:latin typeface="+mj-lt"/>
                <a:ea typeface="Trebuchet MS" panose="020B0603020202020204" pitchFamily="34" charset="0"/>
                <a:cs typeface="Trebuchet MS" panose="020B0603020202020204" pitchFamily="34" charset="0"/>
              </a:rPr>
              <a:t>Söz </a:t>
            </a:r>
            <a:r>
              <a:rPr lang="tr-TR" sz="2000" spc="-50" dirty="0">
                <a:solidFill>
                  <a:srgbClr val="000000"/>
                </a:solidFill>
                <a:latin typeface="+mj-lt"/>
                <a:ea typeface="Trebuchet MS" panose="020B0603020202020204" pitchFamily="34" charset="0"/>
                <a:cs typeface="Trebuchet MS" panose="020B0603020202020204" pitchFamily="34" charset="0"/>
              </a:rPr>
              <a:t>konusu kavram için karşılık olarak </a:t>
            </a:r>
            <a:r>
              <a:rPr lang="tr-TR" sz="2000" spc="-50" dirty="0">
                <a:solidFill>
                  <a:srgbClr val="0070C0"/>
                </a:solidFill>
                <a:latin typeface="+mj-lt"/>
                <a:ea typeface="Trebuchet MS" panose="020B0603020202020204" pitchFamily="34" charset="0"/>
                <a:cs typeface="Trebuchet MS" panose="020B0603020202020204" pitchFamily="34" charset="0"/>
              </a:rPr>
              <a:t>“TESİS YÖNETİMİ</a:t>
            </a:r>
            <a:r>
              <a:rPr lang="tr-TR" sz="2000" spc="-50" dirty="0">
                <a:solidFill>
                  <a:srgbClr val="000000"/>
                </a:solidFill>
                <a:latin typeface="+mj-lt"/>
                <a:ea typeface="Trebuchet MS" panose="020B0603020202020204" pitchFamily="34" charset="0"/>
                <a:cs typeface="Trebuchet MS" panose="020B0603020202020204" pitchFamily="34" charset="0"/>
              </a:rPr>
              <a:t>" kullanılması tercih </a:t>
            </a:r>
            <a:r>
              <a:rPr lang="tr-TR" sz="2000" spc="-50" dirty="0" smtClean="0">
                <a:solidFill>
                  <a:srgbClr val="000000"/>
                </a:solidFill>
                <a:latin typeface="+mj-lt"/>
                <a:ea typeface="Trebuchet MS" panose="020B0603020202020204" pitchFamily="34" charset="0"/>
                <a:cs typeface="Trebuchet MS" panose="020B0603020202020204" pitchFamily="34" charset="0"/>
              </a:rPr>
              <a:t>edilmektedir. </a:t>
            </a:r>
          </a:p>
          <a:p>
            <a:pPr marL="342900" indent="-342900" algn="just">
              <a:lnSpc>
                <a:spcPct val="150000"/>
              </a:lnSpc>
              <a:spcBef>
                <a:spcPts val="600"/>
              </a:spcBef>
              <a:spcAft>
                <a:spcPts val="600"/>
              </a:spcAft>
              <a:buFont typeface="Wingdings" panose="05000000000000000000" pitchFamily="2" charset="2"/>
              <a:buChar char="Ø"/>
            </a:pPr>
            <a:r>
              <a:rPr lang="tr-TR" sz="2000" dirty="0" smtClean="0">
                <a:latin typeface="+mj-lt"/>
              </a:rPr>
              <a:t>Kavram </a:t>
            </a:r>
            <a:r>
              <a:rPr lang="tr-TR" sz="2000" dirty="0">
                <a:latin typeface="+mj-lt"/>
              </a:rPr>
              <a:t>bazı durumlarda çoğul olarak da </a:t>
            </a:r>
            <a:r>
              <a:rPr lang="tr-TR" sz="2000" dirty="0" err="1">
                <a:latin typeface="+mj-lt"/>
              </a:rPr>
              <a:t>Facilities</a:t>
            </a:r>
            <a:r>
              <a:rPr lang="tr-TR" sz="2000" dirty="0">
                <a:latin typeface="+mj-lt"/>
              </a:rPr>
              <a:t> Management şeklinde kullanılmaktadır. </a:t>
            </a:r>
            <a:r>
              <a:rPr lang="tr-TR" sz="2000" dirty="0" smtClean="0">
                <a:latin typeface="+mj-lt"/>
              </a:rPr>
              <a:t>Kavram bu şekilde </a:t>
            </a:r>
            <a:r>
              <a:rPr lang="tr-TR" sz="2000" dirty="0">
                <a:latin typeface="+mj-lt"/>
              </a:rPr>
              <a:t>kullanıldığında ise Türkçe karşılığı olarak </a:t>
            </a:r>
            <a:r>
              <a:rPr lang="tr-TR" sz="2000" dirty="0">
                <a:solidFill>
                  <a:srgbClr val="0070C0"/>
                </a:solidFill>
                <a:latin typeface="+mj-lt"/>
              </a:rPr>
              <a:t>TESİS YÖNETİM HİZMETLERİ</a:t>
            </a:r>
            <a:r>
              <a:rPr lang="tr-TR" sz="2000" dirty="0">
                <a:latin typeface="+mj-lt"/>
              </a:rPr>
              <a:t>” kullanılması tercih </a:t>
            </a:r>
            <a:r>
              <a:rPr lang="tr-TR" sz="2000" dirty="0" smtClean="0">
                <a:latin typeface="+mj-lt"/>
              </a:rPr>
              <a:t>edilmektedir.</a:t>
            </a:r>
            <a:endParaRPr lang="tr-TR" sz="2000" dirty="0">
              <a:latin typeface="+mj-lt"/>
            </a:endParaRPr>
          </a:p>
          <a:p>
            <a:pPr algn="just">
              <a:lnSpc>
                <a:spcPts val="4650"/>
              </a:lnSpc>
              <a:spcBef>
                <a:spcPts val="600"/>
              </a:spcBef>
              <a:spcAft>
                <a:spcPts val="600"/>
              </a:spcAft>
            </a:pPr>
            <a:endParaRPr lang="tr-TR" sz="2200" spc="-50" dirty="0" smtClean="0">
              <a:latin typeface="Trebuchet MS" panose="020B0603020202020204" pitchFamily="34" charset="0"/>
              <a:ea typeface="Trebuchet MS" panose="020B0603020202020204" pitchFamily="34" charset="0"/>
              <a:cs typeface="Trebuchet MS" panose="020B0603020202020204" pitchFamily="34" charset="0"/>
            </a:endParaRPr>
          </a:p>
          <a:p>
            <a:endParaRPr lang="tr-TR" dirty="0"/>
          </a:p>
        </p:txBody>
      </p:sp>
    </p:spTree>
    <p:extLst>
      <p:ext uri="{BB962C8B-B14F-4D97-AF65-F5344CB8AC3E}">
        <p14:creationId xmlns:p14="http://schemas.microsoft.com/office/powerpoint/2010/main" val="292970027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473293" y="1127801"/>
            <a:ext cx="8012450" cy="5037276"/>
          </a:xfrm>
          <a:prstGeom prst="rect">
            <a:avLst/>
          </a:prstGeom>
        </p:spPr>
        <p:txBody>
          <a:bodyPr wrap="square">
            <a:spAutoFit/>
          </a:bodyPr>
          <a:lstStyle/>
          <a:p>
            <a:pPr algn="ctr">
              <a:lnSpc>
                <a:spcPts val="4650"/>
              </a:lnSpc>
              <a:spcBef>
                <a:spcPts val="600"/>
              </a:spcBef>
              <a:spcAft>
                <a:spcPts val="600"/>
              </a:spcAft>
            </a:pPr>
            <a:r>
              <a:rPr lang="tr-TR" sz="2000" b="1" dirty="0"/>
              <a:t>Tesis Yönetiminin </a:t>
            </a:r>
            <a:r>
              <a:rPr lang="tr-TR" sz="2000" b="1" dirty="0" smtClean="0"/>
              <a:t>Tanımı</a:t>
            </a:r>
          </a:p>
          <a:p>
            <a:pPr marL="342900" indent="-342900" algn="just">
              <a:lnSpc>
                <a:spcPct val="150000"/>
              </a:lnSpc>
              <a:buFont typeface="Wingdings" panose="05000000000000000000" pitchFamily="2" charset="2"/>
              <a:buChar char="Ø"/>
            </a:pPr>
            <a:r>
              <a:rPr lang="tr-TR" sz="2000" dirty="0" smtClean="0"/>
              <a:t>Tesis Yönetimi </a:t>
            </a:r>
            <a:r>
              <a:rPr lang="tr-TR" sz="2000" dirty="0"/>
              <a:t>tanımı üzerinde literatürde henüz bir mutabakat oluşmamıştır. Ancak, bu kavram için en açıklayıcı olduğu düşünülen </a:t>
            </a:r>
            <a:r>
              <a:rPr lang="tr-TR" sz="2000" dirty="0" err="1"/>
              <a:t>Centre</a:t>
            </a:r>
            <a:r>
              <a:rPr lang="tr-TR" sz="2000" dirty="0"/>
              <a:t> </a:t>
            </a:r>
            <a:r>
              <a:rPr lang="tr-TR" sz="2000" dirty="0" err="1"/>
              <a:t>for</a:t>
            </a:r>
            <a:r>
              <a:rPr lang="tr-TR" sz="2000" dirty="0"/>
              <a:t> </a:t>
            </a:r>
            <a:r>
              <a:rPr lang="tr-TR" sz="2000" dirty="0" err="1"/>
              <a:t>Facilities</a:t>
            </a:r>
            <a:r>
              <a:rPr lang="tr-TR" sz="2000" dirty="0"/>
              <a:t> Management at </a:t>
            </a:r>
            <a:r>
              <a:rPr lang="tr-TR" sz="2000" dirty="0" err="1"/>
              <a:t>Strathclyde</a:t>
            </a:r>
            <a:r>
              <a:rPr lang="tr-TR" sz="2000" dirty="0"/>
              <a:t> </a:t>
            </a:r>
            <a:r>
              <a:rPr lang="tr-TR" sz="2000" dirty="0" err="1"/>
              <a:t>Graduate</a:t>
            </a:r>
            <a:r>
              <a:rPr lang="tr-TR" sz="2000" dirty="0"/>
              <a:t> Business School tarafından benimsenen tanıma göre; Tesis Yönetimi, </a:t>
            </a:r>
            <a:r>
              <a:rPr lang="tr-TR" sz="2000" dirty="0">
                <a:solidFill>
                  <a:srgbClr val="0070C0"/>
                </a:solidFill>
              </a:rPr>
              <a:t>“Organizasyonun amaçlarına en iyi maliyetlerle ulaşabilmesi için gereken kaliteli çalışma ortamı ile destek hizmetlerinin bir örgüt tarafından sağlanması sürecidir.”</a:t>
            </a:r>
          </a:p>
          <a:p>
            <a:pPr algn="just">
              <a:lnSpc>
                <a:spcPts val="4650"/>
              </a:lnSpc>
              <a:spcBef>
                <a:spcPts val="600"/>
              </a:spcBef>
              <a:spcAft>
                <a:spcPts val="600"/>
              </a:spcAft>
            </a:pPr>
            <a:endParaRPr lang="tr-TR" sz="2200" spc="-50" dirty="0" smtClean="0">
              <a:latin typeface="Trebuchet MS" panose="020B0603020202020204" pitchFamily="34" charset="0"/>
              <a:ea typeface="Trebuchet MS" panose="020B0603020202020204" pitchFamily="34" charset="0"/>
              <a:cs typeface="Trebuchet MS" panose="020B0603020202020204" pitchFamily="34" charset="0"/>
            </a:endParaRPr>
          </a:p>
          <a:p>
            <a:endParaRPr lang="tr-TR" dirty="0"/>
          </a:p>
        </p:txBody>
      </p:sp>
      <p:sp>
        <p:nvSpPr>
          <p:cNvPr id="11" name="Dikdörtgen 10"/>
          <p:cNvSpPr/>
          <p:nvPr/>
        </p:nvSpPr>
        <p:spPr>
          <a:xfrm>
            <a:off x="1371823" y="337429"/>
            <a:ext cx="6356393" cy="400110"/>
          </a:xfrm>
          <a:prstGeom prst="rect">
            <a:avLst/>
          </a:prstGeom>
        </p:spPr>
        <p:txBody>
          <a:bodyPr wrap="square">
            <a:spAutoFit/>
          </a:bodyPr>
          <a:lstStyle/>
          <a:p>
            <a:pPr marL="0" lvl="1" algn="ctr">
              <a:spcBef>
                <a:spcPct val="20000"/>
              </a:spcBef>
              <a:buClr>
                <a:schemeClr val="accent1"/>
              </a:buClr>
            </a:pPr>
            <a:r>
              <a:rPr lang="tr-TR" sz="2000" b="1" dirty="0" smtClean="0"/>
              <a:t>TESİS YÖNETİMİ UYGULAMALARI VE STRATEJİLERİ</a:t>
            </a:r>
            <a:endParaRPr lang="en-US" sz="2000" b="1" dirty="0"/>
          </a:p>
        </p:txBody>
      </p:sp>
    </p:spTree>
    <p:extLst>
      <p:ext uri="{BB962C8B-B14F-4D97-AF65-F5344CB8AC3E}">
        <p14:creationId xmlns:p14="http://schemas.microsoft.com/office/powerpoint/2010/main" val="55713957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473293" y="1127800"/>
            <a:ext cx="8012450" cy="4926990"/>
          </a:xfrm>
          <a:prstGeom prst="rect">
            <a:avLst/>
          </a:prstGeom>
        </p:spPr>
        <p:txBody>
          <a:bodyPr wrap="square">
            <a:spAutoFit/>
          </a:bodyPr>
          <a:lstStyle/>
          <a:p>
            <a:pPr algn="ctr">
              <a:lnSpc>
                <a:spcPts val="4650"/>
              </a:lnSpc>
              <a:spcBef>
                <a:spcPts val="600"/>
              </a:spcBef>
              <a:spcAft>
                <a:spcPts val="600"/>
              </a:spcAft>
            </a:pPr>
            <a:r>
              <a:rPr lang="tr-TR" sz="2000" b="1" dirty="0"/>
              <a:t>Tesis Yönetiminin </a:t>
            </a:r>
            <a:r>
              <a:rPr lang="tr-TR" sz="2000" b="1" dirty="0" smtClean="0"/>
              <a:t>Tanımı</a:t>
            </a:r>
          </a:p>
          <a:p>
            <a:pPr marL="342900" indent="-342900" algn="just">
              <a:lnSpc>
                <a:spcPct val="150000"/>
              </a:lnSpc>
              <a:buFont typeface="Wingdings" panose="05000000000000000000" pitchFamily="2" charset="2"/>
              <a:buChar char="Ø"/>
            </a:pPr>
            <a:r>
              <a:rPr lang="tr-TR" sz="2000" dirty="0" err="1" smtClean="0"/>
              <a:t>Henley</a:t>
            </a:r>
            <a:r>
              <a:rPr lang="tr-TR" sz="2000" dirty="0" smtClean="0"/>
              <a:t> </a:t>
            </a:r>
            <a:r>
              <a:rPr lang="tr-TR" sz="2000" dirty="0" err="1"/>
              <a:t>Centre</a:t>
            </a:r>
            <a:r>
              <a:rPr lang="tr-TR" sz="2000" dirty="0"/>
              <a:t> </a:t>
            </a:r>
            <a:r>
              <a:rPr lang="tr-TR" sz="2000" dirty="0" err="1"/>
              <a:t>for</a:t>
            </a:r>
            <a:r>
              <a:rPr lang="tr-TR" sz="2000" dirty="0"/>
              <a:t> </a:t>
            </a:r>
            <a:r>
              <a:rPr lang="tr-TR" sz="2000" dirty="0" err="1"/>
              <a:t>Forecasting</a:t>
            </a:r>
            <a:r>
              <a:rPr lang="tr-TR" sz="2000" dirty="0"/>
              <a:t> isimli Tesis Yönetimi şirketi ; Tesis Yönetimini, “</a:t>
            </a:r>
            <a:r>
              <a:rPr lang="tr-TR" sz="2000" dirty="0">
                <a:solidFill>
                  <a:srgbClr val="0070C0"/>
                </a:solidFill>
              </a:rPr>
              <a:t>şirketin asıl faaliyet alanı ile doğrudan ilgisi olmayan bina yönetimi, data yönetimi, yemek, ikram, güvenlik, basım ve dağıtım işlerini de kapsayan tüm şirket hizmetlerinin dışarıdan yönetilmesi</a:t>
            </a:r>
            <a:r>
              <a:rPr lang="tr-TR" sz="2000" dirty="0"/>
              <a:t>” olarak tanımlamaktadır</a:t>
            </a:r>
            <a:r>
              <a:rPr lang="tr-TR" sz="2000" dirty="0" smtClean="0"/>
              <a:t>.</a:t>
            </a:r>
          </a:p>
          <a:p>
            <a:pPr marL="342900" indent="-342900" algn="just">
              <a:lnSpc>
                <a:spcPct val="150000"/>
              </a:lnSpc>
              <a:buFont typeface="Wingdings" panose="05000000000000000000" pitchFamily="2" charset="2"/>
              <a:buChar char="Ø"/>
            </a:pPr>
            <a:r>
              <a:rPr lang="tr-TR" sz="2000" dirty="0" err="1" smtClean="0"/>
              <a:t>American</a:t>
            </a:r>
            <a:r>
              <a:rPr lang="tr-TR" sz="2000" dirty="0" smtClean="0"/>
              <a:t> </a:t>
            </a:r>
            <a:r>
              <a:rPr lang="tr-TR" sz="2000" dirty="0" err="1"/>
              <a:t>Congress</a:t>
            </a:r>
            <a:r>
              <a:rPr lang="tr-TR" sz="2000" dirty="0"/>
              <a:t> Library tarafından kabul edilen tanımda; “</a:t>
            </a:r>
            <a:r>
              <a:rPr lang="tr-TR" sz="2000" dirty="0">
                <a:solidFill>
                  <a:srgbClr val="0070C0"/>
                </a:solidFill>
              </a:rPr>
              <a:t>işletme, mimari, davranış ve mühendislik bilimleri ile ilgili prensiplerin entegrasyonu sayesinde fiziksel işyerinin insan ve iş ile uyumlaştırılması faaliyeti</a:t>
            </a:r>
            <a:r>
              <a:rPr lang="tr-TR" sz="2000" dirty="0"/>
              <a:t>” olduğu </a:t>
            </a:r>
            <a:r>
              <a:rPr lang="tr-TR" sz="2000" dirty="0" smtClean="0"/>
              <a:t>yazılıdır.</a:t>
            </a:r>
            <a:endParaRPr lang="tr-TR" sz="2000" dirty="0"/>
          </a:p>
        </p:txBody>
      </p:sp>
      <p:sp>
        <p:nvSpPr>
          <p:cNvPr id="11" name="Dikdörtgen 10"/>
          <p:cNvSpPr/>
          <p:nvPr/>
        </p:nvSpPr>
        <p:spPr>
          <a:xfrm>
            <a:off x="1371823" y="337429"/>
            <a:ext cx="6356393" cy="400110"/>
          </a:xfrm>
          <a:prstGeom prst="rect">
            <a:avLst/>
          </a:prstGeom>
        </p:spPr>
        <p:txBody>
          <a:bodyPr wrap="square">
            <a:spAutoFit/>
          </a:bodyPr>
          <a:lstStyle/>
          <a:p>
            <a:pPr marL="0" lvl="1" algn="ctr">
              <a:spcBef>
                <a:spcPct val="20000"/>
              </a:spcBef>
              <a:buClr>
                <a:schemeClr val="accent1"/>
              </a:buClr>
            </a:pPr>
            <a:r>
              <a:rPr lang="tr-TR" sz="2000" b="1" dirty="0" smtClean="0"/>
              <a:t>TESİS YÖNETİMİ UYGULAMALARI VE STRATEJİLERİ</a:t>
            </a:r>
            <a:endParaRPr lang="en-US" sz="2000" b="1" dirty="0"/>
          </a:p>
        </p:txBody>
      </p:sp>
    </p:spTree>
    <p:extLst>
      <p:ext uri="{BB962C8B-B14F-4D97-AF65-F5344CB8AC3E}">
        <p14:creationId xmlns:p14="http://schemas.microsoft.com/office/powerpoint/2010/main" val="284270867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473293" y="1127800"/>
            <a:ext cx="8012450" cy="5037276"/>
          </a:xfrm>
          <a:prstGeom prst="rect">
            <a:avLst/>
          </a:prstGeom>
        </p:spPr>
        <p:txBody>
          <a:bodyPr wrap="square">
            <a:spAutoFit/>
          </a:bodyPr>
          <a:lstStyle/>
          <a:p>
            <a:pPr algn="ctr">
              <a:lnSpc>
                <a:spcPts val="4650"/>
              </a:lnSpc>
              <a:spcBef>
                <a:spcPts val="600"/>
              </a:spcBef>
              <a:spcAft>
                <a:spcPts val="600"/>
              </a:spcAft>
            </a:pPr>
            <a:r>
              <a:rPr lang="tr-TR" sz="2000" b="1" dirty="0"/>
              <a:t>Tesis Yönetiminin </a:t>
            </a:r>
            <a:r>
              <a:rPr lang="tr-TR" sz="2000" b="1" dirty="0" smtClean="0"/>
              <a:t>Tanımı</a:t>
            </a:r>
          </a:p>
          <a:p>
            <a:pPr marL="342900" indent="-342900" algn="just">
              <a:lnSpc>
                <a:spcPct val="150000"/>
              </a:lnSpc>
              <a:buFont typeface="Wingdings" panose="05000000000000000000" pitchFamily="2" charset="2"/>
              <a:buChar char="Ø"/>
            </a:pPr>
            <a:r>
              <a:rPr lang="tr-TR" sz="2000" dirty="0" err="1"/>
              <a:t>W</a:t>
            </a:r>
            <a:r>
              <a:rPr lang="tr-TR" sz="2000" dirty="0" err="1" smtClean="0"/>
              <a:t>ebster</a:t>
            </a:r>
            <a:r>
              <a:rPr lang="tr-TR" sz="2000" dirty="0" smtClean="0"/>
              <a:t> </a:t>
            </a:r>
            <a:r>
              <a:rPr lang="tr-TR" sz="2000" dirty="0"/>
              <a:t>sözlüğüne göre; Tesis, (</a:t>
            </a:r>
            <a:r>
              <a:rPr lang="tr-TR" sz="2000" dirty="0" err="1"/>
              <a:t>Facility</a:t>
            </a:r>
            <a:r>
              <a:rPr lang="tr-TR" sz="2000" dirty="0"/>
              <a:t>) “</a:t>
            </a:r>
            <a:r>
              <a:rPr lang="tr-TR" sz="2000" dirty="0">
                <a:solidFill>
                  <a:srgbClr val="0070C0"/>
                </a:solidFill>
              </a:rPr>
              <a:t>yönetimin hedeflerine ulaşmasını, işleyişini veya uygulamalarını kolaylaştırmaya yardımcı olan bir araçtır ve özel bir amaca hizmet etmek üzere kurulmuş, tesis edilmiş veya yapılandırılmış olabilir</a:t>
            </a:r>
            <a:r>
              <a:rPr lang="tr-TR" sz="2000" dirty="0" smtClean="0">
                <a:solidFill>
                  <a:srgbClr val="0070C0"/>
                </a:solidFill>
              </a:rPr>
              <a:t>.</a:t>
            </a:r>
            <a:r>
              <a:rPr lang="tr-TR" sz="2000" dirty="0" smtClean="0"/>
              <a:t>”</a:t>
            </a:r>
          </a:p>
          <a:p>
            <a:pPr marL="342900" indent="-342900" algn="just">
              <a:lnSpc>
                <a:spcPct val="150000"/>
              </a:lnSpc>
              <a:buFont typeface="Wingdings" panose="05000000000000000000" pitchFamily="2" charset="2"/>
              <a:buChar char="Ø"/>
            </a:pPr>
            <a:r>
              <a:rPr lang="tr-TR" sz="2000" dirty="0" err="1"/>
              <a:t>Redhouse’da</a:t>
            </a:r>
            <a:r>
              <a:rPr lang="tr-TR" sz="2000" dirty="0"/>
              <a:t>; </a:t>
            </a:r>
            <a:r>
              <a:rPr lang="tr-TR" sz="2000" dirty="0" err="1" smtClean="0"/>
              <a:t>facility</a:t>
            </a:r>
            <a:r>
              <a:rPr lang="tr-TR" sz="2000" dirty="0" smtClean="0"/>
              <a:t>: </a:t>
            </a:r>
            <a:r>
              <a:rPr lang="tr-TR" sz="2000" dirty="0">
                <a:solidFill>
                  <a:srgbClr val="0070C0"/>
                </a:solidFill>
              </a:rPr>
              <a:t>“Kolaylık, suhulet; fesahat; serbestlik; uzluk, hüner, askeri terim olarak: özel bir iş için yapılmış bina, </a:t>
            </a:r>
            <a:r>
              <a:rPr lang="tr-TR" sz="2000" dirty="0" err="1" smtClean="0">
                <a:solidFill>
                  <a:srgbClr val="0070C0"/>
                </a:solidFill>
              </a:rPr>
              <a:t>facilities</a:t>
            </a:r>
            <a:r>
              <a:rPr lang="tr-TR" sz="2000" b="1" dirty="0">
                <a:solidFill>
                  <a:srgbClr val="0070C0"/>
                </a:solidFill>
              </a:rPr>
              <a:t>:</a:t>
            </a:r>
            <a:r>
              <a:rPr lang="tr-TR" sz="2000" dirty="0" smtClean="0">
                <a:solidFill>
                  <a:srgbClr val="0070C0"/>
                </a:solidFill>
              </a:rPr>
              <a:t> </a:t>
            </a:r>
            <a:r>
              <a:rPr lang="tr-TR" sz="2000" dirty="0">
                <a:solidFill>
                  <a:srgbClr val="0070C0"/>
                </a:solidFill>
              </a:rPr>
              <a:t>“ </a:t>
            </a:r>
            <a:r>
              <a:rPr lang="tr-TR" sz="2000" dirty="0" smtClean="0">
                <a:solidFill>
                  <a:srgbClr val="0070C0"/>
                </a:solidFill>
              </a:rPr>
              <a:t>Vasıta</a:t>
            </a:r>
            <a:r>
              <a:rPr lang="tr-TR" sz="2000" dirty="0">
                <a:solidFill>
                  <a:srgbClr val="0070C0"/>
                </a:solidFill>
              </a:rPr>
              <a:t>, imkan, bina, tesisat</a:t>
            </a:r>
            <a:r>
              <a:rPr lang="tr-TR" sz="2000" dirty="0" smtClean="0">
                <a:solidFill>
                  <a:srgbClr val="0070C0"/>
                </a:solidFill>
              </a:rPr>
              <a:t>” </a:t>
            </a:r>
            <a:r>
              <a:rPr lang="tr-TR" sz="2000" dirty="0">
                <a:solidFill>
                  <a:srgbClr val="0070C0"/>
                </a:solidFill>
              </a:rPr>
              <a:t>olarak açıklanmaktadır</a:t>
            </a:r>
            <a:r>
              <a:rPr lang="tr-TR" sz="2000" dirty="0" smtClean="0">
                <a:solidFill>
                  <a:srgbClr val="0070C0"/>
                </a:solidFill>
              </a:rPr>
              <a:t>.</a:t>
            </a:r>
            <a:endParaRPr lang="tr-TR" sz="2000" dirty="0">
              <a:solidFill>
                <a:srgbClr val="0070C0"/>
              </a:solidFill>
            </a:endParaRPr>
          </a:p>
          <a:p>
            <a:pPr algn="just">
              <a:lnSpc>
                <a:spcPts val="4650"/>
              </a:lnSpc>
              <a:spcBef>
                <a:spcPts val="600"/>
              </a:spcBef>
              <a:spcAft>
                <a:spcPts val="600"/>
              </a:spcAft>
            </a:pPr>
            <a:endParaRPr lang="tr-TR" sz="2200" spc="-50" dirty="0" smtClean="0">
              <a:latin typeface="Trebuchet MS" panose="020B0603020202020204" pitchFamily="34" charset="0"/>
              <a:ea typeface="Trebuchet MS" panose="020B0603020202020204" pitchFamily="34" charset="0"/>
              <a:cs typeface="Trebuchet MS" panose="020B0603020202020204" pitchFamily="34" charset="0"/>
            </a:endParaRPr>
          </a:p>
          <a:p>
            <a:endParaRPr lang="tr-TR" dirty="0"/>
          </a:p>
        </p:txBody>
      </p:sp>
      <p:sp>
        <p:nvSpPr>
          <p:cNvPr id="11" name="Dikdörtgen 10"/>
          <p:cNvSpPr/>
          <p:nvPr/>
        </p:nvSpPr>
        <p:spPr>
          <a:xfrm>
            <a:off x="1371823" y="337429"/>
            <a:ext cx="6356393" cy="400110"/>
          </a:xfrm>
          <a:prstGeom prst="rect">
            <a:avLst/>
          </a:prstGeom>
        </p:spPr>
        <p:txBody>
          <a:bodyPr wrap="square">
            <a:spAutoFit/>
          </a:bodyPr>
          <a:lstStyle/>
          <a:p>
            <a:pPr marL="0" lvl="1" algn="ctr">
              <a:spcBef>
                <a:spcPct val="20000"/>
              </a:spcBef>
              <a:buClr>
                <a:schemeClr val="accent1"/>
              </a:buClr>
            </a:pPr>
            <a:r>
              <a:rPr lang="tr-TR" sz="2000" b="1" dirty="0" smtClean="0"/>
              <a:t>TESİS YÖNETİMİ UYGULAMALARI VE STRATEJİLERİ</a:t>
            </a:r>
            <a:endParaRPr lang="en-US" sz="2000" b="1" dirty="0"/>
          </a:p>
        </p:txBody>
      </p:sp>
    </p:spTree>
    <p:extLst>
      <p:ext uri="{BB962C8B-B14F-4D97-AF65-F5344CB8AC3E}">
        <p14:creationId xmlns:p14="http://schemas.microsoft.com/office/powerpoint/2010/main" val="137565294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473293" y="884953"/>
            <a:ext cx="8012450" cy="3541995"/>
          </a:xfrm>
          <a:prstGeom prst="rect">
            <a:avLst/>
          </a:prstGeom>
        </p:spPr>
        <p:txBody>
          <a:bodyPr wrap="square">
            <a:spAutoFit/>
          </a:bodyPr>
          <a:lstStyle/>
          <a:p>
            <a:pPr algn="ctr">
              <a:lnSpc>
                <a:spcPts val="4650"/>
              </a:lnSpc>
              <a:spcBef>
                <a:spcPts val="600"/>
              </a:spcBef>
              <a:spcAft>
                <a:spcPts val="600"/>
              </a:spcAft>
            </a:pPr>
            <a:r>
              <a:rPr lang="tr-TR" sz="2000" b="1" dirty="0"/>
              <a:t>Tesis Yönetiminin </a:t>
            </a:r>
            <a:r>
              <a:rPr lang="tr-TR" sz="2000" b="1" dirty="0" smtClean="0"/>
              <a:t>Tanımı</a:t>
            </a:r>
          </a:p>
          <a:p>
            <a:pPr marL="342900" indent="-342900" algn="just">
              <a:lnSpc>
                <a:spcPct val="150000"/>
              </a:lnSpc>
              <a:buFont typeface="Wingdings" panose="05000000000000000000" pitchFamily="2" charset="2"/>
              <a:buChar char="Ø"/>
            </a:pPr>
            <a:r>
              <a:rPr lang="tr-TR" sz="2000" dirty="0"/>
              <a:t>Teknik </a:t>
            </a:r>
            <a:r>
              <a:rPr lang="tr-TR" sz="2000" dirty="0" smtClean="0"/>
              <a:t>sözlükte ise; </a:t>
            </a:r>
            <a:r>
              <a:rPr lang="tr-TR" sz="2000" b="1" dirty="0" err="1"/>
              <a:t>facility</a:t>
            </a:r>
            <a:r>
              <a:rPr lang="tr-TR" sz="2000" b="1" dirty="0"/>
              <a:t> </a:t>
            </a:r>
            <a:r>
              <a:rPr lang="tr-TR" sz="2000" dirty="0"/>
              <a:t>(mühendislik) </a:t>
            </a:r>
            <a:r>
              <a:rPr lang="tr-TR" sz="2000" dirty="0" smtClean="0"/>
              <a:t>“tesis; </a:t>
            </a:r>
            <a:r>
              <a:rPr lang="tr-TR" sz="2000" dirty="0">
                <a:solidFill>
                  <a:srgbClr val="0070C0"/>
                </a:solidFill>
              </a:rPr>
              <a:t>Bir fonksiyonun yapılmasını veya bir görevin yerine getirilmesini kolaylaştırmak için kullanılan fiziki bir kuruluş veya tesisat</a:t>
            </a:r>
            <a:r>
              <a:rPr lang="tr-TR" sz="2000" dirty="0"/>
              <a:t>. (Haberleşme) </a:t>
            </a:r>
            <a:r>
              <a:rPr lang="tr-TR" sz="2000" dirty="0" smtClean="0"/>
              <a:t> </a:t>
            </a:r>
            <a:r>
              <a:rPr lang="tr-TR" sz="2000" dirty="0">
                <a:solidFill>
                  <a:srgbClr val="0070C0"/>
                </a:solidFill>
              </a:rPr>
              <a:t>Haberleşme hizmeti sağlamakta kullanılan yada kullanılmaya hazır olan her şey. Daha yaygın olarak haberleşme yolları için kullanılan genel </a:t>
            </a:r>
            <a:r>
              <a:rPr lang="tr-TR" sz="2000" dirty="0" smtClean="0">
                <a:solidFill>
                  <a:srgbClr val="0070C0"/>
                </a:solidFill>
              </a:rPr>
              <a:t>terim</a:t>
            </a:r>
            <a:r>
              <a:rPr lang="tr-TR" sz="2000" dirty="0" smtClean="0"/>
              <a:t>”</a:t>
            </a:r>
            <a:r>
              <a:rPr lang="tr-TR" sz="2000" baseline="30000" dirty="0"/>
              <a:t> </a:t>
            </a:r>
            <a:r>
              <a:rPr lang="tr-TR" sz="2000" dirty="0" smtClean="0"/>
              <a:t>bilgileri </a:t>
            </a:r>
            <a:r>
              <a:rPr lang="tr-TR" sz="2000" dirty="0"/>
              <a:t>mevcuttur</a:t>
            </a:r>
            <a:r>
              <a:rPr lang="tr-TR" sz="2000" dirty="0" smtClean="0"/>
              <a:t>.</a:t>
            </a:r>
            <a:endParaRPr lang="tr-TR" sz="2000" dirty="0"/>
          </a:p>
        </p:txBody>
      </p:sp>
      <p:sp>
        <p:nvSpPr>
          <p:cNvPr id="11" name="Dikdörtgen 10"/>
          <p:cNvSpPr/>
          <p:nvPr/>
        </p:nvSpPr>
        <p:spPr>
          <a:xfrm>
            <a:off x="1371823" y="337429"/>
            <a:ext cx="6356393" cy="400110"/>
          </a:xfrm>
          <a:prstGeom prst="rect">
            <a:avLst/>
          </a:prstGeom>
        </p:spPr>
        <p:txBody>
          <a:bodyPr wrap="square">
            <a:spAutoFit/>
          </a:bodyPr>
          <a:lstStyle/>
          <a:p>
            <a:pPr marL="0" lvl="1" algn="ctr">
              <a:spcBef>
                <a:spcPct val="20000"/>
              </a:spcBef>
              <a:buClr>
                <a:schemeClr val="accent1"/>
              </a:buClr>
            </a:pPr>
            <a:r>
              <a:rPr lang="tr-TR" sz="2000" b="1" dirty="0" smtClean="0"/>
              <a:t>TESİS YÖNETİMİ UYGULAMALARI VE STRATEJİLERİ</a:t>
            </a:r>
            <a:endParaRPr lang="en-US" sz="2000" b="1" dirty="0"/>
          </a:p>
        </p:txBody>
      </p:sp>
    </p:spTree>
    <p:extLst>
      <p:ext uri="{BB962C8B-B14F-4D97-AF65-F5344CB8AC3E}">
        <p14:creationId xmlns:p14="http://schemas.microsoft.com/office/powerpoint/2010/main" val="230794569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473293" y="884954"/>
            <a:ext cx="8012450" cy="3618939"/>
          </a:xfrm>
          <a:prstGeom prst="rect">
            <a:avLst/>
          </a:prstGeom>
        </p:spPr>
        <p:txBody>
          <a:bodyPr wrap="square">
            <a:spAutoFit/>
          </a:bodyPr>
          <a:lstStyle/>
          <a:p>
            <a:pPr algn="ctr">
              <a:lnSpc>
                <a:spcPts val="4650"/>
              </a:lnSpc>
              <a:spcBef>
                <a:spcPts val="600"/>
              </a:spcBef>
              <a:spcAft>
                <a:spcPts val="600"/>
              </a:spcAft>
            </a:pPr>
            <a:r>
              <a:rPr lang="tr-TR" sz="2000" b="1" dirty="0"/>
              <a:t>Tesis Yönetiminin </a:t>
            </a:r>
            <a:r>
              <a:rPr lang="tr-TR" sz="2000" b="1" dirty="0" smtClean="0"/>
              <a:t>Tanımı</a:t>
            </a:r>
          </a:p>
          <a:p>
            <a:pPr marL="342900" indent="-342900" algn="just">
              <a:lnSpc>
                <a:spcPct val="150000"/>
              </a:lnSpc>
              <a:spcBef>
                <a:spcPts val="600"/>
              </a:spcBef>
              <a:spcAft>
                <a:spcPts val="600"/>
              </a:spcAft>
              <a:buFont typeface="Wingdings" panose="020B0604020202020204" pitchFamily="2" charset="2"/>
              <a:buChar char="§"/>
            </a:pPr>
            <a:r>
              <a:rPr lang="tr-TR" sz="2000" dirty="0" smtClean="0"/>
              <a:t>Tesisler </a:t>
            </a:r>
            <a:r>
              <a:rPr lang="tr-TR" sz="2000" dirty="0"/>
              <a:t>organizasyonun temel işi ile ilgili faaliyetleri destekler. Bu faaliyetler, organizasyonun belirli ürün veya hizmetlerinin üretilmesini </a:t>
            </a:r>
            <a:r>
              <a:rPr lang="tr-TR" sz="2000" dirty="0" smtClean="0"/>
              <a:t>yönlendiren </a:t>
            </a:r>
            <a:r>
              <a:rPr lang="tr-TR" sz="2000" dirty="0"/>
              <a:t>faaliyetlerdir</a:t>
            </a:r>
            <a:r>
              <a:rPr lang="tr-TR" sz="2000" dirty="0" smtClean="0"/>
              <a:t>.</a:t>
            </a:r>
            <a:r>
              <a:rPr lang="tr-TR" sz="2000" dirty="0"/>
              <a:t> Genelde tesis kavramı, sadece binaları veya diğer belirli unsurları tarif etmemektedir. Soyut bir kavram olarak kullanılmakta ve açık bir fonksiyonel anlam taşımaktadır. Organizasyonun temel işini destekleyen belirli bir amacı </a:t>
            </a:r>
            <a:r>
              <a:rPr lang="tr-TR" sz="2000" dirty="0" smtClean="0"/>
              <a:t>vardır.</a:t>
            </a:r>
            <a:endParaRPr lang="tr-TR" sz="2000" dirty="0"/>
          </a:p>
        </p:txBody>
      </p:sp>
      <p:sp>
        <p:nvSpPr>
          <p:cNvPr id="11" name="Dikdörtgen 10"/>
          <p:cNvSpPr/>
          <p:nvPr/>
        </p:nvSpPr>
        <p:spPr>
          <a:xfrm>
            <a:off x="1371823" y="337429"/>
            <a:ext cx="6356393" cy="400110"/>
          </a:xfrm>
          <a:prstGeom prst="rect">
            <a:avLst/>
          </a:prstGeom>
        </p:spPr>
        <p:txBody>
          <a:bodyPr wrap="square">
            <a:spAutoFit/>
          </a:bodyPr>
          <a:lstStyle/>
          <a:p>
            <a:pPr marL="0" lvl="1" algn="ctr">
              <a:spcBef>
                <a:spcPct val="20000"/>
              </a:spcBef>
              <a:buClr>
                <a:schemeClr val="accent1"/>
              </a:buClr>
            </a:pPr>
            <a:r>
              <a:rPr lang="tr-TR" sz="2000" b="1" dirty="0" smtClean="0"/>
              <a:t>TESİS YÖNETİMİ UYGULAMALARI VE STRATEJİLERİ</a:t>
            </a:r>
            <a:endParaRPr lang="en-US" sz="2000" b="1" dirty="0"/>
          </a:p>
        </p:txBody>
      </p:sp>
    </p:spTree>
    <p:extLst>
      <p:ext uri="{BB962C8B-B14F-4D97-AF65-F5344CB8AC3E}">
        <p14:creationId xmlns:p14="http://schemas.microsoft.com/office/powerpoint/2010/main" val="308929287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473293" y="1127800"/>
            <a:ext cx="8012450" cy="4926990"/>
          </a:xfrm>
          <a:prstGeom prst="rect">
            <a:avLst/>
          </a:prstGeom>
        </p:spPr>
        <p:txBody>
          <a:bodyPr wrap="square">
            <a:spAutoFit/>
          </a:bodyPr>
          <a:lstStyle/>
          <a:p>
            <a:pPr algn="ctr">
              <a:lnSpc>
                <a:spcPts val="4650"/>
              </a:lnSpc>
              <a:spcBef>
                <a:spcPts val="600"/>
              </a:spcBef>
              <a:spcAft>
                <a:spcPts val="600"/>
              </a:spcAft>
            </a:pPr>
            <a:r>
              <a:rPr lang="tr-TR" sz="2000" b="1" dirty="0"/>
              <a:t>Tesis Yönetiminin </a:t>
            </a:r>
            <a:r>
              <a:rPr lang="tr-TR" sz="2000" b="1" dirty="0" smtClean="0"/>
              <a:t>Tanımı</a:t>
            </a:r>
          </a:p>
          <a:p>
            <a:pPr marL="342900" indent="-342900" algn="just">
              <a:lnSpc>
                <a:spcPct val="150000"/>
              </a:lnSpc>
              <a:buFont typeface="Wingdings" panose="05000000000000000000" pitchFamily="2" charset="2"/>
              <a:buChar char="Ø"/>
            </a:pPr>
            <a:r>
              <a:rPr lang="tr-TR" sz="2000" dirty="0"/>
              <a:t>Tesislerin yönetilmeye ihtiyacı vardır. Yönetim, bir şeyi beceriyle bir amaca yöneltmede kullanılan idare sanatı veya işidir. Bu bizi basit bir sözlük tanımına götürür: “</a:t>
            </a:r>
            <a:r>
              <a:rPr lang="tr-TR" sz="2000" dirty="0">
                <a:solidFill>
                  <a:srgbClr val="0070C0"/>
                </a:solidFill>
              </a:rPr>
              <a:t>Tesis Yönetimi, özel bir amaca hizmet etmek üzere kurulmuş, tesis edilmiş veya yapılandırılmış bir şeyi beceriyle bir amaca yöneltmede kullanılan idare sanatı veya işidir. Bu, işyerinin faaliyetini, işleyişini veya uygulamalarını kolaylaştırmaya yardımcı olan bir şeydir.”</a:t>
            </a:r>
          </a:p>
          <a:p>
            <a:pPr algn="just">
              <a:lnSpc>
                <a:spcPct val="150000"/>
              </a:lnSpc>
              <a:spcBef>
                <a:spcPts val="600"/>
              </a:spcBef>
              <a:spcAft>
                <a:spcPts val="600"/>
              </a:spcAft>
            </a:pPr>
            <a:endParaRPr lang="tr-TR" sz="2000" spc="-50" dirty="0" smtClean="0">
              <a:latin typeface="Trebuchet MS" panose="020B0603020202020204" pitchFamily="34" charset="0"/>
              <a:ea typeface="Trebuchet MS" panose="020B0603020202020204" pitchFamily="34" charset="0"/>
              <a:cs typeface="Trebuchet MS" panose="020B0603020202020204" pitchFamily="34" charset="0"/>
            </a:endParaRPr>
          </a:p>
          <a:p>
            <a:endParaRPr lang="tr-TR" sz="2000" dirty="0"/>
          </a:p>
        </p:txBody>
      </p:sp>
      <p:sp>
        <p:nvSpPr>
          <p:cNvPr id="11" name="Dikdörtgen 10"/>
          <p:cNvSpPr/>
          <p:nvPr/>
        </p:nvSpPr>
        <p:spPr>
          <a:xfrm>
            <a:off x="1371823" y="337429"/>
            <a:ext cx="6356393" cy="400110"/>
          </a:xfrm>
          <a:prstGeom prst="rect">
            <a:avLst/>
          </a:prstGeom>
        </p:spPr>
        <p:txBody>
          <a:bodyPr wrap="square">
            <a:spAutoFit/>
          </a:bodyPr>
          <a:lstStyle/>
          <a:p>
            <a:pPr marL="0" lvl="1" algn="ctr">
              <a:spcBef>
                <a:spcPct val="20000"/>
              </a:spcBef>
              <a:buClr>
                <a:schemeClr val="accent1"/>
              </a:buClr>
            </a:pPr>
            <a:r>
              <a:rPr lang="tr-TR" sz="2000" b="1" dirty="0" smtClean="0"/>
              <a:t>TESİS YÖNETİMİ UYGULAMALARI VE STRATEJİLERİ</a:t>
            </a:r>
            <a:endParaRPr lang="en-US" sz="2000" b="1" dirty="0"/>
          </a:p>
        </p:txBody>
      </p:sp>
    </p:spTree>
    <p:extLst>
      <p:ext uri="{BB962C8B-B14F-4D97-AF65-F5344CB8AC3E}">
        <p14:creationId xmlns:p14="http://schemas.microsoft.com/office/powerpoint/2010/main" val="124757597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473293" y="1127800"/>
            <a:ext cx="8012450" cy="4003660"/>
          </a:xfrm>
          <a:prstGeom prst="rect">
            <a:avLst/>
          </a:prstGeom>
        </p:spPr>
        <p:txBody>
          <a:bodyPr wrap="square">
            <a:spAutoFit/>
          </a:bodyPr>
          <a:lstStyle/>
          <a:p>
            <a:pPr>
              <a:lnSpc>
                <a:spcPts val="4650"/>
              </a:lnSpc>
              <a:spcBef>
                <a:spcPts val="600"/>
              </a:spcBef>
              <a:spcAft>
                <a:spcPts val="600"/>
              </a:spcAft>
            </a:pPr>
            <a:r>
              <a:rPr lang="tr-TR" sz="1400" b="1" dirty="0"/>
              <a:t>Kaynaklar</a:t>
            </a:r>
          </a:p>
          <a:p>
            <a:pPr algn="just">
              <a:lnSpc>
                <a:spcPct val="150000"/>
              </a:lnSpc>
            </a:pPr>
            <a:r>
              <a:rPr lang="tr-TR" sz="1400" dirty="0"/>
              <a:t>Armstrong, M. </a:t>
            </a:r>
            <a:r>
              <a:rPr lang="tr-TR" sz="1400" dirty="0" err="1"/>
              <a:t>and</a:t>
            </a:r>
            <a:r>
              <a:rPr lang="tr-TR" sz="1400" dirty="0"/>
              <a:t> Baron, A., 1998. </a:t>
            </a:r>
            <a:r>
              <a:rPr lang="tr-TR" sz="1400" dirty="0" err="1"/>
              <a:t>Performance</a:t>
            </a:r>
            <a:r>
              <a:rPr lang="tr-TR" sz="1400" dirty="0"/>
              <a:t> Management </a:t>
            </a:r>
            <a:r>
              <a:rPr lang="tr-TR" sz="1400" dirty="0" err="1"/>
              <a:t>Handbook</a:t>
            </a:r>
            <a:r>
              <a:rPr lang="tr-TR" sz="1400" dirty="0"/>
              <a:t>, IPM, </a:t>
            </a:r>
            <a:r>
              <a:rPr lang="tr-TR" sz="1400" dirty="0" err="1"/>
              <a:t>London</a:t>
            </a:r>
            <a:r>
              <a:rPr lang="tr-TR" sz="1400" dirty="0"/>
              <a:t>.</a:t>
            </a:r>
          </a:p>
          <a:p>
            <a:pPr algn="just">
              <a:lnSpc>
                <a:spcPct val="150000"/>
              </a:lnSpc>
            </a:pPr>
            <a:r>
              <a:rPr lang="tr-TR" sz="1400" dirty="0"/>
              <a:t>Erentürk, M.K. ve Güven, Ö.F., 2018. Temel Kavramlar ve Uygulamaları ile Tesis Yönetimi, Beta Yayınları, İstanbul.</a:t>
            </a:r>
          </a:p>
          <a:p>
            <a:pPr algn="just">
              <a:lnSpc>
                <a:spcPct val="150000"/>
              </a:lnSpc>
            </a:pPr>
            <a:r>
              <a:rPr lang="tr-TR" sz="1400" dirty="0" err="1"/>
              <a:t>Fennimore</a:t>
            </a:r>
            <a:r>
              <a:rPr lang="tr-TR" sz="1400" dirty="0"/>
              <a:t>, J.P., 2013. </a:t>
            </a:r>
            <a:r>
              <a:rPr lang="tr-TR" sz="1400" dirty="0" err="1"/>
              <a:t>Sustainable</a:t>
            </a:r>
            <a:r>
              <a:rPr lang="tr-TR" sz="1400" dirty="0"/>
              <a:t> </a:t>
            </a:r>
            <a:r>
              <a:rPr lang="tr-TR" sz="1400" dirty="0" err="1"/>
              <a:t>Facility</a:t>
            </a:r>
            <a:r>
              <a:rPr lang="tr-TR" sz="1400" dirty="0"/>
              <a:t> Management: </a:t>
            </a:r>
            <a:r>
              <a:rPr lang="tr-TR" sz="1400" dirty="0" err="1"/>
              <a:t>Operational</a:t>
            </a:r>
            <a:r>
              <a:rPr lang="tr-TR" sz="1400" dirty="0"/>
              <a:t> </a:t>
            </a:r>
            <a:r>
              <a:rPr lang="tr-TR" sz="1400" dirty="0" err="1"/>
              <a:t>Strategies</a:t>
            </a:r>
            <a:r>
              <a:rPr lang="tr-TR" sz="1400" dirty="0"/>
              <a:t> </a:t>
            </a:r>
            <a:r>
              <a:rPr lang="tr-TR" sz="1400" dirty="0" err="1"/>
              <a:t>for</a:t>
            </a:r>
            <a:r>
              <a:rPr lang="tr-TR" sz="1400" dirty="0"/>
              <a:t> </a:t>
            </a:r>
            <a:r>
              <a:rPr lang="tr-TR" sz="1400" dirty="0" err="1"/>
              <a:t>Today</a:t>
            </a:r>
            <a:r>
              <a:rPr lang="tr-TR" sz="1400" dirty="0"/>
              <a:t>, </a:t>
            </a:r>
            <a:r>
              <a:rPr lang="tr-TR" sz="1400" dirty="0" err="1"/>
              <a:t>Pearson</a:t>
            </a:r>
            <a:r>
              <a:rPr lang="tr-TR" sz="1400" dirty="0"/>
              <a:t>, UK.</a:t>
            </a:r>
          </a:p>
          <a:p>
            <a:pPr algn="just">
              <a:lnSpc>
                <a:spcPct val="150000"/>
              </a:lnSpc>
            </a:pPr>
            <a:r>
              <a:rPr lang="tr-TR" sz="1400" dirty="0"/>
              <a:t>Frank, B., 2009. </a:t>
            </a:r>
            <a:r>
              <a:rPr lang="tr-TR" sz="1400" dirty="0" err="1"/>
              <a:t>Facility</a:t>
            </a:r>
            <a:r>
              <a:rPr lang="tr-TR" sz="1400" dirty="0"/>
              <a:t> Management </a:t>
            </a:r>
            <a:r>
              <a:rPr lang="tr-TR" sz="1400" dirty="0" err="1"/>
              <a:t>Handbook</a:t>
            </a:r>
            <a:r>
              <a:rPr lang="tr-TR" sz="1400" dirty="0"/>
              <a:t>, </a:t>
            </a:r>
            <a:r>
              <a:rPr lang="tr-TR" sz="1400" dirty="0" err="1"/>
              <a:t>Butterworth-Heinemann</a:t>
            </a:r>
            <a:r>
              <a:rPr lang="tr-TR" sz="1400" dirty="0"/>
              <a:t>, USA</a:t>
            </a:r>
          </a:p>
          <a:p>
            <a:pPr algn="just">
              <a:lnSpc>
                <a:spcPct val="150000"/>
              </a:lnSpc>
            </a:pPr>
            <a:r>
              <a:rPr lang="tr-TR" sz="1400" dirty="0" err="1"/>
              <a:t>Jens</a:t>
            </a:r>
            <a:r>
              <a:rPr lang="tr-TR" sz="1400" dirty="0"/>
              <a:t>, N., 2007. </a:t>
            </a:r>
            <a:r>
              <a:rPr lang="tr-TR" sz="1400" dirty="0" err="1"/>
              <a:t>Facility</a:t>
            </a:r>
            <a:r>
              <a:rPr lang="tr-TR" sz="1400" dirty="0"/>
              <a:t> Management, </a:t>
            </a:r>
            <a:r>
              <a:rPr lang="tr-TR" sz="1400" dirty="0" err="1"/>
              <a:t>Grundlagen</a:t>
            </a:r>
            <a:r>
              <a:rPr lang="tr-TR" sz="1400" dirty="0"/>
              <a:t>, </a:t>
            </a:r>
            <a:r>
              <a:rPr lang="tr-TR" sz="1400" dirty="0" err="1"/>
              <a:t>Computerunterstützung</a:t>
            </a:r>
            <a:r>
              <a:rPr lang="tr-TR" sz="1400" dirty="0"/>
              <a:t>, </a:t>
            </a:r>
            <a:r>
              <a:rPr lang="tr-TR" sz="1400" dirty="0" err="1"/>
              <a:t>Systemeinführung</a:t>
            </a:r>
            <a:r>
              <a:rPr lang="tr-TR" sz="1400" dirty="0"/>
              <a:t>, </a:t>
            </a:r>
            <a:r>
              <a:rPr lang="tr-TR" sz="1400" dirty="0" err="1"/>
              <a:t>Anwendungsbeispiele</a:t>
            </a:r>
            <a:r>
              <a:rPr lang="tr-TR" sz="1400" dirty="0"/>
              <a:t>, </a:t>
            </a:r>
            <a:r>
              <a:rPr lang="tr-TR" sz="1400" dirty="0" err="1"/>
              <a:t>Deutschland</a:t>
            </a:r>
            <a:r>
              <a:rPr lang="tr-TR" sz="1400" dirty="0"/>
              <a:t>.</a:t>
            </a:r>
          </a:p>
          <a:p>
            <a:pPr algn="just">
              <a:lnSpc>
                <a:spcPct val="150000"/>
              </a:lnSpc>
            </a:pPr>
            <a:r>
              <a:rPr lang="tr-TR" sz="1400" dirty="0" err="1"/>
              <a:t>Michaela</a:t>
            </a:r>
            <a:r>
              <a:rPr lang="tr-TR" sz="1400" dirty="0"/>
              <a:t>, H., 2006. </a:t>
            </a:r>
            <a:r>
              <a:rPr lang="tr-TR" sz="1400" dirty="0" err="1"/>
              <a:t>Handbuch</a:t>
            </a:r>
            <a:r>
              <a:rPr lang="tr-TR" sz="1400" dirty="0"/>
              <a:t> </a:t>
            </a:r>
            <a:r>
              <a:rPr lang="tr-TR" sz="1400" dirty="0" err="1"/>
              <a:t>Facility</a:t>
            </a:r>
            <a:r>
              <a:rPr lang="tr-TR" sz="1400" dirty="0"/>
              <a:t> Management </a:t>
            </a:r>
            <a:r>
              <a:rPr lang="tr-TR" sz="1400" dirty="0" err="1"/>
              <a:t>Für</a:t>
            </a:r>
            <a:r>
              <a:rPr lang="tr-TR" sz="1400" dirty="0"/>
              <a:t> </a:t>
            </a:r>
            <a:r>
              <a:rPr lang="tr-TR" sz="1400" dirty="0" err="1"/>
              <a:t>Immobilienunternehmen</a:t>
            </a:r>
            <a:r>
              <a:rPr lang="tr-TR" sz="1400" dirty="0"/>
              <a:t>, </a:t>
            </a:r>
            <a:r>
              <a:rPr lang="tr-TR" sz="1400" dirty="0" err="1"/>
              <a:t>Springer-Verlag</a:t>
            </a:r>
            <a:r>
              <a:rPr lang="tr-TR" sz="1400" dirty="0"/>
              <a:t>, </a:t>
            </a:r>
            <a:r>
              <a:rPr lang="tr-TR" sz="1400" dirty="0" err="1"/>
              <a:t>Deutschland</a:t>
            </a:r>
            <a:r>
              <a:rPr lang="tr-TR" sz="1400" dirty="0"/>
              <a:t>.</a:t>
            </a:r>
          </a:p>
          <a:p>
            <a:pPr>
              <a:lnSpc>
                <a:spcPct val="150000"/>
              </a:lnSpc>
            </a:pPr>
            <a:endParaRPr lang="tr-TR" sz="1400" dirty="0"/>
          </a:p>
        </p:txBody>
      </p:sp>
    </p:spTree>
    <p:extLst>
      <p:ext uri="{BB962C8B-B14F-4D97-AF65-F5344CB8AC3E}">
        <p14:creationId xmlns:p14="http://schemas.microsoft.com/office/powerpoint/2010/main" val="2635232721"/>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konomi">
  <a:themeElements>
    <a:clrScheme name="Gazete kağıdı">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zete kağıdı">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extLst>
    <a:ext uri="{05A4C25C-085E-4340-85A3-A5531E510DB2}">
      <thm15:themeFamily xmlns:thm15="http://schemas.microsoft.com/office/thememl/2012/main" xmlns="" name="ekonomi" id="{14396F44-94C0-4BF2-8333-266569A57D02}" vid="{03703BF9-DFA0-42C9-89F9-C03DE1C4A071}"/>
    </a:ext>
  </a:extLst>
</a:theme>
</file>

<file path=ppt/theme/theme2.xml><?xml version="1.0" encoding="utf-8"?>
<a:theme xmlns:a="http://schemas.openxmlformats.org/drawingml/2006/main" name="1_Rics">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ppt/theme/theme3.xml><?xml version="1.0" encoding="utf-8"?>
<a:theme xmlns:a="http://schemas.openxmlformats.org/drawingml/2006/main" name="h.t.">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h.t." id="{413A7544-DC64-4FD9-B67F-E82A6B382656}" vid="{2993C0EF-C761-423D-BA24-A50FC7959470}"/>
    </a:ext>
  </a:extLst>
</a:theme>
</file>

<file path=ppt/theme/theme4.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5.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ekonomi</Template>
  <TotalTime>17073</TotalTime>
  <Words>722</Words>
  <Application>Microsoft Office PowerPoint</Application>
  <PresentationFormat>Ekran Gösterisi (4:3)</PresentationFormat>
  <Paragraphs>41</Paragraphs>
  <Slides>10</Slides>
  <Notes>0</Notes>
  <HiddenSlides>0</HiddenSlides>
  <MMClips>0</MMClips>
  <ScaleCrop>false</ScaleCrop>
  <HeadingPairs>
    <vt:vector size="4" baseType="variant">
      <vt:variant>
        <vt:lpstr>Tema</vt:lpstr>
      </vt:variant>
      <vt:variant>
        <vt:i4>3</vt:i4>
      </vt:variant>
      <vt:variant>
        <vt:lpstr>Slayt Başlıkları</vt:lpstr>
      </vt:variant>
      <vt:variant>
        <vt:i4>10</vt:i4>
      </vt:variant>
    </vt:vector>
  </HeadingPairs>
  <TitlesOfParts>
    <vt:vector size="13" baseType="lpstr">
      <vt:lpstr>ekonomi</vt:lpstr>
      <vt:lpstr>1_Rics</vt:lpstr>
      <vt:lpstr>h.t.</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UYGULAMALI BİLİMLER FAKÜLTESİ GAYRİMENKUL GELİŞTİRME VE YÖNETİMİ BÖLÜMÜ</dc:title>
  <dc:creator>sibel</dc:creator>
  <cp:lastModifiedBy>asus</cp:lastModifiedBy>
  <cp:revision>849</cp:revision>
  <cp:lastPrinted>2016-10-24T07:53:35Z</cp:lastPrinted>
  <dcterms:created xsi:type="dcterms:W3CDTF">2016-09-18T09:35:24Z</dcterms:created>
  <dcterms:modified xsi:type="dcterms:W3CDTF">2020-02-24T10:33:18Z</dcterms:modified>
</cp:coreProperties>
</file>