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4"/>
  </p:notesMasterIdLst>
  <p:handoutMasterIdLst>
    <p:handoutMasterId r:id="rId15"/>
  </p:handoutMasterIdLst>
  <p:sldIdLst>
    <p:sldId id="674" r:id="rId4"/>
    <p:sldId id="675" r:id="rId5"/>
    <p:sldId id="676" r:id="rId6"/>
    <p:sldId id="677" r:id="rId7"/>
    <p:sldId id="678" r:id="rId8"/>
    <p:sldId id="679" r:id="rId9"/>
    <p:sldId id="680" r:id="rId10"/>
    <p:sldId id="681" r:id="rId11"/>
    <p:sldId id="682" r:id="rId12"/>
    <p:sldId id="683"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4CA"/>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24.02.2020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2/24/2020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2/24/2020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82855" y="1973610"/>
            <a:ext cx="7520222" cy="2357568"/>
          </a:xfrm>
          <a:prstGeom prst="rect">
            <a:avLst/>
          </a:prstGeom>
        </p:spPr>
        <p:txBody>
          <a:bodyPr wrap="square">
            <a:spAutoFit/>
          </a:bodyPr>
          <a:lstStyle/>
          <a:p>
            <a:pPr marL="0" lvl="1" algn="ctr">
              <a:spcBef>
                <a:spcPct val="20000"/>
              </a:spcBef>
              <a:buClr>
                <a:schemeClr val="accent1"/>
              </a:buClr>
            </a:pPr>
            <a:r>
              <a:rPr lang="tr-TR" sz="3200" b="1" dirty="0" smtClean="0"/>
              <a:t>GGY427</a:t>
            </a:r>
          </a:p>
          <a:p>
            <a:pPr marL="0" lvl="1" algn="ctr">
              <a:spcBef>
                <a:spcPct val="20000"/>
              </a:spcBef>
              <a:buClr>
                <a:schemeClr val="accent1"/>
              </a:buClr>
            </a:pPr>
            <a:endParaRPr lang="tr-TR" sz="3200" b="1" dirty="0" smtClean="0"/>
          </a:p>
          <a:p>
            <a:pPr marL="0" lvl="1" algn="ctr">
              <a:spcBef>
                <a:spcPct val="20000"/>
              </a:spcBef>
              <a:buClr>
                <a:schemeClr val="accent1"/>
              </a:buClr>
            </a:pPr>
            <a:r>
              <a:rPr lang="tr-TR" sz="3200" b="1" dirty="0" smtClean="0"/>
              <a:t>Tesis Yönetimi Uygulamaları ve Stratejileri</a:t>
            </a:r>
          </a:p>
          <a:p>
            <a:pPr marL="0" lvl="1" algn="ctr">
              <a:spcBef>
                <a:spcPct val="20000"/>
              </a:spcBef>
              <a:buClr>
                <a:schemeClr val="accent1"/>
              </a:buClr>
            </a:pPr>
            <a:endParaRPr lang="tr-TR" sz="3200" b="1" dirty="0">
              <a:solidFill>
                <a:schemeClr val="tx2"/>
              </a:solidFill>
            </a:endParaRPr>
          </a:p>
        </p:txBody>
      </p:sp>
    </p:spTree>
    <p:extLst>
      <p:ext uri="{BB962C8B-B14F-4D97-AF65-F5344CB8AC3E}">
        <p14:creationId xmlns:p14="http://schemas.microsoft.com/office/powerpoint/2010/main" val="3185602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27800"/>
            <a:ext cx="8012450" cy="3680495"/>
          </a:xfrm>
          <a:prstGeom prst="rect">
            <a:avLst/>
          </a:prstGeom>
        </p:spPr>
        <p:txBody>
          <a:bodyPr wrap="square">
            <a:spAutoFit/>
          </a:bodyPr>
          <a:lstStyle/>
          <a:p>
            <a:pPr>
              <a:lnSpc>
                <a:spcPts val="4650"/>
              </a:lnSpc>
              <a:spcBef>
                <a:spcPts val="600"/>
              </a:spcBef>
              <a:spcAft>
                <a:spcPts val="600"/>
              </a:spcAft>
            </a:pPr>
            <a:r>
              <a:rPr lang="tr-TR" sz="1400" b="1" dirty="0"/>
              <a:t>Kaynaklar</a:t>
            </a:r>
          </a:p>
          <a:p>
            <a:pPr algn="just">
              <a:lnSpc>
                <a:spcPct val="150000"/>
              </a:lnSpc>
            </a:pPr>
            <a:r>
              <a:rPr lang="tr-TR" sz="1400" dirty="0" err="1" smtClean="0"/>
              <a:t>Norbert</a:t>
            </a:r>
            <a:r>
              <a:rPr lang="tr-TR" sz="1400" dirty="0"/>
              <a:t>, P. ve </a:t>
            </a:r>
            <a:r>
              <a:rPr lang="tr-TR" sz="1400" dirty="0" err="1"/>
              <a:t>Schöne</a:t>
            </a:r>
            <a:r>
              <a:rPr lang="tr-TR" sz="1400" dirty="0"/>
              <a:t>, </a:t>
            </a:r>
            <a:r>
              <a:rPr lang="tr-TR" sz="1400" dirty="0" err="1"/>
              <a:t>Lars</a:t>
            </a:r>
            <a:r>
              <a:rPr lang="tr-TR" sz="1400" dirty="0"/>
              <a:t> </a:t>
            </a:r>
            <a:r>
              <a:rPr lang="tr-TR" sz="1400" dirty="0" err="1"/>
              <a:t>Bernhard</a:t>
            </a:r>
            <a:r>
              <a:rPr lang="tr-TR" sz="1400" dirty="0"/>
              <a:t>, 2005. Real </a:t>
            </a:r>
            <a:r>
              <a:rPr lang="tr-TR" sz="1400" dirty="0" err="1"/>
              <a:t>Estate</a:t>
            </a:r>
            <a:r>
              <a:rPr lang="tr-TR" sz="1400" dirty="0"/>
              <a:t> </a:t>
            </a:r>
            <a:r>
              <a:rPr lang="tr-TR" sz="1400" dirty="0" err="1"/>
              <a:t>and</a:t>
            </a:r>
            <a:r>
              <a:rPr lang="tr-TR" sz="1400" dirty="0"/>
              <a:t> </a:t>
            </a:r>
            <a:r>
              <a:rPr lang="tr-TR" sz="1400" dirty="0" err="1"/>
              <a:t>Facility</a:t>
            </a:r>
            <a:r>
              <a:rPr lang="tr-TR" sz="1400" dirty="0"/>
              <a:t> Management, </a:t>
            </a:r>
            <a:r>
              <a:rPr lang="tr-TR" sz="1400" dirty="0" err="1"/>
              <a:t>Springer</a:t>
            </a:r>
            <a:r>
              <a:rPr lang="tr-TR" sz="1400" dirty="0"/>
              <a:t>, </a:t>
            </a:r>
            <a:r>
              <a:rPr lang="tr-TR" sz="1400" dirty="0" err="1"/>
              <a:t>Verlag</a:t>
            </a:r>
            <a:r>
              <a:rPr lang="tr-TR" sz="1400" dirty="0"/>
              <a:t>, </a:t>
            </a:r>
            <a:r>
              <a:rPr lang="tr-TR" sz="1400" dirty="0" err="1"/>
              <a:t>Deutschland</a:t>
            </a:r>
            <a:r>
              <a:rPr lang="tr-TR" sz="1400" dirty="0"/>
              <a:t>.</a:t>
            </a:r>
          </a:p>
          <a:p>
            <a:pPr algn="just">
              <a:lnSpc>
                <a:spcPct val="150000"/>
              </a:lnSpc>
            </a:pPr>
            <a:r>
              <a:rPr lang="tr-TR" sz="1400" dirty="0"/>
              <a:t>Robert, N., 2005. </a:t>
            </a:r>
            <a:r>
              <a:rPr lang="tr-TR" sz="1400" dirty="0" err="1"/>
              <a:t>Facility</a:t>
            </a:r>
            <a:r>
              <a:rPr lang="tr-TR" sz="1400" dirty="0"/>
              <a:t> </a:t>
            </a:r>
            <a:r>
              <a:rPr lang="tr-TR" sz="1400" dirty="0" err="1"/>
              <a:t>Manager’s</a:t>
            </a:r>
            <a:r>
              <a:rPr lang="tr-TR" sz="1400" dirty="0"/>
              <a:t> Guide </a:t>
            </a:r>
            <a:r>
              <a:rPr lang="tr-TR" sz="1400" dirty="0" err="1"/>
              <a:t>to</a:t>
            </a:r>
            <a:r>
              <a:rPr lang="tr-TR" sz="1400" dirty="0"/>
              <a:t> Security </a:t>
            </a:r>
            <a:r>
              <a:rPr lang="tr-TR" sz="1400" dirty="0" err="1"/>
              <a:t>Protecting</a:t>
            </a:r>
            <a:r>
              <a:rPr lang="tr-TR" sz="1400" dirty="0"/>
              <a:t> </a:t>
            </a:r>
            <a:r>
              <a:rPr lang="tr-TR" sz="1400" dirty="0" err="1"/>
              <a:t>Your</a:t>
            </a:r>
            <a:r>
              <a:rPr lang="tr-TR" sz="1400" dirty="0"/>
              <a:t> </a:t>
            </a:r>
            <a:r>
              <a:rPr lang="tr-TR" sz="1400" dirty="0" err="1"/>
              <a:t>Assets</a:t>
            </a:r>
            <a:r>
              <a:rPr lang="tr-TR" sz="1400" dirty="0"/>
              <a:t>, </a:t>
            </a:r>
            <a:r>
              <a:rPr lang="tr-TR" sz="1400" dirty="0" err="1"/>
              <a:t>Fairmont</a:t>
            </a:r>
            <a:r>
              <a:rPr lang="tr-TR" sz="1400" dirty="0"/>
              <a:t> </a:t>
            </a:r>
            <a:r>
              <a:rPr lang="tr-TR" sz="1400" dirty="0" err="1"/>
              <a:t>Press</a:t>
            </a:r>
            <a:r>
              <a:rPr lang="tr-TR" sz="1400" dirty="0"/>
              <a:t>, </a:t>
            </a:r>
            <a:r>
              <a:rPr lang="tr-TR" sz="1400" dirty="0" err="1"/>
              <a:t>Deutschland</a:t>
            </a:r>
            <a:endParaRPr lang="tr-TR" sz="1400" dirty="0"/>
          </a:p>
          <a:p>
            <a:pPr algn="just">
              <a:lnSpc>
                <a:spcPct val="150000"/>
              </a:lnSpc>
            </a:pPr>
            <a:r>
              <a:rPr lang="tr-TR" sz="1400" dirty="0" err="1"/>
              <a:t>Schneider</a:t>
            </a:r>
            <a:r>
              <a:rPr lang="tr-TR" sz="1400" dirty="0"/>
              <a:t>, </a:t>
            </a:r>
            <a:r>
              <a:rPr lang="tr-TR" sz="1400" dirty="0" err="1"/>
              <a:t>Hermann</a:t>
            </a:r>
            <a:r>
              <a:rPr lang="tr-TR" sz="1400" dirty="0"/>
              <a:t> </a:t>
            </a:r>
            <a:r>
              <a:rPr lang="tr-TR" sz="1400" dirty="0" err="1"/>
              <a:t>and</a:t>
            </a:r>
            <a:r>
              <a:rPr lang="tr-TR" sz="1400" dirty="0"/>
              <a:t> </a:t>
            </a:r>
            <a:r>
              <a:rPr lang="tr-TR" sz="1400" dirty="0" err="1"/>
              <a:t>Schäffer</a:t>
            </a:r>
            <a:r>
              <a:rPr lang="tr-TR" sz="1400" dirty="0"/>
              <a:t>, </a:t>
            </a:r>
            <a:r>
              <a:rPr lang="tr-TR" sz="1400" dirty="0" err="1"/>
              <a:t>Poeschel</a:t>
            </a:r>
            <a:r>
              <a:rPr lang="tr-TR" sz="1400" dirty="0"/>
              <a:t>, 2004. </a:t>
            </a:r>
            <a:r>
              <a:rPr lang="tr-TR" sz="1400" dirty="0" err="1"/>
              <a:t>Facility</a:t>
            </a:r>
            <a:r>
              <a:rPr lang="tr-TR" sz="1400" dirty="0"/>
              <a:t> Management </a:t>
            </a:r>
            <a:r>
              <a:rPr lang="tr-TR" sz="1400" dirty="0" err="1"/>
              <a:t>Planen</a:t>
            </a:r>
            <a:r>
              <a:rPr lang="tr-TR" sz="1400" dirty="0"/>
              <a:t>–</a:t>
            </a:r>
            <a:r>
              <a:rPr lang="tr-TR" sz="1400" dirty="0" err="1"/>
              <a:t>Einführen</a:t>
            </a:r>
            <a:r>
              <a:rPr lang="tr-TR" sz="1400" dirty="0"/>
              <a:t>–</a:t>
            </a:r>
            <a:r>
              <a:rPr lang="tr-TR" sz="1400" dirty="0" err="1"/>
              <a:t>Nutzen</a:t>
            </a:r>
            <a:r>
              <a:rPr lang="tr-TR" sz="1400" dirty="0"/>
              <a:t>, </a:t>
            </a:r>
            <a:r>
              <a:rPr lang="tr-TR" sz="1400" dirty="0" err="1"/>
              <a:t>Deutschland</a:t>
            </a:r>
            <a:r>
              <a:rPr lang="tr-TR" sz="1400" dirty="0"/>
              <a:t>.</a:t>
            </a:r>
          </a:p>
          <a:p>
            <a:pPr algn="just">
              <a:lnSpc>
                <a:spcPct val="150000"/>
              </a:lnSpc>
            </a:pPr>
            <a:r>
              <a:rPr lang="tr-TR" sz="1400" dirty="0" err="1"/>
              <a:t>Schulte</a:t>
            </a:r>
            <a:r>
              <a:rPr lang="tr-TR" sz="1400" dirty="0"/>
              <a:t>, Karl </a:t>
            </a:r>
            <a:r>
              <a:rPr lang="tr-TR" sz="1400" dirty="0" err="1"/>
              <a:t>and</a:t>
            </a:r>
            <a:r>
              <a:rPr lang="tr-TR" sz="1400" dirty="0"/>
              <a:t> </a:t>
            </a:r>
            <a:r>
              <a:rPr lang="tr-TR" sz="1400" dirty="0" err="1"/>
              <a:t>Werner</a:t>
            </a:r>
            <a:r>
              <a:rPr lang="tr-TR" sz="1400" dirty="0"/>
              <a:t>, </a:t>
            </a:r>
            <a:r>
              <a:rPr lang="tr-TR" sz="1400" dirty="0" err="1"/>
              <a:t>Pierschke</a:t>
            </a:r>
            <a:r>
              <a:rPr lang="tr-TR" sz="1400" dirty="0"/>
              <a:t>, 2000. </a:t>
            </a:r>
            <a:r>
              <a:rPr lang="tr-TR" sz="1400" dirty="0" err="1"/>
              <a:t>Facilities</a:t>
            </a:r>
            <a:r>
              <a:rPr lang="tr-TR" sz="1400" dirty="0"/>
              <a:t> Management, </a:t>
            </a:r>
            <a:r>
              <a:rPr lang="tr-TR" sz="1400" dirty="0" err="1"/>
              <a:t>Immobilien</a:t>
            </a:r>
            <a:r>
              <a:rPr lang="tr-TR" sz="1400" dirty="0"/>
              <a:t> Manager, Barbara: </a:t>
            </a:r>
            <a:r>
              <a:rPr lang="tr-TR" sz="1400" dirty="0" err="1"/>
              <a:t>Verlag</a:t>
            </a:r>
            <a:r>
              <a:rPr lang="tr-TR" sz="1400" dirty="0"/>
              <a:t>, </a:t>
            </a:r>
            <a:r>
              <a:rPr lang="tr-TR" sz="1400" dirty="0" err="1"/>
              <a:t>Deutschland</a:t>
            </a:r>
            <a:r>
              <a:rPr lang="tr-TR" sz="1400" dirty="0"/>
              <a:t>.</a:t>
            </a:r>
          </a:p>
          <a:p>
            <a:pPr algn="just">
              <a:lnSpc>
                <a:spcPct val="150000"/>
              </a:lnSpc>
            </a:pPr>
            <a:r>
              <a:rPr lang="tr-TR" sz="1400" dirty="0" err="1"/>
              <a:t>Teicholz</a:t>
            </a:r>
            <a:r>
              <a:rPr lang="tr-TR" sz="1400" dirty="0"/>
              <a:t>, E., 2004. </a:t>
            </a:r>
            <a:r>
              <a:rPr lang="tr-TR" sz="1400" dirty="0" err="1"/>
              <a:t>Facility</a:t>
            </a:r>
            <a:r>
              <a:rPr lang="tr-TR" sz="1400" dirty="0"/>
              <a:t> Design </a:t>
            </a:r>
            <a:r>
              <a:rPr lang="tr-TR" sz="1400" dirty="0" err="1"/>
              <a:t>and</a:t>
            </a:r>
            <a:r>
              <a:rPr lang="tr-TR" sz="1400" dirty="0"/>
              <a:t> Management </a:t>
            </a:r>
            <a:r>
              <a:rPr lang="tr-TR" sz="1400" dirty="0" err="1"/>
              <a:t>Handbook</a:t>
            </a:r>
            <a:r>
              <a:rPr lang="tr-TR" sz="1400" dirty="0"/>
              <a:t>, </a:t>
            </a:r>
            <a:r>
              <a:rPr lang="tr-TR" sz="1400" dirty="0" err="1"/>
              <a:t>Hill</a:t>
            </a:r>
            <a:r>
              <a:rPr lang="tr-TR" sz="1400" dirty="0"/>
              <a:t> </a:t>
            </a:r>
            <a:r>
              <a:rPr lang="tr-TR" sz="1400" dirty="0" err="1"/>
              <a:t>McGraw</a:t>
            </a:r>
            <a:r>
              <a:rPr lang="tr-TR" sz="1400" dirty="0"/>
              <a:t>, USA.	</a:t>
            </a:r>
            <a:endParaRPr lang="tr-TR" sz="1400" spc="-50" dirty="0" smtClean="0">
              <a:latin typeface="Trebuchet MS" panose="020B0603020202020204" pitchFamily="34" charset="0"/>
              <a:ea typeface="Trebuchet MS" panose="020B0603020202020204" pitchFamily="34" charset="0"/>
              <a:cs typeface="Trebuchet MS" panose="020B0603020202020204" pitchFamily="34" charset="0"/>
            </a:endParaRPr>
          </a:p>
          <a:p>
            <a:pPr>
              <a:lnSpc>
                <a:spcPct val="150000"/>
              </a:lnSpc>
            </a:pPr>
            <a:endParaRPr lang="tr-TR" sz="1400" dirty="0"/>
          </a:p>
        </p:txBody>
      </p:sp>
    </p:spTree>
    <p:extLst>
      <p:ext uri="{BB962C8B-B14F-4D97-AF65-F5344CB8AC3E}">
        <p14:creationId xmlns:p14="http://schemas.microsoft.com/office/powerpoint/2010/main" val="3384222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337429"/>
            <a:ext cx="6356393" cy="400110"/>
          </a:xfrm>
          <a:prstGeom prst="rect">
            <a:avLst/>
          </a:prstGeom>
        </p:spPr>
        <p:txBody>
          <a:bodyPr wrap="square">
            <a:spAutoFit/>
          </a:bodyPr>
          <a:lstStyle/>
          <a:p>
            <a:pPr marL="0" lvl="1" algn="ctr">
              <a:spcBef>
                <a:spcPct val="20000"/>
              </a:spcBef>
              <a:buClr>
                <a:schemeClr val="accent1"/>
              </a:buClr>
            </a:pPr>
            <a:r>
              <a:rPr lang="tr-TR" sz="2000" b="1" dirty="0" smtClean="0"/>
              <a:t>TESİS YÖNETİMİ UYGULAMALARI VE STRATEJİLERİ</a:t>
            </a:r>
            <a:endParaRPr lang="en-US" sz="2000" b="1" dirty="0"/>
          </a:p>
        </p:txBody>
      </p:sp>
      <p:sp>
        <p:nvSpPr>
          <p:cNvPr id="4" name="Dikdörtgen 3"/>
          <p:cNvSpPr/>
          <p:nvPr/>
        </p:nvSpPr>
        <p:spPr>
          <a:xfrm>
            <a:off x="473293" y="1127800"/>
            <a:ext cx="8012450" cy="5242461"/>
          </a:xfrm>
          <a:prstGeom prst="rect">
            <a:avLst/>
          </a:prstGeom>
        </p:spPr>
        <p:txBody>
          <a:bodyPr wrap="square">
            <a:spAutoFit/>
          </a:bodyPr>
          <a:lstStyle/>
          <a:p>
            <a:pPr algn="ctr">
              <a:lnSpc>
                <a:spcPct val="150000"/>
              </a:lnSpc>
              <a:spcBef>
                <a:spcPts val="600"/>
              </a:spcBef>
              <a:spcAft>
                <a:spcPts val="600"/>
              </a:spcAft>
            </a:pPr>
            <a:r>
              <a:rPr lang="tr-TR" sz="2000" b="1" dirty="0"/>
              <a:t>Kavram Olarak Tesis </a:t>
            </a:r>
            <a:r>
              <a:rPr lang="tr-TR" sz="2000" b="1" dirty="0" smtClean="0"/>
              <a:t>Yönetimi</a:t>
            </a:r>
          </a:p>
          <a:p>
            <a:pPr algn="ctr">
              <a:lnSpc>
                <a:spcPct val="150000"/>
              </a:lnSpc>
              <a:spcBef>
                <a:spcPts val="600"/>
              </a:spcBef>
              <a:spcAft>
                <a:spcPts val="600"/>
              </a:spcAft>
            </a:pPr>
            <a:endParaRPr lang="tr-TR" sz="1100" b="1" spc="-50" dirty="0" smtClean="0">
              <a:solidFill>
                <a:srgbClr val="000000"/>
              </a:solidFill>
              <a:latin typeface="Trebuchet MS" panose="020B0603020202020204" pitchFamily="34" charset="0"/>
              <a:ea typeface="Trebuchet MS" panose="020B0603020202020204" pitchFamily="34" charset="0"/>
              <a:cs typeface="Trebuchet MS" panose="020B0603020202020204" pitchFamily="34" charset="0"/>
            </a:endParaRPr>
          </a:p>
          <a:p>
            <a:pPr marL="342900" indent="-342900" algn="just">
              <a:lnSpc>
                <a:spcPct val="150000"/>
              </a:lnSpc>
              <a:spcBef>
                <a:spcPts val="600"/>
              </a:spcBef>
              <a:spcAft>
                <a:spcPts val="600"/>
              </a:spcAft>
              <a:buFont typeface="Wingdings" panose="05000000000000000000" pitchFamily="2" charset="2"/>
              <a:buChar char="Ø"/>
            </a:pPr>
            <a:r>
              <a:rPr lang="tr-TR" sz="2000" spc="-50" dirty="0" smtClean="0">
                <a:solidFill>
                  <a:srgbClr val="000000"/>
                </a:solidFill>
                <a:latin typeface="+mj-lt"/>
                <a:ea typeface="Trebuchet MS" panose="020B0603020202020204" pitchFamily="34" charset="0"/>
                <a:cs typeface="Trebuchet MS" panose="020B0603020202020204" pitchFamily="34" charset="0"/>
              </a:rPr>
              <a:t>Tesis </a:t>
            </a:r>
            <a:r>
              <a:rPr lang="tr-TR" sz="2000" spc="-50" dirty="0">
                <a:solidFill>
                  <a:srgbClr val="000000"/>
                </a:solidFill>
                <a:latin typeface="+mj-lt"/>
                <a:ea typeface="Trebuchet MS" panose="020B0603020202020204" pitchFamily="34" charset="0"/>
                <a:cs typeface="Trebuchet MS" panose="020B0603020202020204" pitchFamily="34" charset="0"/>
              </a:rPr>
              <a:t>Yönetimi kavramı </a:t>
            </a:r>
            <a:r>
              <a:rPr lang="tr-TR" sz="2000" spc="-50" dirty="0" err="1">
                <a:solidFill>
                  <a:srgbClr val="000000"/>
                </a:solidFill>
                <a:latin typeface="+mj-lt"/>
                <a:ea typeface="Trebuchet MS" panose="020B0603020202020204" pitchFamily="34" charset="0"/>
                <a:cs typeface="Trebuchet MS" panose="020B0603020202020204" pitchFamily="34" charset="0"/>
              </a:rPr>
              <a:t>İngilizce’deki</a:t>
            </a:r>
            <a:r>
              <a:rPr lang="tr-TR" sz="2000" spc="-50" dirty="0">
                <a:solidFill>
                  <a:srgbClr val="000000"/>
                </a:solidFill>
                <a:latin typeface="+mj-lt"/>
                <a:ea typeface="Trebuchet MS" panose="020B0603020202020204" pitchFamily="34" charset="0"/>
                <a:cs typeface="Trebuchet MS" panose="020B0603020202020204" pitchFamily="34" charset="0"/>
              </a:rPr>
              <a:t> </a:t>
            </a:r>
            <a:r>
              <a:rPr lang="tr-TR" sz="2000" spc="-50" dirty="0" err="1">
                <a:solidFill>
                  <a:srgbClr val="000000"/>
                </a:solidFill>
                <a:latin typeface="+mj-lt"/>
                <a:ea typeface="Trebuchet MS" panose="020B0603020202020204" pitchFamily="34" charset="0"/>
                <a:cs typeface="Trebuchet MS" panose="020B0603020202020204" pitchFamily="34" charset="0"/>
              </a:rPr>
              <a:t>Facility</a:t>
            </a:r>
            <a:r>
              <a:rPr lang="tr-TR" sz="2000" spc="-50" dirty="0">
                <a:solidFill>
                  <a:srgbClr val="000000"/>
                </a:solidFill>
                <a:latin typeface="+mj-lt"/>
                <a:ea typeface="Trebuchet MS" panose="020B0603020202020204" pitchFamily="34" charset="0"/>
                <a:cs typeface="Trebuchet MS" panose="020B0603020202020204" pitchFamily="34" charset="0"/>
              </a:rPr>
              <a:t> Management kavramına karşılık olarak kullanılmaktadır. </a:t>
            </a:r>
            <a:r>
              <a:rPr lang="tr-TR" sz="2000" spc="-50" dirty="0" smtClean="0">
                <a:solidFill>
                  <a:srgbClr val="000000"/>
                </a:solidFill>
                <a:latin typeface="+mj-lt"/>
                <a:ea typeface="Trebuchet MS" panose="020B0603020202020204" pitchFamily="34" charset="0"/>
                <a:cs typeface="Trebuchet MS" panose="020B0603020202020204" pitchFamily="34" charset="0"/>
              </a:rPr>
              <a:t>Söz </a:t>
            </a:r>
            <a:r>
              <a:rPr lang="tr-TR" sz="2000" spc="-50" dirty="0">
                <a:solidFill>
                  <a:srgbClr val="000000"/>
                </a:solidFill>
                <a:latin typeface="+mj-lt"/>
                <a:ea typeface="Trebuchet MS" panose="020B0603020202020204" pitchFamily="34" charset="0"/>
                <a:cs typeface="Trebuchet MS" panose="020B0603020202020204" pitchFamily="34" charset="0"/>
              </a:rPr>
              <a:t>konusu kavram için karşılık olarak </a:t>
            </a:r>
            <a:r>
              <a:rPr lang="tr-TR" sz="2000" spc="-50" dirty="0">
                <a:solidFill>
                  <a:srgbClr val="0070C0"/>
                </a:solidFill>
                <a:latin typeface="+mj-lt"/>
                <a:ea typeface="Trebuchet MS" panose="020B0603020202020204" pitchFamily="34" charset="0"/>
                <a:cs typeface="Trebuchet MS" panose="020B0603020202020204" pitchFamily="34" charset="0"/>
              </a:rPr>
              <a:t>“TESİS YÖNETİMİ</a:t>
            </a:r>
            <a:r>
              <a:rPr lang="tr-TR" sz="2000" spc="-50" dirty="0">
                <a:solidFill>
                  <a:srgbClr val="000000"/>
                </a:solidFill>
                <a:latin typeface="+mj-lt"/>
                <a:ea typeface="Trebuchet MS" panose="020B0603020202020204" pitchFamily="34" charset="0"/>
                <a:cs typeface="Trebuchet MS" panose="020B0603020202020204" pitchFamily="34" charset="0"/>
              </a:rPr>
              <a:t>" kullanılması tercih </a:t>
            </a:r>
            <a:r>
              <a:rPr lang="tr-TR" sz="2000" spc="-50" dirty="0" smtClean="0">
                <a:solidFill>
                  <a:srgbClr val="000000"/>
                </a:solidFill>
                <a:latin typeface="+mj-lt"/>
                <a:ea typeface="Trebuchet MS" panose="020B0603020202020204" pitchFamily="34" charset="0"/>
                <a:cs typeface="Trebuchet MS" panose="020B0603020202020204" pitchFamily="34" charset="0"/>
              </a:rPr>
              <a:t>edilmektedir. </a:t>
            </a:r>
          </a:p>
          <a:p>
            <a:pPr marL="342900" indent="-342900" algn="just">
              <a:lnSpc>
                <a:spcPct val="150000"/>
              </a:lnSpc>
              <a:spcBef>
                <a:spcPts val="600"/>
              </a:spcBef>
              <a:spcAft>
                <a:spcPts val="600"/>
              </a:spcAft>
              <a:buFont typeface="Wingdings" panose="05000000000000000000" pitchFamily="2" charset="2"/>
              <a:buChar char="Ø"/>
            </a:pPr>
            <a:r>
              <a:rPr lang="tr-TR" sz="2000" dirty="0" smtClean="0">
                <a:latin typeface="+mj-lt"/>
              </a:rPr>
              <a:t>Kavram </a:t>
            </a:r>
            <a:r>
              <a:rPr lang="tr-TR" sz="2000" dirty="0">
                <a:latin typeface="+mj-lt"/>
              </a:rPr>
              <a:t>bazı durumlarda çoğul olarak da </a:t>
            </a:r>
            <a:r>
              <a:rPr lang="tr-TR" sz="2000" dirty="0" err="1">
                <a:latin typeface="+mj-lt"/>
              </a:rPr>
              <a:t>Facilities</a:t>
            </a:r>
            <a:r>
              <a:rPr lang="tr-TR" sz="2000" dirty="0">
                <a:latin typeface="+mj-lt"/>
              </a:rPr>
              <a:t> Management şeklinde kullanılmaktadır. </a:t>
            </a:r>
            <a:r>
              <a:rPr lang="tr-TR" sz="2000" dirty="0" smtClean="0">
                <a:latin typeface="+mj-lt"/>
              </a:rPr>
              <a:t>Kavram bu şekilde </a:t>
            </a:r>
            <a:r>
              <a:rPr lang="tr-TR" sz="2000" dirty="0">
                <a:latin typeface="+mj-lt"/>
              </a:rPr>
              <a:t>kullanıldığında ise Türkçe karşılığı olarak </a:t>
            </a:r>
            <a:r>
              <a:rPr lang="tr-TR" sz="2000" dirty="0">
                <a:solidFill>
                  <a:srgbClr val="0070C0"/>
                </a:solidFill>
                <a:latin typeface="+mj-lt"/>
              </a:rPr>
              <a:t>TESİS YÖNETİM HİZMETLERİ</a:t>
            </a:r>
            <a:r>
              <a:rPr lang="tr-TR" sz="2000" dirty="0">
                <a:latin typeface="+mj-lt"/>
              </a:rPr>
              <a:t>” kullanılması tercih </a:t>
            </a:r>
            <a:r>
              <a:rPr lang="tr-TR" sz="2000" dirty="0" smtClean="0">
                <a:latin typeface="+mj-lt"/>
              </a:rPr>
              <a:t>edilmektedir.</a:t>
            </a:r>
            <a:endParaRPr lang="tr-TR" sz="2000" dirty="0">
              <a:latin typeface="+mj-lt"/>
            </a:endParaRPr>
          </a:p>
          <a:p>
            <a:pPr algn="just">
              <a:lnSpc>
                <a:spcPts val="4650"/>
              </a:lnSpc>
              <a:spcBef>
                <a:spcPts val="600"/>
              </a:spcBef>
              <a:spcAft>
                <a:spcPts val="600"/>
              </a:spcAft>
            </a:pPr>
            <a:endParaRPr lang="tr-TR" sz="2200" spc="-50" dirty="0" smtClean="0">
              <a:latin typeface="Trebuchet MS" panose="020B0603020202020204" pitchFamily="34" charset="0"/>
              <a:ea typeface="Trebuchet MS" panose="020B0603020202020204" pitchFamily="34" charset="0"/>
              <a:cs typeface="Trebuchet MS" panose="020B0603020202020204" pitchFamily="34" charset="0"/>
            </a:endParaRPr>
          </a:p>
          <a:p>
            <a:endParaRPr lang="tr-TR" dirty="0"/>
          </a:p>
        </p:txBody>
      </p:sp>
    </p:spTree>
    <p:extLst>
      <p:ext uri="{BB962C8B-B14F-4D97-AF65-F5344CB8AC3E}">
        <p14:creationId xmlns:p14="http://schemas.microsoft.com/office/powerpoint/2010/main" val="2929700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27801"/>
            <a:ext cx="8012450" cy="5037276"/>
          </a:xfrm>
          <a:prstGeom prst="rect">
            <a:avLst/>
          </a:prstGeom>
        </p:spPr>
        <p:txBody>
          <a:bodyPr wrap="square">
            <a:spAutoFit/>
          </a:bodyPr>
          <a:lstStyle/>
          <a:p>
            <a:pPr algn="ctr">
              <a:lnSpc>
                <a:spcPts val="4650"/>
              </a:lnSpc>
              <a:spcBef>
                <a:spcPts val="600"/>
              </a:spcBef>
              <a:spcAft>
                <a:spcPts val="600"/>
              </a:spcAft>
            </a:pPr>
            <a:r>
              <a:rPr lang="tr-TR" sz="2000" b="1" dirty="0"/>
              <a:t>Tesis Yönetiminin </a:t>
            </a:r>
            <a:r>
              <a:rPr lang="tr-TR" sz="2000" b="1" dirty="0" smtClean="0"/>
              <a:t>Tanımı</a:t>
            </a:r>
          </a:p>
          <a:p>
            <a:pPr marL="342900" indent="-342900" algn="just">
              <a:lnSpc>
                <a:spcPct val="150000"/>
              </a:lnSpc>
              <a:buFont typeface="Wingdings" panose="05000000000000000000" pitchFamily="2" charset="2"/>
              <a:buChar char="Ø"/>
            </a:pPr>
            <a:r>
              <a:rPr lang="tr-TR" sz="2000" dirty="0" smtClean="0"/>
              <a:t>Tesis Yönetimi </a:t>
            </a:r>
            <a:r>
              <a:rPr lang="tr-TR" sz="2000" dirty="0"/>
              <a:t>tanımı üzerinde literatürde henüz bir mutabakat oluşmamıştır. Ancak, bu kavram için en açıklayıcı olduğu düşünülen </a:t>
            </a:r>
            <a:r>
              <a:rPr lang="tr-TR" sz="2000" dirty="0" err="1"/>
              <a:t>Centre</a:t>
            </a:r>
            <a:r>
              <a:rPr lang="tr-TR" sz="2000" dirty="0"/>
              <a:t> </a:t>
            </a:r>
            <a:r>
              <a:rPr lang="tr-TR" sz="2000" dirty="0" err="1"/>
              <a:t>for</a:t>
            </a:r>
            <a:r>
              <a:rPr lang="tr-TR" sz="2000" dirty="0"/>
              <a:t> </a:t>
            </a:r>
            <a:r>
              <a:rPr lang="tr-TR" sz="2000" dirty="0" err="1"/>
              <a:t>Facilities</a:t>
            </a:r>
            <a:r>
              <a:rPr lang="tr-TR" sz="2000" dirty="0"/>
              <a:t> Management at </a:t>
            </a:r>
            <a:r>
              <a:rPr lang="tr-TR" sz="2000" dirty="0" err="1"/>
              <a:t>Strathclyde</a:t>
            </a:r>
            <a:r>
              <a:rPr lang="tr-TR" sz="2000" dirty="0"/>
              <a:t> </a:t>
            </a:r>
            <a:r>
              <a:rPr lang="tr-TR" sz="2000" dirty="0" err="1"/>
              <a:t>Graduate</a:t>
            </a:r>
            <a:r>
              <a:rPr lang="tr-TR" sz="2000" dirty="0"/>
              <a:t> Business School tarafından benimsenen tanıma göre; Tesis Yönetimi, </a:t>
            </a:r>
            <a:r>
              <a:rPr lang="tr-TR" sz="2000" dirty="0">
                <a:solidFill>
                  <a:srgbClr val="0070C0"/>
                </a:solidFill>
              </a:rPr>
              <a:t>“Organizasyonun amaçlarına en iyi maliyetlerle ulaşabilmesi için gereken kaliteli çalışma ortamı ile destek hizmetlerinin bir örgüt tarafından sağlanması sürecidir.”</a:t>
            </a:r>
          </a:p>
          <a:p>
            <a:pPr algn="just">
              <a:lnSpc>
                <a:spcPts val="4650"/>
              </a:lnSpc>
              <a:spcBef>
                <a:spcPts val="600"/>
              </a:spcBef>
              <a:spcAft>
                <a:spcPts val="600"/>
              </a:spcAft>
            </a:pPr>
            <a:endParaRPr lang="tr-TR" sz="2200" spc="-50" dirty="0" smtClean="0">
              <a:latin typeface="Trebuchet MS" panose="020B0603020202020204" pitchFamily="34" charset="0"/>
              <a:ea typeface="Trebuchet MS" panose="020B0603020202020204" pitchFamily="34" charset="0"/>
              <a:cs typeface="Trebuchet MS" panose="020B0603020202020204" pitchFamily="34" charset="0"/>
            </a:endParaRPr>
          </a:p>
          <a:p>
            <a:endParaRPr lang="tr-TR" dirty="0"/>
          </a:p>
        </p:txBody>
      </p:sp>
      <p:sp>
        <p:nvSpPr>
          <p:cNvPr id="11" name="Dikdörtgen 10"/>
          <p:cNvSpPr/>
          <p:nvPr/>
        </p:nvSpPr>
        <p:spPr>
          <a:xfrm>
            <a:off x="1371823" y="337429"/>
            <a:ext cx="6356393" cy="400110"/>
          </a:xfrm>
          <a:prstGeom prst="rect">
            <a:avLst/>
          </a:prstGeom>
        </p:spPr>
        <p:txBody>
          <a:bodyPr wrap="square">
            <a:spAutoFit/>
          </a:bodyPr>
          <a:lstStyle/>
          <a:p>
            <a:pPr marL="0" lvl="1" algn="ctr">
              <a:spcBef>
                <a:spcPct val="20000"/>
              </a:spcBef>
              <a:buClr>
                <a:schemeClr val="accent1"/>
              </a:buClr>
            </a:pPr>
            <a:r>
              <a:rPr lang="tr-TR" sz="2000" b="1" dirty="0" smtClean="0"/>
              <a:t>TESİS YÖNETİMİ UYGULAMALARI VE STRATEJİLERİ</a:t>
            </a:r>
            <a:endParaRPr lang="en-US" sz="2000" b="1" dirty="0"/>
          </a:p>
        </p:txBody>
      </p:sp>
    </p:spTree>
    <p:extLst>
      <p:ext uri="{BB962C8B-B14F-4D97-AF65-F5344CB8AC3E}">
        <p14:creationId xmlns:p14="http://schemas.microsoft.com/office/powerpoint/2010/main" val="557139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27800"/>
            <a:ext cx="8012450" cy="4926990"/>
          </a:xfrm>
          <a:prstGeom prst="rect">
            <a:avLst/>
          </a:prstGeom>
        </p:spPr>
        <p:txBody>
          <a:bodyPr wrap="square">
            <a:spAutoFit/>
          </a:bodyPr>
          <a:lstStyle/>
          <a:p>
            <a:pPr algn="ctr">
              <a:lnSpc>
                <a:spcPts val="4650"/>
              </a:lnSpc>
              <a:spcBef>
                <a:spcPts val="600"/>
              </a:spcBef>
              <a:spcAft>
                <a:spcPts val="600"/>
              </a:spcAft>
            </a:pPr>
            <a:r>
              <a:rPr lang="tr-TR" sz="2000" b="1" dirty="0"/>
              <a:t>Tesis Yönetiminin </a:t>
            </a:r>
            <a:r>
              <a:rPr lang="tr-TR" sz="2000" b="1" dirty="0" smtClean="0"/>
              <a:t>Tanımı</a:t>
            </a:r>
          </a:p>
          <a:p>
            <a:pPr marL="342900" indent="-342900" algn="just">
              <a:lnSpc>
                <a:spcPct val="150000"/>
              </a:lnSpc>
              <a:buFont typeface="Wingdings" panose="05000000000000000000" pitchFamily="2" charset="2"/>
              <a:buChar char="Ø"/>
            </a:pPr>
            <a:r>
              <a:rPr lang="tr-TR" sz="2000" dirty="0" err="1" smtClean="0"/>
              <a:t>Henley</a:t>
            </a:r>
            <a:r>
              <a:rPr lang="tr-TR" sz="2000" dirty="0" smtClean="0"/>
              <a:t> </a:t>
            </a:r>
            <a:r>
              <a:rPr lang="tr-TR" sz="2000" dirty="0" err="1"/>
              <a:t>Centre</a:t>
            </a:r>
            <a:r>
              <a:rPr lang="tr-TR" sz="2000" dirty="0"/>
              <a:t> </a:t>
            </a:r>
            <a:r>
              <a:rPr lang="tr-TR" sz="2000" dirty="0" err="1"/>
              <a:t>for</a:t>
            </a:r>
            <a:r>
              <a:rPr lang="tr-TR" sz="2000" dirty="0"/>
              <a:t> </a:t>
            </a:r>
            <a:r>
              <a:rPr lang="tr-TR" sz="2000" dirty="0" err="1"/>
              <a:t>Forecasting</a:t>
            </a:r>
            <a:r>
              <a:rPr lang="tr-TR" sz="2000" dirty="0"/>
              <a:t> isimli Tesis Yönetimi şirketi ; Tesis Yönetimini, “</a:t>
            </a:r>
            <a:r>
              <a:rPr lang="tr-TR" sz="2000" dirty="0">
                <a:solidFill>
                  <a:srgbClr val="0070C0"/>
                </a:solidFill>
              </a:rPr>
              <a:t>şirketin asıl faaliyet alanı ile doğrudan ilgisi olmayan bina yönetimi, data yönetimi, yemek, ikram, güvenlik, basım ve dağıtım işlerini de kapsayan tüm şirket hizmetlerinin dışarıdan yönetilmesi</a:t>
            </a:r>
            <a:r>
              <a:rPr lang="tr-TR" sz="2000" dirty="0"/>
              <a:t>” olarak tanımlamaktadır</a:t>
            </a:r>
            <a:r>
              <a:rPr lang="tr-TR" sz="2000" dirty="0" smtClean="0"/>
              <a:t>.</a:t>
            </a:r>
          </a:p>
          <a:p>
            <a:pPr marL="342900" indent="-342900" algn="just">
              <a:lnSpc>
                <a:spcPct val="150000"/>
              </a:lnSpc>
              <a:buFont typeface="Wingdings" panose="05000000000000000000" pitchFamily="2" charset="2"/>
              <a:buChar char="Ø"/>
            </a:pPr>
            <a:r>
              <a:rPr lang="tr-TR" sz="2000" dirty="0" err="1" smtClean="0"/>
              <a:t>American</a:t>
            </a:r>
            <a:r>
              <a:rPr lang="tr-TR" sz="2000" dirty="0" smtClean="0"/>
              <a:t> </a:t>
            </a:r>
            <a:r>
              <a:rPr lang="tr-TR" sz="2000" dirty="0" err="1"/>
              <a:t>Congress</a:t>
            </a:r>
            <a:r>
              <a:rPr lang="tr-TR" sz="2000" dirty="0"/>
              <a:t> Library tarafından kabul edilen tanımda; “</a:t>
            </a:r>
            <a:r>
              <a:rPr lang="tr-TR" sz="2000" dirty="0">
                <a:solidFill>
                  <a:srgbClr val="0070C0"/>
                </a:solidFill>
              </a:rPr>
              <a:t>işletme, mimari, davranış ve mühendislik bilimleri ile ilgili prensiplerin entegrasyonu sayesinde fiziksel işyerinin insan ve iş ile uyumlaştırılması faaliyeti</a:t>
            </a:r>
            <a:r>
              <a:rPr lang="tr-TR" sz="2000" dirty="0"/>
              <a:t>” olduğu </a:t>
            </a:r>
            <a:r>
              <a:rPr lang="tr-TR" sz="2000" dirty="0" smtClean="0"/>
              <a:t>yazılıdır.</a:t>
            </a:r>
            <a:endParaRPr lang="tr-TR" sz="2000" dirty="0"/>
          </a:p>
        </p:txBody>
      </p:sp>
      <p:sp>
        <p:nvSpPr>
          <p:cNvPr id="11" name="Dikdörtgen 10"/>
          <p:cNvSpPr/>
          <p:nvPr/>
        </p:nvSpPr>
        <p:spPr>
          <a:xfrm>
            <a:off x="1371823" y="337429"/>
            <a:ext cx="6356393" cy="400110"/>
          </a:xfrm>
          <a:prstGeom prst="rect">
            <a:avLst/>
          </a:prstGeom>
        </p:spPr>
        <p:txBody>
          <a:bodyPr wrap="square">
            <a:spAutoFit/>
          </a:bodyPr>
          <a:lstStyle/>
          <a:p>
            <a:pPr marL="0" lvl="1" algn="ctr">
              <a:spcBef>
                <a:spcPct val="20000"/>
              </a:spcBef>
              <a:buClr>
                <a:schemeClr val="accent1"/>
              </a:buClr>
            </a:pPr>
            <a:r>
              <a:rPr lang="tr-TR" sz="2000" b="1" dirty="0" smtClean="0"/>
              <a:t>TESİS YÖNETİMİ UYGULAMALARI VE STRATEJİLERİ</a:t>
            </a:r>
            <a:endParaRPr lang="en-US" sz="2000" b="1" dirty="0"/>
          </a:p>
        </p:txBody>
      </p:sp>
    </p:spTree>
    <p:extLst>
      <p:ext uri="{BB962C8B-B14F-4D97-AF65-F5344CB8AC3E}">
        <p14:creationId xmlns:p14="http://schemas.microsoft.com/office/powerpoint/2010/main" val="2842708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27800"/>
            <a:ext cx="8012450" cy="5037276"/>
          </a:xfrm>
          <a:prstGeom prst="rect">
            <a:avLst/>
          </a:prstGeom>
        </p:spPr>
        <p:txBody>
          <a:bodyPr wrap="square">
            <a:spAutoFit/>
          </a:bodyPr>
          <a:lstStyle/>
          <a:p>
            <a:pPr algn="ctr">
              <a:lnSpc>
                <a:spcPts val="4650"/>
              </a:lnSpc>
              <a:spcBef>
                <a:spcPts val="600"/>
              </a:spcBef>
              <a:spcAft>
                <a:spcPts val="600"/>
              </a:spcAft>
            </a:pPr>
            <a:r>
              <a:rPr lang="tr-TR" sz="2000" b="1" dirty="0"/>
              <a:t>Tesis Yönetiminin </a:t>
            </a:r>
            <a:r>
              <a:rPr lang="tr-TR" sz="2000" b="1" dirty="0" smtClean="0"/>
              <a:t>Tanımı</a:t>
            </a:r>
          </a:p>
          <a:p>
            <a:pPr marL="342900" indent="-342900" algn="just">
              <a:lnSpc>
                <a:spcPct val="150000"/>
              </a:lnSpc>
              <a:buFont typeface="Wingdings" panose="05000000000000000000" pitchFamily="2" charset="2"/>
              <a:buChar char="Ø"/>
            </a:pPr>
            <a:r>
              <a:rPr lang="tr-TR" sz="2000" dirty="0" err="1"/>
              <a:t>W</a:t>
            </a:r>
            <a:r>
              <a:rPr lang="tr-TR" sz="2000" dirty="0" err="1" smtClean="0"/>
              <a:t>ebster</a:t>
            </a:r>
            <a:r>
              <a:rPr lang="tr-TR" sz="2000" dirty="0" smtClean="0"/>
              <a:t> </a:t>
            </a:r>
            <a:r>
              <a:rPr lang="tr-TR" sz="2000" dirty="0"/>
              <a:t>sözlüğüne göre; Tesis, (</a:t>
            </a:r>
            <a:r>
              <a:rPr lang="tr-TR" sz="2000" dirty="0" err="1"/>
              <a:t>Facility</a:t>
            </a:r>
            <a:r>
              <a:rPr lang="tr-TR" sz="2000" dirty="0"/>
              <a:t>) “</a:t>
            </a:r>
            <a:r>
              <a:rPr lang="tr-TR" sz="2000" dirty="0">
                <a:solidFill>
                  <a:srgbClr val="0070C0"/>
                </a:solidFill>
              </a:rPr>
              <a:t>yönetimin hedeflerine ulaşmasını, işleyişini veya uygulamalarını kolaylaştırmaya yardımcı olan bir araçtır ve özel bir amaca hizmet etmek üzere kurulmuş, tesis edilmiş veya yapılandırılmış olabilir</a:t>
            </a:r>
            <a:r>
              <a:rPr lang="tr-TR" sz="2000" dirty="0" smtClean="0">
                <a:solidFill>
                  <a:srgbClr val="0070C0"/>
                </a:solidFill>
              </a:rPr>
              <a:t>.</a:t>
            </a:r>
            <a:r>
              <a:rPr lang="tr-TR" sz="2000" dirty="0" smtClean="0"/>
              <a:t>”</a:t>
            </a:r>
          </a:p>
          <a:p>
            <a:pPr marL="342900" indent="-342900" algn="just">
              <a:lnSpc>
                <a:spcPct val="150000"/>
              </a:lnSpc>
              <a:buFont typeface="Wingdings" panose="05000000000000000000" pitchFamily="2" charset="2"/>
              <a:buChar char="Ø"/>
            </a:pPr>
            <a:r>
              <a:rPr lang="tr-TR" sz="2000" dirty="0" err="1"/>
              <a:t>Redhouse’da</a:t>
            </a:r>
            <a:r>
              <a:rPr lang="tr-TR" sz="2000" dirty="0"/>
              <a:t>; </a:t>
            </a:r>
            <a:r>
              <a:rPr lang="tr-TR" sz="2000" dirty="0" err="1" smtClean="0"/>
              <a:t>facility</a:t>
            </a:r>
            <a:r>
              <a:rPr lang="tr-TR" sz="2000" dirty="0" smtClean="0"/>
              <a:t>: </a:t>
            </a:r>
            <a:r>
              <a:rPr lang="tr-TR" sz="2000" dirty="0">
                <a:solidFill>
                  <a:srgbClr val="0070C0"/>
                </a:solidFill>
              </a:rPr>
              <a:t>“Kolaylık, suhulet; fesahat; serbestlik; uzluk, hüner, askeri terim olarak: özel bir iş için yapılmış bina, </a:t>
            </a:r>
            <a:r>
              <a:rPr lang="tr-TR" sz="2000" dirty="0" err="1" smtClean="0">
                <a:solidFill>
                  <a:srgbClr val="0070C0"/>
                </a:solidFill>
              </a:rPr>
              <a:t>facilities</a:t>
            </a:r>
            <a:r>
              <a:rPr lang="tr-TR" sz="2000" b="1" dirty="0">
                <a:solidFill>
                  <a:srgbClr val="0070C0"/>
                </a:solidFill>
              </a:rPr>
              <a:t>:</a:t>
            </a:r>
            <a:r>
              <a:rPr lang="tr-TR" sz="2000" dirty="0" smtClean="0">
                <a:solidFill>
                  <a:srgbClr val="0070C0"/>
                </a:solidFill>
              </a:rPr>
              <a:t> </a:t>
            </a:r>
            <a:r>
              <a:rPr lang="tr-TR" sz="2000" dirty="0">
                <a:solidFill>
                  <a:srgbClr val="0070C0"/>
                </a:solidFill>
              </a:rPr>
              <a:t>“ </a:t>
            </a:r>
            <a:r>
              <a:rPr lang="tr-TR" sz="2000" dirty="0" smtClean="0">
                <a:solidFill>
                  <a:srgbClr val="0070C0"/>
                </a:solidFill>
              </a:rPr>
              <a:t>Vasıta</a:t>
            </a:r>
            <a:r>
              <a:rPr lang="tr-TR" sz="2000" dirty="0">
                <a:solidFill>
                  <a:srgbClr val="0070C0"/>
                </a:solidFill>
              </a:rPr>
              <a:t>, imkan, bina, tesisat</a:t>
            </a:r>
            <a:r>
              <a:rPr lang="tr-TR" sz="2000" dirty="0" smtClean="0">
                <a:solidFill>
                  <a:srgbClr val="0070C0"/>
                </a:solidFill>
              </a:rPr>
              <a:t>” </a:t>
            </a:r>
            <a:r>
              <a:rPr lang="tr-TR" sz="2000" dirty="0">
                <a:solidFill>
                  <a:srgbClr val="0070C0"/>
                </a:solidFill>
              </a:rPr>
              <a:t>olarak açıklanmaktadır</a:t>
            </a:r>
            <a:r>
              <a:rPr lang="tr-TR" sz="2000" dirty="0" smtClean="0">
                <a:solidFill>
                  <a:srgbClr val="0070C0"/>
                </a:solidFill>
              </a:rPr>
              <a:t>.</a:t>
            </a:r>
            <a:endParaRPr lang="tr-TR" sz="2000" dirty="0">
              <a:solidFill>
                <a:srgbClr val="0070C0"/>
              </a:solidFill>
            </a:endParaRPr>
          </a:p>
          <a:p>
            <a:pPr algn="just">
              <a:lnSpc>
                <a:spcPts val="4650"/>
              </a:lnSpc>
              <a:spcBef>
                <a:spcPts val="600"/>
              </a:spcBef>
              <a:spcAft>
                <a:spcPts val="600"/>
              </a:spcAft>
            </a:pPr>
            <a:endParaRPr lang="tr-TR" sz="2200" spc="-50" dirty="0" smtClean="0">
              <a:latin typeface="Trebuchet MS" panose="020B0603020202020204" pitchFamily="34" charset="0"/>
              <a:ea typeface="Trebuchet MS" panose="020B0603020202020204" pitchFamily="34" charset="0"/>
              <a:cs typeface="Trebuchet MS" panose="020B0603020202020204" pitchFamily="34" charset="0"/>
            </a:endParaRPr>
          </a:p>
          <a:p>
            <a:endParaRPr lang="tr-TR" dirty="0"/>
          </a:p>
        </p:txBody>
      </p:sp>
      <p:sp>
        <p:nvSpPr>
          <p:cNvPr id="11" name="Dikdörtgen 10"/>
          <p:cNvSpPr/>
          <p:nvPr/>
        </p:nvSpPr>
        <p:spPr>
          <a:xfrm>
            <a:off x="1371823" y="337429"/>
            <a:ext cx="6356393" cy="400110"/>
          </a:xfrm>
          <a:prstGeom prst="rect">
            <a:avLst/>
          </a:prstGeom>
        </p:spPr>
        <p:txBody>
          <a:bodyPr wrap="square">
            <a:spAutoFit/>
          </a:bodyPr>
          <a:lstStyle/>
          <a:p>
            <a:pPr marL="0" lvl="1" algn="ctr">
              <a:spcBef>
                <a:spcPct val="20000"/>
              </a:spcBef>
              <a:buClr>
                <a:schemeClr val="accent1"/>
              </a:buClr>
            </a:pPr>
            <a:r>
              <a:rPr lang="tr-TR" sz="2000" b="1" dirty="0" smtClean="0"/>
              <a:t>TESİS YÖNETİMİ UYGULAMALARI VE STRATEJİLERİ</a:t>
            </a:r>
            <a:endParaRPr lang="en-US" sz="2000" b="1" dirty="0"/>
          </a:p>
        </p:txBody>
      </p:sp>
    </p:spTree>
    <p:extLst>
      <p:ext uri="{BB962C8B-B14F-4D97-AF65-F5344CB8AC3E}">
        <p14:creationId xmlns:p14="http://schemas.microsoft.com/office/powerpoint/2010/main" val="1375652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884953"/>
            <a:ext cx="8012450" cy="3541995"/>
          </a:xfrm>
          <a:prstGeom prst="rect">
            <a:avLst/>
          </a:prstGeom>
        </p:spPr>
        <p:txBody>
          <a:bodyPr wrap="square">
            <a:spAutoFit/>
          </a:bodyPr>
          <a:lstStyle/>
          <a:p>
            <a:pPr algn="ctr">
              <a:lnSpc>
                <a:spcPts val="4650"/>
              </a:lnSpc>
              <a:spcBef>
                <a:spcPts val="600"/>
              </a:spcBef>
              <a:spcAft>
                <a:spcPts val="600"/>
              </a:spcAft>
            </a:pPr>
            <a:r>
              <a:rPr lang="tr-TR" sz="2000" b="1" dirty="0"/>
              <a:t>Tesis Yönetiminin </a:t>
            </a:r>
            <a:r>
              <a:rPr lang="tr-TR" sz="2000" b="1" dirty="0" smtClean="0"/>
              <a:t>Tanımı</a:t>
            </a:r>
          </a:p>
          <a:p>
            <a:pPr marL="342900" indent="-342900" algn="just">
              <a:lnSpc>
                <a:spcPct val="150000"/>
              </a:lnSpc>
              <a:buFont typeface="Wingdings" panose="05000000000000000000" pitchFamily="2" charset="2"/>
              <a:buChar char="Ø"/>
            </a:pPr>
            <a:r>
              <a:rPr lang="tr-TR" sz="2000" dirty="0"/>
              <a:t>Teknik </a:t>
            </a:r>
            <a:r>
              <a:rPr lang="tr-TR" sz="2000" dirty="0" smtClean="0"/>
              <a:t>sözlükte ise; </a:t>
            </a:r>
            <a:r>
              <a:rPr lang="tr-TR" sz="2000" b="1" dirty="0" err="1"/>
              <a:t>facility</a:t>
            </a:r>
            <a:r>
              <a:rPr lang="tr-TR" sz="2000" b="1" dirty="0"/>
              <a:t> </a:t>
            </a:r>
            <a:r>
              <a:rPr lang="tr-TR" sz="2000" dirty="0"/>
              <a:t>(mühendislik) </a:t>
            </a:r>
            <a:r>
              <a:rPr lang="tr-TR" sz="2000" dirty="0" smtClean="0"/>
              <a:t>“tesis; </a:t>
            </a:r>
            <a:r>
              <a:rPr lang="tr-TR" sz="2000" dirty="0">
                <a:solidFill>
                  <a:srgbClr val="0070C0"/>
                </a:solidFill>
              </a:rPr>
              <a:t>Bir fonksiyonun yapılmasını veya bir görevin yerine getirilmesini kolaylaştırmak için kullanılan fiziki bir kuruluş veya tesisat</a:t>
            </a:r>
            <a:r>
              <a:rPr lang="tr-TR" sz="2000" dirty="0"/>
              <a:t>. (Haberleşme) </a:t>
            </a:r>
            <a:r>
              <a:rPr lang="tr-TR" sz="2000" dirty="0" smtClean="0"/>
              <a:t> </a:t>
            </a:r>
            <a:r>
              <a:rPr lang="tr-TR" sz="2000" dirty="0">
                <a:solidFill>
                  <a:srgbClr val="0070C0"/>
                </a:solidFill>
              </a:rPr>
              <a:t>Haberleşme hizmeti sağlamakta kullanılan yada kullanılmaya hazır olan her şey. Daha yaygın olarak haberleşme yolları için kullanılan genel </a:t>
            </a:r>
            <a:r>
              <a:rPr lang="tr-TR" sz="2000" dirty="0" smtClean="0">
                <a:solidFill>
                  <a:srgbClr val="0070C0"/>
                </a:solidFill>
              </a:rPr>
              <a:t>terim</a:t>
            </a:r>
            <a:r>
              <a:rPr lang="tr-TR" sz="2000" dirty="0" smtClean="0"/>
              <a:t>”</a:t>
            </a:r>
            <a:r>
              <a:rPr lang="tr-TR" sz="2000" baseline="30000" dirty="0"/>
              <a:t> </a:t>
            </a:r>
            <a:r>
              <a:rPr lang="tr-TR" sz="2000" dirty="0" smtClean="0"/>
              <a:t>bilgileri </a:t>
            </a:r>
            <a:r>
              <a:rPr lang="tr-TR" sz="2000" dirty="0"/>
              <a:t>mevcuttur</a:t>
            </a:r>
            <a:r>
              <a:rPr lang="tr-TR" sz="2000" dirty="0" smtClean="0"/>
              <a:t>.</a:t>
            </a:r>
            <a:endParaRPr lang="tr-TR" sz="2000" dirty="0"/>
          </a:p>
        </p:txBody>
      </p:sp>
      <p:sp>
        <p:nvSpPr>
          <p:cNvPr id="11" name="Dikdörtgen 10"/>
          <p:cNvSpPr/>
          <p:nvPr/>
        </p:nvSpPr>
        <p:spPr>
          <a:xfrm>
            <a:off x="1371823" y="337429"/>
            <a:ext cx="6356393" cy="400110"/>
          </a:xfrm>
          <a:prstGeom prst="rect">
            <a:avLst/>
          </a:prstGeom>
        </p:spPr>
        <p:txBody>
          <a:bodyPr wrap="square">
            <a:spAutoFit/>
          </a:bodyPr>
          <a:lstStyle/>
          <a:p>
            <a:pPr marL="0" lvl="1" algn="ctr">
              <a:spcBef>
                <a:spcPct val="20000"/>
              </a:spcBef>
              <a:buClr>
                <a:schemeClr val="accent1"/>
              </a:buClr>
            </a:pPr>
            <a:r>
              <a:rPr lang="tr-TR" sz="2000" b="1" dirty="0" smtClean="0"/>
              <a:t>TESİS YÖNETİMİ UYGULAMALARI VE STRATEJİLERİ</a:t>
            </a:r>
            <a:endParaRPr lang="en-US" sz="2000" b="1" dirty="0"/>
          </a:p>
        </p:txBody>
      </p:sp>
    </p:spTree>
    <p:extLst>
      <p:ext uri="{BB962C8B-B14F-4D97-AF65-F5344CB8AC3E}">
        <p14:creationId xmlns:p14="http://schemas.microsoft.com/office/powerpoint/2010/main" val="2307945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884954"/>
            <a:ext cx="8012450" cy="3618939"/>
          </a:xfrm>
          <a:prstGeom prst="rect">
            <a:avLst/>
          </a:prstGeom>
        </p:spPr>
        <p:txBody>
          <a:bodyPr wrap="square">
            <a:spAutoFit/>
          </a:bodyPr>
          <a:lstStyle/>
          <a:p>
            <a:pPr algn="ctr">
              <a:lnSpc>
                <a:spcPts val="4650"/>
              </a:lnSpc>
              <a:spcBef>
                <a:spcPts val="600"/>
              </a:spcBef>
              <a:spcAft>
                <a:spcPts val="600"/>
              </a:spcAft>
            </a:pPr>
            <a:r>
              <a:rPr lang="tr-TR" sz="2000" b="1" dirty="0"/>
              <a:t>Tesis Yönetiminin </a:t>
            </a:r>
            <a:r>
              <a:rPr lang="tr-TR" sz="2000" b="1" dirty="0" smtClean="0"/>
              <a:t>Tanımı</a:t>
            </a:r>
          </a:p>
          <a:p>
            <a:pPr marL="342900" indent="-342900" algn="just">
              <a:lnSpc>
                <a:spcPct val="150000"/>
              </a:lnSpc>
              <a:spcBef>
                <a:spcPts val="600"/>
              </a:spcBef>
              <a:spcAft>
                <a:spcPts val="600"/>
              </a:spcAft>
              <a:buFont typeface="Wingdings" panose="020B0604020202020204" pitchFamily="2" charset="2"/>
              <a:buChar char="§"/>
            </a:pPr>
            <a:r>
              <a:rPr lang="tr-TR" sz="2000" dirty="0" smtClean="0"/>
              <a:t>Tesisler </a:t>
            </a:r>
            <a:r>
              <a:rPr lang="tr-TR" sz="2000" dirty="0"/>
              <a:t>organizasyonun temel işi ile ilgili faaliyetleri destekler. Bu faaliyetler, organizasyonun belirli ürün veya hizmetlerinin üretilmesini </a:t>
            </a:r>
            <a:r>
              <a:rPr lang="tr-TR" sz="2000" dirty="0" smtClean="0"/>
              <a:t>yönlendiren </a:t>
            </a:r>
            <a:r>
              <a:rPr lang="tr-TR" sz="2000" dirty="0"/>
              <a:t>faaliyetlerdir</a:t>
            </a:r>
            <a:r>
              <a:rPr lang="tr-TR" sz="2000" dirty="0" smtClean="0"/>
              <a:t>.</a:t>
            </a:r>
            <a:r>
              <a:rPr lang="tr-TR" sz="2000" dirty="0"/>
              <a:t> Genelde tesis kavramı, sadece binaları veya diğer belirli unsurları tarif etmemektedir. Soyut bir kavram olarak kullanılmakta ve açık bir fonksiyonel anlam taşımaktadır. Organizasyonun temel işini destekleyen belirli bir amacı </a:t>
            </a:r>
            <a:r>
              <a:rPr lang="tr-TR" sz="2000" dirty="0" smtClean="0"/>
              <a:t>vardır.</a:t>
            </a:r>
            <a:endParaRPr lang="tr-TR" sz="2000" dirty="0"/>
          </a:p>
        </p:txBody>
      </p:sp>
      <p:sp>
        <p:nvSpPr>
          <p:cNvPr id="11" name="Dikdörtgen 10"/>
          <p:cNvSpPr/>
          <p:nvPr/>
        </p:nvSpPr>
        <p:spPr>
          <a:xfrm>
            <a:off x="1371823" y="337429"/>
            <a:ext cx="6356393" cy="400110"/>
          </a:xfrm>
          <a:prstGeom prst="rect">
            <a:avLst/>
          </a:prstGeom>
        </p:spPr>
        <p:txBody>
          <a:bodyPr wrap="square">
            <a:spAutoFit/>
          </a:bodyPr>
          <a:lstStyle/>
          <a:p>
            <a:pPr marL="0" lvl="1" algn="ctr">
              <a:spcBef>
                <a:spcPct val="20000"/>
              </a:spcBef>
              <a:buClr>
                <a:schemeClr val="accent1"/>
              </a:buClr>
            </a:pPr>
            <a:r>
              <a:rPr lang="tr-TR" sz="2000" b="1" dirty="0" smtClean="0"/>
              <a:t>TESİS YÖNETİMİ UYGULAMALARI VE STRATEJİLERİ</a:t>
            </a:r>
            <a:endParaRPr lang="en-US" sz="2000" b="1" dirty="0"/>
          </a:p>
        </p:txBody>
      </p:sp>
    </p:spTree>
    <p:extLst>
      <p:ext uri="{BB962C8B-B14F-4D97-AF65-F5344CB8AC3E}">
        <p14:creationId xmlns:p14="http://schemas.microsoft.com/office/powerpoint/2010/main" val="3089292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27800"/>
            <a:ext cx="8012450" cy="4926990"/>
          </a:xfrm>
          <a:prstGeom prst="rect">
            <a:avLst/>
          </a:prstGeom>
        </p:spPr>
        <p:txBody>
          <a:bodyPr wrap="square">
            <a:spAutoFit/>
          </a:bodyPr>
          <a:lstStyle/>
          <a:p>
            <a:pPr algn="ctr">
              <a:lnSpc>
                <a:spcPts val="4650"/>
              </a:lnSpc>
              <a:spcBef>
                <a:spcPts val="600"/>
              </a:spcBef>
              <a:spcAft>
                <a:spcPts val="600"/>
              </a:spcAft>
            </a:pPr>
            <a:r>
              <a:rPr lang="tr-TR" sz="2000" b="1" dirty="0"/>
              <a:t>Tesis Yönetiminin </a:t>
            </a:r>
            <a:r>
              <a:rPr lang="tr-TR" sz="2000" b="1" dirty="0" smtClean="0"/>
              <a:t>Tanımı</a:t>
            </a:r>
          </a:p>
          <a:p>
            <a:pPr marL="342900" indent="-342900" algn="just">
              <a:lnSpc>
                <a:spcPct val="150000"/>
              </a:lnSpc>
              <a:buFont typeface="Wingdings" panose="05000000000000000000" pitchFamily="2" charset="2"/>
              <a:buChar char="Ø"/>
            </a:pPr>
            <a:r>
              <a:rPr lang="tr-TR" sz="2000" dirty="0"/>
              <a:t>Tesislerin yönetilmeye ihtiyacı vardır. Yönetim, bir şeyi beceriyle bir amaca yöneltmede kullanılan idare sanatı veya işidir. Bu bizi basit bir sözlük tanımına götürür: “</a:t>
            </a:r>
            <a:r>
              <a:rPr lang="tr-TR" sz="2000" dirty="0">
                <a:solidFill>
                  <a:srgbClr val="0070C0"/>
                </a:solidFill>
              </a:rPr>
              <a:t>Tesis Yönetimi, özel bir amaca hizmet etmek üzere kurulmuş, tesis edilmiş veya yapılandırılmış bir şeyi beceriyle bir amaca yöneltmede kullanılan idare sanatı veya işidir. Bu, işyerinin faaliyetini, işleyişini veya uygulamalarını kolaylaştırmaya yardımcı olan bir şeydir.”</a:t>
            </a:r>
          </a:p>
          <a:p>
            <a:pPr algn="just">
              <a:lnSpc>
                <a:spcPct val="150000"/>
              </a:lnSpc>
              <a:spcBef>
                <a:spcPts val="600"/>
              </a:spcBef>
              <a:spcAft>
                <a:spcPts val="600"/>
              </a:spcAft>
            </a:pPr>
            <a:endParaRPr lang="tr-TR" sz="2000" spc="-50" dirty="0" smtClean="0">
              <a:latin typeface="Trebuchet MS" panose="020B0603020202020204" pitchFamily="34" charset="0"/>
              <a:ea typeface="Trebuchet MS" panose="020B0603020202020204" pitchFamily="34" charset="0"/>
              <a:cs typeface="Trebuchet MS" panose="020B0603020202020204" pitchFamily="34" charset="0"/>
            </a:endParaRPr>
          </a:p>
          <a:p>
            <a:endParaRPr lang="tr-TR" sz="2000" dirty="0"/>
          </a:p>
        </p:txBody>
      </p:sp>
      <p:sp>
        <p:nvSpPr>
          <p:cNvPr id="11" name="Dikdörtgen 10"/>
          <p:cNvSpPr/>
          <p:nvPr/>
        </p:nvSpPr>
        <p:spPr>
          <a:xfrm>
            <a:off x="1371823" y="337429"/>
            <a:ext cx="6356393" cy="400110"/>
          </a:xfrm>
          <a:prstGeom prst="rect">
            <a:avLst/>
          </a:prstGeom>
        </p:spPr>
        <p:txBody>
          <a:bodyPr wrap="square">
            <a:spAutoFit/>
          </a:bodyPr>
          <a:lstStyle/>
          <a:p>
            <a:pPr marL="0" lvl="1" algn="ctr">
              <a:spcBef>
                <a:spcPct val="20000"/>
              </a:spcBef>
              <a:buClr>
                <a:schemeClr val="accent1"/>
              </a:buClr>
            </a:pPr>
            <a:r>
              <a:rPr lang="tr-TR" sz="2000" b="1" dirty="0" smtClean="0"/>
              <a:t>TESİS YÖNETİMİ UYGULAMALARI VE STRATEJİLERİ</a:t>
            </a:r>
            <a:endParaRPr lang="en-US" sz="2000" b="1" dirty="0"/>
          </a:p>
        </p:txBody>
      </p:sp>
    </p:spTree>
    <p:extLst>
      <p:ext uri="{BB962C8B-B14F-4D97-AF65-F5344CB8AC3E}">
        <p14:creationId xmlns:p14="http://schemas.microsoft.com/office/powerpoint/2010/main" val="1247575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27800"/>
            <a:ext cx="8012450" cy="4003660"/>
          </a:xfrm>
          <a:prstGeom prst="rect">
            <a:avLst/>
          </a:prstGeom>
        </p:spPr>
        <p:txBody>
          <a:bodyPr wrap="square">
            <a:spAutoFit/>
          </a:bodyPr>
          <a:lstStyle/>
          <a:p>
            <a:pPr>
              <a:lnSpc>
                <a:spcPts val="4650"/>
              </a:lnSpc>
              <a:spcBef>
                <a:spcPts val="600"/>
              </a:spcBef>
              <a:spcAft>
                <a:spcPts val="600"/>
              </a:spcAft>
            </a:pPr>
            <a:r>
              <a:rPr lang="tr-TR" sz="1400" b="1" dirty="0"/>
              <a:t>Kaynaklar</a:t>
            </a:r>
          </a:p>
          <a:p>
            <a:pPr algn="just">
              <a:lnSpc>
                <a:spcPct val="150000"/>
              </a:lnSpc>
            </a:pPr>
            <a:r>
              <a:rPr lang="tr-TR" sz="1400" dirty="0"/>
              <a:t>Armstrong, M. </a:t>
            </a:r>
            <a:r>
              <a:rPr lang="tr-TR" sz="1400" dirty="0" err="1"/>
              <a:t>and</a:t>
            </a:r>
            <a:r>
              <a:rPr lang="tr-TR" sz="1400" dirty="0"/>
              <a:t> Baron, A., 1998. </a:t>
            </a:r>
            <a:r>
              <a:rPr lang="tr-TR" sz="1400" dirty="0" err="1"/>
              <a:t>Performance</a:t>
            </a:r>
            <a:r>
              <a:rPr lang="tr-TR" sz="1400" dirty="0"/>
              <a:t> Management </a:t>
            </a:r>
            <a:r>
              <a:rPr lang="tr-TR" sz="1400" dirty="0" err="1"/>
              <a:t>Handbook</a:t>
            </a:r>
            <a:r>
              <a:rPr lang="tr-TR" sz="1400" dirty="0"/>
              <a:t>, IPM, </a:t>
            </a:r>
            <a:r>
              <a:rPr lang="tr-TR" sz="1400" dirty="0" err="1"/>
              <a:t>London</a:t>
            </a:r>
            <a:r>
              <a:rPr lang="tr-TR" sz="1400" dirty="0"/>
              <a:t>.</a:t>
            </a:r>
          </a:p>
          <a:p>
            <a:pPr algn="just">
              <a:lnSpc>
                <a:spcPct val="150000"/>
              </a:lnSpc>
            </a:pPr>
            <a:r>
              <a:rPr lang="tr-TR" sz="1400" dirty="0"/>
              <a:t>Erentürk, M.K. ve Güven, Ö.F., 2018. Temel Kavramlar ve Uygulamaları ile Tesis Yönetimi, Beta Yayınları, İstanbul.</a:t>
            </a:r>
          </a:p>
          <a:p>
            <a:pPr algn="just">
              <a:lnSpc>
                <a:spcPct val="150000"/>
              </a:lnSpc>
            </a:pPr>
            <a:r>
              <a:rPr lang="tr-TR" sz="1400" dirty="0" err="1"/>
              <a:t>Fennimore</a:t>
            </a:r>
            <a:r>
              <a:rPr lang="tr-TR" sz="1400" dirty="0"/>
              <a:t>, J.P., 2013. </a:t>
            </a:r>
            <a:r>
              <a:rPr lang="tr-TR" sz="1400" dirty="0" err="1"/>
              <a:t>Sustainable</a:t>
            </a:r>
            <a:r>
              <a:rPr lang="tr-TR" sz="1400" dirty="0"/>
              <a:t> </a:t>
            </a:r>
            <a:r>
              <a:rPr lang="tr-TR" sz="1400" dirty="0" err="1"/>
              <a:t>Facility</a:t>
            </a:r>
            <a:r>
              <a:rPr lang="tr-TR" sz="1400" dirty="0"/>
              <a:t> Management: </a:t>
            </a:r>
            <a:r>
              <a:rPr lang="tr-TR" sz="1400" dirty="0" err="1"/>
              <a:t>Operational</a:t>
            </a:r>
            <a:r>
              <a:rPr lang="tr-TR" sz="1400" dirty="0"/>
              <a:t> </a:t>
            </a:r>
            <a:r>
              <a:rPr lang="tr-TR" sz="1400" dirty="0" err="1"/>
              <a:t>Strategies</a:t>
            </a:r>
            <a:r>
              <a:rPr lang="tr-TR" sz="1400" dirty="0"/>
              <a:t> </a:t>
            </a:r>
            <a:r>
              <a:rPr lang="tr-TR" sz="1400" dirty="0" err="1"/>
              <a:t>for</a:t>
            </a:r>
            <a:r>
              <a:rPr lang="tr-TR" sz="1400" dirty="0"/>
              <a:t> </a:t>
            </a:r>
            <a:r>
              <a:rPr lang="tr-TR" sz="1400" dirty="0" err="1"/>
              <a:t>Today</a:t>
            </a:r>
            <a:r>
              <a:rPr lang="tr-TR" sz="1400" dirty="0"/>
              <a:t>, </a:t>
            </a:r>
            <a:r>
              <a:rPr lang="tr-TR" sz="1400" dirty="0" err="1"/>
              <a:t>Pearson</a:t>
            </a:r>
            <a:r>
              <a:rPr lang="tr-TR" sz="1400" dirty="0"/>
              <a:t>, UK.</a:t>
            </a:r>
          </a:p>
          <a:p>
            <a:pPr algn="just">
              <a:lnSpc>
                <a:spcPct val="150000"/>
              </a:lnSpc>
            </a:pPr>
            <a:r>
              <a:rPr lang="tr-TR" sz="1400" dirty="0"/>
              <a:t>Frank, B., 2009. </a:t>
            </a:r>
            <a:r>
              <a:rPr lang="tr-TR" sz="1400" dirty="0" err="1"/>
              <a:t>Facility</a:t>
            </a:r>
            <a:r>
              <a:rPr lang="tr-TR" sz="1400" dirty="0"/>
              <a:t> Management </a:t>
            </a:r>
            <a:r>
              <a:rPr lang="tr-TR" sz="1400" dirty="0" err="1"/>
              <a:t>Handbook</a:t>
            </a:r>
            <a:r>
              <a:rPr lang="tr-TR" sz="1400" dirty="0"/>
              <a:t>, </a:t>
            </a:r>
            <a:r>
              <a:rPr lang="tr-TR" sz="1400" dirty="0" err="1"/>
              <a:t>Butterworth-Heinemann</a:t>
            </a:r>
            <a:r>
              <a:rPr lang="tr-TR" sz="1400" dirty="0"/>
              <a:t>, USA</a:t>
            </a:r>
          </a:p>
          <a:p>
            <a:pPr algn="just">
              <a:lnSpc>
                <a:spcPct val="150000"/>
              </a:lnSpc>
            </a:pPr>
            <a:r>
              <a:rPr lang="tr-TR" sz="1400" dirty="0" err="1"/>
              <a:t>Jens</a:t>
            </a:r>
            <a:r>
              <a:rPr lang="tr-TR" sz="1400" dirty="0"/>
              <a:t>, N., 2007. </a:t>
            </a:r>
            <a:r>
              <a:rPr lang="tr-TR" sz="1400" dirty="0" err="1"/>
              <a:t>Facility</a:t>
            </a:r>
            <a:r>
              <a:rPr lang="tr-TR" sz="1400" dirty="0"/>
              <a:t> Management, </a:t>
            </a:r>
            <a:r>
              <a:rPr lang="tr-TR" sz="1400" dirty="0" err="1"/>
              <a:t>Grundlagen</a:t>
            </a:r>
            <a:r>
              <a:rPr lang="tr-TR" sz="1400" dirty="0"/>
              <a:t>, </a:t>
            </a:r>
            <a:r>
              <a:rPr lang="tr-TR" sz="1400" dirty="0" err="1"/>
              <a:t>Computerunterstützung</a:t>
            </a:r>
            <a:r>
              <a:rPr lang="tr-TR" sz="1400" dirty="0"/>
              <a:t>, </a:t>
            </a:r>
            <a:r>
              <a:rPr lang="tr-TR" sz="1400" dirty="0" err="1"/>
              <a:t>Systemeinführung</a:t>
            </a:r>
            <a:r>
              <a:rPr lang="tr-TR" sz="1400" dirty="0"/>
              <a:t>, </a:t>
            </a:r>
            <a:r>
              <a:rPr lang="tr-TR" sz="1400" dirty="0" err="1"/>
              <a:t>Anwendungsbeispiele</a:t>
            </a:r>
            <a:r>
              <a:rPr lang="tr-TR" sz="1400" dirty="0"/>
              <a:t>, </a:t>
            </a:r>
            <a:r>
              <a:rPr lang="tr-TR" sz="1400" dirty="0" err="1"/>
              <a:t>Deutschland</a:t>
            </a:r>
            <a:r>
              <a:rPr lang="tr-TR" sz="1400" dirty="0"/>
              <a:t>.</a:t>
            </a:r>
          </a:p>
          <a:p>
            <a:pPr algn="just">
              <a:lnSpc>
                <a:spcPct val="150000"/>
              </a:lnSpc>
            </a:pPr>
            <a:r>
              <a:rPr lang="tr-TR" sz="1400" dirty="0" err="1"/>
              <a:t>Michaela</a:t>
            </a:r>
            <a:r>
              <a:rPr lang="tr-TR" sz="1400" dirty="0"/>
              <a:t>, H., 2006. </a:t>
            </a:r>
            <a:r>
              <a:rPr lang="tr-TR" sz="1400" dirty="0" err="1"/>
              <a:t>Handbuch</a:t>
            </a:r>
            <a:r>
              <a:rPr lang="tr-TR" sz="1400" dirty="0"/>
              <a:t> </a:t>
            </a:r>
            <a:r>
              <a:rPr lang="tr-TR" sz="1400" dirty="0" err="1"/>
              <a:t>Facility</a:t>
            </a:r>
            <a:r>
              <a:rPr lang="tr-TR" sz="1400" dirty="0"/>
              <a:t> Management </a:t>
            </a:r>
            <a:r>
              <a:rPr lang="tr-TR" sz="1400" dirty="0" err="1"/>
              <a:t>Für</a:t>
            </a:r>
            <a:r>
              <a:rPr lang="tr-TR" sz="1400" dirty="0"/>
              <a:t> </a:t>
            </a:r>
            <a:r>
              <a:rPr lang="tr-TR" sz="1400" dirty="0" err="1"/>
              <a:t>Immobilienunternehmen</a:t>
            </a:r>
            <a:r>
              <a:rPr lang="tr-TR" sz="1400" dirty="0"/>
              <a:t>, </a:t>
            </a:r>
            <a:r>
              <a:rPr lang="tr-TR" sz="1400" dirty="0" err="1"/>
              <a:t>Springer-Verlag</a:t>
            </a:r>
            <a:r>
              <a:rPr lang="tr-TR" sz="1400" dirty="0"/>
              <a:t>, </a:t>
            </a:r>
            <a:r>
              <a:rPr lang="tr-TR" sz="1400" dirty="0" err="1"/>
              <a:t>Deutschland</a:t>
            </a:r>
            <a:r>
              <a:rPr lang="tr-TR" sz="1400" dirty="0"/>
              <a:t>.</a:t>
            </a:r>
          </a:p>
          <a:p>
            <a:pPr>
              <a:lnSpc>
                <a:spcPct val="150000"/>
              </a:lnSpc>
            </a:pPr>
            <a:endParaRPr lang="tr-TR" sz="1400" dirty="0"/>
          </a:p>
        </p:txBody>
      </p:sp>
    </p:spTree>
    <p:extLst>
      <p:ext uri="{BB962C8B-B14F-4D97-AF65-F5344CB8AC3E}">
        <p14:creationId xmlns:p14="http://schemas.microsoft.com/office/powerpoint/2010/main" val="26352327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17073</TotalTime>
  <Words>722</Words>
  <Application>Microsoft Office PowerPoint</Application>
  <PresentationFormat>Ekran Gösterisi (4:3)</PresentationFormat>
  <Paragraphs>41</Paragraphs>
  <Slides>10</Slides>
  <Notes>0</Notes>
  <HiddenSlides>0</HiddenSlides>
  <MMClips>0</MMClips>
  <ScaleCrop>false</ScaleCrop>
  <HeadingPairs>
    <vt:vector size="4" baseType="variant">
      <vt:variant>
        <vt:lpstr>Tema</vt:lpstr>
      </vt:variant>
      <vt:variant>
        <vt:i4>3</vt:i4>
      </vt:variant>
      <vt:variant>
        <vt:lpstr>Slayt Başlıkları</vt:lpstr>
      </vt:variant>
      <vt:variant>
        <vt:i4>10</vt:i4>
      </vt:variant>
    </vt:vector>
  </HeadingPairs>
  <TitlesOfParts>
    <vt:vector size="13" baseType="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849</cp:revision>
  <cp:lastPrinted>2016-10-24T07:53:35Z</cp:lastPrinted>
  <dcterms:created xsi:type="dcterms:W3CDTF">2016-09-18T09:35:24Z</dcterms:created>
  <dcterms:modified xsi:type="dcterms:W3CDTF">2020-02-24T10:33:18Z</dcterms:modified>
</cp:coreProperties>
</file>