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2" r:id="rId2"/>
    <p:sldId id="256" r:id="rId3"/>
    <p:sldId id="299" r:id="rId4"/>
    <p:sldId id="273" r:id="rId5"/>
    <p:sldId id="301" r:id="rId6"/>
    <p:sldId id="276" r:id="rId7"/>
    <p:sldId id="261" r:id="rId8"/>
    <p:sldId id="262" r:id="rId9"/>
    <p:sldId id="303" r:id="rId10"/>
    <p:sldId id="304" r:id="rId11"/>
    <p:sldId id="302" r:id="rId12"/>
    <p:sldId id="268" r:id="rId13"/>
    <p:sldId id="290" r:id="rId14"/>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CB48A"/>
    <a:srgbClr val="FABA86"/>
    <a:srgbClr val="ABC67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494"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13.2.2018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13.2.2018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13.2.2018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13.2.2018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13.2.2018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D9F75050-0E15-4C5B-92B0-66D068882F1F}" type="datetimeFigureOut">
              <a:rPr lang="tr-TR" smtClean="0"/>
              <a:pPr/>
              <a:t>13.2.2018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D9F75050-0E15-4C5B-92B0-66D068882F1F}" type="datetimeFigureOut">
              <a:rPr lang="tr-TR" smtClean="0"/>
              <a:pPr/>
              <a:t>13.2.2018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D9F75050-0E15-4C5B-92B0-66D068882F1F}" type="datetimeFigureOut">
              <a:rPr lang="tr-TR" smtClean="0"/>
              <a:pPr/>
              <a:t>13.2.2018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13.2.2018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13.2.2018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13.2.2018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20000"/>
                <a:lumOff val="80000"/>
              </a:schemeClr>
            </a:gs>
            <a:gs pos="41000">
              <a:schemeClr val="accent5">
                <a:lumMod val="40000"/>
                <a:lumOff val="60000"/>
              </a:schemeClr>
            </a:gs>
            <a:gs pos="100000">
              <a:srgbClr val="BCB48A"/>
            </a:gs>
          </a:gsLst>
          <a:lin ang="5400000" scaled="0"/>
          <a:tileRect/>
        </a:gradFill>
        <a:effectLst/>
      </p:bgPr>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F75050-0E15-4C5B-92B0-66D068882F1F}" type="datetimeFigureOut">
              <a:rPr lang="tr-TR" smtClean="0"/>
              <a:pPr/>
              <a:t>13.2.2018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Dikdörtgen"/>
          <p:cNvSpPr/>
          <p:nvPr/>
        </p:nvSpPr>
        <p:spPr>
          <a:xfrm>
            <a:off x="827584" y="2060848"/>
            <a:ext cx="7072362" cy="1077218"/>
          </a:xfrm>
          <a:prstGeom prst="rect">
            <a:avLst/>
          </a:prstGeom>
        </p:spPr>
        <p:txBody>
          <a:bodyPr wrap="square">
            <a:spAutoFit/>
          </a:bodyPr>
          <a:lstStyle/>
          <a:p>
            <a:pPr lvl="0" indent="450850" algn="ctr" fontAlgn="base">
              <a:spcBef>
                <a:spcPct val="0"/>
              </a:spcBef>
              <a:spcAft>
                <a:spcPct val="0"/>
              </a:spcAft>
            </a:pPr>
            <a:r>
              <a:rPr lang="tr-TR" sz="3200" b="1" dirty="0" smtClean="0">
                <a:latin typeface="Times New Roman" pitchFamily="18" charset="0"/>
                <a:ea typeface="Times New Roman" pitchFamily="18" charset="0"/>
                <a:cs typeface="Times New Roman" pitchFamily="18" charset="0"/>
              </a:rPr>
              <a:t>GELİŞİM VE ÖĞRENME </a:t>
            </a:r>
          </a:p>
          <a:p>
            <a:pPr lvl="0" indent="450850" algn="ctr" fontAlgn="base">
              <a:spcBef>
                <a:spcPct val="0"/>
              </a:spcBef>
              <a:spcAft>
                <a:spcPct val="0"/>
              </a:spcAft>
            </a:pPr>
            <a:r>
              <a:rPr lang="tr-TR" sz="3200" b="1" dirty="0" smtClean="0">
                <a:latin typeface="Times New Roman" pitchFamily="18" charset="0"/>
                <a:ea typeface="Times New Roman" pitchFamily="18" charset="0"/>
                <a:cs typeface="Times New Roman" pitchFamily="18" charset="0"/>
              </a:rPr>
              <a:t>PSİKOLOJİSİNE GİRİŞ</a:t>
            </a:r>
            <a:r>
              <a:rPr lang="tr-TR" sz="3200" dirty="0" smtClean="0">
                <a:latin typeface="Times New Roman" pitchFamily="18" charset="0"/>
                <a:ea typeface="Times New Roman" pitchFamily="18" charset="0"/>
                <a:cs typeface="Times New Roman" pitchFamily="18" charset="0"/>
              </a:rPr>
              <a:t>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a:spLocks noGrp="1" noChangeArrowheads="1"/>
          </p:cNvSpPr>
          <p:nvPr>
            <p:ph idx="1"/>
          </p:nvPr>
        </p:nvSpPr>
        <p:spPr bwMode="auto">
          <a:xfrm>
            <a:off x="467544" y="1125905"/>
            <a:ext cx="8229600" cy="34163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just" defTabSz="914400" rtl="0" eaLnBrk="1" fontAlgn="base" latinLnBrk="0" hangingPunct="1">
              <a:lnSpc>
                <a:spcPct val="100000"/>
              </a:lnSpc>
              <a:spcBef>
                <a:spcPct val="0"/>
              </a:spcBef>
              <a:spcAft>
                <a:spcPct val="0"/>
              </a:spcAft>
              <a:buClrTx/>
              <a:buSzTx/>
              <a:buFontTx/>
              <a:buNone/>
              <a:tabLst/>
            </a:pPr>
            <a:r>
              <a:rPr kumimoji="0" lang="tr-TR" sz="24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Gelişim </a:t>
            </a:r>
            <a:r>
              <a:rPr kumimoji="0" lang="tr-TR" sz="24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Psikolojisi: </a:t>
            </a:r>
            <a:r>
              <a:rPr kumimoji="0" lang="tr-TR"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Psikolojinin en eski ve yaygın dallarından biridir. İnsan davranışında, doğumdan ölüme kadar, tüm yaşamı boyunca gözlenen biyolojik ve psikolojik değişiklikleri inceler. Büyüme ve gelişme sonucu, davranış ve bilişsel sistemde ortaya çıkan değişiklikleri inceleyen psikoloji </a:t>
            </a:r>
            <a:r>
              <a:rPr kumimoji="0" lang="tr-TR"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dalıdır. </a:t>
            </a:r>
            <a:r>
              <a:rPr kumimoji="0" lang="tr-TR"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Kişinin kronolojik yaşıyla, kalıtımsal donanımı ve içinde büyüdüğü çevre özellikleriyle, onun davranış şekli arasındaki ilişkiyi araştırır, ilgili ilkeleri belirlemeye ve açıklayıcı kuramları geliştirmeye çalışır. </a:t>
            </a:r>
            <a:endParaRPr kumimoji="0" lang="tr-TR" sz="24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7617590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Dikdörtgen"/>
          <p:cNvSpPr>
            <a:spLocks noGrp="1"/>
          </p:cNvSpPr>
          <p:nvPr>
            <p:ph idx="1"/>
          </p:nvPr>
        </p:nvSpPr>
        <p:spPr>
          <a:xfrm>
            <a:off x="467544" y="1628800"/>
            <a:ext cx="8229600" cy="2308324"/>
          </a:xfrm>
          <a:prstGeom prst="rect">
            <a:avLst/>
          </a:prstGeom>
        </p:spPr>
        <p:txBody>
          <a:bodyPr wrap="square">
            <a:spAutoFit/>
          </a:bodyPr>
          <a:lstStyle/>
          <a:p>
            <a:pPr lvl="0" indent="0" algn="just" eaLnBrk="0" fontAlgn="base" hangingPunct="0">
              <a:spcBef>
                <a:spcPct val="0"/>
              </a:spcBef>
              <a:spcAft>
                <a:spcPct val="0"/>
              </a:spcAft>
              <a:buNone/>
            </a:pPr>
            <a:r>
              <a:rPr lang="tr-TR" sz="2400" b="1" dirty="0" smtClean="0">
                <a:latin typeface="Arial" pitchFamily="34" charset="0"/>
                <a:ea typeface="Times New Roman" pitchFamily="18" charset="0"/>
                <a:cs typeface="Arial" pitchFamily="34" charset="0"/>
              </a:rPr>
              <a:t>Öğrenme </a:t>
            </a:r>
            <a:r>
              <a:rPr lang="tr-TR" sz="2400" b="1" dirty="0" smtClean="0">
                <a:latin typeface="Arial" pitchFamily="34" charset="0"/>
                <a:ea typeface="Times New Roman" pitchFamily="18" charset="0"/>
                <a:cs typeface="Arial" pitchFamily="34" charset="0"/>
              </a:rPr>
              <a:t>Psikolojisi:</a:t>
            </a:r>
            <a:r>
              <a:rPr lang="tr-TR" sz="2400" dirty="0" smtClean="0">
                <a:latin typeface="Arial" pitchFamily="34" charset="0"/>
                <a:ea typeface="Times New Roman" pitchFamily="18" charset="0"/>
                <a:cs typeface="Arial" pitchFamily="34" charset="0"/>
              </a:rPr>
              <a:t> Eğitim Psikolojisinin önemle üzerinde durduğu konulardan biri de, öğretimin niteliğini geliştirmektir. </a:t>
            </a:r>
            <a:r>
              <a:rPr lang="tr-TR" sz="2400" dirty="0" smtClean="0">
                <a:latin typeface="Arial" pitchFamily="34" charset="0"/>
                <a:ea typeface="Times New Roman" pitchFamily="18" charset="0"/>
                <a:cs typeface="Arial" pitchFamily="34" charset="0"/>
              </a:rPr>
              <a:t>Öğrenmenin </a:t>
            </a:r>
            <a:r>
              <a:rPr lang="tr-TR" sz="2400" dirty="0" smtClean="0">
                <a:latin typeface="Arial" pitchFamily="34" charset="0"/>
                <a:ea typeface="Times New Roman" pitchFamily="18" charset="0"/>
                <a:cs typeface="Arial" pitchFamily="34" charset="0"/>
              </a:rPr>
              <a:t>nasıl gerçekleştiğini bilen öğretmen, öğrenme kuramlarına dayalı olarak geliştirilen öğretim modellerini, ilkelerini, yöntem ve tekniklerini daha kolay kavrar ve uygular. </a:t>
            </a:r>
            <a:endParaRPr lang="tr-TR" sz="2400" dirty="0" smtClean="0">
              <a:latin typeface="Arial" pitchFamily="34" charset="0"/>
              <a:cs typeface="Arial" pitchFamily="34" charset="0"/>
            </a:endParaRPr>
          </a:p>
        </p:txBody>
      </p:sp>
    </p:spTree>
    <p:extLst>
      <p:ext uri="{BB962C8B-B14F-4D97-AF65-F5344CB8AC3E}">
        <p14:creationId xmlns:p14="http://schemas.microsoft.com/office/powerpoint/2010/main" val="3070364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1"/>
          <p:cNvSpPr>
            <a:spLocks noChangeArrowheads="1"/>
          </p:cNvSpPr>
          <p:nvPr/>
        </p:nvSpPr>
        <p:spPr bwMode="auto">
          <a:xfrm>
            <a:off x="785786" y="214290"/>
            <a:ext cx="7668344" cy="440120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ctr" defTabSz="914400" rtl="0" eaLnBrk="1" fontAlgn="base" latinLnBrk="0" hangingPunct="1">
              <a:lnSpc>
                <a:spcPct val="100000"/>
              </a:lnSpc>
              <a:spcBef>
                <a:spcPct val="0"/>
              </a:spcBef>
              <a:spcAft>
                <a:spcPct val="0"/>
              </a:spcAft>
              <a:buClrTx/>
              <a:buSzTx/>
              <a:buFontTx/>
              <a:buNone/>
              <a:tabLst/>
            </a:pPr>
            <a:r>
              <a:rPr kumimoji="0" lang="tr-TR" sz="20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Gelişim ve Öğrenme Psikolojisinde Kullanılan </a:t>
            </a:r>
          </a:p>
          <a:p>
            <a:pPr marL="0" marR="0" lvl="0" indent="450850" algn="ctr" defTabSz="914400" rtl="0" eaLnBrk="1" fontAlgn="base" latinLnBrk="0" hangingPunct="1">
              <a:lnSpc>
                <a:spcPct val="100000"/>
              </a:lnSpc>
              <a:spcBef>
                <a:spcPct val="0"/>
              </a:spcBef>
              <a:spcAft>
                <a:spcPct val="0"/>
              </a:spcAft>
              <a:buClrTx/>
              <a:buSzTx/>
              <a:buFontTx/>
              <a:buNone/>
              <a:tabLst/>
            </a:pPr>
            <a:r>
              <a:rPr kumimoji="0" lang="tr-TR" sz="20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Araştırma Teknikleri</a:t>
            </a:r>
          </a:p>
          <a:p>
            <a:pPr marL="0" marR="0" lvl="0" indent="450850" algn="just" defTabSz="914400" rtl="0" eaLnBrk="1" fontAlgn="base" latinLnBrk="0" hangingPunct="1">
              <a:lnSpc>
                <a:spcPct val="100000"/>
              </a:lnSpc>
              <a:spcBef>
                <a:spcPct val="0"/>
              </a:spcBef>
              <a:spcAft>
                <a:spcPct val="0"/>
              </a:spcAft>
              <a:buClrTx/>
              <a:buSzTx/>
              <a:buFontTx/>
              <a:buNone/>
              <a:tabLst/>
            </a:pPr>
            <a:endParaRPr kumimoji="0" lang="tr-TR"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tr-T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Bir bilim dalı olarak psikoloji, sistematik bilgiler bütünüdür. Psikolojide bilgi, davranışların ve ilgili diğer olayların gözlenmesi ve ölçülmesiyle elde edilir. Psikoloji biliminin temel amaçları şunlardır.</a:t>
            </a:r>
            <a:endParaRPr kumimoji="0" lang="tr-TR"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tr-TR" sz="20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Betimleme:</a:t>
            </a:r>
            <a:r>
              <a:rPr kumimoji="0" lang="tr-T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Birbiriyle ilişkili davranışların ve davranışları belirleyen koşulların saptanmasına yönelik araştırmalar yapma ve "Ne" olduğunu anlamaya çalışma. </a:t>
            </a:r>
            <a:endParaRPr kumimoji="0" lang="tr-TR"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tr-TR" sz="20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Açıklama:</a:t>
            </a:r>
            <a:r>
              <a:rPr kumimoji="0" lang="tr-T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Davranışları açıklayan genel ilkelerin ve kuramların oluşturulmasını içerir. Davranışları anlamak, betimleme ve açıklama amaçlarının gerçekleşmesiyle mümkün olur. "Nasıl" ve "Neden" sorularına yanıt bulmaya çalışma.</a:t>
            </a:r>
            <a:endParaRPr kumimoji="0" lang="tr-TR" sz="2000" b="0" i="0" u="none" strike="noStrike" cap="none" normalizeH="0" baseline="0" dirty="0" smtClean="0">
              <a:ln>
                <a:noFill/>
              </a:ln>
              <a:solidFill>
                <a:schemeClr val="tx1"/>
              </a:solidFill>
              <a:effectLst/>
              <a:latin typeface="Arial" pitchFamily="34" charset="0"/>
              <a:cs typeface="Arial" pitchFamily="34" charset="0"/>
            </a:endParaRPr>
          </a:p>
        </p:txBody>
      </p:sp>
      <p:pic>
        <p:nvPicPr>
          <p:cNvPr id="4" name="Picture 4" descr="http://t2.gstatic.com/images?q=tbn:ANd9GcRhTp5aYmP0y_6kHDQ2-rq78uY8G964q4LA1YA5gZ6RDscNO1p1TQ"/>
          <p:cNvPicPr>
            <a:picLocks noChangeAspect="1" noChangeArrowheads="1"/>
          </p:cNvPicPr>
          <p:nvPr/>
        </p:nvPicPr>
        <p:blipFill>
          <a:blip r:embed="rId2" cstate="print"/>
          <a:srcRect/>
          <a:stretch>
            <a:fillRect/>
          </a:stretch>
        </p:blipFill>
        <p:spPr bwMode="auto">
          <a:xfrm>
            <a:off x="6143636" y="4214818"/>
            <a:ext cx="1783045" cy="2496264"/>
          </a:xfrm>
          <a:prstGeom prst="rect">
            <a:avLst/>
          </a:prstGeom>
          <a:noFill/>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Dikdörtgen"/>
          <p:cNvSpPr/>
          <p:nvPr/>
        </p:nvSpPr>
        <p:spPr>
          <a:xfrm>
            <a:off x="1071538" y="357166"/>
            <a:ext cx="7344816" cy="4093428"/>
          </a:xfrm>
          <a:prstGeom prst="rect">
            <a:avLst/>
          </a:prstGeom>
        </p:spPr>
        <p:txBody>
          <a:bodyPr wrap="square">
            <a:spAutoFit/>
          </a:bodyPr>
          <a:lstStyle/>
          <a:p>
            <a:pPr lvl="0" indent="450850" algn="just" eaLnBrk="0" fontAlgn="base" hangingPunct="0">
              <a:spcBef>
                <a:spcPct val="0"/>
              </a:spcBef>
              <a:spcAft>
                <a:spcPct val="0"/>
              </a:spcAft>
            </a:pPr>
            <a:r>
              <a:rPr lang="tr-TR" sz="2000" b="1" dirty="0" smtClean="0">
                <a:latin typeface="Arial" pitchFamily="34" charset="0"/>
                <a:ea typeface="Times New Roman" pitchFamily="18" charset="0"/>
                <a:cs typeface="Arial" pitchFamily="34" charset="0"/>
              </a:rPr>
              <a:t>Yordama:</a:t>
            </a:r>
            <a:r>
              <a:rPr lang="tr-TR" sz="2000" dirty="0" smtClean="0">
                <a:latin typeface="Arial" pitchFamily="34" charset="0"/>
                <a:ea typeface="Times New Roman" pitchFamily="18" charset="0"/>
                <a:cs typeface="Arial" pitchFamily="34" charset="0"/>
              </a:rPr>
              <a:t> Araştırmalardan elde edilen bulgulara ve/veya temel ilke ve kuramlara dayanarak, davranışları önceden tahmin etmeye yöneliktir. Şu an eldeki verilere dayanarak geleceği kestirme.</a:t>
            </a:r>
            <a:endParaRPr lang="tr-TR" sz="2000" dirty="0" smtClean="0">
              <a:latin typeface="Arial" pitchFamily="34" charset="0"/>
              <a:cs typeface="Arial" pitchFamily="34" charset="0"/>
            </a:endParaRPr>
          </a:p>
          <a:p>
            <a:pPr lvl="0" indent="450850" algn="just" eaLnBrk="0" fontAlgn="base" hangingPunct="0">
              <a:spcBef>
                <a:spcPct val="0"/>
              </a:spcBef>
              <a:spcAft>
                <a:spcPct val="0"/>
              </a:spcAft>
            </a:pPr>
            <a:r>
              <a:rPr lang="tr-TR" sz="2000" b="1" dirty="0" smtClean="0">
                <a:latin typeface="Arial" pitchFamily="34" charset="0"/>
                <a:ea typeface="Times New Roman" pitchFamily="18" charset="0"/>
                <a:cs typeface="Arial" pitchFamily="34" charset="0"/>
              </a:rPr>
              <a:t>Kontrol:</a:t>
            </a:r>
            <a:r>
              <a:rPr lang="tr-TR" sz="2000" dirty="0" smtClean="0">
                <a:latin typeface="Arial" pitchFamily="34" charset="0"/>
                <a:ea typeface="Times New Roman" pitchFamily="18" charset="0"/>
                <a:cs typeface="Arial" pitchFamily="34" charset="0"/>
              </a:rPr>
              <a:t> Bu amaç ise, davranışların istenen bir düzeye veya biçime getirilmesini içerir. Davranışların kontrolünde de araştırma bulgularına ve/veya temel ilke ve kuramlara dayanılır.</a:t>
            </a:r>
            <a:endParaRPr lang="tr-TR" sz="2000" dirty="0" smtClean="0">
              <a:latin typeface="Arial" pitchFamily="34" charset="0"/>
              <a:cs typeface="Arial" pitchFamily="34" charset="0"/>
            </a:endParaRPr>
          </a:p>
          <a:p>
            <a:pPr lvl="0" indent="450850" algn="just" eaLnBrk="0" fontAlgn="base" hangingPunct="0">
              <a:spcBef>
                <a:spcPct val="0"/>
              </a:spcBef>
              <a:spcAft>
                <a:spcPct val="0"/>
              </a:spcAft>
            </a:pPr>
            <a:r>
              <a:rPr lang="tr-TR" sz="2000" dirty="0" smtClean="0">
                <a:latin typeface="Arial" pitchFamily="34" charset="0"/>
                <a:ea typeface="Times New Roman" pitchFamily="18" charset="0"/>
                <a:cs typeface="Arial" pitchFamily="34" charset="0"/>
              </a:rPr>
              <a:t>Yukarıdaki amaçlar, birbirini izleyen aşamalar niteliğindedir. Ancak, psikolojide kullanılan her araştırma yöntemi, bu amaçların tümünü birden gerçekleştiremez.</a:t>
            </a:r>
            <a:endParaRPr lang="tr-TR" sz="2000" dirty="0" smtClean="0">
              <a:latin typeface="Arial" pitchFamily="34" charset="0"/>
              <a:cs typeface="Arial" pitchFamily="34" charset="0"/>
            </a:endParaRPr>
          </a:p>
          <a:p>
            <a:pPr lvl="0" indent="450850" algn="just" eaLnBrk="0" fontAlgn="base" hangingPunct="0">
              <a:spcBef>
                <a:spcPct val="0"/>
              </a:spcBef>
              <a:spcAft>
                <a:spcPct val="0"/>
              </a:spcAft>
            </a:pPr>
            <a:r>
              <a:rPr lang="tr-TR" sz="2000" dirty="0" smtClean="0">
                <a:latin typeface="Arial" pitchFamily="34" charset="0"/>
                <a:ea typeface="Times New Roman" pitchFamily="18" charset="0"/>
                <a:cs typeface="Arial" pitchFamily="34" charset="0"/>
              </a:rPr>
              <a:t>Psikoloji biliminin insan davranışını anlama amacını gerçekleştirebilmesi için, bu konuda geçerli ve güvenilir bilgiye ihtiyacı vardır.</a:t>
            </a:r>
            <a:endParaRPr lang="tr-TR" sz="2000" dirty="0" smtClean="0">
              <a:latin typeface="Arial" pitchFamily="34" charset="0"/>
              <a:cs typeface="Arial" pitchFamily="34" charset="0"/>
            </a:endParaRPr>
          </a:p>
        </p:txBody>
      </p:sp>
      <p:pic>
        <p:nvPicPr>
          <p:cNvPr id="5" name="Picture 2" descr="C:\Users\Saba Hoca\Desktop\YENİ RESİMLER\2.bmp"/>
          <p:cNvPicPr>
            <a:picLocks noChangeAspect="1" noChangeArrowheads="1"/>
          </p:cNvPicPr>
          <p:nvPr/>
        </p:nvPicPr>
        <p:blipFill>
          <a:blip r:embed="rId2"/>
          <a:srcRect/>
          <a:stretch>
            <a:fillRect/>
          </a:stretch>
        </p:blipFill>
        <p:spPr bwMode="auto">
          <a:xfrm>
            <a:off x="3643306" y="4429132"/>
            <a:ext cx="2286016" cy="2247900"/>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571472" y="785794"/>
            <a:ext cx="7991178" cy="501675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just" defTabSz="914400" rtl="0" eaLnBrk="0" fontAlgn="base" latinLnBrk="0" hangingPunct="0">
              <a:lnSpc>
                <a:spcPct val="100000"/>
              </a:lnSpc>
              <a:spcBef>
                <a:spcPct val="0"/>
              </a:spcBef>
              <a:spcAft>
                <a:spcPct val="0"/>
              </a:spcAft>
              <a:buClrTx/>
              <a:buSzTx/>
              <a:buFontTx/>
              <a:buNone/>
              <a:tabLst/>
            </a:pPr>
            <a:r>
              <a:rPr kumimoji="0" lang="tr-T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Psikoloji, davranışlarımızın nedenini inceleyen, kendimizi anlamamıza yardımcı olan bilim dalıdır.Psikoloji bilimi insanın, kendisini ve başkalarını daha iyi tanımasına yardımcı olur.</a:t>
            </a:r>
          </a:p>
          <a:p>
            <a:pPr marL="0" marR="0" lvl="0" indent="450850" algn="just" defTabSz="914400" rtl="0" eaLnBrk="0" fontAlgn="base" latinLnBrk="0" hangingPunct="0">
              <a:lnSpc>
                <a:spcPct val="100000"/>
              </a:lnSpc>
              <a:spcBef>
                <a:spcPct val="0"/>
              </a:spcBef>
              <a:spcAft>
                <a:spcPct val="0"/>
              </a:spcAft>
              <a:buClrTx/>
              <a:buSzTx/>
              <a:buFontTx/>
              <a:buNone/>
              <a:tabLst/>
            </a:pPr>
            <a:endParaRPr kumimoji="0" lang="tr-TR"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tr-T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Psikoloji, insan davranışlarının bilimi olarak, bireyin;</a:t>
            </a:r>
            <a:endParaRPr kumimoji="0" lang="tr-TR"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tr-T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-Kendini daha iyi anlamasına ve davranışlarının nedenleri konusunda daha</a:t>
            </a:r>
            <a:endParaRPr kumimoji="0" lang="tr-TR"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tr-T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bilinçli olmasına,</a:t>
            </a:r>
            <a:endParaRPr kumimoji="0" lang="tr-TR"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tr-T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-Başkalarının davranışları ve nedenleri konularında bilinçlenmesine </a:t>
            </a:r>
            <a:endParaRPr kumimoji="0" lang="tr-TR"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tr-T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-İlişkilerinde daha gerçekçi ve daha yapıcı kararlar almasına,</a:t>
            </a:r>
            <a:endParaRPr kumimoji="0" lang="tr-TR"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tr-T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-Sürekli değişen çevre koşullarına daha kolay uyum yapabilmesine, </a:t>
            </a:r>
            <a:endParaRPr kumimoji="0" lang="tr-TR"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tr-T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-Kişilerarası ilişkilerini düzenleyebilmesine </a:t>
            </a:r>
            <a:endParaRPr kumimoji="0" lang="tr-TR"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tr-T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-Karşılaştığı güçlükleri çözümleyebilmesine yardım eder.</a:t>
            </a:r>
          </a:p>
          <a:p>
            <a:pPr marL="0" marR="0" lvl="0" indent="450850" algn="just" defTabSz="914400" rtl="0" eaLnBrk="0" fontAlgn="base" latinLnBrk="0" hangingPunct="0">
              <a:lnSpc>
                <a:spcPct val="100000"/>
              </a:lnSpc>
              <a:spcBef>
                <a:spcPct val="0"/>
              </a:spcBef>
              <a:spcAft>
                <a:spcPct val="0"/>
              </a:spcAft>
              <a:buClrTx/>
              <a:buSzTx/>
              <a:buFontTx/>
              <a:buNone/>
              <a:tabLst/>
            </a:pPr>
            <a:endParaRPr kumimoji="0" lang="tr-TR" sz="2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00034" y="285728"/>
            <a:ext cx="8229600" cy="3786189"/>
          </a:xfrm>
        </p:spPr>
        <p:txBody>
          <a:bodyPr>
            <a:noAutofit/>
          </a:bodyPr>
          <a:lstStyle/>
          <a:p>
            <a:pPr lvl="0" algn="just">
              <a:buNone/>
            </a:pPr>
            <a:r>
              <a:rPr lang="tr-TR" dirty="0" smtClean="0">
                <a:latin typeface="Arial" pitchFamily="34" charset="0"/>
                <a:ea typeface="Times New Roman" pitchFamily="18" charset="0"/>
                <a:cs typeface="Arial" pitchFamily="34" charset="0"/>
              </a:rPr>
              <a:t>     Psikoloji, çevre, insan ve davranışlar arasındaki etkileşimi incelemeye çalışır. Bu etkileşimin temel yapılarından biri </a:t>
            </a:r>
            <a:r>
              <a:rPr lang="tr-TR" b="1" dirty="0" smtClean="0">
                <a:latin typeface="Arial" pitchFamily="34" charset="0"/>
                <a:ea typeface="Times New Roman" pitchFamily="18" charset="0"/>
                <a:cs typeface="Arial" pitchFamily="34" charset="0"/>
              </a:rPr>
              <a:t>çevre</a:t>
            </a:r>
            <a:r>
              <a:rPr lang="tr-TR" dirty="0" smtClean="0">
                <a:latin typeface="Arial" pitchFamily="34" charset="0"/>
                <a:ea typeface="Times New Roman" pitchFamily="18" charset="0"/>
                <a:cs typeface="Arial" pitchFamily="34" charset="0"/>
              </a:rPr>
              <a:t>dir. </a:t>
            </a:r>
          </a:p>
          <a:p>
            <a:pPr lvl="0" algn="just">
              <a:buNone/>
            </a:pPr>
            <a:r>
              <a:rPr lang="tr-TR" dirty="0" smtClean="0">
                <a:latin typeface="Arial" pitchFamily="34" charset="0"/>
                <a:ea typeface="Times New Roman" pitchFamily="18" charset="0"/>
                <a:cs typeface="Arial" pitchFamily="34" charset="0"/>
              </a:rPr>
              <a:t>     Davranışlar, belli çevresel koşullar içinde oluşan olaylardır. İnsanın çevresiyle etkileşiminde ikinci yapı taşı, kişinin </a:t>
            </a:r>
            <a:r>
              <a:rPr lang="tr-TR" b="1" dirty="0" smtClean="0">
                <a:latin typeface="Arial" pitchFamily="34" charset="0"/>
                <a:ea typeface="Times New Roman" pitchFamily="18" charset="0"/>
                <a:cs typeface="Arial" pitchFamily="34" charset="0"/>
              </a:rPr>
              <a:t>kendisi</a:t>
            </a:r>
            <a:r>
              <a:rPr lang="tr-TR" dirty="0" smtClean="0">
                <a:latin typeface="Arial" pitchFamily="34" charset="0"/>
                <a:ea typeface="Times New Roman" pitchFamily="18" charset="0"/>
                <a:cs typeface="Arial" pitchFamily="34" charset="0"/>
              </a:rPr>
              <a:t>dir. </a:t>
            </a:r>
            <a:endParaRPr lang="tr-TR" dirty="0"/>
          </a:p>
        </p:txBody>
      </p:sp>
      <p:pic>
        <p:nvPicPr>
          <p:cNvPr id="2053" name="Picture 5" descr="C:\Users\Saba Hoca\Desktop\YENİ RESİMLER\11.jpg"/>
          <p:cNvPicPr>
            <a:picLocks noChangeAspect="1" noChangeArrowheads="1"/>
          </p:cNvPicPr>
          <p:nvPr/>
        </p:nvPicPr>
        <p:blipFill>
          <a:blip r:embed="rId2">
            <a:duotone>
              <a:schemeClr val="accent5">
                <a:shade val="45000"/>
                <a:satMod val="135000"/>
              </a:schemeClr>
              <a:prstClr val="white"/>
            </a:duotone>
          </a:blip>
          <a:srcRect/>
          <a:stretch>
            <a:fillRect/>
          </a:stretch>
        </p:blipFill>
        <p:spPr bwMode="auto">
          <a:xfrm>
            <a:off x="3857620" y="4214818"/>
            <a:ext cx="2928958" cy="2143128"/>
          </a:xfrm>
          <a:prstGeom prst="rect">
            <a:avLst/>
          </a:prstGeom>
          <a:ln>
            <a:noFill/>
          </a:ln>
          <a:effectLst>
            <a:outerShdw blurRad="292100" dist="139700" dir="2700000" algn="tl" rotWithShape="0">
              <a:srgbClr val="333333">
                <a:alpha val="65000"/>
              </a:srgbClr>
            </a:outerShdw>
          </a:effec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Dikdörtgen"/>
          <p:cNvSpPr/>
          <p:nvPr/>
        </p:nvSpPr>
        <p:spPr>
          <a:xfrm>
            <a:off x="285720" y="642918"/>
            <a:ext cx="8715436" cy="4401205"/>
          </a:xfrm>
          <a:prstGeom prst="rect">
            <a:avLst/>
          </a:prstGeom>
        </p:spPr>
        <p:txBody>
          <a:bodyPr wrap="square">
            <a:spAutoFit/>
          </a:bodyPr>
          <a:lstStyle/>
          <a:p>
            <a:pPr indent="450850" algn="just" eaLnBrk="0" fontAlgn="base" hangingPunct="0">
              <a:spcBef>
                <a:spcPct val="0"/>
              </a:spcBef>
              <a:spcAft>
                <a:spcPct val="0"/>
              </a:spcAft>
            </a:pPr>
            <a:r>
              <a:rPr lang="tr-TR" sz="2800" dirty="0" smtClean="0">
                <a:latin typeface="Arial" pitchFamily="34" charset="0"/>
                <a:ea typeface="Times New Roman" pitchFamily="18" charset="0"/>
                <a:cs typeface="Arial" pitchFamily="34" charset="0"/>
              </a:rPr>
              <a:t>İnsanın çevresiyle etkileşiminde üçüncü öğe, </a:t>
            </a:r>
            <a:r>
              <a:rPr lang="tr-TR" sz="2800" b="1" dirty="0" smtClean="0">
                <a:latin typeface="Arial" pitchFamily="34" charset="0"/>
                <a:ea typeface="Times New Roman" pitchFamily="18" charset="0"/>
                <a:cs typeface="Arial" pitchFamily="34" charset="0"/>
              </a:rPr>
              <a:t>davranış</a:t>
            </a:r>
            <a:r>
              <a:rPr lang="tr-TR" sz="2800" dirty="0" smtClean="0">
                <a:latin typeface="Arial" pitchFamily="34" charset="0"/>
                <a:ea typeface="Times New Roman" pitchFamily="18" charset="0"/>
                <a:cs typeface="Arial" pitchFamily="34" charset="0"/>
              </a:rPr>
              <a:t>lardır.Davranım,davranışın küçük bir birimidir.Bir organizmadaki tek bir sinir hücresinin harekete geçmesi davranım olarak kabul edilirken, konuşmak, yürümek,düşünmek, kızmak, küsmek.gibi organizma tarafından yapılan her türlü eylem de davranış olarak kabul edilmektedir. Davranış, bir çok davranım dizisinden oluşur. </a:t>
            </a:r>
            <a:endParaRPr lang="tr-TR" sz="2800" dirty="0" smtClean="0">
              <a:latin typeface="Arial" pitchFamily="34" charset="0"/>
              <a:cs typeface="Arial" pitchFamily="34" charset="0"/>
            </a:endParaRPr>
          </a:p>
          <a:p>
            <a:pPr lvl="0" indent="450850" algn="just" eaLnBrk="0" fontAlgn="base" hangingPunct="0">
              <a:spcBef>
                <a:spcPct val="0"/>
              </a:spcBef>
              <a:spcAft>
                <a:spcPct val="0"/>
              </a:spcAft>
            </a:pPr>
            <a:endParaRPr lang="tr-TR" sz="2800" dirty="0" smtClean="0">
              <a:latin typeface="Arial" pitchFamily="34" charset="0"/>
              <a:ea typeface="Times New Roman" pitchFamily="18" charset="0"/>
              <a:cs typeface="Arial" pitchFamily="34" charset="0"/>
            </a:endParaRPr>
          </a:p>
          <a:p>
            <a:pPr lvl="0" indent="450850" algn="just" eaLnBrk="0" fontAlgn="base" hangingPunct="0">
              <a:spcBef>
                <a:spcPct val="0"/>
              </a:spcBef>
              <a:spcAft>
                <a:spcPct val="0"/>
              </a:spcAft>
            </a:pPr>
            <a:endParaRPr lang="tr-TR" sz="2800" dirty="0" smtClean="0">
              <a:latin typeface="Arial" pitchFamily="34" charset="0"/>
              <a:cs typeface="Arial" pitchFamily="34" charset="0"/>
            </a:endParaRPr>
          </a:p>
        </p:txBody>
      </p:sp>
      <p:pic>
        <p:nvPicPr>
          <p:cNvPr id="4098" name="Picture 2" descr="C:\Users\Saba Hoca\Desktop\YENİ RESİMLER\28.jpg"/>
          <p:cNvPicPr>
            <a:picLocks noChangeAspect="1" noChangeArrowheads="1"/>
          </p:cNvPicPr>
          <p:nvPr/>
        </p:nvPicPr>
        <p:blipFill>
          <a:blip r:embed="rId2"/>
          <a:srcRect/>
          <a:stretch>
            <a:fillRect/>
          </a:stretch>
        </p:blipFill>
        <p:spPr bwMode="auto">
          <a:xfrm>
            <a:off x="5715008" y="4071942"/>
            <a:ext cx="2500330" cy="2000264"/>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683568" y="764704"/>
            <a:ext cx="7488832" cy="6643710"/>
          </a:xfrm>
        </p:spPr>
        <p:txBody>
          <a:bodyPr>
            <a:noAutofit/>
          </a:bodyPr>
          <a:lstStyle/>
          <a:p>
            <a:pPr lvl="0" indent="450850" algn="just" eaLnBrk="0" fontAlgn="base" hangingPunct="0">
              <a:spcBef>
                <a:spcPct val="0"/>
              </a:spcBef>
              <a:spcAft>
                <a:spcPct val="0"/>
              </a:spcAft>
              <a:buNone/>
            </a:pPr>
            <a:r>
              <a:rPr lang="tr-TR" sz="2800" dirty="0" smtClean="0">
                <a:latin typeface="Arial" pitchFamily="34" charset="0"/>
                <a:cs typeface="Arial" pitchFamily="34" charset="0"/>
              </a:rPr>
              <a:t>Davranışların niçin olduğuna değil, nasıl oluştuğuna önem verilmiştir.Bu ekol davranışları uyaran-tepki zinciri içinde açıklar.(U-T Bağlantısı) </a:t>
            </a:r>
          </a:p>
          <a:p>
            <a:pPr algn="just">
              <a:buNone/>
            </a:pPr>
            <a:r>
              <a:rPr lang="tr-TR" sz="2800" dirty="0" smtClean="0">
                <a:latin typeface="Arial" pitchFamily="34" charset="0"/>
                <a:cs typeface="Arial" pitchFamily="34" charset="0"/>
              </a:rPr>
              <a:t>      Davranışçı (</a:t>
            </a:r>
            <a:r>
              <a:rPr lang="tr-TR" sz="2800" dirty="0" err="1" smtClean="0">
                <a:latin typeface="Arial" pitchFamily="34" charset="0"/>
                <a:cs typeface="Arial" pitchFamily="34" charset="0"/>
              </a:rPr>
              <a:t>behavioral</a:t>
            </a:r>
            <a:r>
              <a:rPr lang="tr-TR" sz="2800" dirty="0" smtClean="0">
                <a:latin typeface="Arial" pitchFamily="34" charset="0"/>
                <a:cs typeface="Arial" pitchFamily="34" charset="0"/>
              </a:rPr>
              <a:t>) yaklaşımın, amacı, çevredeki uyarıcı koşullarla, ortaya çıkan davranış arasındaki ilişkiyi incelemektir. </a:t>
            </a:r>
          </a:p>
          <a:p>
            <a:pPr algn="just">
              <a:buNone/>
            </a:pPr>
            <a:r>
              <a:rPr lang="tr-TR" sz="2800" dirty="0" smtClean="0">
                <a:latin typeface="Arial" pitchFamily="34" charset="0"/>
                <a:cs typeface="Arial" pitchFamily="34" charset="0"/>
              </a:rPr>
              <a:t>         Öğrenme sürecini çevredeki pekiştirme ve  cezalandırma koşullarına bağlar.</a:t>
            </a:r>
          </a:p>
          <a:p>
            <a:pPr marL="0" lvl="0" indent="450850" algn="just" fontAlgn="base">
              <a:spcBef>
                <a:spcPct val="0"/>
              </a:spcBef>
              <a:spcAft>
                <a:spcPct val="0"/>
              </a:spcAft>
              <a:buNone/>
            </a:pPr>
            <a:r>
              <a:rPr lang="tr-TR" sz="2800" dirty="0" smtClean="0">
                <a:latin typeface="Arial" pitchFamily="34" charset="0"/>
                <a:ea typeface="Times New Roman" pitchFamily="18" charset="0"/>
                <a:cs typeface="Arial" pitchFamily="34" charset="0"/>
              </a:rPr>
              <a:t>   </a:t>
            </a:r>
          </a:p>
          <a:p>
            <a:pPr algn="just"/>
            <a:endParaRPr lang="tr-TR" sz="28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Dikdörtgen"/>
          <p:cNvSpPr/>
          <p:nvPr/>
        </p:nvSpPr>
        <p:spPr>
          <a:xfrm>
            <a:off x="714348" y="928670"/>
            <a:ext cx="7992888" cy="4893647"/>
          </a:xfrm>
          <a:prstGeom prst="rect">
            <a:avLst/>
          </a:prstGeom>
        </p:spPr>
        <p:txBody>
          <a:bodyPr wrap="square">
            <a:spAutoFit/>
          </a:bodyPr>
          <a:lstStyle/>
          <a:p>
            <a:pPr lvl="0" indent="450850" algn="just" eaLnBrk="0" fontAlgn="base" hangingPunct="0">
              <a:spcBef>
                <a:spcPct val="0"/>
              </a:spcBef>
              <a:spcAft>
                <a:spcPct val="0"/>
              </a:spcAft>
            </a:pPr>
            <a:r>
              <a:rPr lang="tr-TR" sz="2400" dirty="0" smtClean="0">
                <a:latin typeface="Arial" pitchFamily="34" charset="0"/>
                <a:ea typeface="Times New Roman" pitchFamily="18" charset="0"/>
                <a:cs typeface="Arial" pitchFamily="34" charset="0"/>
              </a:rPr>
              <a:t>Psikoloji biliminin inceleme konusunu oluşturan davranışlar, üç grupta incelenirler.</a:t>
            </a:r>
            <a:endParaRPr lang="tr-TR" sz="2400" dirty="0" smtClean="0">
              <a:latin typeface="Arial" pitchFamily="34" charset="0"/>
              <a:cs typeface="Arial" pitchFamily="34" charset="0"/>
            </a:endParaRPr>
          </a:p>
          <a:p>
            <a:pPr lvl="0" indent="450850" algn="just" eaLnBrk="0" fontAlgn="base" hangingPunct="0">
              <a:spcBef>
                <a:spcPct val="0"/>
              </a:spcBef>
              <a:spcAft>
                <a:spcPct val="0"/>
              </a:spcAft>
            </a:pPr>
            <a:r>
              <a:rPr lang="tr-TR" sz="2400" b="1" dirty="0" smtClean="0">
                <a:latin typeface="Arial" pitchFamily="34" charset="0"/>
                <a:ea typeface="Times New Roman" pitchFamily="18" charset="0"/>
                <a:cs typeface="Arial" pitchFamily="34" charset="0"/>
              </a:rPr>
              <a:t>1</a:t>
            </a:r>
            <a:r>
              <a:rPr lang="tr-TR" sz="2400" dirty="0" smtClean="0">
                <a:latin typeface="Arial" pitchFamily="34" charset="0"/>
                <a:ea typeface="Times New Roman" pitchFamily="18" charset="0"/>
                <a:cs typeface="Arial" pitchFamily="34" charset="0"/>
              </a:rPr>
              <a:t>-Sinir sistemi etkinlikleri ve fizyolojik süreçler: (</a:t>
            </a:r>
            <a:r>
              <a:rPr lang="tr-TR" sz="2400" dirty="0" err="1" smtClean="0">
                <a:latin typeface="Arial" pitchFamily="34" charset="0"/>
                <a:ea typeface="Times New Roman" pitchFamily="18" charset="0"/>
                <a:cs typeface="Arial" pitchFamily="34" charset="0"/>
              </a:rPr>
              <a:t>nöro</a:t>
            </a:r>
            <a:r>
              <a:rPr lang="tr-TR" sz="2400" dirty="0" smtClean="0">
                <a:latin typeface="Arial" pitchFamily="34" charset="0"/>
                <a:ea typeface="Times New Roman" pitchFamily="18" charset="0"/>
                <a:cs typeface="Arial" pitchFamily="34" charset="0"/>
              </a:rPr>
              <a:t>-fizyolojik faaliyetler) Gözlenmesinde çeşitli araç ve teknikler kullanılır. Örneğin kızma, terleme.</a:t>
            </a:r>
          </a:p>
          <a:p>
            <a:pPr lvl="0" indent="450850" algn="just" fontAlgn="base">
              <a:spcBef>
                <a:spcPct val="0"/>
              </a:spcBef>
              <a:spcAft>
                <a:spcPct val="0"/>
              </a:spcAft>
            </a:pPr>
            <a:r>
              <a:rPr lang="tr-TR" sz="2400" b="1" dirty="0" smtClean="0">
                <a:latin typeface="Arial" pitchFamily="34" charset="0"/>
                <a:ea typeface="Times New Roman" pitchFamily="18" charset="0"/>
                <a:cs typeface="Arial" pitchFamily="34" charset="0"/>
              </a:rPr>
              <a:t>2-</a:t>
            </a:r>
            <a:r>
              <a:rPr lang="tr-TR" sz="2400" dirty="0" smtClean="0">
                <a:latin typeface="Arial" pitchFamily="34" charset="0"/>
                <a:ea typeface="Times New Roman" pitchFamily="18" charset="0"/>
                <a:cs typeface="Arial" pitchFamily="34" charset="0"/>
              </a:rPr>
              <a:t>Dolaylı gözlenebilen davranışlar: Düşünme, problem çözme, akıl yürütme, duygu şeklindeki davranışlar doğrudan gözlenemez, ancak gözlenebilir davranışlardan çıkartılabilir. Örneğin mutluluk.</a:t>
            </a:r>
            <a:endParaRPr lang="tr-TR" sz="2400" dirty="0" smtClean="0">
              <a:latin typeface="Arial" pitchFamily="34" charset="0"/>
              <a:cs typeface="Arial" pitchFamily="34" charset="0"/>
            </a:endParaRPr>
          </a:p>
          <a:p>
            <a:pPr lvl="0" indent="450850" algn="just" eaLnBrk="0" fontAlgn="base" hangingPunct="0">
              <a:spcBef>
                <a:spcPct val="0"/>
              </a:spcBef>
              <a:spcAft>
                <a:spcPct val="0"/>
              </a:spcAft>
            </a:pPr>
            <a:r>
              <a:rPr lang="tr-TR" sz="2400" b="1" dirty="0" smtClean="0">
                <a:latin typeface="Arial" pitchFamily="34" charset="0"/>
                <a:ea typeface="Times New Roman" pitchFamily="18" charset="0"/>
                <a:cs typeface="Arial" pitchFamily="34" charset="0"/>
              </a:rPr>
              <a:t>3-</a:t>
            </a:r>
            <a:r>
              <a:rPr lang="tr-TR" sz="2400" dirty="0" smtClean="0">
                <a:latin typeface="Arial" pitchFamily="34" charset="0"/>
                <a:ea typeface="Times New Roman" pitchFamily="18" charset="0"/>
                <a:cs typeface="Arial" pitchFamily="34" charset="0"/>
              </a:rPr>
              <a:t>Doğrudan gözlenebilen davranışlar: Kişinin çeşitli hareketleri, jest ve mimiklerle konuşma gibi davranışları, bir gözlemci tarafından kolayca gözlenebilir ve ifade edilebilir.Örneğin,konuşma,yazma. </a:t>
            </a:r>
            <a:endParaRPr lang="tr-TR" sz="2400"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1"/>
          <p:cNvSpPr>
            <a:spLocks noChangeArrowheads="1"/>
          </p:cNvSpPr>
          <p:nvPr/>
        </p:nvSpPr>
        <p:spPr bwMode="auto">
          <a:xfrm>
            <a:off x="285720" y="0"/>
            <a:ext cx="8858280" cy="440120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just" defTabSz="914400" rtl="0" eaLnBrk="1" fontAlgn="base" latinLnBrk="0" hangingPunct="1">
              <a:lnSpc>
                <a:spcPct val="100000"/>
              </a:lnSpc>
              <a:spcBef>
                <a:spcPct val="0"/>
              </a:spcBef>
              <a:spcAft>
                <a:spcPct val="0"/>
              </a:spcAft>
              <a:buClrTx/>
              <a:buSzTx/>
              <a:buFontTx/>
              <a:buNone/>
              <a:tabLst/>
            </a:pPr>
            <a:r>
              <a:rPr kumimoji="0" lang="tr-TR" sz="20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Psikolojinin Alt Dalları</a:t>
            </a:r>
          </a:p>
          <a:p>
            <a:pPr marL="0" marR="0" lvl="0" indent="450850" algn="just" defTabSz="914400" rtl="0" eaLnBrk="1" fontAlgn="base" latinLnBrk="0" hangingPunct="1">
              <a:lnSpc>
                <a:spcPct val="100000"/>
              </a:lnSpc>
              <a:spcBef>
                <a:spcPct val="0"/>
              </a:spcBef>
              <a:spcAft>
                <a:spcPct val="0"/>
              </a:spcAft>
              <a:buClrTx/>
              <a:buSzTx/>
              <a:buFontTx/>
              <a:buNone/>
              <a:tabLst/>
            </a:pPr>
            <a:endParaRPr kumimoji="0" lang="tr-TR"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tr-T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Psikolojinin inceleme konusunu oluşturan insan, biyolojik bir varlıktır ve topluluk içinde yaşar.</a:t>
            </a:r>
            <a:r>
              <a:rPr kumimoji="0" lang="tr-TR" sz="2000" b="0" i="0" u="none" strike="noStrike" cap="none" normalizeH="0" dirty="0" smtClean="0">
                <a:ln>
                  <a:noFill/>
                </a:ln>
                <a:solidFill>
                  <a:schemeClr val="tx1"/>
                </a:solidFill>
                <a:effectLst/>
                <a:latin typeface="Arial" pitchFamily="34" charset="0"/>
                <a:ea typeface="Times New Roman" pitchFamily="18" charset="0"/>
                <a:cs typeface="Arial" pitchFamily="34" charset="0"/>
              </a:rPr>
              <a:t>P</a:t>
            </a:r>
            <a:r>
              <a:rPr kumimoji="0" lang="tr-T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sikoloji bir yandan insan davranışlarının biyolojik temellerini anlayabilmek için biyoloji, fizyoloji, </a:t>
            </a:r>
            <a:r>
              <a:rPr kumimoji="0" lang="tr-TR" sz="20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biyo</a:t>
            </a:r>
            <a:r>
              <a:rPr kumimoji="0" lang="tr-T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-kimya gibi biyolojik bilimlerle sıkı sıkıya etkileşimde bulunur, öte yandan da, insanı sosyal bir varlık olarak ele aldığından, sosyal uyarıcıların davranışı nasıl etkilediğini incelerken, sosyoloji, antropoloji gibi sosyal bilimlerle de çok yakın bir etkileşim içindedir.</a:t>
            </a:r>
            <a:endParaRPr kumimoji="0" lang="tr-TR"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tr-T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Psikolojinin fizyolojik psikoloji, karşılaştırmalı psikoloji ve deneysel psikoloji gibi bazı alt dalları, üzerinde durulan konular ve kullanılan yöntemler açısından, biyoloji ve fiziksel bilimlere daha yakındır.Sosyal psikoloji, endüstri psikolojisi ve klinik psikoloji gibi dallar ise, başta sosyoloji ve kültürel antropoloji olmak üzere sosyal bilimlere yakındır. </a:t>
            </a:r>
          </a:p>
        </p:txBody>
      </p:sp>
      <p:sp>
        <p:nvSpPr>
          <p:cNvPr id="4" name="3 Dikdörtgen"/>
          <p:cNvSpPr/>
          <p:nvPr/>
        </p:nvSpPr>
        <p:spPr>
          <a:xfrm>
            <a:off x="428596" y="4572008"/>
            <a:ext cx="7858180" cy="707886"/>
          </a:xfrm>
          <a:prstGeom prst="rect">
            <a:avLst/>
          </a:prstGeom>
        </p:spPr>
        <p:txBody>
          <a:bodyPr wrap="square">
            <a:spAutoFit/>
          </a:bodyPr>
          <a:lstStyle/>
          <a:p>
            <a:pPr lvl="0" indent="450850" algn="just" eaLnBrk="0" fontAlgn="base" hangingPunct="0">
              <a:spcBef>
                <a:spcPct val="0"/>
              </a:spcBef>
              <a:spcAft>
                <a:spcPct val="0"/>
              </a:spcAft>
            </a:pPr>
            <a:r>
              <a:rPr lang="tr-TR" sz="2000" dirty="0" smtClean="0">
                <a:latin typeface="Arial" pitchFamily="34" charset="0"/>
                <a:ea typeface="Times New Roman" pitchFamily="18" charset="0"/>
                <a:cs typeface="Arial" pitchFamily="34" charset="0"/>
              </a:rPr>
              <a:t>Psikoloji, matematik ile de etkileşim içindedir. Çünkü tüm bilimler matematik ve felsefeden doğup gelişmiştir.</a:t>
            </a:r>
            <a:endParaRPr lang="tr-TR" sz="2000"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3"/>
          <p:cNvSpPr>
            <a:spLocks noChangeArrowheads="1"/>
          </p:cNvSpPr>
          <p:nvPr/>
        </p:nvSpPr>
        <p:spPr bwMode="auto">
          <a:xfrm>
            <a:off x="3707904" y="1916832"/>
            <a:ext cx="3650178" cy="313932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Char char="-"/>
              <a:tabLst/>
            </a:pPr>
            <a:r>
              <a:rPr kumimoji="0" lang="tr-T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Eğitim Psikolojisi</a:t>
            </a:r>
            <a:endParaRPr lang="tr-TR" dirty="0" smtClean="0">
              <a:latin typeface="Arial"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tabLst/>
            </a:pPr>
            <a:r>
              <a:rPr kumimoji="0" lang="tr-T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Gelişim psikolojisi</a:t>
            </a:r>
            <a:endParaRPr kumimoji="0" lang="tr-TR"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Öğrenme psikolojisi</a:t>
            </a:r>
            <a:endParaRPr kumimoji="0" lang="tr-TR"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Klinik psikolojisi</a:t>
            </a:r>
            <a:endParaRPr kumimoji="0" lang="tr-TR"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Danışmanlık psikolojisi</a:t>
            </a:r>
            <a:endParaRPr kumimoji="0" lang="tr-TR"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Endüstri ve Örgüt Psikolojisi</a:t>
            </a:r>
            <a:endParaRPr kumimoji="0" lang="tr-TR"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Siyaset Psikolojisi</a:t>
            </a:r>
            <a:endParaRPr kumimoji="0" lang="tr-TR"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Mühendislik Psikolojisi</a:t>
            </a:r>
            <a:endParaRPr kumimoji="0" lang="tr-TR"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Adalet Psikolojisi</a:t>
            </a:r>
            <a:endParaRPr kumimoji="0" lang="tr-TR"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Çevre Psikolojisi</a:t>
            </a:r>
            <a:endParaRPr kumimoji="0" lang="tr-TR"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Din Psikolojisi</a:t>
            </a:r>
            <a:endParaRPr kumimoji="0" lang="tr-TR" b="0" i="0" u="none" strike="noStrike" cap="none" normalizeH="0" baseline="0" dirty="0" smtClean="0">
              <a:ln>
                <a:noFill/>
              </a:ln>
              <a:solidFill>
                <a:schemeClr val="tx1"/>
              </a:solidFill>
              <a:effectLst/>
              <a:latin typeface="Arial" pitchFamily="34" charset="0"/>
              <a:cs typeface="Arial" pitchFamily="34" charset="0"/>
            </a:endParaRPr>
          </a:p>
        </p:txBody>
      </p:sp>
      <p:sp>
        <p:nvSpPr>
          <p:cNvPr id="19460" name="Line 4"/>
          <p:cNvSpPr>
            <a:spLocks noChangeShapeType="1"/>
          </p:cNvSpPr>
          <p:nvPr/>
        </p:nvSpPr>
        <p:spPr bwMode="auto">
          <a:xfrm>
            <a:off x="1691680" y="692696"/>
            <a:ext cx="5832648" cy="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tr-TR"/>
          </a:p>
        </p:txBody>
      </p:sp>
      <p:sp>
        <p:nvSpPr>
          <p:cNvPr id="19461" name="Text Box 5"/>
          <p:cNvSpPr txBox="1">
            <a:spLocks noChangeArrowheads="1"/>
          </p:cNvSpPr>
          <p:nvPr/>
        </p:nvSpPr>
        <p:spPr bwMode="auto">
          <a:xfrm>
            <a:off x="755576" y="1124744"/>
            <a:ext cx="1800200" cy="36004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tr-TR" sz="1400" b="0" i="0" u="none" strike="noStrike" cap="none" normalizeH="0" baseline="0" dirty="0" smtClean="0">
                <a:ln>
                  <a:noFill/>
                </a:ln>
                <a:solidFill>
                  <a:schemeClr val="tx1"/>
                </a:solidFill>
                <a:effectLst/>
                <a:latin typeface="Calibri" pitchFamily="34" charset="0"/>
                <a:cs typeface="Arial" pitchFamily="34" charset="0"/>
              </a:rPr>
              <a:t>Deneysel  Psikoloji</a:t>
            </a:r>
            <a:endParaRPr kumimoji="0" lang="tr-TR" sz="1400" b="0" i="0" u="none" strike="noStrike" cap="none" normalizeH="0" baseline="0" dirty="0" smtClean="0">
              <a:ln>
                <a:noFill/>
              </a:ln>
              <a:solidFill>
                <a:schemeClr val="tx1"/>
              </a:solidFill>
              <a:effectLst/>
              <a:latin typeface="Arial" pitchFamily="34" charset="0"/>
              <a:cs typeface="Arial" pitchFamily="34" charset="0"/>
            </a:endParaRPr>
          </a:p>
        </p:txBody>
      </p:sp>
      <p:sp>
        <p:nvSpPr>
          <p:cNvPr id="18" name="Text Box 5"/>
          <p:cNvSpPr txBox="1">
            <a:spLocks noChangeArrowheads="1"/>
          </p:cNvSpPr>
          <p:nvPr/>
        </p:nvSpPr>
        <p:spPr bwMode="auto">
          <a:xfrm>
            <a:off x="6588224" y="1124744"/>
            <a:ext cx="1800200" cy="36004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lvl="0" algn="ctr" fontAlgn="base">
              <a:spcBef>
                <a:spcPct val="0"/>
              </a:spcBef>
              <a:spcAft>
                <a:spcPts val="1000"/>
              </a:spcAft>
            </a:pPr>
            <a:r>
              <a:rPr lang="tr-TR" sz="1400" dirty="0" smtClean="0">
                <a:latin typeface="Calibri" pitchFamily="34" charset="0"/>
                <a:cs typeface="Arial" pitchFamily="34" charset="0"/>
              </a:rPr>
              <a:t>Uygulamalı Psikoloji</a:t>
            </a:r>
            <a:endParaRPr lang="tr-TR" sz="3200" dirty="0" smtClean="0">
              <a:latin typeface="Arial" pitchFamily="34" charset="0"/>
              <a:cs typeface="Arial" pitchFamily="34" charset="0"/>
            </a:endParaRPr>
          </a:p>
        </p:txBody>
      </p:sp>
      <p:sp>
        <p:nvSpPr>
          <p:cNvPr id="19" name="Text Box 5"/>
          <p:cNvSpPr txBox="1">
            <a:spLocks noChangeArrowheads="1"/>
          </p:cNvSpPr>
          <p:nvPr/>
        </p:nvSpPr>
        <p:spPr bwMode="auto">
          <a:xfrm>
            <a:off x="4644008" y="1124744"/>
            <a:ext cx="1800200" cy="36004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lvl="0" algn="ctr" fontAlgn="base">
              <a:spcBef>
                <a:spcPct val="0"/>
              </a:spcBef>
              <a:spcAft>
                <a:spcPts val="1000"/>
              </a:spcAft>
            </a:pPr>
            <a:r>
              <a:rPr lang="tr-TR" sz="1400" dirty="0" err="1" smtClean="0">
                <a:latin typeface="Calibri" pitchFamily="34" charset="0"/>
                <a:cs typeface="Arial" pitchFamily="34" charset="0"/>
              </a:rPr>
              <a:t>Psikometrik</a:t>
            </a:r>
            <a:r>
              <a:rPr lang="tr-TR" sz="1400" dirty="0" smtClean="0">
                <a:latin typeface="Calibri" pitchFamily="34" charset="0"/>
                <a:cs typeface="Arial" pitchFamily="34" charset="0"/>
              </a:rPr>
              <a:t> Psikoloji</a:t>
            </a:r>
            <a:endParaRPr lang="tr-TR" sz="3200" dirty="0" smtClean="0">
              <a:latin typeface="Arial" pitchFamily="34" charset="0"/>
              <a:cs typeface="Arial" pitchFamily="34" charset="0"/>
            </a:endParaRPr>
          </a:p>
        </p:txBody>
      </p:sp>
      <p:sp>
        <p:nvSpPr>
          <p:cNvPr id="20" name="Text Box 5"/>
          <p:cNvSpPr txBox="1">
            <a:spLocks noChangeArrowheads="1"/>
          </p:cNvSpPr>
          <p:nvPr/>
        </p:nvSpPr>
        <p:spPr bwMode="auto">
          <a:xfrm>
            <a:off x="2699792" y="1124744"/>
            <a:ext cx="1800200" cy="36004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lvl="0" algn="ctr" fontAlgn="base">
              <a:spcBef>
                <a:spcPct val="0"/>
              </a:spcBef>
              <a:spcAft>
                <a:spcPts val="1000"/>
              </a:spcAft>
            </a:pPr>
            <a:r>
              <a:rPr lang="tr-TR" sz="1400" dirty="0" smtClean="0">
                <a:latin typeface="Calibri" pitchFamily="34" charset="0"/>
                <a:cs typeface="Arial" pitchFamily="34" charset="0"/>
              </a:rPr>
              <a:t>Sosyal Psikoloji</a:t>
            </a:r>
            <a:endParaRPr lang="tr-TR" sz="3200" dirty="0" smtClean="0">
              <a:latin typeface="Arial" pitchFamily="34" charset="0"/>
              <a:cs typeface="Arial" pitchFamily="34" charset="0"/>
            </a:endParaRPr>
          </a:p>
        </p:txBody>
      </p:sp>
      <p:cxnSp>
        <p:nvCxnSpPr>
          <p:cNvPr id="26" name="25 Düz Bağlayıcı"/>
          <p:cNvCxnSpPr>
            <a:endCxn id="19461" idx="0"/>
          </p:cNvCxnSpPr>
          <p:nvPr/>
        </p:nvCxnSpPr>
        <p:spPr>
          <a:xfrm rot="5400000">
            <a:off x="1457654" y="890718"/>
            <a:ext cx="432048" cy="36004"/>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27 Düz Bağlayıcı"/>
          <p:cNvCxnSpPr>
            <a:stCxn id="19460" idx="1"/>
          </p:cNvCxnSpPr>
          <p:nvPr/>
        </p:nvCxnSpPr>
        <p:spPr>
          <a:xfrm rot="16200000" flipH="1">
            <a:off x="7344308" y="872716"/>
            <a:ext cx="432048" cy="72008"/>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30 Düz Bağlayıcı"/>
          <p:cNvCxnSpPr>
            <a:endCxn id="20" idx="0"/>
          </p:cNvCxnSpPr>
          <p:nvPr/>
        </p:nvCxnSpPr>
        <p:spPr>
          <a:xfrm rot="5400000">
            <a:off x="3401870" y="890718"/>
            <a:ext cx="432048" cy="36004"/>
          </a:xfrm>
          <a:prstGeom prst="line">
            <a:avLst/>
          </a:prstGeom>
        </p:spPr>
        <p:style>
          <a:lnRef idx="1">
            <a:schemeClr val="accent1"/>
          </a:lnRef>
          <a:fillRef idx="0">
            <a:schemeClr val="accent1"/>
          </a:fillRef>
          <a:effectRef idx="0">
            <a:schemeClr val="accent1"/>
          </a:effectRef>
          <a:fontRef idx="minor">
            <a:schemeClr val="tx1"/>
          </a:fontRef>
        </p:style>
      </p:cxnSp>
      <p:cxnSp>
        <p:nvCxnSpPr>
          <p:cNvPr id="33" name="32 Düz Bağlayıcı"/>
          <p:cNvCxnSpPr>
            <a:endCxn id="19" idx="0"/>
          </p:cNvCxnSpPr>
          <p:nvPr/>
        </p:nvCxnSpPr>
        <p:spPr>
          <a:xfrm rot="16200000" flipH="1">
            <a:off x="5310082" y="890718"/>
            <a:ext cx="432048" cy="36004"/>
          </a:xfrm>
          <a:prstGeom prst="line">
            <a:avLst/>
          </a:prstGeom>
        </p:spPr>
        <p:style>
          <a:lnRef idx="1">
            <a:schemeClr val="accent1"/>
          </a:lnRef>
          <a:fillRef idx="0">
            <a:schemeClr val="accent1"/>
          </a:fillRef>
          <a:effectRef idx="0">
            <a:schemeClr val="accent1"/>
          </a:effectRef>
          <a:fontRef idx="minor">
            <a:schemeClr val="tx1"/>
          </a:fontRef>
        </p:style>
      </p:cxnSp>
      <p:pic>
        <p:nvPicPr>
          <p:cNvPr id="11266" name="Picture 2" descr="mandala"/>
          <p:cNvPicPr>
            <a:picLocks noChangeAspect="1" noChangeArrowheads="1"/>
          </p:cNvPicPr>
          <p:nvPr/>
        </p:nvPicPr>
        <p:blipFill>
          <a:blip r:embed="rId2" cstate="print">
            <a:clrChange>
              <a:clrFrom>
                <a:srgbClr val="FFFFFE"/>
              </a:clrFrom>
              <a:clrTo>
                <a:srgbClr val="FFFFFE">
                  <a:alpha val="0"/>
                </a:srgbClr>
              </a:clrTo>
            </a:clrChange>
          </a:blip>
          <a:srcRect/>
          <a:stretch>
            <a:fillRect/>
          </a:stretch>
        </p:blipFill>
        <p:spPr bwMode="auto">
          <a:xfrm>
            <a:off x="214282" y="1928802"/>
            <a:ext cx="3714776" cy="2551874"/>
          </a:xfrm>
          <a:prstGeom prst="rect">
            <a:avLst/>
          </a:prstGeom>
          <a:noFill/>
        </p:spPr>
      </p:pic>
      <p:sp>
        <p:nvSpPr>
          <p:cNvPr id="14" name="13 Dikdörtgen"/>
          <p:cNvSpPr/>
          <p:nvPr/>
        </p:nvSpPr>
        <p:spPr>
          <a:xfrm>
            <a:off x="3071802" y="214290"/>
            <a:ext cx="3211200" cy="369332"/>
          </a:xfrm>
          <a:prstGeom prst="rect">
            <a:avLst/>
          </a:prstGeom>
        </p:spPr>
        <p:txBody>
          <a:bodyPr wrap="none">
            <a:spAutoFit/>
          </a:bodyPr>
          <a:lstStyle/>
          <a:p>
            <a:r>
              <a:rPr lang="tr-TR" dirty="0" smtClean="0">
                <a:latin typeface="Arial" pitchFamily="34" charset="0"/>
                <a:ea typeface="Times New Roman" pitchFamily="18" charset="0"/>
                <a:cs typeface="Arial" pitchFamily="34" charset="0"/>
              </a:rPr>
              <a:t>Psikolojinin Başlıca Alt Dalları</a:t>
            </a:r>
            <a:endParaRPr lang="tr-T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a:spLocks noGrp="1" noChangeArrowheads="1"/>
          </p:cNvSpPr>
          <p:nvPr>
            <p:ph idx="1"/>
          </p:nvPr>
        </p:nvSpPr>
        <p:spPr bwMode="auto">
          <a:xfrm>
            <a:off x="467544" y="1452508"/>
            <a:ext cx="8229600" cy="286232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just" defTabSz="914400" rtl="0" eaLnBrk="1" fontAlgn="base" latinLnBrk="0" hangingPunct="1">
              <a:lnSpc>
                <a:spcPct val="100000"/>
              </a:lnSpc>
              <a:spcBef>
                <a:spcPct val="0"/>
              </a:spcBef>
              <a:spcAft>
                <a:spcPct val="0"/>
              </a:spcAft>
              <a:buClrTx/>
              <a:buSzTx/>
              <a:buFontTx/>
              <a:buNone/>
              <a:tabLst/>
            </a:pPr>
            <a:r>
              <a:rPr kumimoji="0" lang="tr-TR" sz="20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Eğitim Psikolojisi</a:t>
            </a:r>
            <a:endParaRPr kumimoji="0" lang="tr-TR"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tr-T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Eğitim Psikolojisi; eğitim ile psikolojinin birleştiği alanı ifade eder. İnsan dav-anışını çok yönlü olarak inceleyen bir bilim dalı olan psikolojinin, aynı şekilde inan gelişimiyle ilgilenen uygulamalı bir bilim alanı olan eğitimle çok yakın bir ilişi vardır. İnsan davranışının istendik yönde gelişimini amaçlayan eğitimin, inan davranışının oluşumunu inceleyen psikolojinin bulgularından yararlanması e okul ortamında işe koşması gerekmektedir.</a:t>
            </a:r>
            <a:endParaRPr kumimoji="0" lang="tr-TR"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tr-T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t>
            </a:r>
            <a:endParaRPr kumimoji="0" lang="tr-TR" sz="20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3609147733"/>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700</TotalTime>
  <Words>861</Words>
  <Application>Microsoft Office PowerPoint</Application>
  <PresentationFormat>Ekran Gösterisi (4:3)</PresentationFormat>
  <Paragraphs>59</Paragraphs>
  <Slides>13</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13</vt:i4>
      </vt:variant>
    </vt:vector>
  </HeadingPairs>
  <TitlesOfParts>
    <vt:vector size="17" baseType="lpstr">
      <vt:lpstr>Arial</vt:lpstr>
      <vt:lpstr>Calibri</vt:lpstr>
      <vt:lpstr>Times New Roman</vt:lpstr>
      <vt:lpstr>Ofis Teması</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Bengü</dc:creator>
  <cp:lastModifiedBy>saba</cp:lastModifiedBy>
  <cp:revision>95</cp:revision>
  <dcterms:created xsi:type="dcterms:W3CDTF">2012-03-26T18:05:00Z</dcterms:created>
  <dcterms:modified xsi:type="dcterms:W3CDTF">2018-02-13T13:31:03Z</dcterms:modified>
</cp:coreProperties>
</file>