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5AAC19B-3B3B-41D9-9D6F-1174F9990C9D}" type="datetimeFigureOut">
              <a:rPr lang="tr-TR" smtClean="0"/>
              <a:t>16.6.2020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A4439BF-94AB-4440-BA6B-486710F6A24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AAC19B-3B3B-41D9-9D6F-1174F9990C9D}" type="datetimeFigureOut">
              <a:rPr lang="tr-TR" smtClean="0"/>
              <a:t>16.6.2020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4439BF-94AB-4440-BA6B-486710F6A24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11. HAFTA </a:t>
            </a:r>
            <a:endParaRPr lang="tr-TR" dirty="0"/>
          </a:p>
        </p:txBody>
      </p:sp>
      <p:sp>
        <p:nvSpPr>
          <p:cNvPr id="3" name="2 Alt Başlık"/>
          <p:cNvSpPr>
            <a:spLocks noGrp="1"/>
          </p:cNvSpPr>
          <p:nvPr>
            <p:ph type="subTitle" idx="1"/>
          </p:nvPr>
        </p:nvSpPr>
        <p:spPr/>
        <p:txBody>
          <a:bodyPr/>
          <a:lstStyle/>
          <a:p>
            <a:r>
              <a:rPr lang="tr-TR" dirty="0" smtClean="0"/>
              <a:t>Birinci Meşrutiyet’in İlanı ve İkinci </a:t>
            </a:r>
            <a:r>
              <a:rPr lang="tr-TR" dirty="0" err="1" smtClean="0"/>
              <a:t>Abdülhamid</a:t>
            </a:r>
            <a:r>
              <a:rPr lang="tr-TR" dirty="0"/>
              <a:t> </a:t>
            </a:r>
            <a:r>
              <a:rPr lang="tr-TR" dirty="0" smtClean="0"/>
              <a:t>Dönemi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err="1" smtClean="0"/>
              <a:t>Çerkes</a:t>
            </a:r>
            <a:r>
              <a:rPr lang="tr-TR" dirty="0" smtClean="0"/>
              <a:t> Hasan Vakası </a:t>
            </a:r>
            <a:r>
              <a:rPr lang="tr-TR" dirty="0" err="1" smtClean="0"/>
              <a:t>Midhat</a:t>
            </a:r>
            <a:r>
              <a:rPr lang="tr-TR" dirty="0" smtClean="0"/>
              <a:t> Paşa’nın bir an önce parlamentolu sisteme geçilmesi gerektiği yönündeki fikrinin uygulamasına elverişi bir ortam yaratmış olmakla birlikte vaka sonrası Sultan V. </a:t>
            </a:r>
            <a:r>
              <a:rPr lang="tr-TR" dirty="0" err="1" smtClean="0"/>
              <a:t>Murad’ın</a:t>
            </a:r>
            <a:r>
              <a:rPr lang="tr-TR" dirty="0" smtClean="0"/>
              <a:t> yönetme kabiliyeti konusunda şüphe doğuracak tarzda rahatsızlanması süreci yine geciktireceğe benziyordu.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V. </a:t>
            </a:r>
            <a:r>
              <a:rPr lang="tr-TR" dirty="0" err="1" smtClean="0"/>
              <a:t>Murad’ın</a:t>
            </a:r>
            <a:r>
              <a:rPr lang="tr-TR" dirty="0" smtClean="0"/>
              <a:t> sağlık durumunun meşruti bir sistem içerisinde kendisi için öngörülen görece sınırlı sorumlulukla donatılmış konuma uygun olmadığına kesin kanaat getiren </a:t>
            </a:r>
            <a:r>
              <a:rPr lang="tr-TR" dirty="0" err="1" smtClean="0"/>
              <a:t>Midhat</a:t>
            </a:r>
            <a:r>
              <a:rPr lang="tr-TR" dirty="0" smtClean="0"/>
              <a:t> Paşa şehzade </a:t>
            </a:r>
            <a:r>
              <a:rPr lang="tr-TR" dirty="0" err="1" smtClean="0"/>
              <a:t>Abdülhamid</a:t>
            </a:r>
            <a:r>
              <a:rPr lang="tr-TR" dirty="0" smtClean="0"/>
              <a:t> ile görüşmelere başlamış ve kendisinden parlamentolu bir rejimin hükümdarı olmaya uygun şekilde hareket edeceğine dair söz aldıktan sonra hazırlıklara girişmiştir.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62500" lnSpcReduction="20000"/>
          </a:bodyPr>
          <a:lstStyle/>
          <a:p>
            <a:pPr algn="just"/>
            <a:r>
              <a:rPr lang="tr-TR" dirty="0" smtClean="0"/>
              <a:t>İstanbul’da bu gelişmeler yaşanırken Balkanlardaki </a:t>
            </a:r>
            <a:r>
              <a:rPr lang="tr-TR" dirty="0"/>
              <a:t>kriz de </a:t>
            </a:r>
            <a:r>
              <a:rPr lang="tr-TR" dirty="0" smtClean="0"/>
              <a:t>sürmekteydi. “</a:t>
            </a:r>
            <a:r>
              <a:rPr lang="tr-TR" dirty="0" err="1" smtClean="0"/>
              <a:t>Andrassy</a:t>
            </a:r>
            <a:r>
              <a:rPr lang="tr-TR" dirty="0" smtClean="0"/>
              <a:t> </a:t>
            </a:r>
            <a:r>
              <a:rPr lang="tr-TR" dirty="0"/>
              <a:t>Notası”ndaki önerileri yetersiz bulan Sırbistan ile Karadağ’ın Osmanlı İmparatorluğu’na savaş açması durumu daha da kritik hale </a:t>
            </a:r>
            <a:r>
              <a:rPr lang="tr-TR" dirty="0" smtClean="0"/>
              <a:t>getirmiş bulunmaktaydı. Bu </a:t>
            </a:r>
            <a:r>
              <a:rPr lang="tr-TR" dirty="0"/>
              <a:t>durum karşısında Rusya’nın bölgede nüfuzunun artacağından </a:t>
            </a:r>
            <a:r>
              <a:rPr lang="tr-TR" dirty="0" smtClean="0"/>
              <a:t>endişe duyan İngiltere</a:t>
            </a:r>
            <a:r>
              <a:rPr lang="tr-TR" dirty="0"/>
              <a:t>, iç kamuoyundaki Türk karşıtı iklime rağmen, krizin </a:t>
            </a:r>
            <a:r>
              <a:rPr lang="tr-TR" dirty="0" smtClean="0"/>
              <a:t>uluslar arası arenada etraflıca görüşülmesi için Osmanlı başkentinde bir konferans toplanması çağrısında bulunmuştur. Tarihimizde Tersane </a:t>
            </a:r>
            <a:r>
              <a:rPr lang="tr-TR" dirty="0"/>
              <a:t>Konferansı (</a:t>
            </a:r>
            <a:r>
              <a:rPr lang="tr-TR" dirty="0" smtClean="0"/>
              <a:t>1876</a:t>
            </a:r>
            <a:r>
              <a:rPr lang="tr-TR" dirty="0"/>
              <a:t>) olarak </a:t>
            </a:r>
            <a:r>
              <a:rPr lang="tr-TR" dirty="0" smtClean="0"/>
              <a:t>bilinen </a:t>
            </a:r>
            <a:r>
              <a:rPr lang="tr-TR" dirty="0"/>
              <a:t>bu </a:t>
            </a:r>
            <a:r>
              <a:rPr lang="tr-TR" dirty="0" smtClean="0"/>
              <a:t>toplantı sırasında </a:t>
            </a:r>
            <a:r>
              <a:rPr lang="tr-TR" dirty="0" err="1" smtClean="0"/>
              <a:t>Midhat</a:t>
            </a:r>
            <a:r>
              <a:rPr lang="tr-TR" dirty="0" smtClean="0"/>
              <a:t> Paşa Meşrutiyeti ilan ederek bu </a:t>
            </a:r>
            <a:r>
              <a:rPr lang="tr-TR" dirty="0" err="1" smtClean="0"/>
              <a:t>fait</a:t>
            </a:r>
            <a:r>
              <a:rPr lang="tr-TR" dirty="0" smtClean="0"/>
              <a:t> </a:t>
            </a:r>
            <a:r>
              <a:rPr lang="tr-TR" dirty="0" err="1" smtClean="0"/>
              <a:t>accompli</a:t>
            </a:r>
            <a:r>
              <a:rPr lang="tr-TR" dirty="0" smtClean="0"/>
              <a:t> aracılığıyla konferansın meşruiyetinin kalmadığını ve dağılması gerektiğini ileri sürmeyi planlamıştır. Müzakereler sırasında top atışları duyulmaya başlayınca Osmanlı konferans delegesi Saffet </a:t>
            </a:r>
            <a:r>
              <a:rPr lang="tr-TR" dirty="0"/>
              <a:t>Paşa söz alarak Meşruiyet’in ilan edildiğini </a:t>
            </a:r>
            <a:r>
              <a:rPr lang="tr-TR" dirty="0" smtClean="0"/>
              <a:t>duyurmuş, bir anayasanın ve parlamentonun uygulanmasına başlanacağı için konferansın dertlerini görüşmekte olduğu sorunlu </a:t>
            </a:r>
            <a:r>
              <a:rPr lang="tr-TR" dirty="0"/>
              <a:t>bölgenin </a:t>
            </a:r>
            <a:r>
              <a:rPr lang="tr-TR" dirty="0" smtClean="0"/>
              <a:t>mensupları da seçimler yoluyla parlamentoya temsilcilerini gönderip sorunlarını dile getirme fırsatı bulacaklarından Doğu krizini görüşmek için toplanmış bu konferansa artık gerek kalmadığını ve dağılması gerektiğini ilan etmiştir.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0000" lnSpcReduction="20000"/>
          </a:bodyPr>
          <a:lstStyle/>
          <a:p>
            <a:pPr algn="just"/>
            <a:r>
              <a:rPr lang="tr-TR" dirty="0" smtClean="0"/>
              <a:t>Bu oldu bittiyi kabul etmeyen büyük devlet temsilcisi delegeler konferans görüşmelerine devam etmişler ve Bosna-Hersek </a:t>
            </a:r>
            <a:r>
              <a:rPr lang="tr-TR" dirty="0"/>
              <a:t>ve Bulgaristan valilerinin atanmasında Avrupalı güçlere danışılması; Karadağ’a bir miktar toprak verilmesi; Bulgaristan’ın valisinin </a:t>
            </a:r>
            <a:r>
              <a:rPr lang="tr-TR" dirty="0" smtClean="0"/>
              <a:t>Hıristiyan </a:t>
            </a:r>
            <a:r>
              <a:rPr lang="tr-TR" dirty="0"/>
              <a:t>olması; </a:t>
            </a:r>
            <a:r>
              <a:rPr lang="tr-TR" dirty="0" smtClean="0"/>
              <a:t>bölgedeki </a:t>
            </a:r>
            <a:r>
              <a:rPr lang="tr-TR" dirty="0"/>
              <a:t>asker sayısının nüfusa oranla belirlenmesi; yapılacak ıslahatların gözlenmesi adına Avrupalı bir komisyon oluşturulması </a:t>
            </a:r>
            <a:r>
              <a:rPr lang="tr-TR" dirty="0" smtClean="0"/>
              <a:t>şeklindeki talepleri içeren sonuç bildirgesini imzalamışlardır. Bu ültimatomun kabullü ya da reddi için Osmanlı devletine bir </a:t>
            </a:r>
            <a:r>
              <a:rPr lang="tr-TR" dirty="0"/>
              <a:t>hafta süre tanındığı </a:t>
            </a:r>
            <a:r>
              <a:rPr lang="tr-TR" dirty="0" smtClean="0"/>
              <a:t>belirtilmiş, İngiltere</a:t>
            </a:r>
            <a:r>
              <a:rPr lang="tr-TR" dirty="0"/>
              <a:t>, Osmanlı’ya bu taleplerin kabulü yönünde baskı </a:t>
            </a:r>
            <a:r>
              <a:rPr lang="tr-TR" dirty="0" smtClean="0"/>
              <a:t>yaparak aksi </a:t>
            </a:r>
            <a:r>
              <a:rPr lang="tr-TR" dirty="0"/>
              <a:t>durumda </a:t>
            </a:r>
            <a:r>
              <a:rPr lang="tr-TR" dirty="0" smtClean="0"/>
              <a:t>Rusya’nın  </a:t>
            </a:r>
            <a:r>
              <a:rPr lang="tr-TR" dirty="0"/>
              <a:t>Osmanlı’ya savaş açması </a:t>
            </a:r>
            <a:r>
              <a:rPr lang="tr-TR" dirty="0" smtClean="0"/>
              <a:t>ihtimalinin yüksek olduğunu ve bu ihtimalin gerçekleşmesi halinde bir süreden beri Türk aleyhtarlığının yükselişe geçtiği İngiliz kamuoyunun Kırım Savaşı’nda </a:t>
            </a:r>
            <a:r>
              <a:rPr lang="tr-TR" dirty="0"/>
              <a:t>(1853-56) olduğu gibi </a:t>
            </a:r>
            <a:r>
              <a:rPr lang="tr-TR" dirty="0" smtClean="0"/>
              <a:t>Osmanlı’nın yardımına gelinmesine sıcak bakmayacağını ve mevcut hükümetin de kamuoyu desteğini kaybetme pahasına böyle bir yardımda bulunmayacağını anımsatmıştır.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lgn="just"/>
            <a:r>
              <a:rPr lang="tr-TR" dirty="0" smtClean="0"/>
              <a:t>Tersane Konferansı ültimatomu Osmanlı devleti tarafından reddedilmiştir. Ardından </a:t>
            </a:r>
            <a:r>
              <a:rPr lang="tr-TR" dirty="0" err="1" smtClean="0"/>
              <a:t>Midhat</a:t>
            </a:r>
            <a:r>
              <a:rPr lang="tr-TR" dirty="0" smtClean="0"/>
              <a:t> Paşa Sultan İkinci </a:t>
            </a:r>
            <a:r>
              <a:rPr lang="tr-TR" dirty="0" err="1" smtClean="0"/>
              <a:t>Abdülhamid</a:t>
            </a:r>
            <a:r>
              <a:rPr lang="tr-TR" dirty="0" smtClean="0"/>
              <a:t> </a:t>
            </a:r>
            <a:r>
              <a:rPr lang="tr-TR" dirty="0"/>
              <a:t>tarafından </a:t>
            </a:r>
            <a:r>
              <a:rPr lang="tr-TR" dirty="0" smtClean="0"/>
              <a:t>azledilmiş ve kendisi İtalya’ya </a:t>
            </a:r>
            <a:r>
              <a:rPr lang="tr-TR" dirty="0"/>
              <a:t>sürgüne </a:t>
            </a:r>
            <a:r>
              <a:rPr lang="tr-TR" dirty="0" smtClean="0"/>
              <a:t>gönderilmiştir. Bu </a:t>
            </a:r>
            <a:r>
              <a:rPr lang="tr-TR" dirty="0" err="1" smtClean="0"/>
              <a:t>azl</a:t>
            </a:r>
            <a:r>
              <a:rPr lang="tr-TR" dirty="0" smtClean="0"/>
              <a:t> kararının verilmesinde Sultan </a:t>
            </a:r>
            <a:r>
              <a:rPr lang="tr-TR" dirty="0" err="1" smtClean="0"/>
              <a:t>Hamid’in</a:t>
            </a:r>
            <a:r>
              <a:rPr lang="tr-TR" dirty="0" smtClean="0"/>
              <a:t> </a:t>
            </a:r>
            <a:r>
              <a:rPr lang="tr-TR" dirty="0" err="1" smtClean="0"/>
              <a:t>Midhat</a:t>
            </a:r>
            <a:r>
              <a:rPr lang="tr-TR" dirty="0" smtClean="0"/>
              <a:t> Paşa’nın Avrupalıların gözündeki değeri ve </a:t>
            </a:r>
            <a:r>
              <a:rPr lang="tr-TR" dirty="0"/>
              <a:t>p</a:t>
            </a:r>
            <a:r>
              <a:rPr lang="tr-TR" dirty="0" smtClean="0"/>
              <a:t>restiji konusunda yanıldığına karar vermesi ve aynı zamanda </a:t>
            </a:r>
            <a:r>
              <a:rPr lang="tr-TR" dirty="0" err="1"/>
              <a:t>M</a:t>
            </a:r>
            <a:r>
              <a:rPr lang="tr-TR" dirty="0" err="1" smtClean="0"/>
              <a:t>idhat</a:t>
            </a:r>
            <a:r>
              <a:rPr lang="tr-TR" dirty="0" smtClean="0"/>
              <a:t> Paşa’ya darbeci olduğu için güvenmemesi ve </a:t>
            </a:r>
            <a:r>
              <a:rPr lang="tr-TR" dirty="0" err="1" smtClean="0"/>
              <a:t>Midhat</a:t>
            </a:r>
            <a:r>
              <a:rPr lang="tr-TR" dirty="0" smtClean="0"/>
              <a:t> Paşa dahil olmak üzere meşrutiyetçi devlet adamlarının padişahlık konumunun </a:t>
            </a:r>
            <a:r>
              <a:rPr lang="tr-TR" dirty="0" smtClean="0"/>
              <a:t>sembolik gücünü mobilize etmeyi ancak </a:t>
            </a:r>
            <a:r>
              <a:rPr lang="tr-TR" dirty="0" smtClean="0"/>
              <a:t> pratikte  onu bir tür onay mercii olmaya indirgeyerek asıl iktidarı kendi ellerinde tutmayı planladıklarını düşünmesi etkili olmuştur.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Osmanlı İmparatorluğu Tersane </a:t>
            </a:r>
            <a:r>
              <a:rPr lang="tr-TR" dirty="0"/>
              <a:t>Konferansı </a:t>
            </a:r>
            <a:r>
              <a:rPr lang="tr-TR" dirty="0" smtClean="0"/>
              <a:t>taleplerini reddedince Rusya</a:t>
            </a:r>
            <a:r>
              <a:rPr lang="tr-TR" dirty="0"/>
              <a:t>, </a:t>
            </a:r>
            <a:r>
              <a:rPr lang="tr-TR" dirty="0" smtClean="0"/>
              <a:t> beklendiği üzere  bu durumu savaş gerekçesi </a:t>
            </a:r>
            <a:r>
              <a:rPr lang="tr-TR" dirty="0"/>
              <a:t> </a:t>
            </a:r>
            <a:r>
              <a:rPr lang="tr-TR" dirty="0" smtClean="0"/>
              <a:t>saymıştır. Rusya’nın savaşa girmekte bu </a:t>
            </a:r>
            <a:r>
              <a:rPr lang="tr-TR" dirty="0"/>
              <a:t>denli acele etmesinin ardında iki temel sebep yer almaktadır. İlki, önceki haftalarda da değinildiği üzere, Rusya’nın Ortodoksluk ve Slavlık bağları üzerinden Balkanlar’da kendisine bağlı uydu devletler oluşturmak </a:t>
            </a:r>
            <a:r>
              <a:rPr lang="tr-TR" dirty="0" smtClean="0"/>
              <a:t>istemesidir. Hazır Balkanlar’da Rusya’nın da başından beri destek verdiği,  </a:t>
            </a:r>
            <a:r>
              <a:rPr lang="tr-TR" dirty="0"/>
              <a:t>O</a:t>
            </a:r>
            <a:r>
              <a:rPr lang="tr-TR" dirty="0" smtClean="0"/>
              <a:t>smanlı devletinin bastırmakta başarısızı olduğu üstelik de Avrupa kamuoyunda Osmanlı aleyhine sansasyon yaratmış, ulus-devlete dönüşme potansiyeli yüksek ayrılıkçı hareketler varken bu ortamı zaman kaybetmeden değerlendirmek için acele etmesidir. </a:t>
            </a:r>
            <a:endParaRPr lang="tr-TR"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pPr algn="just"/>
            <a:r>
              <a:rPr lang="tr-TR" dirty="0" smtClean="0"/>
              <a:t>İkinci sebep ise, Rusya’nın Osmanlı’daki Meşrutiyet deneyiminin savaştaki kayıplar nedeniyle henüz yolun başında başarısızlıkla sonuçlanmasını arzu etmesidir. Çünkü bu deneyim işleyip amacına ulaşırsa, Rusya’daki Meşruiyet yanlılarını siyaseten güçlendirecek bir noktaya </a:t>
            </a:r>
            <a:r>
              <a:rPr lang="tr-TR" dirty="0" err="1" smtClean="0"/>
              <a:t>evrilebilirdi</a:t>
            </a:r>
            <a:r>
              <a:rPr lang="tr-TR" dirty="0" smtClean="0"/>
              <a:t>. Zaten Tersane Konferansı’ndaki ültimatomun ve reddedilmesi halinde </a:t>
            </a:r>
            <a:r>
              <a:rPr lang="tr-TR" dirty="0" smtClean="0"/>
              <a:t>bunun savaş ilanı sayılacağının ima edilmesinin sebebi de buydu ve Osmanlı devletinin egemenlik haklarına bu düzeyde aykırı ve müzakereye kapalı bir talepler bildirgesinin reddedileceği baştan hesaplanmıştı. Bu çerçevede Osmanlı devleti için </a:t>
            </a:r>
            <a:r>
              <a:rPr lang="tr-TR" dirty="0" smtClean="0"/>
              <a:t>“93 Harbi” olarak (Hicrî takvime göre 1293 yılında gerçekleştiği için) bilinen, 1877-78 Osmanlı-Rus Savaşı kaçınılmaz hale </a:t>
            </a:r>
            <a:r>
              <a:rPr lang="tr-TR" smtClean="0"/>
              <a:t>gelmiş oluyordu.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648</Words>
  <Application>Microsoft Office PowerPoint</Application>
  <PresentationFormat>Ekran Gösterisi (4:3)</PresentationFormat>
  <Paragraphs>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11. HAFTA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HAFTA</dc:title>
  <dc:creator>nc</dc:creator>
  <cp:lastModifiedBy>nc</cp:lastModifiedBy>
  <cp:revision>13</cp:revision>
  <dcterms:created xsi:type="dcterms:W3CDTF">2020-06-16T15:08:22Z</dcterms:created>
  <dcterms:modified xsi:type="dcterms:W3CDTF">2020-06-16T17:14:12Z</dcterms:modified>
</cp:coreProperties>
</file>