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1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36" r:id="rId18"/>
    <p:sldId id="437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</p:sldIdLst>
  <p:sldSz cx="9144000" cy="6858000" type="screen4x3"/>
  <p:notesSz cx="6819900" cy="991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679" autoAdjust="0"/>
  </p:normalViewPr>
  <p:slideViewPr>
    <p:cSldViewPr>
      <p:cViewPr varScale="1">
        <p:scale>
          <a:sx n="58" d="100"/>
          <a:sy n="58" d="100"/>
        </p:scale>
        <p:origin x="-18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0C74-5179-474B-A454-73087759D957}" type="datetimeFigureOut">
              <a:rPr lang="tr-TR" smtClean="0"/>
              <a:pPr/>
              <a:t>04.04.2020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B41B-C726-4D83-8F6E-D7E2B4F01F0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Just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recap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mainly</a:t>
            </a:r>
            <a:r>
              <a:rPr lang="tr-TR" baseline="0" dirty="0" smtClean="0"/>
              <a:t> </a:t>
            </a:r>
            <a:r>
              <a:rPr lang="tr-TR" dirty="0" err="1" smtClean="0"/>
              <a:t>three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hackers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: </a:t>
            </a:r>
            <a:r>
              <a:rPr lang="en-US" dirty="0" smtClean="0"/>
              <a:t>White-hat hackers, black-hat hackers, gray-hat hackers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White</a:t>
            </a:r>
            <a:r>
              <a:rPr lang="tr-TR" dirty="0" smtClean="0"/>
              <a:t>-hat</a:t>
            </a:r>
            <a:r>
              <a:rPr lang="tr-TR" baseline="0" dirty="0" smtClean="0"/>
              <a:t> hacking is </a:t>
            </a:r>
            <a:r>
              <a:rPr lang="tr-TR" baseline="0" dirty="0" err="1" smtClean="0"/>
              <a:t>pentesting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penetration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testing</a:t>
            </a:r>
            <a:r>
              <a:rPr lang="tr-TR" baseline="0" dirty="0" smtClean="0"/>
              <a:t>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is CEH </a:t>
            </a:r>
            <a:r>
              <a:rPr lang="tr-TR" dirty="0" err="1" smtClean="0"/>
              <a:t>methodology</a:t>
            </a:r>
            <a:r>
              <a:rPr lang="tr-TR" dirty="0" smtClean="0"/>
              <a:t> of </a:t>
            </a:r>
            <a:r>
              <a:rPr lang="tr-TR" dirty="0" err="1" smtClean="0"/>
              <a:t>offensive</a:t>
            </a:r>
            <a:r>
              <a:rPr lang="tr-TR" dirty="0" smtClean="0"/>
              <a:t> </a:t>
            </a:r>
            <a:r>
              <a:rPr lang="tr-TR" dirty="0" err="1" smtClean="0"/>
              <a:t>security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hacking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blind test is one in which only publicly available information is used. 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double-blind test is one in which only publicly available information is used and the security staff is not notified of the event. 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double-blind test allows the organization to observe the reactions of the security staff.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0D24-4F09-694F-8832-ED04B195D3AA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38317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statutory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(kanuni gereksinimler):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down from the government, law enforcement, or legal system that you are bound by.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privacy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legislation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force you to notify a government agency and your customers if a data breach occurs,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this is 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requirement that you need to be aware of and ensure that your systems are compliant,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making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sure that your staff are compliant.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--------------------------------------------------------------------------------------------------------------------------------------------------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Regulatory requirements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(düzenleyici gereksinimler)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imposed upon your business by external organizations. </a:t>
            </a:r>
            <a:endParaRPr lang="tr-T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nlike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atutory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requirements, regulatory requirements are imposed by trade bodies rather than legislative bodies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global finance industry has extremely strict controls that are imposed on banks and finance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rganizations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organization directly handling credit card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must maintain an active PCI-DSS (Payment Card Industry Data Security Standard) compliance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--------------------------------------------------------------------------------------------------------------------------------------------------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Advisory requirements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(tavsiye niteliğinde gereksinimler)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not mandated,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existing to help organizations.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their own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cybersecurity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advisory units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cybersecurity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advisories in each of their respective countries: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National Institute of Standards and Technology (NIST)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US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 agency that publishes standards and guidelines related to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cybersecurity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matters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CESG : Communications Electronic Security Group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United Kingdom’s national technical authority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all aspects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cybersecurity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Signals Directorate (ASD):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Australian Defense Force branch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government that manages all aspects of communication security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management sits at the heart of everything the information security team does.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nformation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security manager should encourage the business to embed information risk management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process it uses to deliver its products and services.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member of staff should be encouraged and educated to raise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(söylemek)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threats, vulnerabilities,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information security team when they are discovered or observed.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Threats, vulnerabilities, and risks are recorded in a central register,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register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life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tr-T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management is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iterative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comprising of the four key stages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identify, analyze, treat, and monitor.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recap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is,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(e.g.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transferring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exploited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ocur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Exploiting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intentionally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lvl="1">
              <a:lnSpc>
                <a:spcPct val="100000"/>
              </a:lnSpc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threat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is,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resolved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prevent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weakness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be an </a:t>
            </a:r>
            <a:r>
              <a:rPr lang="tr-TR" sz="1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innocent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fault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A risk is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 for loss, damage, or destruction of an asset as a result of a threat exploiting a vulnerability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 risk is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referred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threat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In a system that allows weak passwords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password is vulnerable for dictionary or exhaustive key attacks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Vulnerability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An intruder can exploit the password weakness to break into the system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Threat</a:t>
            </a:r>
            <a:r>
              <a:rPr lang="tr-TR" sz="1200" b="0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the resources within the system are prone for illegal access/modify/damage by the intruder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tr-TR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stage of risk management is risk identification.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You’ll need to collate all threats, vulnerabilities,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 that may be affecting the business.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will need to be passed to the next stage of the risk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process for analysis,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you’ll need to record each item in a format that can be analyzed.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record of risks is called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register 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 variety of ways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Pentesting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notification mailbox: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set up an email address that is open to the entire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that allows anyone to raise a concern.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 workshops: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workshops with teams within your organization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will best understand how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would exploit the systems they are responsible for.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impact analysis (BIA):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formal process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identify the impact of losing an information artifact based on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threats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i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dentify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high-level threats, such as the lack of availability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NIST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27002: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a long list of security controls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coupled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implementation guidance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analysis stage comes next.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where you take all of the threats and vulnerabilities and establish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(belirlemek)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whether or not they pose a real risk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two primary methods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(nitel)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Quantative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 assessments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largely subjective.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develop probability scales that may have ratings such as: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Negligible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(ihmal edilebilir)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(nadir)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unlikely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(olasılık dışı)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possible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(mümkün)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probable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(olası)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Rare, unlikely, possible, likely, almost certain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Quantitative analysis is the “scientific” method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having enough empirical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determine a statistical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threat matrix that consists of impact ratings and likelihood ratings ranging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low to high.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typical threat matrix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 methodology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management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Let’s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top CEO is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CEO: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yönetim kurulu başkanı</a:t>
            </a:r>
          </a:p>
          <a:p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CFO: finans direktörü</a:t>
            </a:r>
          </a:p>
          <a:p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CIO: bilişim kurulu/dairesi başkanı</a:t>
            </a:r>
          </a:p>
          <a:p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COO: operasyon direktörü</a:t>
            </a:r>
          </a:p>
          <a:p>
            <a:endParaRPr lang="tr-TR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threat matrix that consists of impact ratings and likelihood ratings ranging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low to high.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typical threat matrix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 methodology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management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vulnerabilities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likelihoods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final risk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use as many levels as needed to define impact and likelihood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organizations have three levels of impact and six levels of likelihood.</a:t>
            </a: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establishing how much risk the organization is exposed to, you need to decide which risks require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reatment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 can be treated in one of four ways: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Avoid the risk, sometimes referred to as eliminate or terminate.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Accept the risk, sometimes referred to as tolerate.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Reduce the risk, sometimes referred to as minimize or lessen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Transfer the risk, also referred to as risk sharing.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security controls you can use in treatment. These are all industry-accepted terms.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controls are real-world mitigations that reduce the risks to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of physical controls could be to introduce physical access control systems,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secure cabinets and security guards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Procedural security controls usually take the form of policies and procedures that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how staff behaves.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 clearance checks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security controls are the traditional information security controls 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firewalls, anti-malware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products, SIEM (security information and event management) solutions,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vulnerability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controls usually provide risk reduction in one or more of four ways.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 of assisting in risk reduction: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Preventative controls directly protect 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by blocking the threat or removing the vulnerability.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might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where a firewall blocks unauthorized ports or protocols from traversing your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business’s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Directive controls are procedural controls. </a:t>
            </a:r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tell your workforce what action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to be taken to protect information, </a:t>
            </a:r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 procedure for locking the filing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cabinet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(dosya dolabı)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end of the working day.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Detective controls detect and report unauthorized or undesired events. </a:t>
            </a:r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Detective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controls are often invoked after an undesirable event has occurred. </a:t>
            </a:r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might be the monitoring of audit logs.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Corrective security controls are used to respond to and fix security incidents.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Corrective controls limit or reduce further damage from an attack. </a:t>
            </a:r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antivirus products can be configured to quarantine and clean a system after it’s been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infected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choices made in risk treatment planning need to consider the cost of the planned mitigation,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impact of installing or enacting the mitigation and the residual risk left over once the mitigation 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Lastly, once you have put your mitigations in place, you enter the risk monitoring stage.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where you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 existing risks to make sure that they are not worsening.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impact and likelihood of 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can easily vary with time, such as your system’s being infected by a virus.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 building your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management capability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need to consider business continuity management and disaster planning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final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architecture has become a core consideration within any business’s enterprise architecture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general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 of architecture is that it typically represents how the components of a product, system,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are organized and integrated together.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architect is the professional person who has the depth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and expertise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define how these products, systems and services are constructed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scope of the enterprise architect’s work includes the entire business, the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workforce, </a:t>
            </a:r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the business’s processes and, the information and information technology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methodologies have been developed that assist architects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TOGAF, SABSA.</a:t>
            </a:r>
          </a:p>
          <a:p>
            <a:pPr>
              <a:buFontTx/>
              <a:buChar char="-"/>
            </a:pPr>
            <a:endParaRPr lang="tr-TR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TOGAF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SABSA.</a:t>
            </a:r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In some organizations, where the level of security understanding is high,</a:t>
            </a:r>
          </a:p>
          <a:p>
            <a:pPr>
              <a:tabLst>
                <a:tab pos="358775" algn="l"/>
              </a:tabLst>
            </a:pP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the information security manager’s job is elevated to a board-level position,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such as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chief information security officer (CISO) or chief security officer (CSO)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an information security manager requires you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have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solid understanding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risk management,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communication skills and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patience to explain complicated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 concepts to non-technical executives and board members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you’ll see that the information security manager sits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top of the organization, reporting directly to the CEO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dotted lines into security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guards, enterprise security architects, and the induction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(giriş, başlama)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manager.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each of staff members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controlled within the context of their own teams, they all have corporate responsibilities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security manager can discharge the responsibility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(sorumluluğu yerine getirmek)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security induction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security awareness training,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assurance function across the content and examinations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key functions that the information security manager needs to consider in day to day activities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operations, architecture, risk management, and security testing.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unctional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 for the security team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ISM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manages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</a:t>
            </a:r>
            <a:r>
              <a:rPr lang="tr-T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core function of the security operations team 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manage the security of devices within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monitor the external threat environment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 to early warnings of new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threats to prepare the business to deal with these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and security alarms and get involved in managing security incidents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managers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resolve ongoing issues that recur within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team of analysts employed in the security operations team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 consoles and ensure that all of the critical systems used by the business are running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risk management team will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 both technical and business-level risk assessments,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 a risk management plan back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information security manager with recommendations of which risks can be mitigated, monitored,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insured against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(sigortalamak)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security architecture team works closely with the businesses change program and other project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teams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ensure that the business’s security objectives are met as technology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processes change.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will find that the team often contains security architecture specialists,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architects, infrastructure architects and even database security architects,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these are all extremely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specialized and complicated areas.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security testing team may be a component team within a larger testing organization,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dedicated as a smaller, more targeted team to the information security manager.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team will write test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 for the security architecture group, when new systems are transitioning into production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this testing team is not scoping test plans for projects, they conduct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vulnerability tests on infrastructure, software, and websites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may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perform penetration testing of your 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D802-C834-41AA-B0CA-E59D3B1D97D4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C975-9942-4BD9-A3D5-E79312B6C033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B7E3-919D-4070-B231-4A038CC4B193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6E99-E087-4724-990A-F03084EE1D1D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B841-630C-41AD-896C-280DD1BBCF2C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7727-EAC7-48EA-BD47-0BA5A361F64F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8390-3031-43A0-B2B4-0B5236D71348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400-6EE3-403C-AA3E-BE1C7A1CB8C0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EF9-CE12-4683-9E30-D1789FA466A3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5256-BF2D-48B6-8E76-C7D9E47DB137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C32-E703-421E-8DDF-6D680CD75505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538E-67D1-4FD9-9D01-175363B817D9}" type="datetime1">
              <a:rPr lang="tr-TR" smtClean="0"/>
              <a:pPr/>
              <a:t>04.04.2020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53C5F43-A354-497D-94C9-764B191F88E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785794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412 </a:t>
            </a:r>
          </a:p>
          <a:p>
            <a:pPr algn="ctr"/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Technology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Security Governance 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7965822" y="6037012"/>
            <a:ext cx="114300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335756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tp://raincross.com/wp-content/uploads/2014/02/black-hat-white-hat-se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939" y="758910"/>
            <a:ext cx="4888772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tps://hohohats.com/blog/wp-content/uploads/2014/03/cowboy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16474" y="758910"/>
            <a:ext cx="3409034" cy="31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1962" y="115747"/>
            <a:ext cx="78867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Hackers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95B25553-0201-8F41-9C95-5100B38D15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5189" b="54137"/>
          <a:stretch>
            <a:fillRect/>
          </a:stretch>
        </p:blipFill>
        <p:spPr>
          <a:xfrm>
            <a:off x="285720" y="4143380"/>
            <a:ext cx="8595379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79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798724"/>
            <a:ext cx="8629651" cy="48448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Reconnaissance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PreAttack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process of information gathering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Scanning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PreAttack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Taking the information discovered during reconnaissance and using it to examine the network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Gaining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phase where the real hacking takes place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Maintaining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eep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access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future exploitation and attacks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Clearing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tracks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PostAttack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tracks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avoid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detection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962" y="115747"/>
            <a:ext cx="78867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Hacking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Steps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619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Pentest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FDFA92-15B9-A94B-95FB-1272B7AC0B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380" y="1280160"/>
            <a:ext cx="8714232" cy="4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88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Pentest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37222"/>
            <a:ext cx="8629651" cy="4520604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White box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thorough testing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Maximizes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testing time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Extends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testing area where black box testing can not reach (such as quality of code, application design, etc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Cons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Non realistic attack, as the penetration tester is not in the same position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non-informed potential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attacker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168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Pentest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1051560"/>
            <a:ext cx="8629651" cy="4185458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box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simulates a very realistic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scenario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Cons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 can not be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maximised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certain scenarios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areas of the infrastructure might remain untested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Working with Standards and Regulations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1051560"/>
            <a:ext cx="8629651" cy="4877770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Statutory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Regulatory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requirements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Advisory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requirements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NIST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CESG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-	ASG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-	…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Working with 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757638"/>
            <a:ext cx="8629651" cy="2734630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 management sits at the heart of everything the information security team does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nformation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 management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Risk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377976"/>
            <a:ext cx="29527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10229"/>
            <a:ext cx="7929618" cy="2261581"/>
          </a:xfrm>
        </p:spPr>
        <p:txBody>
          <a:bodyPr>
            <a:noAutofit/>
          </a:bodyPr>
          <a:lstStyle/>
          <a:p>
            <a:pPr marL="342900" lvl="1" indent="15875">
              <a:lnSpc>
                <a:spcPct val="100000"/>
              </a:lnSpc>
              <a:buNone/>
              <a:tabLst>
                <a:tab pos="719138" algn="l"/>
              </a:tabLst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15875">
              <a:lnSpc>
                <a:spcPct val="100000"/>
              </a:lnSpc>
              <a:buNone/>
              <a:tabLst>
                <a:tab pos="719138" algn="l"/>
              </a:tabLst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Threat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15875">
              <a:lnSpc>
                <a:spcPct val="100000"/>
              </a:lnSpc>
              <a:buNone/>
              <a:tabLst>
                <a:tab pos="719138" algn="l"/>
              </a:tabLst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Risk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Working with 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4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Working with 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871538"/>
            <a:ext cx="9105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5558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-14885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627006"/>
            <a:ext cx="8629651" cy="6100362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stage of risk management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You’ll need to collate all threats, vulnerabilities, and risks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ou’ll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need to record each item in a format that can be analyzed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-- Risk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collate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defTabSz="355600">
              <a:lnSpc>
                <a:spcPct val="100000"/>
              </a:lnSpc>
              <a:spcBef>
                <a:spcPts val="200"/>
              </a:spcBef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Pentesting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spcBef>
                <a:spcPts val="200"/>
              </a:spcBef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Mailbox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spcBef>
                <a:spcPts val="200"/>
              </a:spcBef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Workshops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spcBef>
                <a:spcPts val="200"/>
              </a:spcBef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-	BIA</a:t>
            </a:r>
          </a:p>
          <a:p>
            <a:pPr marL="0" indent="0" defTabSz="355600">
              <a:lnSpc>
                <a:spcPct val="100000"/>
              </a:lnSpc>
              <a:spcBef>
                <a:spcPts val="200"/>
              </a:spcBef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ISO/IEC 27002: 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of “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Standardization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” &amp; “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Electrotechnical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Commission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defTabSz="355600">
              <a:lnSpc>
                <a:spcPct val="100000"/>
              </a:lnSpc>
              <a:spcBef>
                <a:spcPts val="200"/>
              </a:spcBef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technology – Security techniques – Code of practice for information security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tr-TR" sz="22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2200" i="1" dirty="0" err="1" smtClean="0">
                <a:latin typeface="Times New Roman" pitchFamily="18" charset="0"/>
                <a:cs typeface="Times New Roman" pitchFamily="18" charset="0"/>
              </a:rPr>
              <a:t>standard</a:t>
            </a:r>
            <a:endParaRPr lang="tr-TR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CEO: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Chief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Executing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Officer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Boss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Beneath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CEO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C-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executives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functions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finance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IT,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strategy, operations, sales,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marketing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executive appointments come with titles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 CFO (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chief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officer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CIO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chief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officer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), COO (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chief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officer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executives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has a subset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responsibilities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  <a:tab pos="898525" algn="l"/>
                <a:tab pos="1257300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--	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CIO: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responsible for the business’s information and technology strategy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-14885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627006"/>
            <a:ext cx="8629651" cy="6100362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risk management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stablish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whether or not they pose a real risk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Qualitative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subjective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scales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/>
              <a:t> •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Negligible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unlikely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probable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/>
              <a:t> 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unlikely, possible, likely, almost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certain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/>
              <a:t> •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99418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692322"/>
            <a:ext cx="8629651" cy="2659118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endParaRPr lang="tr-TR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Qualitative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Quantitative</a:t>
            </a:r>
            <a:r>
              <a:rPr lang="tr-T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--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relies on having enough empirical data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-14885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295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84961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-14885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1962" y="692322"/>
            <a:ext cx="8629651" cy="3736810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endParaRPr lang="tr-TR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Risks can be treated in one of four ways: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Avoid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Accept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-14885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2975" y="692322"/>
            <a:ext cx="8809608" cy="2808116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endParaRPr lang="tr-TR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ecurity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controls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treatment: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employee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clearance checks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Technical controls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firewalls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-14885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2975" y="692322"/>
            <a:ext cx="8809608" cy="5879950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endParaRPr lang="tr-TR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 of assisting in risk reduction: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Preventative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protect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	e.g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 F/W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blocks unauthorized ports or protocols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Directive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tell your workforce what action needs to be taken to protect information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	e.g.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procedure for locking the filing cabinet at the end of the working day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Detective controls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 and report unauthorized or undesired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events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	e.g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monitoring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audit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logs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Corrective controls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respond to and fix security incidents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		e.g.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antivirus products can be configured to quarantine and clean a system after it’s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a virus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-14885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56"/>
            <a:ext cx="4500594" cy="490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Monitoring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2975" y="822954"/>
            <a:ext cx="8809608" cy="2236612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endParaRPr lang="tr-TR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Last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stage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watch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existing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risks to make sure that they are not worsening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1" y="115747"/>
            <a:ext cx="8629651" cy="694481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Enterprise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Architecture</a:t>
            </a:r>
            <a:endParaRPr lang="tr-TR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2975" y="822954"/>
            <a:ext cx="8809608" cy="4106244"/>
          </a:xfrm>
        </p:spPr>
        <p:txBody>
          <a:bodyPr>
            <a:noAutofit/>
          </a:bodyPr>
          <a:lstStyle/>
          <a:p>
            <a:pPr marL="0" indent="0" defTabSz="355600">
              <a:lnSpc>
                <a:spcPct val="100000"/>
              </a:lnSpc>
              <a:buNone/>
            </a:pPr>
            <a:endParaRPr lang="tr-TR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Security architecture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core consideration within any business’s enterprise architecture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Def.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Def.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architect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E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nterprise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architect’s work includes the entire business, the workforce,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business’s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processes and, the information and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Frameworks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TOGAF &amp; SABSA</a:t>
            </a:r>
          </a:p>
          <a:p>
            <a:pPr marL="0" indent="0" defTabSz="355600">
              <a:lnSpc>
                <a:spcPct val="100000"/>
              </a:lnSpc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81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security manager 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(ISM)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closely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CIO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chief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information security officer (CISO)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chief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security officer (CSO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ISM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skills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patience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861" y="642918"/>
            <a:ext cx="921913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69840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Team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manage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security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devices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external threat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react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early warnings of new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threats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react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system and security alarms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resolves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ongoing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consoles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that all of the critical assurance systems are running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Team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conduct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technical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business-level risk assessments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risk management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Architecture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Team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that the business’s security objectives are met as technology and processes change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contains security architecture specialists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Testing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Team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test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plans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when new systems are transitioning into production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conduct vulnerability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pentests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2380</Words>
  <Application>Microsoft Office PowerPoint</Application>
  <PresentationFormat>Ekran Gösterisi (4:3)</PresentationFormat>
  <Paragraphs>379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Pentest Methods</vt:lpstr>
      <vt:lpstr>Pentest Methods</vt:lpstr>
      <vt:lpstr>Pentest Methods</vt:lpstr>
      <vt:lpstr>Working with Standards and Regulations</vt:lpstr>
      <vt:lpstr>Working with Risk Management</vt:lpstr>
      <vt:lpstr>Working with Risk Management</vt:lpstr>
      <vt:lpstr>Working with Risk Management</vt:lpstr>
      <vt:lpstr>Risk Identification</vt:lpstr>
      <vt:lpstr>Risk Analysis</vt:lpstr>
      <vt:lpstr>Risk Analysis</vt:lpstr>
      <vt:lpstr>Risk Analysis</vt:lpstr>
      <vt:lpstr>Risk Treatment</vt:lpstr>
      <vt:lpstr>Risk Treatment</vt:lpstr>
      <vt:lpstr>Risk Treatment</vt:lpstr>
      <vt:lpstr>Risk Treatment</vt:lpstr>
      <vt:lpstr>Risk Monitoring</vt:lpstr>
      <vt:lpstr>Working with Enterprise Architecture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Metropol</dc:creator>
  <cp:lastModifiedBy>Metropol</cp:lastModifiedBy>
  <cp:revision>820</cp:revision>
  <cp:lastPrinted>2020-03-19T15:11:18Z</cp:lastPrinted>
  <dcterms:created xsi:type="dcterms:W3CDTF">2019-09-07T19:50:14Z</dcterms:created>
  <dcterms:modified xsi:type="dcterms:W3CDTF">2020-04-04T23:07:07Z</dcterms:modified>
</cp:coreProperties>
</file>