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gif" ContentType="image/gif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81" r:id="rId2"/>
    <p:sldId id="411" r:id="rId3"/>
    <p:sldId id="412" r:id="rId4"/>
    <p:sldId id="413" r:id="rId5"/>
    <p:sldId id="414" r:id="rId6"/>
    <p:sldId id="415" r:id="rId7"/>
    <p:sldId id="416" r:id="rId8"/>
    <p:sldId id="417" r:id="rId9"/>
    <p:sldId id="418" r:id="rId10"/>
    <p:sldId id="419" r:id="rId11"/>
    <p:sldId id="420" r:id="rId12"/>
    <p:sldId id="421" r:id="rId13"/>
    <p:sldId id="422" r:id="rId14"/>
    <p:sldId id="423" r:id="rId15"/>
    <p:sldId id="424" r:id="rId16"/>
    <p:sldId id="425" r:id="rId17"/>
    <p:sldId id="436" r:id="rId18"/>
    <p:sldId id="437" r:id="rId19"/>
    <p:sldId id="426" r:id="rId20"/>
    <p:sldId id="427" r:id="rId21"/>
    <p:sldId id="428" r:id="rId22"/>
    <p:sldId id="429" r:id="rId23"/>
    <p:sldId id="430" r:id="rId24"/>
    <p:sldId id="431" r:id="rId25"/>
    <p:sldId id="432" r:id="rId26"/>
    <p:sldId id="433" r:id="rId27"/>
    <p:sldId id="434" r:id="rId28"/>
    <p:sldId id="435" r:id="rId29"/>
  </p:sldIdLst>
  <p:sldSz cx="9144000" cy="6858000" type="screen4x3"/>
  <p:notesSz cx="6819900" cy="99187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69679" autoAdjust="0"/>
  </p:normalViewPr>
  <p:slideViewPr>
    <p:cSldViewPr>
      <p:cViewPr varScale="1">
        <p:scale>
          <a:sx n="58" d="100"/>
          <a:sy n="58" d="100"/>
        </p:scale>
        <p:origin x="-181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700C74-5179-474B-A454-73087759D957}" type="datetimeFigureOut">
              <a:rPr lang="tr-TR" smtClean="0"/>
              <a:pPr/>
              <a:t>04.04.2020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1990" y="4711383"/>
            <a:ext cx="5455920" cy="44634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63032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2B41B-C726-4D83-8F6E-D7E2B4F01F0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err="1" smtClean="0"/>
              <a:t>Just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recap</a:t>
            </a:r>
            <a:r>
              <a:rPr lang="tr-TR" dirty="0" smtClean="0"/>
              <a:t>,</a:t>
            </a:r>
            <a:r>
              <a:rPr lang="tr-TR" baseline="0" dirty="0" smtClean="0"/>
              <a:t> </a:t>
            </a:r>
            <a:r>
              <a:rPr lang="tr-TR" baseline="0" dirty="0" err="1" smtClean="0"/>
              <a:t>mainly</a:t>
            </a:r>
            <a:r>
              <a:rPr lang="tr-TR" baseline="0" dirty="0" smtClean="0"/>
              <a:t> </a:t>
            </a:r>
            <a:r>
              <a:rPr lang="tr-TR" dirty="0" err="1" smtClean="0"/>
              <a:t>three</a:t>
            </a:r>
            <a:r>
              <a:rPr lang="tr-TR" dirty="0" smtClean="0"/>
              <a:t> </a:t>
            </a:r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hackers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there</a:t>
            </a:r>
            <a:r>
              <a:rPr lang="tr-TR" dirty="0" smtClean="0"/>
              <a:t>: </a:t>
            </a:r>
            <a:r>
              <a:rPr lang="en-US" dirty="0" smtClean="0"/>
              <a:t>White-hat hackers, black-hat hackers, gray-hat hackers</a:t>
            </a:r>
            <a:endParaRPr lang="tr-TR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err="1" smtClean="0"/>
              <a:t>White</a:t>
            </a:r>
            <a:r>
              <a:rPr lang="tr-TR" dirty="0" smtClean="0"/>
              <a:t>-hat</a:t>
            </a:r>
            <a:r>
              <a:rPr lang="tr-TR" baseline="0" dirty="0" smtClean="0"/>
              <a:t> hacking is </a:t>
            </a:r>
            <a:r>
              <a:rPr lang="tr-TR" baseline="0" dirty="0" err="1" smtClean="0"/>
              <a:t>pentesting</a:t>
            </a:r>
            <a:r>
              <a:rPr lang="tr-TR" baseline="0" dirty="0" smtClean="0"/>
              <a:t> </a:t>
            </a:r>
            <a:r>
              <a:rPr lang="tr-TR" baseline="0" dirty="0" err="1" smtClean="0"/>
              <a:t>or</a:t>
            </a:r>
            <a:r>
              <a:rPr lang="tr-TR" baseline="0" dirty="0" smtClean="0"/>
              <a:t> </a:t>
            </a:r>
            <a:r>
              <a:rPr lang="tr-TR" baseline="0" dirty="0" err="1" smtClean="0"/>
              <a:t>penetration</a:t>
            </a:r>
            <a:r>
              <a:rPr lang="tr-TR" baseline="0" dirty="0" smtClean="0"/>
              <a:t> </a:t>
            </a:r>
            <a:r>
              <a:rPr lang="tr-TR" baseline="0" dirty="0" err="1" smtClean="0"/>
              <a:t>testing</a:t>
            </a:r>
            <a:r>
              <a:rPr lang="tr-TR" baseline="0" dirty="0" smtClean="0"/>
              <a:t>.</a:t>
            </a:r>
            <a:endParaRPr lang="en-US" dirty="0" smtClean="0"/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This</a:t>
            </a:r>
            <a:r>
              <a:rPr lang="tr-TR" dirty="0" smtClean="0"/>
              <a:t> is CEH </a:t>
            </a:r>
            <a:r>
              <a:rPr lang="tr-TR" dirty="0" err="1" smtClean="0"/>
              <a:t>methodology</a:t>
            </a:r>
            <a:r>
              <a:rPr lang="tr-TR" dirty="0" smtClean="0"/>
              <a:t> of </a:t>
            </a:r>
            <a:r>
              <a:rPr lang="tr-TR" dirty="0" err="1" smtClean="0"/>
              <a:t>offensive</a:t>
            </a:r>
            <a:r>
              <a:rPr lang="tr-TR" dirty="0" smtClean="0"/>
              <a:t> </a:t>
            </a:r>
            <a:r>
              <a:rPr lang="tr-TR" dirty="0" err="1" smtClean="0"/>
              <a:t>security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hacking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blind test is one in which only publicly available information is used. </a:t>
            </a:r>
            <a:endParaRPr lang="tr-T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double-blind test is one in which only publicly available information is used and the security staff is not notified of the event. </a:t>
            </a:r>
            <a:endParaRPr lang="tr-T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double-blind test allows the organization to observe the reactions of the security staff.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30D24-4F09-694F-8832-ED04B195D3AA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383178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tr-TR" sz="1200" i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statutory</a:t>
            </a:r>
            <a:r>
              <a:rPr lang="tr-TR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i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requirements</a:t>
            </a:r>
            <a:r>
              <a:rPr lang="tr-TR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(kanuni gereksinimler):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flow down from the government, law enforcement, or legal system that you are bound by.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privacy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legislation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may force you to notify a government agency and your customers if a data breach occurs,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so, this is a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legal requirement that you need to be aware of and ensure that your systems are compliant,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 also making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sure that your staff are compliant.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--------------------------------------------------------------------------------------------------------------------------------------------------</a:t>
            </a:r>
          </a:p>
          <a:p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Regulatory requirements</a:t>
            </a:r>
            <a:r>
              <a:rPr lang="tr-TR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(düzenleyici gereksinimler)</a:t>
            </a:r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are imposed upon your business by external organizations. </a:t>
            </a:r>
            <a:endParaRPr lang="tr-TR" sz="1200" i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</a:t>
            </a:r>
            <a:r>
              <a:rPr lang="en-US" sz="120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nlike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atutory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requirements, regulatory requirements are imposed by trade bodies rather than legislative bodies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 global finance industry has extremely strict controls that are imposed on banks and finance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rganizations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ny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organization directly handling credit card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 must maintain an active PCI-DSS (Payment Card Industry Data Security Standard) compliance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certificate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--------------------------------------------------------------------------------------------------------------------------------------------------</a:t>
            </a:r>
          </a:p>
          <a:p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Advisory requirements</a:t>
            </a:r>
            <a:r>
              <a:rPr lang="tr-TR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(tavsiye niteliğinde gereksinimler)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not mandated,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instead existing to help organizations.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Most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governments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have their own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cybersecurity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advisory units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following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organizations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publish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cybersecurity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advisories in each of their respective countries: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National Institute of Standards and Technology (NIST)</a:t>
            </a:r>
            <a:r>
              <a:rPr lang="tr-T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a US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government agency that publishes standards and guidelines related to</a:t>
            </a: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cybersecurity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matters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CESG : Communications Electronic Security Group</a:t>
            </a:r>
            <a:r>
              <a:rPr lang="tr-T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the United Kingdom’s national technical authority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all aspects of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cybersecurity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Australian Signals Directorate (ASD):</a:t>
            </a:r>
            <a:r>
              <a:rPr lang="tr-T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the Australian Defense Force branch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government that manages all aspects of communication security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Risk management sits at the heart of everything the information security team does.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nformation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security manager should encourage the business to embed information risk management into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every process it uses to deliver its products and services.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Every member of staff should be encouraged and educated to raise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(söylemek)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threats, vulnerabilities, 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risks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the information security team when they are discovered or observed.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Threats, vulnerabilities, and risks are recorded in a central register, 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nown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a </a:t>
            </a:r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risk register</a:t>
            </a:r>
            <a:r>
              <a:rPr lang="tr-TR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i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i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</a:t>
            </a:r>
            <a:r>
              <a:rPr lang="tr-TR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i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see</a:t>
            </a:r>
            <a:r>
              <a:rPr lang="tr-TR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i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risk </a:t>
            </a:r>
            <a:r>
              <a:rPr lang="tr-TR" sz="1200" i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management</a:t>
            </a:r>
            <a:r>
              <a:rPr lang="tr-TR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life </a:t>
            </a:r>
            <a:r>
              <a:rPr lang="tr-TR" sz="1200" i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cycle</a:t>
            </a:r>
            <a:r>
              <a:rPr lang="tr-TR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on </a:t>
            </a:r>
            <a:r>
              <a:rPr lang="tr-TR" sz="1200" i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i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slide</a:t>
            </a:r>
            <a:r>
              <a:rPr lang="tr-TR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endParaRPr lang="tr-TR" sz="1200" i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Risk management is 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iterative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process, comprising of the four key stages of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identify, analyze, treat, and monitor.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Just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recap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00000"/>
              </a:lnSpc>
            </a:pP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vulnerability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is,</a:t>
            </a: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Weakness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of a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system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(e.g.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transferring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data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clear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text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When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exploited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loss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damage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may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ocur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Exploiting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vulnerability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intentionally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called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‘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attack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’</a:t>
            </a:r>
          </a:p>
          <a:p>
            <a:pPr lvl="1">
              <a:lnSpc>
                <a:spcPct val="100000"/>
              </a:lnSpc>
            </a:pP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threat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is,</a:t>
            </a: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Situation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resolved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when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prevent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weakness</a:t>
            </a: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may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be an </a:t>
            </a:r>
            <a:r>
              <a:rPr lang="tr-TR" sz="1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attack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innocent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fault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of a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person</a:t>
            </a: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A risk is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potential for loss, damage, or destruction of an asset as a result of a threat exploiting a vulnerability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>
              <a:lnSpc>
                <a:spcPct val="100000"/>
              </a:lnSpc>
            </a:pP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12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 risk is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referred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multiplication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threat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vulnerability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example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0" dirty="0" smtClean="0">
                <a:latin typeface="Times New Roman" pitchFamily="18" charset="0"/>
                <a:cs typeface="Times New Roman" pitchFamily="18" charset="0"/>
              </a:rPr>
              <a:t>In a system that allows weak passwords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en-US" sz="1200" b="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1200" b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b="0" dirty="0" smtClean="0">
                <a:latin typeface="Times New Roman" pitchFamily="18" charset="0"/>
                <a:cs typeface="Times New Roman" pitchFamily="18" charset="0"/>
              </a:rPr>
              <a:t>password is vulnerable for dictionary or exhaustive key attacks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this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en-US" sz="1200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Vulnerability</a:t>
            </a:r>
            <a:endParaRPr lang="en-US" sz="1200" b="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200" b="0" dirty="0" smtClean="0">
                <a:latin typeface="Times New Roman" pitchFamily="18" charset="0"/>
                <a:cs typeface="Times New Roman" pitchFamily="18" charset="0"/>
              </a:rPr>
              <a:t>An intruder can exploit the password weakness to break into the system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baseline="0" dirty="0" err="1" smtClean="0">
                <a:latin typeface="Times New Roman" pitchFamily="18" charset="0"/>
                <a:cs typeface="Times New Roman" pitchFamily="18" charset="0"/>
              </a:rPr>
              <a:t>this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en-US" sz="1200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Threat</a:t>
            </a:r>
            <a:r>
              <a:rPr lang="tr-TR" sz="1200" b="0" baseline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1200" b="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200" b="0" dirty="0" smtClean="0">
                <a:latin typeface="Times New Roman" pitchFamily="18" charset="0"/>
                <a:cs typeface="Times New Roman" pitchFamily="18" charset="0"/>
              </a:rPr>
              <a:t>the resources within the system are prone for illegal access/modify/damage by the intruder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baseline="0" dirty="0" err="1" smtClean="0">
                <a:latin typeface="Times New Roman" pitchFamily="18" charset="0"/>
                <a:cs typeface="Times New Roman" pitchFamily="18" charset="0"/>
              </a:rPr>
              <a:t>this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en-US" sz="1200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Risk</a:t>
            </a:r>
            <a:r>
              <a:rPr lang="tr-TR" sz="1200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1200" b="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18</a:t>
            </a:fld>
            <a:endParaRPr 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first stage of risk management is risk identification.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You’ll need to collate all threats, vulnerabilities, 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risks that may be affecting the business.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information will need to be passed to the next stage of the risk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management process for analysis,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 you’ll need to record each item in a format that can be analyzed.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his record of risks is called the </a:t>
            </a:r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risk register </a:t>
            </a:r>
            <a:r>
              <a:rPr lang="tr-TR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i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a variety of ways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collate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Pentesting</a:t>
            </a:r>
            <a:endParaRPr lang="tr-TR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Risk notification mailbox: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 can set up an email address that is open to the entire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business that allows anyone to raise a concern.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Threat workshops: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workshops with teams within your organization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who will best understand how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 would exploit the systems they are responsible for.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Business impact analysis (BIA): 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formal process </a:t>
            </a:r>
            <a:r>
              <a:rPr lang="en-US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identify the impact of losing an information artifact based on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certain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threats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r>
              <a:rPr lang="tr-TR" sz="120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 </a:t>
            </a:r>
            <a:r>
              <a:rPr lang="tr-TR" sz="120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can i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dentify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high-level threats, such as the lack of availability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a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critical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database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NIST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provides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useful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BIA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template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ISO/IEC 27002: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contains a long list of security controls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coupled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implementation guidance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19</a:t>
            </a:fld>
            <a:endParaRPr 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analysis stage comes next.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is where you take all of the threats and vulnerabilities and establish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(belirlemek)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whether or not they pose a real risk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here are two primary methods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analysis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Qualitative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(nitel)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Quantative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Tx/>
              <a:buChar char="-"/>
            </a:pP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Qualitative assessments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largely subjective.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Tx/>
              <a:buChar char="-"/>
            </a:pP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 can develop probability scales that may have ratings such as: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Negligible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(ihmal edilebilir)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rare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(nadir)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unlikely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(olasılık dışı)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possible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(mümkün)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probable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(olası)</a:t>
            </a: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Rare, unlikely, possible, likely, almost certain</a:t>
            </a: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Low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medium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high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assess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risks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according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these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scales</a:t>
            </a: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20</a:t>
            </a:fld>
            <a:endParaRPr 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Quantitative analysis is the “scientific” method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elies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on having enough empirical data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determine a statistical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probabilit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threat matrix that consists of impact ratings and likelihood ratings ranging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from low to high.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is a typical threat matrix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especially </a:t>
            </a:r>
            <a:r>
              <a:rPr lang="tr-TR" sz="120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US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qualitative methodology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based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risk management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Let’s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look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at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organizational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structures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first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At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top CEO is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there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CEO: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 yönetim kurulu başkanı</a:t>
            </a:r>
          </a:p>
          <a:p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CFO: finans direktörü</a:t>
            </a:r>
          </a:p>
          <a:p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CIO: bilişim kurulu/dairesi başkanı</a:t>
            </a:r>
          </a:p>
          <a:p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COO: operasyon direktörü</a:t>
            </a:r>
          </a:p>
          <a:p>
            <a:endParaRPr lang="tr-TR" sz="1200" b="0" baseline="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1200" b="0" baseline="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threat matrix that consists of impact ratings and likelihood ratings ranging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from low to high.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is a typical threat matrix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especially </a:t>
            </a:r>
            <a:r>
              <a:rPr lang="tr-TR" sz="120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US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qualitative methodology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based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risk management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few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threats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vulnerabilities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impacts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&amp;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likelihoods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final risk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levels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according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threat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matrix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 can use as many levels as needed to define impact and likelihood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 s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ome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organizations have three levels of impact and six levels of likelihood.</a:t>
            </a:r>
            <a:endParaRPr lang="en-US" sz="120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22</a:t>
            </a:fld>
            <a:endParaRPr lang="tr-T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After establishing how much risk the organization is exposed to, you need to decide which risks require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reatment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Risks can be treated in one of four ways: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Avoid the risk, sometimes referred to as eliminate or terminate.</a:t>
            </a: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Accept the risk, sometimes referred to as tolerate.</a:t>
            </a: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Reduce the risk, sometimes referred to as minimize or lessen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Transfer the risk, also referred to as risk sharing.</a:t>
            </a: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20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23</a:t>
            </a:fld>
            <a:endParaRPr lang="tr-T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classif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ication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security controls you can use in treatment. These are all industry-accepted terms.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Physical controls are real-world mitigations that reduce the risks to information.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Examples of physical controls could be to introduce physical access control systems,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such as secure cabinets and security guards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Procedural security controls usually take the form of policies and procedures that</a:t>
            </a:r>
            <a:r>
              <a:rPr lang="tr-TR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define how staff behaves.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example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might be 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employee clearance checks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Technical security controls are the traditional information security controls </a:t>
            </a:r>
            <a:r>
              <a:rPr lang="tr-TR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such as firewalls, anti-malware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products, SIEM (security information and event management) solutions, 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vulnerability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scanning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24</a:t>
            </a:fld>
            <a:endParaRPr lang="tr-T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Security controls usually provide risk reduction in one or more of four ways.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These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control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s’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mode of assisting in risk reduction: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en-US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Preventative controls directly protect 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 by blocking the threat or removing the vulnerability.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example might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 where a firewall blocks unauthorized ports or protocols from traversing your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business’s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Internet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connection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en-US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Directive controls are procedural controls. </a:t>
            </a:r>
            <a:endParaRPr lang="tr-TR" sz="120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 tell your workforce what action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needs to be taken to protect information, </a:t>
            </a:r>
            <a:endParaRPr lang="tr-TR" sz="120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such as a procedure for locking the filing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cabinet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(dosya dolabı)</a:t>
            </a:r>
            <a:r>
              <a:rPr lang="en-US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at the end of the working day.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en-US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Detective controls detect and report unauthorized or undesired events. </a:t>
            </a:r>
            <a:endParaRPr lang="tr-TR" sz="120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Detective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security controls are often invoked after an undesirable event has occurred. </a:t>
            </a:r>
            <a:endParaRPr lang="tr-TR" sz="120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 might be the monitoring of audit logs.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en-US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Corrective security controls are used to respond to and fix security incidents.</a:t>
            </a:r>
          </a:p>
          <a:p>
            <a:r>
              <a:rPr lang="en-US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Corrective controls limit or reduce further damage from an attack. </a:t>
            </a:r>
            <a:endParaRPr lang="tr-TR" sz="120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example,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antivirus products can be configured to quarantine and clean a system after it’s been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infected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tr-TR" sz="120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virus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25</a:t>
            </a:fld>
            <a:endParaRPr lang="tr-T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choices made in risk treatment planning need to consider the cost of the planned mitigation,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business impact of installing or enacting the mitigation and the residual risk left over once the mitigation is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place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26</a:t>
            </a:fld>
            <a:endParaRPr lang="tr-T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Lastly, once you have put your mitigations in place, you enter the risk monitoring stage.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is where you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watch existing risks to make sure that they are not worsening.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example, the impact and likelihood of a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risk can easily vary with time, such as your system’s being infected by a virus.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hen building your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risk management capability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 need to consider business continuity management and disaster planning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27</a:t>
            </a:fld>
            <a:endParaRPr lang="tr-T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final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words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about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topic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about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architecture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Security architecture has become a core consideration within any business’s enterprise architecture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general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definition of architecture is that it typically represents how the components of a product, system, or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service are organized and integrated together.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Tx/>
              <a:buChar char="-"/>
            </a:pP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architect is the professional person who has the depth of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knowledge and expertise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Tx/>
              <a:buNone/>
            </a:pP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define how these products, systems and services are constructed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>
              <a:buFontTx/>
              <a:buChar char="-"/>
            </a:pPr>
            <a:r>
              <a:rPr lang="en-US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scope of the enterprise architect’s work includes the entire business, the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workforce, </a:t>
            </a:r>
            <a:endParaRPr lang="tr-TR" sz="120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Tx/>
              <a:buNone/>
            </a:pPr>
            <a:r>
              <a:rPr lang="en-US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 of the business’s processes and, the information and information technology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>
              <a:buFontTx/>
              <a:buChar char="-"/>
            </a:pP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variety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frameworks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methodologies have been developed that assist architects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TOGAF, SABSA.</a:t>
            </a:r>
          </a:p>
          <a:p>
            <a:pPr>
              <a:buFontTx/>
              <a:buChar char="-"/>
            </a:pPr>
            <a:endParaRPr lang="tr-TR" sz="120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Tx/>
              <a:buChar char="-"/>
            </a:pPr>
            <a:r>
              <a:rPr lang="tr-TR" sz="120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These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about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architecture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tr-TR" sz="120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want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learn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more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can </a:t>
            </a:r>
            <a:r>
              <a:rPr lang="tr-TR" sz="120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make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tr-TR" sz="120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research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about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TOGAF </a:t>
            </a:r>
            <a:r>
              <a:rPr lang="tr-TR" sz="120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SABSA.</a:t>
            </a:r>
            <a:endParaRPr lang="en-US" sz="120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28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tabLst>
                <a:tab pos="358775" algn="l"/>
              </a:tabLst>
            </a:pPr>
            <a:r>
              <a:rPr lang="en-US" sz="1200" b="0" dirty="0" smtClean="0">
                <a:latin typeface="Times New Roman" pitchFamily="18" charset="0"/>
                <a:cs typeface="Times New Roman" pitchFamily="18" charset="0"/>
              </a:rPr>
              <a:t>In some organizations, where the level of security understanding is high,</a:t>
            </a:r>
          </a:p>
          <a:p>
            <a:pPr>
              <a:tabLst>
                <a:tab pos="358775" algn="l"/>
              </a:tabLst>
            </a:pPr>
            <a:r>
              <a:rPr lang="en-US" sz="1200" b="0" dirty="0" smtClean="0">
                <a:latin typeface="Times New Roman" pitchFamily="18" charset="0"/>
                <a:cs typeface="Times New Roman" pitchFamily="18" charset="0"/>
              </a:rPr>
              <a:t>the information security manager’s job is elevated to a board-level position,</a:t>
            </a:r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en-US" sz="1200" b="0" dirty="0" smtClean="0">
                <a:latin typeface="Times New Roman" pitchFamily="18" charset="0"/>
                <a:cs typeface="Times New Roman" pitchFamily="18" charset="0"/>
              </a:rPr>
              <a:t>such as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0" dirty="0" smtClean="0">
                <a:latin typeface="Times New Roman" pitchFamily="18" charset="0"/>
                <a:cs typeface="Times New Roman" pitchFamily="18" charset="0"/>
              </a:rPr>
              <a:t>chief information security officer (CISO) or chief security officer (CSO)</a:t>
            </a:r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endParaRPr lang="tr-TR" sz="1200" b="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being an information security manager requires you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have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solid understanding of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 risk management,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great communication skills and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patience to explain complicated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abstract concepts to non-technical executives and board members</a:t>
            </a:r>
            <a:endParaRPr lang="tr-TR" sz="1200" b="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you’ll see that the information security manager sits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 the top of the organization, reporting directly to the CEO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dotted lines into security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guards, enterprise security architects, and the induction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(giriş, başlama)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training manager.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While each of staff members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controlled within the context of their own teams, they all have corporate responsibilities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sz="1200" b="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1200" b="0" i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information security manager can discharge the responsibility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(sorumluluğu yerine getirmek)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 security induction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security awareness training,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providing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assurance function across the content and examinations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most of the key functions that the information security manager needs to consider in day to day activities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security operations, architecture, risk management, and security testing.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a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sample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</a:t>
            </a:r>
            <a:r>
              <a:rPr lang="en-US" sz="120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unctional</a:t>
            </a:r>
            <a:r>
              <a:rPr lang="en-US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structure for the security team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ISM </a:t>
            </a:r>
            <a:r>
              <a:rPr lang="tr-TR" sz="120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manages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team</a:t>
            </a:r>
            <a:r>
              <a:rPr lang="tr-TR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sz="1200" b="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core function of the security operations team is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manage the security of devices within 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environment,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Tx/>
              <a:buChar char="-"/>
            </a:pP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monitor the external threat environment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Tx/>
              <a:buChar char="-"/>
            </a:pP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react to early warnings of new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threats to prepare the business to deal with these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Tx/>
              <a:buChar char="-"/>
            </a:pP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react 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 and security alarms and get involved in managing security incidents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Tx/>
              <a:buNone/>
            </a:pP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Tx/>
              <a:buNone/>
            </a:pP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Problem managers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resolve ongoing issues that recur within 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environment.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Tx/>
              <a:buNone/>
            </a:pP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team of analysts employed in the security operations team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watch consoles and ensure that all of the critical systems used by the business are running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free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alarms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sz="1200" b="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risk management team will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conduct both technical and business-level risk assessments,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present a risk management plan back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the information security manager with recommendations of which risks can be mitigated, monitored,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 insured against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(sigortalamak)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security architecture team works closely with the businesses change program and other project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design teams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ensure that the business’s security objectives are met as technology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processes change.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 will find that the team often contains security architecture specialists,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such as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software architects, infrastructure architects and even database security architects,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these are all extremely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specialized and complicated areas.</a:t>
            </a:r>
            <a:endParaRPr lang="tr-TR" sz="1200" b="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security testing team may be a component team within a larger testing organization,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be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dedicated as a smaller, more targeted team to the information security manager.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team will write test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plans for the security architecture group, when new systems are transitioning into production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When this testing team is not scoping test plans for projects, they conduct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vulnerability tests on infrastructure, software, and websites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 may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perform penetration testing of your systems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sz="1200" b="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FD802-C834-41AA-B0CA-E59D3B1D97D4}" type="datetime1">
              <a:rPr lang="tr-TR" smtClean="0"/>
              <a:pPr/>
              <a:t>04.04.2020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2C975-9942-4BD9-A3D5-E79312B6C033}" type="datetime1">
              <a:rPr lang="tr-TR" smtClean="0"/>
              <a:pPr/>
              <a:t>04.04.2020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2B7E3-919D-4070-B231-4A038CC4B193}" type="datetime1">
              <a:rPr lang="tr-TR" smtClean="0"/>
              <a:pPr/>
              <a:t>04.04.2020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F6E99-E087-4724-990A-F03084EE1D1D}" type="datetime1">
              <a:rPr lang="tr-TR" smtClean="0"/>
              <a:pPr/>
              <a:t>04.04.2020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3B841-630C-41AD-896C-280DD1BBCF2C}" type="datetime1">
              <a:rPr lang="tr-TR" smtClean="0"/>
              <a:pPr/>
              <a:t>04.04.2020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7727-EAC7-48EA-BD47-0BA5A361F64F}" type="datetime1">
              <a:rPr lang="tr-TR" smtClean="0"/>
              <a:pPr/>
              <a:t>04.04.2020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98390-3031-43A0-B2B4-0B5236D71348}" type="datetime1">
              <a:rPr lang="tr-TR" smtClean="0"/>
              <a:pPr/>
              <a:t>04.04.2020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E5400-6EE3-403C-AA3E-BE1C7A1CB8C0}" type="datetime1">
              <a:rPr lang="tr-TR" smtClean="0"/>
              <a:pPr/>
              <a:t>04.04.2020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0EF9-CE12-4683-9E30-D1789FA466A3}" type="datetime1">
              <a:rPr lang="tr-TR" smtClean="0"/>
              <a:pPr/>
              <a:t>04.04.2020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45256-BF2D-48B6-8E76-C7D9E47DB137}" type="datetime1">
              <a:rPr lang="tr-TR" smtClean="0"/>
              <a:pPr/>
              <a:t>04.04.2020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C32-E703-421E-8DDF-6D680CD75505}" type="datetime1">
              <a:rPr lang="tr-TR" smtClean="0"/>
              <a:pPr/>
              <a:t>04.04.2020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7538E-67D1-4FD9-9D01-175363B817D9}" type="datetime1">
              <a:rPr lang="tr-TR" smtClean="0"/>
              <a:pPr/>
              <a:t>04.04.2020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053C5F43-A354-497D-94C9-764B191F88EA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785794"/>
            <a:ext cx="78581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 412 </a:t>
            </a:r>
          </a:p>
          <a:p>
            <a:pPr algn="ctr"/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 Technology 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Security Governance 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4" name="3 Dikdörtgen"/>
          <p:cNvSpPr/>
          <p:nvPr/>
        </p:nvSpPr>
        <p:spPr>
          <a:xfrm>
            <a:off x="7965822" y="6037012"/>
            <a:ext cx="1143008" cy="785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714348" y="3357562"/>
            <a:ext cx="78581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Week</a:t>
            </a:r>
            <a:r>
              <a:rPr lang="tr-TR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tr-TR" sz="3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sz="3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r-TR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Organizational</a:t>
            </a:r>
            <a:r>
              <a:rPr lang="tr-TR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3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ttp://raincross.com/wp-content/uploads/2014/02/black-hat-white-hat-seo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05939" y="758910"/>
            <a:ext cx="4888772" cy="2954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ttps://hohohats.com/blog/wp-content/uploads/2014/03/cowboys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516474" y="758910"/>
            <a:ext cx="3409034" cy="31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11962" y="115747"/>
            <a:ext cx="7886700" cy="6944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Hackers</a:t>
            </a: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xmlns="" id="{95B25553-0201-8F41-9C95-5100B38D151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25189" b="54137"/>
          <a:stretch>
            <a:fillRect/>
          </a:stretch>
        </p:blipFill>
        <p:spPr>
          <a:xfrm>
            <a:off x="285720" y="4143380"/>
            <a:ext cx="8595379" cy="228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237902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962" y="798724"/>
            <a:ext cx="8629651" cy="484485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Reconnaissance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PreAttack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):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process of information gathering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Scanning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PreAttack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):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Taking the information discovered during reconnaissance and using it to examine the network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Gaining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access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Attack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):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phase where the real hacking takes place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Maintaining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access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Attack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):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eep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access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for future exploitation and attacks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Clearing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tracks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PostAttack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):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Cover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tracks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to avoid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detection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11962" y="115747"/>
            <a:ext cx="7886700" cy="6944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Hacking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Steps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361904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961" y="115747"/>
            <a:ext cx="8629651" cy="694481"/>
          </a:xfrm>
        </p:spPr>
        <p:txBody>
          <a:bodyPr>
            <a:normAutofit/>
          </a:bodyPr>
          <a:lstStyle/>
          <a:p>
            <a:pPr algn="l"/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Pentest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Methods</a:t>
            </a:r>
            <a:endParaRPr lang="tr-TR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2FDFA92-15B9-A94B-95FB-1272B7AC0BA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27380" y="1280160"/>
            <a:ext cx="8714232" cy="4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968850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961" y="115747"/>
            <a:ext cx="8629651" cy="694481"/>
          </a:xfrm>
        </p:spPr>
        <p:txBody>
          <a:bodyPr>
            <a:normAutofit/>
          </a:bodyPr>
          <a:lstStyle/>
          <a:p>
            <a:pPr algn="l"/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Pentest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Methods</a:t>
            </a:r>
            <a:endParaRPr lang="tr-TR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837222"/>
            <a:ext cx="8629651" cy="4520604"/>
          </a:xfrm>
        </p:spPr>
        <p:txBody>
          <a:bodyPr>
            <a:noAutofit/>
          </a:bodyPr>
          <a:lstStyle/>
          <a:p>
            <a:pPr marL="0" indent="0" defTabSz="355600">
              <a:lnSpc>
                <a:spcPct val="100000"/>
              </a:lnSpc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White box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Pros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Deep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and thorough testing</a:t>
            </a: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Maximizes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testing time</a:t>
            </a: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Extends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testing area where black box testing can not reach (such as quality of code, application design, etc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.)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Cons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Non realistic attack, as the penetration tester is not in the same position as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non-informed potential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attacker</a:t>
            </a:r>
          </a:p>
          <a:p>
            <a:pPr marL="0" indent="0">
              <a:lnSpc>
                <a:spcPct val="100000"/>
              </a:lnSpc>
              <a:buNone/>
            </a:pP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516811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961" y="115747"/>
            <a:ext cx="8629651" cy="694481"/>
          </a:xfrm>
        </p:spPr>
        <p:txBody>
          <a:bodyPr>
            <a:normAutofit/>
          </a:bodyPr>
          <a:lstStyle/>
          <a:p>
            <a:pPr algn="l"/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Pentest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Methods</a:t>
            </a:r>
            <a:endParaRPr lang="tr-TR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962" y="1051560"/>
            <a:ext cx="8629651" cy="4185458"/>
          </a:xfrm>
        </p:spPr>
        <p:txBody>
          <a:bodyPr>
            <a:noAutofit/>
          </a:bodyPr>
          <a:lstStyle/>
          <a:p>
            <a:pPr marL="0" indent="0" defTabSz="355600">
              <a:lnSpc>
                <a:spcPct val="100000"/>
              </a:lnSpc>
              <a:buNone/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Black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box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Pros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It simulates a very realistic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scenario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Cons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Testing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time can not be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maximised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in certain scenarios</a:t>
            </a: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Some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areas of the infrastructure might remain untested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068173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961" y="115747"/>
            <a:ext cx="8629651" cy="694481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Working with Standards and Regulations</a:t>
            </a:r>
            <a:endParaRPr lang="tr-TR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962" y="1051560"/>
            <a:ext cx="8629651" cy="4877770"/>
          </a:xfrm>
        </p:spPr>
        <p:txBody>
          <a:bodyPr>
            <a:noAutofit/>
          </a:bodyPr>
          <a:lstStyle/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Statutory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requirements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Regulatory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requirements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Advisory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requirements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NIST</a:t>
            </a: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CESG</a:t>
            </a: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	ASG</a:t>
            </a: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	…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068173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961" y="115747"/>
            <a:ext cx="8629651" cy="694481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Working with 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Risk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962" y="757638"/>
            <a:ext cx="8629651" cy="2734630"/>
          </a:xfrm>
        </p:spPr>
        <p:txBody>
          <a:bodyPr>
            <a:noAutofit/>
          </a:bodyPr>
          <a:lstStyle/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Risk management sits at the heart of everything the information security team does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endParaRPr lang="tr-TR" sz="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nformation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risk management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must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be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embedded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into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every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process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endParaRPr lang="tr-TR" sz="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Risk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register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3377976"/>
            <a:ext cx="2952750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3068173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810229"/>
            <a:ext cx="7929618" cy="2261581"/>
          </a:xfrm>
        </p:spPr>
        <p:txBody>
          <a:bodyPr>
            <a:noAutofit/>
          </a:bodyPr>
          <a:lstStyle/>
          <a:p>
            <a:pPr marL="342900" lvl="1" indent="15875">
              <a:lnSpc>
                <a:spcPct val="100000"/>
              </a:lnSpc>
              <a:buNone/>
              <a:tabLst>
                <a:tab pos="719138" algn="l"/>
              </a:tabLst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Vulnerability</a:t>
            </a: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1" indent="15875">
              <a:lnSpc>
                <a:spcPct val="100000"/>
              </a:lnSpc>
              <a:buNone/>
              <a:tabLst>
                <a:tab pos="719138" algn="l"/>
              </a:tabLst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Threat</a:t>
            </a: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1" indent="15875">
              <a:lnSpc>
                <a:spcPct val="100000"/>
              </a:lnSpc>
              <a:buNone/>
              <a:tabLst>
                <a:tab pos="719138" algn="l"/>
              </a:tabLst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Risk</a:t>
            </a: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11961" y="115747"/>
            <a:ext cx="8629651" cy="694481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Working with 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Risk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87404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11961" y="115747"/>
            <a:ext cx="8629651" cy="694481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Working with 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Risk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" y="871538"/>
            <a:ext cx="9105900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2555899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961" y="-14885"/>
            <a:ext cx="8629651" cy="694481"/>
          </a:xfrm>
        </p:spPr>
        <p:txBody>
          <a:bodyPr>
            <a:normAutofit/>
          </a:bodyPr>
          <a:lstStyle/>
          <a:p>
            <a:pPr algn="l"/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Risk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Identification</a:t>
            </a:r>
            <a:endParaRPr lang="tr-TR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962" y="627006"/>
            <a:ext cx="8629651" cy="6100362"/>
          </a:xfrm>
        </p:spPr>
        <p:txBody>
          <a:bodyPr>
            <a:noAutofit/>
          </a:bodyPr>
          <a:lstStyle/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first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stage of risk management 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endParaRPr lang="tr-TR" sz="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You’ll need to collate all threats, vulnerabilities, and risks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endParaRPr lang="tr-TR" sz="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Y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ou’ll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need to record each item in a format that can be analyzed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-- Risk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register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Ways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collate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defTabSz="355600">
              <a:lnSpc>
                <a:spcPct val="100000"/>
              </a:lnSpc>
              <a:spcBef>
                <a:spcPts val="200"/>
              </a:spcBef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Pentesting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spcBef>
                <a:spcPts val="200"/>
              </a:spcBef>
              <a:buNone/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Mailbox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spcBef>
                <a:spcPts val="200"/>
              </a:spcBef>
              <a:buNone/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Workshops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spcBef>
                <a:spcPts val="200"/>
              </a:spcBef>
              <a:buNone/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-	BIA</a:t>
            </a:r>
          </a:p>
          <a:p>
            <a:pPr marL="0" indent="0" defTabSz="355600">
              <a:lnSpc>
                <a:spcPct val="100000"/>
              </a:lnSpc>
              <a:spcBef>
                <a:spcPts val="200"/>
              </a:spcBef>
              <a:buNone/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ISO/IEC 27002:  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standard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of “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International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Organization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Standardization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” &amp; “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International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Electrotechnical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Commission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marL="0" indent="0" defTabSz="355600">
              <a:lnSpc>
                <a:spcPct val="100000"/>
              </a:lnSpc>
              <a:spcBef>
                <a:spcPts val="200"/>
              </a:spcBef>
              <a:buNone/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Title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Information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technology – Security techniques – Code of practice for information security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controls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tr-TR" sz="2200" i="1" dirty="0" err="1" smtClean="0">
                <a:latin typeface="Times New Roman" pitchFamily="18" charset="0"/>
                <a:cs typeface="Times New Roman" pitchFamily="18" charset="0"/>
              </a:rPr>
              <a:t>standard</a:t>
            </a:r>
            <a:endParaRPr lang="tr-TR" sz="22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068173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Organizational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Structures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CEO: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Chief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Executing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Officer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Boss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Beneath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CEO</a:t>
            </a: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C-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level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executives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business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functions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Such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as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finance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IT,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strategy, operations, sales, and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marketing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These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executive appointments come with titles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 CFO (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chief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financial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officer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CIO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chief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officer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), COO (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chief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operating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officer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These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executives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has a subset of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responsibilities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8775" algn="l"/>
                <a:tab pos="898525" algn="l"/>
                <a:tab pos="125730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--	</a:t>
            </a: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CIO: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responsible for the business’s information and technology strategy</a:t>
            </a:r>
            <a:endParaRPr lang="tr-TR" sz="28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961" y="-14885"/>
            <a:ext cx="8629651" cy="694481"/>
          </a:xfrm>
        </p:spPr>
        <p:txBody>
          <a:bodyPr>
            <a:normAutofit/>
          </a:bodyPr>
          <a:lstStyle/>
          <a:p>
            <a:pPr algn="l"/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Risk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Analysis</a:t>
            </a:r>
            <a:endParaRPr lang="tr-TR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962" y="627006"/>
            <a:ext cx="8629651" cy="6100362"/>
          </a:xfrm>
        </p:spPr>
        <p:txBody>
          <a:bodyPr>
            <a:noAutofit/>
          </a:bodyPr>
          <a:lstStyle/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second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stage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of risk management 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endParaRPr lang="tr-TR" sz="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stablish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whether or not they pose a real risk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endParaRPr lang="tr-TR" sz="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Two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primary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methods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Qualitative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subjective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can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develop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probability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scales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800" dirty="0" smtClean="0"/>
              <a:t> •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Negligible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rare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unlikely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possible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probable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800" dirty="0" smtClean="0"/>
              <a:t> •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Rare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unlikely, possible, likely, almost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certain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/>
              <a:t> •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Low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medium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high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068173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961" y="99418"/>
            <a:ext cx="8629651" cy="694481"/>
          </a:xfrm>
        </p:spPr>
        <p:txBody>
          <a:bodyPr>
            <a:normAutofit/>
          </a:bodyPr>
          <a:lstStyle/>
          <a:p>
            <a:pPr algn="l"/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Risk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Analysis</a:t>
            </a:r>
            <a:endParaRPr lang="tr-TR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962" y="692322"/>
            <a:ext cx="8629651" cy="2659118"/>
          </a:xfrm>
        </p:spPr>
        <p:txBody>
          <a:bodyPr>
            <a:noAutofit/>
          </a:bodyPr>
          <a:lstStyle/>
          <a:p>
            <a:pPr marL="0" indent="0" defTabSz="355600">
              <a:lnSpc>
                <a:spcPct val="100000"/>
              </a:lnSpc>
              <a:buNone/>
            </a:pPr>
            <a:endParaRPr lang="tr-TR" sz="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Two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primary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methods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Qualitative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Quantitative</a:t>
            </a:r>
            <a:r>
              <a:rPr lang="tr-TR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--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Scientific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It relies on having enough empirical data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068173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961" y="-14885"/>
            <a:ext cx="8629651" cy="694481"/>
          </a:xfrm>
        </p:spPr>
        <p:txBody>
          <a:bodyPr>
            <a:normAutofit/>
          </a:bodyPr>
          <a:lstStyle/>
          <a:p>
            <a:pPr algn="l"/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Risk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Analysis</a:t>
            </a:r>
            <a:endParaRPr lang="tr-TR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714356"/>
            <a:ext cx="4295775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4429132"/>
            <a:ext cx="849618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3068173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961" y="-14885"/>
            <a:ext cx="8629651" cy="694481"/>
          </a:xfrm>
        </p:spPr>
        <p:txBody>
          <a:bodyPr>
            <a:normAutofit/>
          </a:bodyPr>
          <a:lstStyle/>
          <a:p>
            <a:pPr algn="l"/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Risk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Treatment</a:t>
            </a:r>
            <a:endParaRPr lang="tr-TR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11962" y="692322"/>
            <a:ext cx="8629651" cy="3736810"/>
          </a:xfrm>
        </p:spPr>
        <p:txBody>
          <a:bodyPr>
            <a:noAutofit/>
          </a:bodyPr>
          <a:lstStyle/>
          <a:p>
            <a:pPr marL="0" indent="0" defTabSz="355600">
              <a:lnSpc>
                <a:spcPct val="100000"/>
              </a:lnSpc>
              <a:buNone/>
            </a:pPr>
            <a:endParaRPr lang="tr-TR" sz="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Risks can be treated in one of four ways:</a:t>
            </a: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Avoid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risk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Accept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risk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Reduce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risk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Transfer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risk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068173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961" y="-14885"/>
            <a:ext cx="8629651" cy="694481"/>
          </a:xfrm>
        </p:spPr>
        <p:txBody>
          <a:bodyPr>
            <a:normAutofit/>
          </a:bodyPr>
          <a:lstStyle/>
          <a:p>
            <a:pPr algn="l"/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Risk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Treatment</a:t>
            </a:r>
            <a:endParaRPr lang="tr-TR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62975" y="692322"/>
            <a:ext cx="8809608" cy="2808116"/>
          </a:xfrm>
        </p:spPr>
        <p:txBody>
          <a:bodyPr>
            <a:noAutofit/>
          </a:bodyPr>
          <a:lstStyle/>
          <a:p>
            <a:pPr marL="0" indent="0" defTabSz="355600">
              <a:lnSpc>
                <a:spcPct val="100000"/>
              </a:lnSpc>
              <a:buNone/>
            </a:pPr>
            <a:endParaRPr lang="tr-TR" sz="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S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ecurity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controls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can be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use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 treatment:</a:t>
            </a: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Physical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controls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e.g.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physical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access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control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systems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Procedural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controls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e.g.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employee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clearance checks</a:t>
            </a: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Technical controls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e.g.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firewalls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anti-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malware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product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068173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961" y="-14885"/>
            <a:ext cx="8629651" cy="694481"/>
          </a:xfrm>
        </p:spPr>
        <p:txBody>
          <a:bodyPr>
            <a:normAutofit/>
          </a:bodyPr>
          <a:lstStyle/>
          <a:p>
            <a:pPr algn="l"/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Risk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Treatment</a:t>
            </a:r>
            <a:endParaRPr lang="tr-TR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62975" y="692322"/>
            <a:ext cx="8809608" cy="5879950"/>
          </a:xfrm>
        </p:spPr>
        <p:txBody>
          <a:bodyPr>
            <a:noAutofit/>
          </a:bodyPr>
          <a:lstStyle/>
          <a:p>
            <a:pPr marL="0" indent="0" defTabSz="355600">
              <a:lnSpc>
                <a:spcPct val="100000"/>
              </a:lnSpc>
              <a:buNone/>
            </a:pPr>
            <a:endParaRPr lang="tr-TR" sz="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C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ontrols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mode of assisting in risk reduction:</a:t>
            </a: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Preventative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controls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directly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protect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		e.g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a F/W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blocks unauthorized ports or protocols</a:t>
            </a: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Directive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controls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tell your workforce what action needs to be taken to protect information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		e.g.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 procedure for locking the filing cabinet at the end of the working day</a:t>
            </a: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Detective controls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detect and report unauthorized or undesired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events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		e.g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monitoring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audit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logs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Corrective controls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respond to and fix security incidents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			e.g.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antivirus products can be configured to quarantine and clean a system after it’s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been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infected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by a virus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068173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961" y="-14885"/>
            <a:ext cx="8629651" cy="694481"/>
          </a:xfrm>
        </p:spPr>
        <p:txBody>
          <a:bodyPr>
            <a:normAutofit/>
          </a:bodyPr>
          <a:lstStyle/>
          <a:p>
            <a:pPr algn="l"/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Risk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Treatment</a:t>
            </a:r>
            <a:endParaRPr lang="tr-TR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714356"/>
            <a:ext cx="4500594" cy="4904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3068173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961" y="115747"/>
            <a:ext cx="8629651" cy="694481"/>
          </a:xfrm>
        </p:spPr>
        <p:txBody>
          <a:bodyPr>
            <a:normAutofit/>
          </a:bodyPr>
          <a:lstStyle/>
          <a:p>
            <a:pPr algn="l"/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Risk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Monitoring</a:t>
            </a:r>
            <a:endParaRPr lang="tr-TR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62975" y="822954"/>
            <a:ext cx="8809608" cy="2236612"/>
          </a:xfrm>
        </p:spPr>
        <p:txBody>
          <a:bodyPr>
            <a:noAutofit/>
          </a:bodyPr>
          <a:lstStyle/>
          <a:p>
            <a:pPr marL="0" indent="0" defTabSz="355600">
              <a:lnSpc>
                <a:spcPct val="100000"/>
              </a:lnSpc>
              <a:buNone/>
            </a:pPr>
            <a:endParaRPr lang="tr-TR" sz="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Last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stage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watch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here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existing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risks to make sure that they are not worsening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068173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961" y="115747"/>
            <a:ext cx="8629651" cy="694481"/>
          </a:xfrm>
        </p:spPr>
        <p:txBody>
          <a:bodyPr>
            <a:normAutofit/>
          </a:bodyPr>
          <a:lstStyle/>
          <a:p>
            <a:pPr algn="l"/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Working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Enterprise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Architecture</a:t>
            </a:r>
            <a:endParaRPr lang="tr-TR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62975" y="822954"/>
            <a:ext cx="8809608" cy="4106244"/>
          </a:xfrm>
        </p:spPr>
        <p:txBody>
          <a:bodyPr>
            <a:noAutofit/>
          </a:bodyPr>
          <a:lstStyle/>
          <a:p>
            <a:pPr marL="0" indent="0" defTabSz="355600">
              <a:lnSpc>
                <a:spcPct val="100000"/>
              </a:lnSpc>
              <a:buNone/>
            </a:pPr>
            <a:endParaRPr lang="tr-TR" sz="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Security architecture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core consideration within any business’s enterprise architecture</a:t>
            </a: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Def.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architecture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Def.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architect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E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nterprise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architect’s work includes the entire business, the workforce,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business’s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processes and, the information and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IT</a:t>
            </a:r>
          </a:p>
          <a:p>
            <a:pPr marL="0" indent="0" defTabSz="355600">
              <a:lnSpc>
                <a:spcPct val="100000"/>
              </a:lnSpc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Frameworks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 TOGAF &amp; SABSA</a:t>
            </a:r>
          </a:p>
          <a:p>
            <a:pPr marL="0" indent="0" defTabSz="355600">
              <a:lnSpc>
                <a:spcPct val="100000"/>
              </a:lnSpc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068173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Organizational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Structures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information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security manager </a:t>
            </a: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(ISM)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must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work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closely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CIO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chief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information security officer (CISO)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chief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security officer (CSO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an</a:t>
            </a: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ISM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must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have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8775" algn="l"/>
              </a:tabLst>
            </a:pP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solid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understanding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risk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great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communication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skills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patience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Organizational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Structures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0861" y="642918"/>
            <a:ext cx="9219135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Organizational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Structures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1071546"/>
            <a:ext cx="6984036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Organizational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Structures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Operations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Team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manage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the security of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devices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monitor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external threat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environment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react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early warnings of new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threats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react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system and security alarms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resolves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ongoing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issues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watch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es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consoles and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ensure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that all of the critical assurance systems are running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Organizational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Structures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Risk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Team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conduct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technical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and business-level risk assessments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present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 risk management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Organizational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Structures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Architecture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Team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ensure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that the business’s security objectives are met as technology and processes change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contains security architecture specialists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Organizational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Structures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Testing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Team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write test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plans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when new systems are transitioning into production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conduct vulnerability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tests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pentests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4324</TotalTime>
  <Words>2380</Words>
  <Application>Microsoft Office PowerPoint</Application>
  <PresentationFormat>Ekran Gösterisi (4:3)</PresentationFormat>
  <Paragraphs>379</Paragraphs>
  <Slides>28</Slides>
  <Notes>26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29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Pentest Methods</vt:lpstr>
      <vt:lpstr>Pentest Methods</vt:lpstr>
      <vt:lpstr>Pentest Methods</vt:lpstr>
      <vt:lpstr>Working with Standards and Regulations</vt:lpstr>
      <vt:lpstr>Working with Risk Management</vt:lpstr>
      <vt:lpstr>Working with Risk Management</vt:lpstr>
      <vt:lpstr>Working with Risk Management</vt:lpstr>
      <vt:lpstr>Risk Identification</vt:lpstr>
      <vt:lpstr>Risk Analysis</vt:lpstr>
      <vt:lpstr>Risk Analysis</vt:lpstr>
      <vt:lpstr>Risk Analysis</vt:lpstr>
      <vt:lpstr>Risk Treatment</vt:lpstr>
      <vt:lpstr>Risk Treatment</vt:lpstr>
      <vt:lpstr>Risk Treatment</vt:lpstr>
      <vt:lpstr>Risk Treatment</vt:lpstr>
      <vt:lpstr>Risk Monitoring</vt:lpstr>
      <vt:lpstr>Working with Enterprise Architecture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Metropol</dc:creator>
  <cp:lastModifiedBy>Metropol</cp:lastModifiedBy>
  <cp:revision>820</cp:revision>
  <cp:lastPrinted>2020-03-19T15:11:18Z</cp:lastPrinted>
  <dcterms:created xsi:type="dcterms:W3CDTF">2019-09-07T19:50:14Z</dcterms:created>
  <dcterms:modified xsi:type="dcterms:W3CDTF">2020-04-04T23:07:07Z</dcterms:modified>
</cp:coreProperties>
</file>