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10" r:id="rId3"/>
    <p:sldId id="311" r:id="rId4"/>
    <p:sldId id="259" r:id="rId5"/>
    <p:sldId id="260" r:id="rId6"/>
    <p:sldId id="292" r:id="rId7"/>
    <p:sldId id="261" r:id="rId8"/>
    <p:sldId id="303" r:id="rId9"/>
    <p:sldId id="304" r:id="rId10"/>
    <p:sldId id="305" r:id="rId11"/>
    <p:sldId id="306" r:id="rId12"/>
    <p:sldId id="307" r:id="rId13"/>
    <p:sldId id="308" r:id="rId14"/>
    <p:sldId id="279" r:id="rId15"/>
    <p:sldId id="280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90" r:id="rId24"/>
    <p:sldId id="309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4012B-F540-42F1-8E6B-171624EB38E6}" type="datetimeFigureOut">
              <a:rPr lang="tr-TR" smtClean="0"/>
              <a:pPr/>
              <a:t>29.01.2018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00F97-6049-4D46-9302-284B5F34A63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1285860"/>
            <a:ext cx="7772400" cy="1470025"/>
          </a:xfrm>
        </p:spPr>
        <p:txBody>
          <a:bodyPr>
            <a:normAutofit/>
          </a:bodyPr>
          <a:lstStyle/>
          <a:p>
            <a:r>
              <a:rPr lang="tr-TR" sz="6000" dirty="0" smtClean="0"/>
              <a:t>Savunucu İletişim</a:t>
            </a:r>
            <a:endParaRPr lang="tr-TR" sz="6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8686800" cy="6643710"/>
          </a:xfrm>
        </p:spPr>
        <p:txBody>
          <a:bodyPr>
            <a:normAutofit/>
          </a:bodyPr>
          <a:lstStyle/>
          <a:p>
            <a:r>
              <a:rPr lang="de-DE" sz="6600" dirty="0">
                <a:solidFill>
                  <a:srgbClr val="FF0000"/>
                </a:solidFill>
              </a:rPr>
              <a:t>Belli </a:t>
            </a:r>
            <a:r>
              <a:rPr lang="de-DE" sz="6600" dirty="0" err="1">
                <a:solidFill>
                  <a:srgbClr val="FF0000"/>
                </a:solidFill>
              </a:rPr>
              <a:t>bir</a:t>
            </a:r>
            <a:r>
              <a:rPr lang="de-DE" sz="6600" dirty="0">
                <a:solidFill>
                  <a:srgbClr val="FF0000"/>
                </a:solidFill>
              </a:rPr>
              <a:t> </a:t>
            </a:r>
            <a:r>
              <a:rPr lang="de-DE" sz="6600" dirty="0" err="1">
                <a:solidFill>
                  <a:srgbClr val="FF0000"/>
                </a:solidFill>
              </a:rPr>
              <a:t>stratejiyi</a:t>
            </a:r>
            <a:r>
              <a:rPr lang="de-DE" sz="6600" dirty="0">
                <a:solidFill>
                  <a:srgbClr val="FF0000"/>
                </a:solidFill>
              </a:rPr>
              <a:t> </a:t>
            </a:r>
            <a:r>
              <a:rPr lang="de-DE" sz="6600" dirty="0" err="1">
                <a:solidFill>
                  <a:srgbClr val="FF0000"/>
                </a:solidFill>
              </a:rPr>
              <a:t>izleyen</a:t>
            </a:r>
            <a:r>
              <a:rPr lang="de-DE" sz="6600" dirty="0">
                <a:solidFill>
                  <a:srgbClr val="FF0000"/>
                </a:solidFill>
              </a:rPr>
              <a:t> </a:t>
            </a:r>
            <a:r>
              <a:rPr lang="de-DE" sz="6600" dirty="0" err="1" smtClean="0">
                <a:solidFill>
                  <a:srgbClr val="FF0000"/>
                </a:solidFill>
              </a:rPr>
              <a:t>tutum</a:t>
            </a:r>
            <a:r>
              <a:rPr lang="tr-TR" sz="6600" dirty="0" smtClean="0">
                <a:solidFill>
                  <a:srgbClr val="FF0000"/>
                </a:solidFill>
              </a:rPr>
              <a:t>/</a:t>
            </a:r>
            <a:endParaRPr lang="tr-TR" sz="6600" dirty="0" smtClean="0">
              <a:solidFill>
                <a:srgbClr val="FF0000"/>
              </a:solidFill>
            </a:endParaRPr>
          </a:p>
          <a:p>
            <a:r>
              <a:rPr lang="tr-TR" sz="6600" dirty="0" smtClean="0">
                <a:solidFill>
                  <a:srgbClr val="FF0000"/>
                </a:solidFill>
              </a:rPr>
              <a:t>Doğal, kendiliğinden oluşan </a:t>
            </a:r>
            <a:r>
              <a:rPr lang="tr-TR" sz="6600" dirty="0" smtClean="0">
                <a:solidFill>
                  <a:srgbClr val="FF0000"/>
                </a:solidFill>
              </a:rPr>
              <a:t>tutum</a:t>
            </a:r>
          </a:p>
          <a:p>
            <a:r>
              <a:rPr lang="tr-TR" sz="6600" dirty="0"/>
              <a:t>Alıştırma</a:t>
            </a:r>
          </a:p>
          <a:p>
            <a:endParaRPr lang="tr-TR" sz="4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572272"/>
          </a:xfrm>
        </p:spPr>
        <p:txBody>
          <a:bodyPr>
            <a:normAutofit/>
          </a:bodyPr>
          <a:lstStyle/>
          <a:p>
            <a:r>
              <a:rPr lang="tr-TR" sz="7200" dirty="0">
                <a:solidFill>
                  <a:srgbClr val="FF0000"/>
                </a:solidFill>
              </a:rPr>
              <a:t>Aldırmaz, umursamaz </a:t>
            </a:r>
            <a:r>
              <a:rPr lang="tr-TR" sz="7200" dirty="0" smtClean="0">
                <a:solidFill>
                  <a:srgbClr val="FF0000"/>
                </a:solidFill>
              </a:rPr>
              <a:t>tutum/</a:t>
            </a:r>
            <a:endParaRPr lang="tr-TR" sz="7200" dirty="0" smtClean="0"/>
          </a:p>
          <a:p>
            <a:r>
              <a:rPr lang="tr-TR" sz="7200" dirty="0" smtClean="0">
                <a:solidFill>
                  <a:srgbClr val="FF0000"/>
                </a:solidFill>
              </a:rPr>
              <a:t>Anlayış, yakınlık belirten </a:t>
            </a:r>
            <a:r>
              <a:rPr lang="tr-TR" sz="7200" dirty="0" smtClean="0">
                <a:solidFill>
                  <a:srgbClr val="FF0000"/>
                </a:solidFill>
              </a:rPr>
              <a:t>tutum</a:t>
            </a:r>
          </a:p>
          <a:p>
            <a:r>
              <a:rPr lang="tr-TR" sz="7200" dirty="0"/>
              <a:t>Alıştırma</a:t>
            </a:r>
          </a:p>
          <a:p>
            <a:endParaRPr lang="tr-TR" sz="4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7200" dirty="0">
                <a:solidFill>
                  <a:srgbClr val="FF0000"/>
                </a:solidFill>
              </a:rPr>
              <a:t>Üstünlük belirten </a:t>
            </a:r>
            <a:r>
              <a:rPr lang="tr-TR" sz="7200" dirty="0" smtClean="0">
                <a:solidFill>
                  <a:srgbClr val="FF0000"/>
                </a:solidFill>
              </a:rPr>
              <a:t>tutum/</a:t>
            </a:r>
            <a:endParaRPr lang="tr-TR" sz="7200" dirty="0" smtClean="0"/>
          </a:p>
          <a:p>
            <a:r>
              <a:rPr lang="tr-TR" sz="7200" dirty="0" smtClean="0">
                <a:solidFill>
                  <a:srgbClr val="FF0000"/>
                </a:solidFill>
              </a:rPr>
              <a:t>Eşitlik belirten </a:t>
            </a:r>
            <a:r>
              <a:rPr lang="tr-TR" sz="7200" dirty="0" smtClean="0">
                <a:solidFill>
                  <a:srgbClr val="FF0000"/>
                </a:solidFill>
              </a:rPr>
              <a:t>tutum</a:t>
            </a:r>
          </a:p>
          <a:p>
            <a:r>
              <a:rPr lang="tr-TR" sz="7200" dirty="0"/>
              <a:t>Alıştırma</a:t>
            </a:r>
          </a:p>
          <a:p>
            <a:endParaRPr lang="tr-TR" sz="4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715148"/>
          </a:xfrm>
        </p:spPr>
        <p:txBody>
          <a:bodyPr>
            <a:normAutofit/>
          </a:bodyPr>
          <a:lstStyle/>
          <a:p>
            <a:r>
              <a:rPr lang="fi-FI" sz="8800" dirty="0">
                <a:solidFill>
                  <a:srgbClr val="FF0000"/>
                </a:solidFill>
              </a:rPr>
              <a:t>Kesin </a:t>
            </a:r>
            <a:r>
              <a:rPr lang="fi-FI" sz="8800" dirty="0" smtClean="0">
                <a:solidFill>
                  <a:srgbClr val="FF0000"/>
                </a:solidFill>
              </a:rPr>
              <a:t>tutum</a:t>
            </a:r>
            <a:r>
              <a:rPr lang="tr-TR" sz="8800" dirty="0" smtClean="0">
                <a:solidFill>
                  <a:srgbClr val="FF0000"/>
                </a:solidFill>
              </a:rPr>
              <a:t>/</a:t>
            </a:r>
            <a:endParaRPr lang="tr-TR" sz="8800" dirty="0" smtClean="0"/>
          </a:p>
          <a:p>
            <a:r>
              <a:rPr lang="tr-TR" sz="8800" dirty="0" smtClean="0">
                <a:solidFill>
                  <a:srgbClr val="FF0000"/>
                </a:solidFill>
              </a:rPr>
              <a:t>Denemeci </a:t>
            </a:r>
            <a:r>
              <a:rPr lang="tr-TR" sz="8800" dirty="0" smtClean="0">
                <a:solidFill>
                  <a:srgbClr val="FF0000"/>
                </a:solidFill>
              </a:rPr>
              <a:t>tutum</a:t>
            </a:r>
          </a:p>
          <a:p>
            <a:r>
              <a:rPr lang="tr-TR" sz="8800" dirty="0"/>
              <a:t>Alıştırma</a:t>
            </a:r>
          </a:p>
          <a:p>
            <a:endParaRPr lang="tr-TR" sz="40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270892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sz="5000" dirty="0"/>
              <a:t/>
            </a:r>
            <a:br>
              <a:rPr lang="tr-TR" sz="5000" dirty="0"/>
            </a:br>
            <a:r>
              <a:rPr lang="tr-TR" sz="10000" dirty="0">
                <a:solidFill>
                  <a:schemeClr val="tx1"/>
                </a:solidFill>
              </a:rPr>
              <a:t>Emir Vermek Yönlendirmek</a:t>
            </a:r>
          </a:p>
        </p:txBody>
      </p:sp>
      <p:sp>
        <p:nvSpPr>
          <p:cNvPr id="4" name="3 Dikdörtgen"/>
          <p:cNvSpPr/>
          <p:nvPr/>
        </p:nvSpPr>
        <p:spPr>
          <a:xfrm>
            <a:off x="841150" y="0"/>
            <a:ext cx="8302850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8800" dirty="0" smtClean="0">
                <a:solidFill>
                  <a:srgbClr val="FF0000"/>
                </a:solidFill>
              </a:rPr>
              <a:t>İletişim engelleri: </a:t>
            </a:r>
            <a:endParaRPr lang="tr-TR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560" y="1052736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sz="10000" dirty="0">
                <a:solidFill>
                  <a:schemeClr val="tx1"/>
                </a:solidFill>
              </a:rPr>
              <a:t>Uyarmak</a:t>
            </a:r>
            <a:br>
              <a:rPr lang="tr-TR" sz="10000" dirty="0">
                <a:solidFill>
                  <a:schemeClr val="tx1"/>
                </a:solidFill>
              </a:rPr>
            </a:br>
            <a:r>
              <a:rPr lang="tr-TR" sz="10000" dirty="0">
                <a:solidFill>
                  <a:schemeClr val="tx1"/>
                </a:solidFill>
              </a:rPr>
              <a:t>gözdağı vermek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sz="10000">
                <a:solidFill>
                  <a:schemeClr val="tx1"/>
                </a:solidFill>
              </a:rPr>
              <a:t>Ahlak Dersi vermek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1700808"/>
            <a:ext cx="7772400" cy="2362200"/>
          </a:xfrm>
        </p:spPr>
        <p:txBody>
          <a:bodyPr>
            <a:normAutofit fontScale="90000"/>
          </a:bodyPr>
          <a:lstStyle/>
          <a:p>
            <a:r>
              <a:rPr lang="tr-TR" sz="10000" dirty="0">
                <a:solidFill>
                  <a:schemeClr val="tx1"/>
                </a:solidFill>
              </a:rPr>
              <a:t>Öğüt vermek çözüm ve öneri getirmek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981075"/>
            <a:ext cx="7772400" cy="2209800"/>
          </a:xfrm>
        </p:spPr>
        <p:txBody>
          <a:bodyPr/>
          <a:lstStyle/>
          <a:p>
            <a:r>
              <a:rPr lang="tr-TR" sz="6000" dirty="0">
                <a:solidFill>
                  <a:schemeClr val="tx1"/>
                </a:solidFill>
              </a:rPr>
              <a:t>Nutuk </a:t>
            </a:r>
            <a:r>
              <a:rPr lang="tr-TR" sz="6000" dirty="0" smtClean="0">
                <a:solidFill>
                  <a:schemeClr val="tx1"/>
                </a:solidFill>
              </a:rPr>
              <a:t>çekmek</a:t>
            </a:r>
            <a:endParaRPr lang="tr-TR" sz="6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447800"/>
            <a:ext cx="7772400" cy="2362200"/>
          </a:xfrm>
        </p:spPr>
        <p:txBody>
          <a:bodyPr>
            <a:normAutofit fontScale="90000"/>
          </a:bodyPr>
          <a:lstStyle/>
          <a:p>
            <a:r>
              <a:rPr lang="tr-TR" sz="10000">
                <a:solidFill>
                  <a:schemeClr val="tx1"/>
                </a:solidFill>
              </a:rPr>
              <a:t>Yargılamak Eleştirmek Suçlamak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036496" cy="6858000"/>
          </a:xfrm>
        </p:spPr>
        <p:txBody>
          <a:bodyPr>
            <a:normAutofit/>
          </a:bodyPr>
          <a:lstStyle/>
          <a:p>
            <a:r>
              <a:rPr lang="tr-TR" sz="8000" dirty="0" smtClean="0"/>
              <a:t>Dinleyen</a:t>
            </a:r>
            <a:r>
              <a:rPr lang="tr-TR" sz="8000" dirty="0" smtClean="0"/>
              <a:t>, davranışları kendi iç dünyası çerçevesinde değerlendirir.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086600" cy="1219200"/>
          </a:xfrm>
        </p:spPr>
        <p:txBody>
          <a:bodyPr>
            <a:normAutofit fontScale="90000"/>
          </a:bodyPr>
          <a:lstStyle/>
          <a:p>
            <a:r>
              <a:rPr lang="tr-TR" sz="10000">
                <a:solidFill>
                  <a:schemeClr val="tx1"/>
                </a:solidFill>
              </a:rPr>
              <a:t>Ad Takmak Alay Etmek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2057400"/>
            <a:ext cx="7086600" cy="1447800"/>
          </a:xfrm>
        </p:spPr>
        <p:txBody>
          <a:bodyPr>
            <a:normAutofit fontScale="90000"/>
          </a:bodyPr>
          <a:lstStyle/>
          <a:p>
            <a:r>
              <a:rPr lang="tr-TR" sz="10000">
                <a:solidFill>
                  <a:schemeClr val="tx1"/>
                </a:solidFill>
              </a:rPr>
              <a:t>Yorumlamak</a:t>
            </a:r>
            <a:br>
              <a:rPr lang="tr-TR" sz="10000">
                <a:solidFill>
                  <a:schemeClr val="tx1"/>
                </a:solidFill>
              </a:rPr>
            </a:br>
            <a:r>
              <a:rPr lang="tr-TR" sz="10000">
                <a:solidFill>
                  <a:schemeClr val="tx1"/>
                </a:solidFill>
              </a:rPr>
              <a:t>Analiz Etmek Tanı Koymak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827584" y="20608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tr-TR" sz="10000" dirty="0" smtClean="0">
                <a:solidFill>
                  <a:schemeClr val="tx1"/>
                </a:solidFill>
              </a:rPr>
              <a:t>Avutmak</a:t>
            </a:r>
            <a:r>
              <a:rPr lang="tr-TR" dirty="0" smtClean="0"/>
              <a:t> </a:t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2586608"/>
          </a:xfrm>
        </p:spPr>
        <p:txBody>
          <a:bodyPr>
            <a:normAutofit/>
          </a:bodyPr>
          <a:lstStyle/>
          <a:p>
            <a:r>
              <a:rPr lang="tr-TR" sz="10000" dirty="0" smtClean="0">
                <a:solidFill>
                  <a:schemeClr val="tx1"/>
                </a:solidFill>
              </a:rPr>
              <a:t>Sorgulamak</a:t>
            </a:r>
            <a:endParaRPr lang="tr-TR" sz="10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23528" y="332656"/>
            <a:ext cx="8363272" cy="5793507"/>
          </a:xfrm>
        </p:spPr>
        <p:txBody>
          <a:bodyPr/>
          <a:lstStyle/>
          <a:p>
            <a:r>
              <a:rPr lang="tr-TR" sz="7200" dirty="0" smtClean="0"/>
              <a:t>Açık iletişim, karşıdakinin de bu doğrultuda davranmasına yol açar.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9512" y="188640"/>
            <a:ext cx="8784976" cy="6480720"/>
          </a:xfrm>
        </p:spPr>
        <p:txBody>
          <a:bodyPr>
            <a:normAutofit/>
          </a:bodyPr>
          <a:lstStyle/>
          <a:p>
            <a:r>
              <a:rPr lang="tr-TR" sz="9600" dirty="0" smtClean="0"/>
              <a:t>Açık ya da örtük saldırgan davranış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r>
              <a:rPr lang="tr-TR" sz="7200" dirty="0" smtClean="0"/>
              <a:t>Savunuculuk: </a:t>
            </a:r>
          </a:p>
          <a:p>
            <a:r>
              <a:rPr lang="tr-TR" sz="7200" dirty="0" smtClean="0"/>
              <a:t>Sözlü iletişimde, </a:t>
            </a:r>
          </a:p>
          <a:p>
            <a:r>
              <a:rPr lang="tr-TR" sz="7200" dirty="0" smtClean="0"/>
              <a:t>beden </a:t>
            </a:r>
            <a:r>
              <a:rPr lang="tr-TR" sz="7200" dirty="0"/>
              <a:t>hareketlerinde</a:t>
            </a:r>
            <a:r>
              <a:rPr lang="tr-TR" sz="7200" dirty="0" smtClean="0"/>
              <a:t>,</a:t>
            </a:r>
          </a:p>
          <a:p>
            <a:r>
              <a:rPr lang="tr-TR" sz="7200" dirty="0" smtClean="0"/>
              <a:t>yüz ifadelerinde </a:t>
            </a:r>
          </a:p>
          <a:p>
            <a:r>
              <a:rPr lang="tr-TR" sz="7200" dirty="0" smtClean="0"/>
              <a:t>ses </a:t>
            </a:r>
            <a:r>
              <a:rPr lang="tr-TR" sz="7200" dirty="0"/>
              <a:t>tonunda </a:t>
            </a:r>
            <a:r>
              <a:rPr lang="tr-TR" sz="7200" dirty="0" smtClean="0"/>
              <a:t>görülebilir.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6600" dirty="0" smtClean="0"/>
              <a:t>Savunuculuk </a:t>
            </a:r>
          </a:p>
          <a:p>
            <a:r>
              <a:rPr lang="tr-TR" sz="6600" dirty="0" smtClean="0"/>
              <a:t>arttıkça</a:t>
            </a:r>
            <a:r>
              <a:rPr lang="tr-TR" sz="6600" dirty="0"/>
              <a:t>, iletişimdeki </a:t>
            </a:r>
            <a:r>
              <a:rPr lang="tr-TR" sz="6600" dirty="0" smtClean="0"/>
              <a:t>verim düşer, </a:t>
            </a:r>
          </a:p>
          <a:p>
            <a:r>
              <a:rPr lang="tr-TR" sz="6600" dirty="0" smtClean="0"/>
              <a:t>azaldıkça </a:t>
            </a:r>
            <a:r>
              <a:rPr lang="tr-TR" sz="6600" dirty="0"/>
              <a:t>mesajın anlamına ve </a:t>
            </a:r>
            <a:r>
              <a:rPr lang="tr-TR" sz="6600" dirty="0" smtClean="0"/>
              <a:t>yapısına daha çok dikkat edilebilir</a:t>
            </a:r>
            <a:r>
              <a:rPr lang="tr-TR" sz="6600" dirty="0"/>
              <a:t>. </a:t>
            </a:r>
            <a:endParaRPr lang="tr-TR" sz="6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7200" dirty="0" smtClean="0"/>
              <a:t>Doyurucu </a:t>
            </a:r>
            <a:r>
              <a:rPr lang="tr-TR" sz="7200" dirty="0"/>
              <a:t>ilişkilerin ortaya çıkmasını engelleyen </a:t>
            </a:r>
            <a:r>
              <a:rPr lang="tr-TR" sz="7200" dirty="0" smtClean="0"/>
              <a:t>önemli etkenlerdendir. </a:t>
            </a:r>
          </a:p>
          <a:p>
            <a:r>
              <a:rPr lang="tr-TR" sz="7200" dirty="0" err="1" smtClean="0"/>
              <a:t>Farkındalık</a:t>
            </a:r>
            <a:r>
              <a:rPr lang="tr-TR" sz="7200" dirty="0" smtClean="0"/>
              <a:t> önemlidir.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42088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tr-TR" sz="4000" dirty="0" smtClean="0"/>
              <a:t>SAVUNUCU VE AÇIK İLETİŞİMİN TEMELİNDE YATAN TUTUMLAR</a:t>
            </a:r>
            <a:r>
              <a:rPr lang="tr-TR" sz="3600" dirty="0" smtClean="0"/>
              <a:t/>
            </a:r>
            <a:br>
              <a:rPr lang="tr-TR" sz="3600" dirty="0" smtClean="0"/>
            </a:br>
            <a:endParaRPr lang="tr-T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8964488" cy="6858000"/>
          </a:xfrm>
        </p:spPr>
        <p:txBody>
          <a:bodyPr>
            <a:normAutofit/>
          </a:bodyPr>
          <a:lstStyle/>
          <a:p>
            <a:r>
              <a:rPr lang="tr-TR" sz="8800" dirty="0">
                <a:solidFill>
                  <a:srgbClr val="FF0000"/>
                </a:solidFill>
              </a:rPr>
              <a:t>Yargılayıcı </a:t>
            </a:r>
            <a:r>
              <a:rPr lang="tr-TR" sz="8800" dirty="0" smtClean="0">
                <a:solidFill>
                  <a:srgbClr val="FF0000"/>
                </a:solidFill>
              </a:rPr>
              <a:t>tutum/</a:t>
            </a:r>
            <a:endParaRPr lang="tr-TR" sz="8800" dirty="0" smtClean="0"/>
          </a:p>
          <a:p>
            <a:r>
              <a:rPr lang="tr-TR" sz="8800" dirty="0">
                <a:solidFill>
                  <a:srgbClr val="FF0000"/>
                </a:solidFill>
              </a:rPr>
              <a:t>Tanıtıcı </a:t>
            </a:r>
            <a:r>
              <a:rPr lang="tr-TR" sz="8800" dirty="0" smtClean="0">
                <a:solidFill>
                  <a:srgbClr val="FF0000"/>
                </a:solidFill>
              </a:rPr>
              <a:t>tutum</a:t>
            </a:r>
          </a:p>
          <a:p>
            <a:r>
              <a:rPr lang="tr-TR" sz="8800" dirty="0" smtClean="0"/>
              <a:t>Alıştırma</a:t>
            </a:r>
            <a:endParaRPr lang="tr-TR" sz="88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6600" dirty="0">
                <a:solidFill>
                  <a:srgbClr val="FF0000"/>
                </a:solidFill>
              </a:rPr>
              <a:t>Denetlemeye yönelik </a:t>
            </a:r>
            <a:r>
              <a:rPr lang="tr-TR" sz="6600" dirty="0" smtClean="0">
                <a:solidFill>
                  <a:srgbClr val="FF0000"/>
                </a:solidFill>
              </a:rPr>
              <a:t>tutum/</a:t>
            </a:r>
            <a:endParaRPr lang="tr-TR" sz="6600" dirty="0" smtClean="0"/>
          </a:p>
          <a:p>
            <a:r>
              <a:rPr lang="tr-TR" sz="6600" dirty="0" smtClean="0">
                <a:solidFill>
                  <a:srgbClr val="FF0000"/>
                </a:solidFill>
              </a:rPr>
              <a:t>Soruna yönelik tutum:</a:t>
            </a:r>
            <a:endParaRPr lang="tr-TR" sz="6600" dirty="0" smtClean="0"/>
          </a:p>
          <a:p>
            <a:r>
              <a:rPr lang="tr-TR" sz="6600" dirty="0"/>
              <a:t>Alıştırma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536</TotalTime>
  <Words>154</Words>
  <Application>Microsoft Office PowerPoint</Application>
  <PresentationFormat>Ekran Gösterisi (4:3)</PresentationFormat>
  <Paragraphs>44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7" baseType="lpstr">
      <vt:lpstr>Arial</vt:lpstr>
      <vt:lpstr>Calibri</vt:lpstr>
      <vt:lpstr>Ofis Teması</vt:lpstr>
      <vt:lpstr>Savunucu İletişim</vt:lpstr>
      <vt:lpstr>PowerPoint Sunusu</vt:lpstr>
      <vt:lpstr>PowerPoint Sunusu</vt:lpstr>
      <vt:lpstr>PowerPoint Sunusu</vt:lpstr>
      <vt:lpstr>PowerPoint Sunusu</vt:lpstr>
      <vt:lpstr>PowerPoint Sunusu</vt:lpstr>
      <vt:lpstr>SAVUNUCU VE AÇIK İLETİŞİMİN TEMELİNDE YATAN TUTUMLAR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Emir Vermek Yönlendirmek</vt:lpstr>
      <vt:lpstr>Uyarmak gözdağı vermek</vt:lpstr>
      <vt:lpstr>Ahlak Dersi vermek</vt:lpstr>
      <vt:lpstr>Öğüt vermek çözüm ve öneri getirmek</vt:lpstr>
      <vt:lpstr>Nutuk çekmek</vt:lpstr>
      <vt:lpstr>Yargılamak Eleştirmek Suçlamak</vt:lpstr>
      <vt:lpstr>Ad Takmak Alay Etmek</vt:lpstr>
      <vt:lpstr>Yorumlamak Analiz Etmek Tanı Koymak</vt:lpstr>
      <vt:lpstr>Avutmak  </vt:lpstr>
      <vt:lpstr>Sorgulamak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Savunucu İletişim</dc:title>
  <dc:creator>EGE</dc:creator>
  <cp:lastModifiedBy>EGE_AKGUN</cp:lastModifiedBy>
  <cp:revision>67</cp:revision>
  <dcterms:created xsi:type="dcterms:W3CDTF">2013-01-30T11:54:24Z</dcterms:created>
  <dcterms:modified xsi:type="dcterms:W3CDTF">2018-01-29T10:52:51Z</dcterms:modified>
</cp:coreProperties>
</file>