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0"/>
    <p:restoredTop sz="94705"/>
  </p:normalViewPr>
  <p:slideViewPr>
    <p:cSldViewPr snapToGrid="0" snapToObjects="1">
      <p:cViewPr varScale="1">
        <p:scale>
          <a:sx n="80" d="100"/>
          <a:sy n="80" d="100"/>
        </p:scale>
        <p:origin x="-96" y="-60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5C4BBB-852A-F24A-B33F-7BF1283A4968}" type="datetimeFigureOut">
              <a:rPr lang="tr-TR" smtClean="0"/>
              <a:pPr/>
              <a:t>08.11.2017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B89FB3-D331-D241-9D96-D364E2EA14D8}" type="slidenum">
              <a:rPr lang="tr-TR" smtClean="0"/>
              <a:pPr/>
              <a:t>‹#›</a:t>
            </a:fld>
            <a:endParaRPr lang="tr-TR"/>
          </a:p>
        </p:txBody>
      </p:sp>
    </p:spTree>
    <p:extLst>
      <p:ext uri="{BB962C8B-B14F-4D97-AF65-F5344CB8AC3E}">
        <p14:creationId xmlns:p14="http://schemas.microsoft.com/office/powerpoint/2010/main" xmlns="" val="201653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978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563011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71405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268494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516443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53741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2091184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828104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1342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43829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CA40D4F0-A7F5-9F4A-AB03-9127B66CCC40}" type="datetimeFigureOut">
              <a:rPr lang="tr-TR" smtClean="0"/>
              <a:pPr/>
              <a:t>08.11.2017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401194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0D4F0-A7F5-9F4A-AB03-9127B66CCC40}" type="datetimeFigureOut">
              <a:rPr lang="tr-TR" smtClean="0"/>
              <a:pPr/>
              <a:t>08.11.2017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2E1797-D8A7-124F-ABB9-0F96A7BD202B}" type="slidenum">
              <a:rPr lang="tr-TR" smtClean="0"/>
              <a:pPr/>
              <a:t>‹#›</a:t>
            </a:fld>
            <a:endParaRPr lang="tr-TR"/>
          </a:p>
        </p:txBody>
      </p:sp>
    </p:spTree>
    <p:extLst>
      <p:ext uri="{BB962C8B-B14F-4D97-AF65-F5344CB8AC3E}">
        <p14:creationId xmlns:p14="http://schemas.microsoft.com/office/powerpoint/2010/main" xmlns="" val="1586176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400" dirty="0" smtClean="0"/>
              <a:t/>
            </a:r>
            <a:br>
              <a:rPr lang="tr-TR" sz="2400" dirty="0" smtClean="0"/>
            </a:br>
            <a:r>
              <a:rPr lang="tr-TR" sz="2400" b="1" dirty="0" smtClean="0"/>
              <a:t>İslam Felsefesi Tarihi Ders Notları/2017/Eyüp </a:t>
            </a:r>
            <a:r>
              <a:rPr lang="tr-TR" sz="2400" b="1" dirty="0"/>
              <a:t>ŞAHİN</a:t>
            </a:r>
            <a:br>
              <a:rPr lang="tr-TR" sz="2400" b="1" dirty="0"/>
            </a:br>
            <a:endParaRPr lang="tr-TR" sz="2400" b="1" dirty="0"/>
          </a:p>
        </p:txBody>
      </p:sp>
      <p:sp>
        <p:nvSpPr>
          <p:cNvPr id="3" name="İçerik Yer Tutucusu 2"/>
          <p:cNvSpPr>
            <a:spLocks noGrp="1"/>
          </p:cNvSpPr>
          <p:nvPr>
            <p:ph idx="1"/>
          </p:nvPr>
        </p:nvSpPr>
        <p:spPr/>
        <p:txBody>
          <a:bodyPr/>
          <a:lstStyle/>
          <a:p>
            <a:pPr marL="0" indent="0">
              <a:buNone/>
            </a:pPr>
            <a:endParaRPr lang="tr-TR" b="1" dirty="0" smtClean="0"/>
          </a:p>
          <a:p>
            <a:pPr marL="0" indent="0" algn="ctr">
              <a:buNone/>
            </a:pPr>
            <a:r>
              <a:rPr lang="tr-TR" sz="6600" b="1" dirty="0" smtClean="0"/>
              <a:t>İSLAM FELSEFESİNDE </a:t>
            </a:r>
            <a:br>
              <a:rPr lang="tr-TR" sz="6600" b="1" dirty="0" smtClean="0"/>
            </a:br>
            <a:r>
              <a:rPr lang="tr-TR" sz="6600" b="1" dirty="0" smtClean="0"/>
              <a:t>FELSEFE-DİN </a:t>
            </a:r>
            <a:br>
              <a:rPr lang="tr-TR" sz="6600" b="1" dirty="0" smtClean="0"/>
            </a:br>
            <a:r>
              <a:rPr lang="tr-TR" sz="6600" b="1" dirty="0" smtClean="0"/>
              <a:t>UZLAŞTIRMASI</a:t>
            </a:r>
            <a:endParaRPr lang="tr-TR" sz="6600" dirty="0"/>
          </a:p>
        </p:txBody>
      </p:sp>
    </p:spTree>
    <p:extLst>
      <p:ext uri="{BB962C8B-B14F-4D97-AF65-F5344CB8AC3E}">
        <p14:creationId xmlns:p14="http://schemas.microsoft.com/office/powerpoint/2010/main" xmlns="" val="141511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98764"/>
            <a:ext cx="10515600" cy="5830784"/>
          </a:xfrm>
        </p:spPr>
        <p:txBody>
          <a:bodyPr>
            <a:normAutofit/>
          </a:bodyPr>
          <a:lstStyle/>
          <a:p>
            <a:pPr marL="0" indent="0">
              <a:buNone/>
            </a:pPr>
            <a:r>
              <a:rPr lang="tr-TR" b="1" dirty="0" smtClean="0"/>
              <a:t>B. 3</a:t>
            </a:r>
            <a:r>
              <a:rPr lang="tr-TR" b="1" dirty="0"/>
              <a:t>. </a:t>
            </a:r>
            <a:r>
              <a:rPr lang="tr-TR" b="1" dirty="0" err="1"/>
              <a:t>İbn</a:t>
            </a:r>
            <a:r>
              <a:rPr lang="tr-TR" b="1" dirty="0"/>
              <a:t> </a:t>
            </a:r>
            <a:r>
              <a:rPr lang="tr-TR" b="1" dirty="0" err="1" smtClean="0"/>
              <a:t>Ruşd’de</a:t>
            </a:r>
            <a:r>
              <a:rPr lang="tr-TR" b="1" dirty="0" smtClean="0"/>
              <a:t> Din-Felsefe Uzlaştırması</a:t>
            </a:r>
            <a:endParaRPr lang="tr-TR" dirty="0"/>
          </a:p>
          <a:p>
            <a:pPr marL="0" indent="0">
              <a:buNone/>
            </a:pPr>
            <a:r>
              <a:rPr lang="tr-TR" dirty="0"/>
              <a:t>Felsefe tarihinde </a:t>
            </a:r>
            <a:r>
              <a:rPr lang="tr-TR" dirty="0" err="1"/>
              <a:t>İbn</a:t>
            </a:r>
            <a:r>
              <a:rPr lang="tr-TR" dirty="0"/>
              <a:t> </a:t>
            </a:r>
            <a:r>
              <a:rPr lang="tr-TR" dirty="0" err="1"/>
              <a:t>Ruşd’un</a:t>
            </a:r>
            <a:r>
              <a:rPr lang="tr-TR" dirty="0"/>
              <a:t> din-felsefe ilişkisi ile ilgili olarak üç farklı yaklaşımla karşılaşmak mümkündür.</a:t>
            </a:r>
          </a:p>
          <a:p>
            <a:pPr marL="0" indent="0">
              <a:buNone/>
            </a:pPr>
            <a:r>
              <a:rPr lang="tr-TR" dirty="0"/>
              <a:t>Birinci yaklaşım Ernest Renan ve onun gibi düşünenlere ait olup şöyledir: </a:t>
            </a:r>
            <a:r>
              <a:rPr lang="tr-TR" dirty="0" err="1"/>
              <a:t>İbn</a:t>
            </a:r>
            <a:r>
              <a:rPr lang="tr-TR" dirty="0"/>
              <a:t> </a:t>
            </a:r>
            <a:r>
              <a:rPr lang="tr-TR" dirty="0" err="1"/>
              <a:t>Ruşd</a:t>
            </a:r>
            <a:r>
              <a:rPr lang="tr-TR" dirty="0"/>
              <a:t>, din ve imana bağlı kalmayan mutlak manada akılcı bir düşünürdür. </a:t>
            </a:r>
          </a:p>
          <a:p>
            <a:pPr marL="0" indent="0">
              <a:buNone/>
            </a:pPr>
            <a:r>
              <a:rPr lang="tr-TR" dirty="0"/>
              <a:t>İkinci yaklaşım </a:t>
            </a:r>
            <a:r>
              <a:rPr lang="tr-TR" dirty="0" err="1"/>
              <a:t>A.Palacios</a:t>
            </a:r>
            <a:r>
              <a:rPr lang="tr-TR" dirty="0"/>
              <a:t> gibi düşünen filozofların yaklaşımıdır: </a:t>
            </a:r>
            <a:r>
              <a:rPr lang="tr-TR" dirty="0" err="1"/>
              <a:t>İbn</a:t>
            </a:r>
            <a:r>
              <a:rPr lang="tr-TR" dirty="0"/>
              <a:t> </a:t>
            </a:r>
            <a:r>
              <a:rPr lang="tr-TR" dirty="0" err="1"/>
              <a:t>Ruşd</a:t>
            </a:r>
            <a:r>
              <a:rPr lang="tr-TR" dirty="0"/>
              <a:t>, dinin müsaade ettiği en son sınıra kadar bir akılcı filozof olup, aklı esas (merkeze) alarak din ve felsefeyi uzlaştırmaya çalışır.</a:t>
            </a:r>
          </a:p>
          <a:p>
            <a:pPr marL="0" indent="0">
              <a:buNone/>
            </a:pPr>
            <a:r>
              <a:rPr lang="tr-TR" dirty="0"/>
              <a:t>P. M. </a:t>
            </a:r>
            <a:r>
              <a:rPr lang="tr-TR" dirty="0" err="1"/>
              <a:t>Alonso</a:t>
            </a:r>
            <a:r>
              <a:rPr lang="tr-TR" dirty="0"/>
              <a:t> gibi düşünenlerin temsil edildiği üçüncü bir yaklaşıma göre ise </a:t>
            </a:r>
            <a:r>
              <a:rPr lang="tr-TR" dirty="0" err="1"/>
              <a:t>İbn</a:t>
            </a:r>
            <a:r>
              <a:rPr lang="tr-TR" dirty="0"/>
              <a:t> </a:t>
            </a:r>
            <a:r>
              <a:rPr lang="tr-TR" dirty="0" err="1"/>
              <a:t>Ruşd</a:t>
            </a:r>
            <a:r>
              <a:rPr lang="tr-TR" dirty="0"/>
              <a:t>, Batı felsefesinde olduğu gibi, ilahi vahyi inkar eden, tabiat üstü olayların varlığını yadsıyan, dini konuları ise sadece akla uygunluğu </a:t>
            </a:r>
            <a:r>
              <a:rPr lang="tr-TR" dirty="0" err="1"/>
              <a:t>nisbetinde</a:t>
            </a:r>
            <a:r>
              <a:rPr lang="tr-TR" dirty="0"/>
              <a:t> kabul eden bir akılcı değildir.</a:t>
            </a:r>
          </a:p>
          <a:p>
            <a:endParaRPr lang="tr-TR" dirty="0"/>
          </a:p>
        </p:txBody>
      </p:sp>
    </p:spTree>
    <p:extLst>
      <p:ext uri="{BB962C8B-B14F-4D97-AF65-F5344CB8AC3E}">
        <p14:creationId xmlns:p14="http://schemas.microsoft.com/office/powerpoint/2010/main" xmlns="" val="1259070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26275"/>
            <a:ext cx="10515600" cy="5250688"/>
          </a:xfrm>
        </p:spPr>
        <p:txBody>
          <a:bodyPr/>
          <a:lstStyle/>
          <a:p>
            <a:pPr marL="0" indent="0">
              <a:buNone/>
            </a:pPr>
            <a:r>
              <a:rPr lang="tr-TR" i="1" dirty="0" err="1"/>
              <a:t>Faslu’l-Makal</a:t>
            </a:r>
            <a:r>
              <a:rPr lang="tr-TR" i="1" dirty="0"/>
              <a:t>, </a:t>
            </a:r>
            <a:r>
              <a:rPr lang="tr-TR" i="1" dirty="0" err="1"/>
              <a:t>Keşf</a:t>
            </a:r>
            <a:r>
              <a:rPr lang="tr-TR" i="1" dirty="0"/>
              <a:t> an </a:t>
            </a:r>
            <a:r>
              <a:rPr lang="tr-TR" i="1" dirty="0" err="1"/>
              <a:t>Menâhicu’l-Edille</a:t>
            </a:r>
            <a:r>
              <a:rPr lang="tr-TR" i="1" dirty="0"/>
              <a:t> </a:t>
            </a:r>
            <a:r>
              <a:rPr lang="tr-TR" dirty="0"/>
              <a:t>gibi eserlerinde aklı, peygamberi vahiyle birleştirmek isteyen bir filozof figürü ile karşılaşırız. Tutumu ise dini hakikatleri akılla açıklamaya çalışan bir filozofun tutumudur. Bu bağlamda din ile felsefe arasında var olduğu iddia edilen çelişki ya da tutarsızlıklar felsefenin ne olduğunu bilmeyen başta kelamcılar ve benzerlerinin iddialarıdır. </a:t>
            </a:r>
            <a:r>
              <a:rPr lang="tr-TR" dirty="0" err="1"/>
              <a:t>İbn</a:t>
            </a:r>
            <a:r>
              <a:rPr lang="tr-TR" dirty="0"/>
              <a:t> </a:t>
            </a:r>
            <a:r>
              <a:rPr lang="tr-TR" dirty="0" err="1"/>
              <a:t>Ruşd’e</a:t>
            </a:r>
            <a:r>
              <a:rPr lang="tr-TR" dirty="0"/>
              <a:t> göre aklın kullanımı, İslam dininin bizatihi kendisinin zorunlu gördüğü bir mesele olup dolayısıyla felsefe yapmak da zorunlu bir ameliyedir. </a:t>
            </a:r>
          </a:p>
          <a:p>
            <a:pPr marL="0" indent="0">
              <a:buNone/>
            </a:pPr>
            <a:r>
              <a:rPr lang="tr-TR" dirty="0" err="1"/>
              <a:t>İbn</a:t>
            </a:r>
            <a:r>
              <a:rPr lang="tr-TR" dirty="0"/>
              <a:t> </a:t>
            </a:r>
            <a:r>
              <a:rPr lang="tr-TR" dirty="0" err="1"/>
              <a:t>Ruşd’e</a:t>
            </a:r>
            <a:r>
              <a:rPr lang="tr-TR" dirty="0"/>
              <a:t> göre felsefe dine götürür. Felsefe hakikati ile dini hakikat iki ayrı şey değil, aynı hakikatin iki ayrı ifadesinden başka bir şey değildir.</a:t>
            </a:r>
          </a:p>
          <a:p>
            <a:pPr marL="0" indent="0">
              <a:buNone/>
            </a:pPr>
            <a:r>
              <a:rPr lang="tr-TR" dirty="0"/>
              <a:t>Din ile felsefe süt kardeşlerdir.</a:t>
            </a:r>
          </a:p>
          <a:p>
            <a:endParaRPr lang="tr-TR" dirty="0"/>
          </a:p>
        </p:txBody>
      </p:sp>
    </p:spTree>
    <p:extLst>
      <p:ext uri="{BB962C8B-B14F-4D97-AF65-F5344CB8AC3E}">
        <p14:creationId xmlns:p14="http://schemas.microsoft.com/office/powerpoint/2010/main" xmlns="" val="621461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85008"/>
            <a:ext cx="10515600" cy="6246421"/>
          </a:xfrm>
        </p:spPr>
        <p:txBody>
          <a:bodyPr>
            <a:normAutofit fontScale="92500"/>
          </a:bodyPr>
          <a:lstStyle/>
          <a:p>
            <a:pPr marL="0" lvl="0" indent="0">
              <a:buNone/>
            </a:pPr>
            <a:r>
              <a:rPr lang="tr-TR" b="1" dirty="0" smtClean="0"/>
              <a:t>C. Niçin </a:t>
            </a:r>
            <a:r>
              <a:rPr lang="tr-TR" b="1" dirty="0"/>
              <a:t>Din-Felsefe Uzlaştırması ya da Felsefe-Din Uzlaştırmasının Gayesi Nedir</a:t>
            </a:r>
            <a:r>
              <a:rPr lang="tr-TR" b="1" dirty="0" smtClean="0"/>
              <a:t>?</a:t>
            </a:r>
            <a:endParaRPr lang="tr-TR" dirty="0"/>
          </a:p>
          <a:p>
            <a:pPr marL="0" lvl="0" indent="0">
              <a:buNone/>
            </a:pPr>
            <a:r>
              <a:rPr lang="tr-TR" b="1" dirty="0" smtClean="0"/>
              <a:t>1.</a:t>
            </a:r>
            <a:r>
              <a:rPr lang="tr-TR" dirty="0" smtClean="0"/>
              <a:t> Aleyhtarlarına </a:t>
            </a:r>
            <a:r>
              <a:rPr lang="tr-TR" dirty="0"/>
              <a:t>karşı felsefeyi savunmak. Bu tutum </a:t>
            </a:r>
            <a:r>
              <a:rPr lang="tr-TR" dirty="0" err="1"/>
              <a:t>Kindî</a:t>
            </a:r>
            <a:r>
              <a:rPr lang="tr-TR" dirty="0"/>
              <a:t> başta olmak üzere </a:t>
            </a:r>
            <a:r>
              <a:rPr lang="tr-TR" dirty="0" err="1"/>
              <a:t>İbn</a:t>
            </a:r>
            <a:r>
              <a:rPr lang="tr-TR" dirty="0"/>
              <a:t> </a:t>
            </a:r>
            <a:r>
              <a:rPr lang="tr-TR" dirty="0" err="1"/>
              <a:t>Ruşd’de</a:t>
            </a:r>
            <a:r>
              <a:rPr lang="tr-TR" dirty="0"/>
              <a:t> de karşımıza çıkar.</a:t>
            </a:r>
          </a:p>
          <a:p>
            <a:pPr marL="0" lvl="0" indent="0">
              <a:buNone/>
            </a:pPr>
            <a:r>
              <a:rPr lang="tr-TR" b="1" dirty="0" smtClean="0"/>
              <a:t>2.</a:t>
            </a:r>
            <a:r>
              <a:rPr lang="tr-TR" dirty="0" smtClean="0"/>
              <a:t> İslam </a:t>
            </a:r>
            <a:r>
              <a:rPr lang="tr-TR" dirty="0"/>
              <a:t>dünyasında entelektüel ve akli düşünmeyi canlı tutmak. Aklın ya da felsefenin dine aykırı olmadığını bu yolla göstermek. </a:t>
            </a:r>
            <a:r>
              <a:rPr lang="tr-TR" dirty="0" err="1"/>
              <a:t>İbn</a:t>
            </a:r>
            <a:r>
              <a:rPr lang="tr-TR" dirty="0"/>
              <a:t> </a:t>
            </a:r>
            <a:r>
              <a:rPr lang="tr-TR" dirty="0" err="1"/>
              <a:t>Ruşd’de</a:t>
            </a:r>
            <a:r>
              <a:rPr lang="tr-TR" dirty="0"/>
              <a:t> olduğu gibi</a:t>
            </a:r>
            <a:r>
              <a:rPr lang="tr-TR" dirty="0" smtClean="0"/>
              <a:t>.</a:t>
            </a:r>
          </a:p>
          <a:p>
            <a:pPr marL="0" lvl="0" indent="0">
              <a:buNone/>
            </a:pPr>
            <a:r>
              <a:rPr lang="tr-TR" b="1" dirty="0" smtClean="0"/>
              <a:t>3.</a:t>
            </a:r>
            <a:r>
              <a:rPr lang="tr-TR" dirty="0" smtClean="0"/>
              <a:t> Dinin </a:t>
            </a:r>
            <a:r>
              <a:rPr lang="tr-TR" dirty="0"/>
              <a:t>ve nübüvvetin akla uygun olduğunu göstererek, dini hakikati akla uygun olmadığı gerekçesiyle reddedenlere karşı, aynı yöntemi yani felsefi aklı kullanarak itiraz etmek. </a:t>
            </a:r>
            <a:r>
              <a:rPr lang="tr-TR" dirty="0" err="1"/>
              <a:t>Kindî</a:t>
            </a:r>
            <a:r>
              <a:rPr lang="tr-TR" dirty="0"/>
              <a:t> ve </a:t>
            </a:r>
            <a:r>
              <a:rPr lang="tr-TR" dirty="0" err="1"/>
              <a:t>Fârâbî’de</a:t>
            </a:r>
            <a:r>
              <a:rPr lang="tr-TR" dirty="0"/>
              <a:t> olduğu gibi. Nitekim bu ameliyenin bir ürünü olarak </a:t>
            </a:r>
            <a:r>
              <a:rPr lang="tr-TR" dirty="0" err="1"/>
              <a:t>Fârâbî</a:t>
            </a:r>
            <a:r>
              <a:rPr lang="tr-TR" dirty="0"/>
              <a:t> dini ve nübüvveti gereksiz gören </a:t>
            </a:r>
            <a:r>
              <a:rPr lang="tr-TR" dirty="0" err="1"/>
              <a:t>İbnu’r-Ravendî</a:t>
            </a:r>
            <a:r>
              <a:rPr lang="tr-TR" dirty="0"/>
              <a:t> gibi </a:t>
            </a:r>
            <a:r>
              <a:rPr lang="tr-TR" dirty="0" err="1"/>
              <a:t>tabiatçı</a:t>
            </a:r>
            <a:r>
              <a:rPr lang="tr-TR" dirty="0"/>
              <a:t>(materyalist) düşünürlere reddiyeler yazma ihtiyacı duymuştur.</a:t>
            </a:r>
          </a:p>
          <a:p>
            <a:pPr marL="0" indent="0">
              <a:buNone/>
            </a:pPr>
            <a:r>
              <a:rPr lang="tr-TR" b="1" dirty="0" smtClean="0"/>
              <a:t>4.</a:t>
            </a:r>
            <a:r>
              <a:rPr lang="tr-TR" dirty="0" smtClean="0"/>
              <a:t> Felsefe ve dinin tek hakikate götüren iki ayrı yol olarak görülmesi. Bu bakışa göre felsefe ve dinin aralarında farklı görüşler ve birbiriyle uzlaşmaz noktalar olmuş olsa da gayeleri bakımından bu iki şey aynı hakikatin farklı yollarıdır.</a:t>
            </a:r>
            <a:r>
              <a:rPr lang="tr-TR" dirty="0"/>
              <a:t>	</a:t>
            </a:r>
          </a:p>
          <a:p>
            <a:pPr marL="0" lvl="0" indent="0">
              <a:buNone/>
            </a:pPr>
            <a:endParaRPr lang="tr-TR" dirty="0"/>
          </a:p>
          <a:p>
            <a:endParaRPr lang="tr-TR" dirty="0"/>
          </a:p>
        </p:txBody>
      </p:sp>
    </p:spTree>
    <p:extLst>
      <p:ext uri="{BB962C8B-B14F-4D97-AF65-F5344CB8AC3E}">
        <p14:creationId xmlns:p14="http://schemas.microsoft.com/office/powerpoint/2010/main" xmlns="" val="314800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68136"/>
            <a:ext cx="10515600" cy="6175168"/>
          </a:xfrm>
        </p:spPr>
        <p:txBody>
          <a:bodyPr>
            <a:normAutofit/>
          </a:bodyPr>
          <a:lstStyle/>
          <a:p>
            <a:pPr marL="0" indent="0">
              <a:buNone/>
            </a:pPr>
            <a:r>
              <a:rPr lang="tr-TR" b="1" dirty="0" smtClean="0"/>
              <a:t>A. Felsefe </a:t>
            </a:r>
            <a:r>
              <a:rPr lang="tr-TR" b="1" dirty="0"/>
              <a:t>Mi Önce Din mi</a:t>
            </a:r>
            <a:r>
              <a:rPr lang="tr-TR" b="1" dirty="0" smtClean="0"/>
              <a:t>?</a:t>
            </a:r>
            <a:r>
              <a:rPr lang="tr-TR" dirty="0"/>
              <a:t> </a:t>
            </a:r>
            <a:endParaRPr lang="tr-TR" dirty="0" smtClean="0"/>
          </a:p>
          <a:p>
            <a:pPr marL="0" indent="0">
              <a:buNone/>
            </a:pPr>
            <a:r>
              <a:rPr lang="tr-TR" dirty="0" smtClean="0"/>
              <a:t>“</a:t>
            </a:r>
            <a:r>
              <a:rPr lang="tr-TR" dirty="0"/>
              <a:t>Allah insanın başarısını iki ilkeye bağladı: Din ve Akıl.” </a:t>
            </a:r>
            <a:r>
              <a:rPr lang="tr-TR" dirty="0" smtClean="0"/>
              <a:t>                                                                        </a:t>
            </a:r>
          </a:p>
          <a:p>
            <a:pPr marL="0" indent="0">
              <a:buNone/>
            </a:pPr>
            <a:r>
              <a:rPr lang="tr-TR" dirty="0"/>
              <a:t> </a:t>
            </a:r>
            <a:r>
              <a:rPr lang="tr-TR" dirty="0" smtClean="0"/>
              <a:t>                                                                              </a:t>
            </a:r>
            <a:r>
              <a:rPr lang="tr-TR" dirty="0" err="1" smtClean="0"/>
              <a:t>İbnu’l</a:t>
            </a:r>
            <a:r>
              <a:rPr lang="tr-TR" dirty="0" smtClean="0"/>
              <a:t>-Mukaffa</a:t>
            </a:r>
            <a:r>
              <a:rPr lang="tr-TR" dirty="0"/>
              <a:t> </a:t>
            </a:r>
          </a:p>
          <a:p>
            <a:pPr marL="0" indent="0">
              <a:buNone/>
            </a:pPr>
            <a:r>
              <a:rPr lang="tr-TR" dirty="0"/>
              <a:t>Dinin felsefeden ya da felsefenin dinden çıktığına dair tartışma felsefe tarihinde tartışılan bir konu olup din-felsefe münasebetini de belirler. Genellikle dinden söz edilirken nakil, felsefeden söz edilirken de akıldan bahsedilir. İki alanın en temelde ortak konuları Tanrı, Evren ve </a:t>
            </a:r>
            <a:r>
              <a:rPr lang="tr-TR" dirty="0" err="1"/>
              <a:t>İnsan’dır</a:t>
            </a:r>
            <a:r>
              <a:rPr lang="tr-TR" dirty="0" smtClean="0"/>
              <a:t>.</a:t>
            </a:r>
          </a:p>
          <a:p>
            <a:pPr marL="0" indent="0">
              <a:buNone/>
            </a:pPr>
            <a:r>
              <a:rPr lang="tr-TR" dirty="0"/>
              <a:t> </a:t>
            </a:r>
            <a:r>
              <a:rPr lang="tr-TR" dirty="0" err="1"/>
              <a:t>Stephen</a:t>
            </a:r>
            <a:r>
              <a:rPr lang="tr-TR" dirty="0"/>
              <a:t> </a:t>
            </a:r>
            <a:r>
              <a:rPr lang="tr-TR" dirty="0" err="1"/>
              <a:t>Jay</a:t>
            </a:r>
            <a:r>
              <a:rPr lang="tr-TR" dirty="0"/>
              <a:t> </a:t>
            </a:r>
            <a:r>
              <a:rPr lang="tr-TR" dirty="0" err="1"/>
              <a:t>Gould</a:t>
            </a:r>
            <a:r>
              <a:rPr lang="tr-TR" dirty="0"/>
              <a:t>(1941-2002) din-bilim(felsefe)’in beşeri ilginin iki ayrı alanı olduğunu öne sürer. Her birisinin kendine özgü meşru bir yetki alanının olması ve bu iki alanın asla çakışmamasından dolayı bu ikisi arasında gerçek bir çatışmadan söz edilemeyeceğini iddia eder. Bununla birlikte </a:t>
            </a:r>
            <a:r>
              <a:rPr lang="tr-TR" dirty="0" err="1"/>
              <a:t>Gould</a:t>
            </a:r>
            <a:r>
              <a:rPr lang="tr-TR" dirty="0"/>
              <a:t>, söz konusu alanların bir takım karmaşık etkileşimlere yol açan ortak bir sınırı paylaştıklarının da göz önünde bulundurulması gerektiğinin altını çizer.</a:t>
            </a:r>
          </a:p>
          <a:p>
            <a:pPr marL="0" indent="0">
              <a:buNone/>
            </a:pPr>
            <a:endParaRPr lang="tr-TR" dirty="0"/>
          </a:p>
          <a:p>
            <a:pPr lvl="0"/>
            <a:endParaRPr lang="tr-TR" b="1" dirty="0" smtClean="0"/>
          </a:p>
          <a:p>
            <a:pPr lvl="0"/>
            <a:endParaRPr lang="tr-TR" b="1" dirty="0" smtClean="0"/>
          </a:p>
        </p:txBody>
      </p:sp>
    </p:spTree>
    <p:extLst>
      <p:ext uri="{BB962C8B-B14F-4D97-AF65-F5344CB8AC3E}">
        <p14:creationId xmlns:p14="http://schemas.microsoft.com/office/powerpoint/2010/main" xmlns="" val="126405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8650"/>
            <a:ext cx="10515600" cy="5815013"/>
          </a:xfrm>
        </p:spPr>
        <p:txBody>
          <a:bodyPr>
            <a:normAutofit/>
          </a:bodyPr>
          <a:lstStyle/>
          <a:p>
            <a:pPr marL="0" indent="0">
              <a:buNone/>
            </a:pPr>
            <a:endParaRPr lang="tr-TR" dirty="0" smtClean="0"/>
          </a:p>
          <a:p>
            <a:pPr marL="0" indent="0">
              <a:buNone/>
            </a:pPr>
            <a:r>
              <a:rPr lang="tr-TR" dirty="0" smtClean="0"/>
              <a:t>Richard </a:t>
            </a:r>
            <a:r>
              <a:rPr lang="tr-TR" dirty="0" err="1"/>
              <a:t>Dawkins</a:t>
            </a:r>
            <a:r>
              <a:rPr lang="tr-TR" dirty="0"/>
              <a:t>, din ve bilimin (felsefenin) çatışabileceğini, aslında çatıştığını ve mücadeleyi bilimin (felsefenin) kazandığını iddia eder. </a:t>
            </a:r>
            <a:r>
              <a:rPr lang="tr-TR" dirty="0" err="1"/>
              <a:t>Dawkins</a:t>
            </a:r>
            <a:r>
              <a:rPr lang="tr-TR" dirty="0"/>
              <a:t>, </a:t>
            </a:r>
            <a:r>
              <a:rPr lang="tr-TR" dirty="0" err="1"/>
              <a:t>Gould’un</a:t>
            </a:r>
            <a:r>
              <a:rPr lang="tr-TR" dirty="0"/>
              <a:t> görüşünü fazlasıyla uzlaştırıcı bulur ve ona karşı çıkar</a:t>
            </a:r>
            <a:r>
              <a:rPr lang="tr-TR" dirty="0" smtClean="0"/>
              <a:t>.</a:t>
            </a:r>
            <a:endParaRPr lang="tr-TR" dirty="0"/>
          </a:p>
          <a:p>
            <a:pPr marL="0" indent="0">
              <a:buNone/>
            </a:pPr>
            <a:r>
              <a:rPr lang="tr-TR" dirty="0"/>
              <a:t>Victor </a:t>
            </a:r>
            <a:r>
              <a:rPr lang="tr-TR" dirty="0" err="1"/>
              <a:t>Cousin</a:t>
            </a:r>
            <a:r>
              <a:rPr lang="tr-TR" dirty="0"/>
              <a:t>, her şeyin din etrafında, din için ve din ile oluştuğunu düşünür</a:t>
            </a:r>
            <a:r>
              <a:rPr lang="tr-TR" dirty="0" smtClean="0"/>
              <a:t>.</a:t>
            </a:r>
            <a:endParaRPr lang="tr-TR" dirty="0"/>
          </a:p>
          <a:p>
            <a:pPr marL="0" indent="0">
              <a:buNone/>
            </a:pPr>
            <a:r>
              <a:rPr lang="tr-TR" dirty="0"/>
              <a:t>Emile </a:t>
            </a:r>
            <a:r>
              <a:rPr lang="tr-TR" dirty="0" err="1"/>
              <a:t>Boutroux</a:t>
            </a:r>
            <a:r>
              <a:rPr lang="tr-TR" dirty="0"/>
              <a:t> ve F. </a:t>
            </a:r>
            <a:r>
              <a:rPr lang="tr-TR" dirty="0" err="1"/>
              <a:t>Picavet’ye</a:t>
            </a:r>
            <a:r>
              <a:rPr lang="tr-TR" dirty="0"/>
              <a:t> göre felsefe, mitoloji ve dini düşünceden doğmuştur</a:t>
            </a:r>
            <a:r>
              <a:rPr lang="tr-TR" dirty="0" smtClean="0"/>
              <a:t>.</a:t>
            </a:r>
          </a:p>
          <a:p>
            <a:pPr marL="0" indent="0">
              <a:buNone/>
            </a:pPr>
            <a:r>
              <a:rPr lang="tr-TR" dirty="0"/>
              <a:t>Ernest </a:t>
            </a:r>
            <a:r>
              <a:rPr lang="tr-TR" dirty="0" err="1"/>
              <a:t>d’Aster’e</a:t>
            </a:r>
            <a:r>
              <a:rPr lang="tr-TR" dirty="0"/>
              <a:t> göre felsefe, din ve mitolojiden ve bunun yanında ahlak kaideleri üzerine insan düşüncesinden doğmuş olup zamanla kademe kademe ayrılarak bağımsızlığına ulaşmış bir disiplindir.</a:t>
            </a:r>
          </a:p>
          <a:p>
            <a:pPr marL="0" indent="0">
              <a:buNone/>
            </a:pPr>
            <a:r>
              <a:rPr lang="tr-TR" b="1" dirty="0"/>
              <a:t> </a:t>
            </a:r>
            <a:endParaRPr lang="tr-TR" dirty="0"/>
          </a:p>
          <a:p>
            <a:pPr marL="0" indent="0">
              <a:buNone/>
            </a:pPr>
            <a:endParaRPr lang="tr-TR" dirty="0"/>
          </a:p>
          <a:p>
            <a:endParaRPr lang="tr-TR" dirty="0"/>
          </a:p>
        </p:txBody>
      </p:sp>
    </p:spTree>
    <p:extLst>
      <p:ext uri="{BB962C8B-B14F-4D97-AF65-F5344CB8AC3E}">
        <p14:creationId xmlns:p14="http://schemas.microsoft.com/office/powerpoint/2010/main" xmlns="" val="69955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22514"/>
            <a:ext cx="10515600" cy="5654449"/>
          </a:xfrm>
        </p:spPr>
        <p:txBody>
          <a:bodyPr/>
          <a:lstStyle/>
          <a:p>
            <a:pPr marL="0" indent="0">
              <a:buNone/>
            </a:pPr>
            <a:endParaRPr lang="tr-TR" b="1" dirty="0" smtClean="0"/>
          </a:p>
          <a:p>
            <a:pPr marL="0" indent="0">
              <a:buNone/>
            </a:pPr>
            <a:r>
              <a:rPr lang="tr-TR" b="1" dirty="0" smtClean="0"/>
              <a:t>Felsefe-Din İlişkisi</a:t>
            </a:r>
            <a:endParaRPr lang="tr-TR" dirty="0"/>
          </a:p>
          <a:p>
            <a:pPr marL="0" indent="0">
              <a:buNone/>
            </a:pPr>
            <a:r>
              <a:rPr lang="tr-TR" dirty="0"/>
              <a:t>Müslüman filozofların felsefe ile dini (akıl ile imanı) uzlaştırma çabalarını üç sınıf olarak mütalaa </a:t>
            </a:r>
            <a:r>
              <a:rPr lang="tr-TR" dirty="0" smtClean="0"/>
              <a:t>edebiliriz</a:t>
            </a:r>
            <a:r>
              <a:rPr lang="tr-TR" dirty="0"/>
              <a:t>:</a:t>
            </a:r>
          </a:p>
          <a:p>
            <a:pPr marL="0" lvl="0" indent="0">
              <a:buNone/>
            </a:pPr>
            <a:r>
              <a:rPr lang="tr-TR" dirty="0" smtClean="0"/>
              <a:t>A. </a:t>
            </a:r>
            <a:r>
              <a:rPr lang="tr-TR" dirty="0" err="1" smtClean="0"/>
              <a:t>Kindî’nin</a:t>
            </a:r>
            <a:r>
              <a:rPr lang="tr-TR" dirty="0" smtClean="0"/>
              <a:t> </a:t>
            </a:r>
            <a:r>
              <a:rPr lang="tr-TR" dirty="0"/>
              <a:t>temsil ettiği birinci sınıf, dini esas alıp felsefeyi dine yaklaştırarak ya da uydurarak felsefe-din uzlaştırması yaparlar.</a:t>
            </a:r>
          </a:p>
          <a:p>
            <a:pPr marL="0" lvl="0" indent="0">
              <a:buNone/>
            </a:pPr>
            <a:r>
              <a:rPr lang="tr-TR" dirty="0" smtClean="0"/>
              <a:t>B. </a:t>
            </a:r>
            <a:r>
              <a:rPr lang="tr-TR" dirty="0" err="1" smtClean="0"/>
              <a:t>Fârâbî’nin</a:t>
            </a:r>
            <a:r>
              <a:rPr lang="tr-TR" dirty="0" smtClean="0"/>
              <a:t> </a:t>
            </a:r>
            <a:r>
              <a:rPr lang="tr-TR" dirty="0"/>
              <a:t>temsil ettiği ikinci grup din ile felsefeyi hakikate ulaşmada farklı ve fakat geçerli iki yol olarak görüp, bu ikisinin birbirini tamamlayıcı unsurlar olduğunu kabul eder.</a:t>
            </a:r>
          </a:p>
          <a:p>
            <a:pPr marL="0" lvl="0" indent="0">
              <a:buNone/>
            </a:pPr>
            <a:r>
              <a:rPr lang="tr-TR" dirty="0" smtClean="0"/>
              <a:t>C. </a:t>
            </a:r>
            <a:r>
              <a:rPr lang="tr-TR" dirty="0" err="1" smtClean="0"/>
              <a:t>İbn</a:t>
            </a:r>
            <a:r>
              <a:rPr lang="tr-TR" dirty="0" smtClean="0"/>
              <a:t> </a:t>
            </a:r>
            <a:r>
              <a:rPr lang="tr-TR" dirty="0" err="1"/>
              <a:t>Ruşd’un</a:t>
            </a:r>
            <a:r>
              <a:rPr lang="tr-TR" dirty="0"/>
              <a:t> yer aldığı üçüncü sınıf, din ile felsefenin tabii olarak birbiriyle uyumlu (uzlaşma halinde) olduğunu varsayar.</a:t>
            </a:r>
          </a:p>
          <a:p>
            <a:pPr marL="0" indent="0">
              <a:buNone/>
            </a:pPr>
            <a:r>
              <a:rPr lang="tr-TR" dirty="0"/>
              <a:t> </a:t>
            </a:r>
          </a:p>
          <a:p>
            <a:endParaRPr lang="tr-TR" dirty="0"/>
          </a:p>
        </p:txBody>
      </p:sp>
      <p:sp>
        <p:nvSpPr>
          <p:cNvPr id="4" name="Başlık 1"/>
          <p:cNvSpPr txBox="1">
            <a:spLocks/>
          </p:cNvSpPr>
          <p:nvPr/>
        </p:nvSpPr>
        <p:spPr>
          <a:xfrm>
            <a:off x="755072" y="-53739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a:p>
        </p:txBody>
      </p:sp>
    </p:spTree>
    <p:extLst>
      <p:ext uri="{BB962C8B-B14F-4D97-AF65-F5344CB8AC3E}">
        <p14:creationId xmlns:p14="http://schemas.microsoft.com/office/powerpoint/2010/main" xmlns="" val="1262259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80009"/>
            <a:ext cx="10515600" cy="6115793"/>
          </a:xfrm>
        </p:spPr>
        <p:txBody>
          <a:bodyPr>
            <a:normAutofit/>
          </a:bodyPr>
          <a:lstStyle/>
          <a:p>
            <a:pPr marL="0" lvl="0" indent="0">
              <a:buNone/>
            </a:pPr>
            <a:endParaRPr lang="tr-TR" b="1" dirty="0" smtClean="0"/>
          </a:p>
          <a:p>
            <a:pPr marL="0" lvl="0" indent="0">
              <a:buNone/>
            </a:pPr>
            <a:r>
              <a:rPr lang="tr-TR" b="1" dirty="0" smtClean="0"/>
              <a:t>B. 1</a:t>
            </a:r>
            <a:r>
              <a:rPr lang="tr-TR" b="1" dirty="0"/>
              <a:t>. </a:t>
            </a:r>
            <a:r>
              <a:rPr lang="tr-TR" b="1" dirty="0" err="1" smtClean="0"/>
              <a:t>Kindî’de</a:t>
            </a:r>
            <a:r>
              <a:rPr lang="tr-TR" b="1" dirty="0" smtClean="0"/>
              <a:t> Din-Felsefe Uzlaştırması</a:t>
            </a:r>
            <a:endParaRPr lang="tr-TR" dirty="0"/>
          </a:p>
          <a:p>
            <a:pPr marL="0" indent="0">
              <a:buNone/>
            </a:pPr>
            <a:r>
              <a:rPr lang="tr-TR" dirty="0" err="1"/>
              <a:t>Mutezili</a:t>
            </a:r>
            <a:r>
              <a:rPr lang="tr-TR" dirty="0"/>
              <a:t> düşüncenin altın çağında yaşayan </a:t>
            </a:r>
            <a:r>
              <a:rPr lang="tr-TR" dirty="0" err="1"/>
              <a:t>Kindî</a:t>
            </a:r>
            <a:r>
              <a:rPr lang="tr-TR" dirty="0"/>
              <a:t> (796-876) bu düşüncenin de etkisiyle din ile felsefe, akıl ile vahyin uygunluğunu veya uzlaşır olduğunu iki farklı tabanda göstermeye çalışır. Bilindiği gibi, Mutezile kelamcıları tercümeler vasıtasıyla öğrendikleri Yunan felsefesine ilgi duyarak, kozmoloji başta olmak üzere, yaratılış, zaman, cevher, araz gibi felsefeden bakiye konularda felsefe ile dini birbirine yakın gördüler. </a:t>
            </a:r>
            <a:r>
              <a:rPr lang="tr-TR" dirty="0" err="1"/>
              <a:t>Öyleki</a:t>
            </a:r>
            <a:r>
              <a:rPr lang="tr-TR" dirty="0"/>
              <a:t>, din olmasaydı, akıl aracılığıyla, Allah’ın birliği, iyi ve kötü bilinebilir diye düşünerek bir tür felsefi aklı ve tutumu savundular. Bu bağlamda yukarıda işaret edilen iki tutumun arka planı İslam düşünce geleneğinde yer etmiş bulunuyordu. </a:t>
            </a:r>
          </a:p>
        </p:txBody>
      </p:sp>
    </p:spTree>
    <p:extLst>
      <p:ext uri="{BB962C8B-B14F-4D97-AF65-F5344CB8AC3E}">
        <p14:creationId xmlns:p14="http://schemas.microsoft.com/office/powerpoint/2010/main" xmlns="" val="111895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39387"/>
            <a:ext cx="10515600" cy="5737576"/>
          </a:xfrm>
        </p:spPr>
        <p:txBody>
          <a:bodyPr/>
          <a:lstStyle/>
          <a:p>
            <a:pPr marL="0" indent="0">
              <a:buNone/>
            </a:pPr>
            <a:endParaRPr lang="tr-TR" dirty="0" smtClean="0"/>
          </a:p>
          <a:p>
            <a:pPr marL="0" indent="0">
              <a:buNone/>
            </a:pPr>
            <a:r>
              <a:rPr lang="tr-TR" dirty="0" smtClean="0"/>
              <a:t>Bu </a:t>
            </a:r>
            <a:r>
              <a:rPr lang="tr-TR" dirty="0"/>
              <a:t>iki tutumdan </a:t>
            </a:r>
            <a:r>
              <a:rPr lang="tr-TR" dirty="0" smtClean="0"/>
              <a:t>ilki;</a:t>
            </a:r>
          </a:p>
          <a:p>
            <a:pPr marL="0" indent="0">
              <a:buNone/>
            </a:pPr>
            <a:r>
              <a:rPr lang="tr-TR" b="1" dirty="0" smtClean="0"/>
              <a:t>a.</a:t>
            </a:r>
            <a:r>
              <a:rPr lang="tr-TR" dirty="0" smtClean="0"/>
              <a:t> Din </a:t>
            </a:r>
            <a:r>
              <a:rPr lang="tr-TR" dirty="0"/>
              <a:t>ve felsefenin gayelerinin birliğidir. Buna göre, dinin inanç ve ahlaki gayeleri ile felsefenin gayesi bütünüyle uyumludur. Din gibi felsefenin de meselesi, Allah’ın varlığı ve birliği meselesidir. </a:t>
            </a:r>
          </a:p>
          <a:p>
            <a:pPr marL="0" indent="0">
              <a:buNone/>
            </a:pPr>
            <a:r>
              <a:rPr lang="tr-TR" dirty="0"/>
              <a:t>Aristoteles’ten ilham alarak bununla ilgili akıl yürütmeleri şöyledir: Aklını kullanmayanlar, felsefe gereklidir veya gereksizdir diyebilir. Eğer gereklidir derlerse, onu öğrenmeye hevesli olurlar. Gereksizdir derlerse bunu ispat etmeleri ve sebebini de açıklamaları gerekir. İspat etmek ve gereksiz oluşunun sebebini açıklamak için ise felsefe gerekir. (Bu akıl yürütme ilk olarak işaret edildiği gibi Aristoteles tarafından kullanılmış olup aynı delil </a:t>
            </a:r>
            <a:r>
              <a:rPr lang="tr-TR" dirty="0" err="1"/>
              <a:t>Kindî</a:t>
            </a:r>
            <a:r>
              <a:rPr lang="tr-TR" dirty="0"/>
              <a:t> tarafından da tekrar edilmektedir.)</a:t>
            </a:r>
          </a:p>
          <a:p>
            <a:endParaRPr lang="tr-TR" dirty="0"/>
          </a:p>
        </p:txBody>
      </p:sp>
    </p:spTree>
    <p:extLst>
      <p:ext uri="{BB962C8B-B14F-4D97-AF65-F5344CB8AC3E}">
        <p14:creationId xmlns:p14="http://schemas.microsoft.com/office/powerpoint/2010/main" xmlns="" val="47610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10639"/>
            <a:ext cx="10515600" cy="5830784"/>
          </a:xfrm>
        </p:spPr>
        <p:txBody>
          <a:bodyPr>
            <a:normAutofit/>
          </a:bodyPr>
          <a:lstStyle/>
          <a:p>
            <a:pPr marL="0" lvl="0" indent="0">
              <a:buNone/>
            </a:pPr>
            <a:r>
              <a:rPr lang="tr-TR" b="1" smtClean="0"/>
              <a:t>b</a:t>
            </a:r>
            <a:r>
              <a:rPr lang="tr-TR" b="1" dirty="0" smtClean="0"/>
              <a:t>.</a:t>
            </a:r>
            <a:r>
              <a:rPr lang="tr-TR" dirty="0" smtClean="0"/>
              <a:t> Tutumlardan </a:t>
            </a:r>
            <a:r>
              <a:rPr lang="tr-TR" dirty="0"/>
              <a:t>ikincisi ise epistemolojiktir. </a:t>
            </a:r>
            <a:r>
              <a:rPr lang="tr-TR" dirty="0" err="1"/>
              <a:t>Kindî</a:t>
            </a:r>
            <a:r>
              <a:rPr lang="tr-TR" dirty="0"/>
              <a:t>, dini bilgiyi vahiy mahsulü olduğu gerekçesiyle, insan mahsulü olan felsefi bilgiden daha güvenilir ve daha çok ‘</a:t>
            </a:r>
            <a:r>
              <a:rPr lang="tr-TR" dirty="0" err="1"/>
              <a:t>yakîni</a:t>
            </a:r>
            <a:r>
              <a:rPr lang="tr-TR" dirty="0"/>
              <a:t> bilgi’ olarak görür. Dini bilginin akli bilgi gibi rasyonel olduğuna inanır. Peygamberi bilgiyi rasyonel bilgilerden sayar. </a:t>
            </a:r>
            <a:r>
              <a:rPr lang="tr-TR" i="1" dirty="0" err="1"/>
              <a:t>Resâil’</a:t>
            </a:r>
            <a:r>
              <a:rPr lang="tr-TR" dirty="0" err="1"/>
              <a:t>de</a:t>
            </a:r>
            <a:r>
              <a:rPr lang="tr-TR" dirty="0"/>
              <a:t> “Muhammed’in sözü ve Allah’tan aldığı mesajı akli delillerle doğrulanabilir. Sadece aklı selim sahibi olmayan ve cehalet bataklığında bulunan kişiler onu inkar edebilir.” der. Bu bağlamda </a:t>
            </a:r>
            <a:r>
              <a:rPr lang="tr-TR" dirty="0" err="1"/>
              <a:t>Kindî</a:t>
            </a:r>
            <a:r>
              <a:rPr lang="tr-TR" dirty="0"/>
              <a:t> Allah’ın varlığı ve kainatın sonsuz olamayacağı görüşünü, mantık ve bir takım matematiksel ispatlamalar ile felsefe içinde kanıtlamaya çalışır. Şu halde aklın verileri ile hareket eden felsefe ile din arasında bir çelişki olamaz. Eğer bir çelişki doğarsa bu takdirde dini bilgi </a:t>
            </a:r>
            <a:r>
              <a:rPr lang="tr-TR" dirty="0" err="1"/>
              <a:t>öncelenir</a:t>
            </a:r>
            <a:r>
              <a:rPr lang="tr-TR" dirty="0"/>
              <a:t> ve tercih edilir.</a:t>
            </a:r>
          </a:p>
          <a:p>
            <a:pPr marL="0" indent="0">
              <a:buNone/>
            </a:pPr>
            <a:r>
              <a:rPr lang="tr-TR" dirty="0"/>
              <a:t>Yukarıda iki şekilde ifade edilen yaklaşım el-</a:t>
            </a:r>
            <a:r>
              <a:rPr lang="tr-TR" dirty="0" err="1"/>
              <a:t>Gazâlî</a:t>
            </a:r>
            <a:r>
              <a:rPr lang="tr-TR" dirty="0"/>
              <a:t> başta olmak üzere Fahreddin er-</a:t>
            </a:r>
            <a:r>
              <a:rPr lang="tr-TR" dirty="0" err="1"/>
              <a:t>Râzî</a:t>
            </a:r>
            <a:r>
              <a:rPr lang="tr-TR" dirty="0"/>
              <a:t>, </a:t>
            </a:r>
            <a:r>
              <a:rPr lang="tr-TR" dirty="0" err="1"/>
              <a:t>Urmevî</a:t>
            </a:r>
            <a:r>
              <a:rPr lang="tr-TR" dirty="0"/>
              <a:t>, </a:t>
            </a:r>
            <a:r>
              <a:rPr lang="tr-TR" dirty="0" err="1"/>
              <a:t>Curcânî</a:t>
            </a:r>
            <a:r>
              <a:rPr lang="tr-TR" dirty="0"/>
              <a:t> gibi filozoflarca da benimsenmiş görünüyor.</a:t>
            </a:r>
          </a:p>
          <a:p>
            <a:pPr marL="0" indent="0">
              <a:buNone/>
            </a:pPr>
            <a:endParaRPr lang="tr-TR" dirty="0"/>
          </a:p>
        </p:txBody>
      </p:sp>
      <p:sp>
        <p:nvSpPr>
          <p:cNvPr id="4" name="Başlık 1"/>
          <p:cNvSpPr txBox="1">
            <a:spLocks/>
          </p:cNvSpPr>
          <p:nvPr/>
        </p:nvSpPr>
        <p:spPr>
          <a:xfrm>
            <a:off x="838200" y="-27614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a:p>
        </p:txBody>
      </p:sp>
    </p:spTree>
    <p:extLst>
      <p:ext uri="{BB962C8B-B14F-4D97-AF65-F5344CB8AC3E}">
        <p14:creationId xmlns:p14="http://schemas.microsoft.com/office/powerpoint/2010/main" xmlns="" val="637180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51262"/>
            <a:ext cx="10515600" cy="5725701"/>
          </a:xfrm>
        </p:spPr>
        <p:txBody>
          <a:bodyPr>
            <a:normAutofit/>
          </a:bodyPr>
          <a:lstStyle/>
          <a:p>
            <a:pPr marL="0" lvl="0" indent="0">
              <a:buNone/>
            </a:pPr>
            <a:r>
              <a:rPr lang="tr-TR" b="1" dirty="0" smtClean="0"/>
              <a:t>B. 2</a:t>
            </a:r>
            <a:r>
              <a:rPr lang="tr-TR" b="1" dirty="0"/>
              <a:t>.  </a:t>
            </a:r>
            <a:r>
              <a:rPr lang="tr-TR" b="1" dirty="0" err="1"/>
              <a:t>Fârâbî’de</a:t>
            </a:r>
            <a:r>
              <a:rPr lang="tr-TR" b="1" dirty="0"/>
              <a:t> Din-Felsefe </a:t>
            </a:r>
            <a:r>
              <a:rPr lang="tr-TR" b="1" dirty="0" smtClean="0"/>
              <a:t>Uzlaştırması</a:t>
            </a:r>
            <a:endParaRPr lang="tr-TR" dirty="0"/>
          </a:p>
          <a:p>
            <a:pPr marL="0" indent="0">
              <a:buNone/>
            </a:pPr>
            <a:r>
              <a:rPr lang="tr-TR" dirty="0" err="1"/>
              <a:t>Fârâbî</a:t>
            </a:r>
            <a:r>
              <a:rPr lang="tr-TR" dirty="0"/>
              <a:t>(870-950), din ile felsefe arasındaki uzlaştırmayı peygamber ve filozof ile bağlantılı olarak ele alır. Bu bakışa göre filozof ile peygamber aynı hakikatin peşinde gider ve bu bakımdan aralarında hiçbir fark yoktur. Hem filozof hem de peygamberin gayesi insanları dünya ve ahiret mutluluğuna ulaştırmaktır. Aralarında gaye birliği olan bu iki şeyden filozof hakikate kendi çabası (</a:t>
            </a:r>
            <a:r>
              <a:rPr lang="tr-TR" dirty="0" err="1"/>
              <a:t>taakkul</a:t>
            </a:r>
            <a:r>
              <a:rPr lang="tr-TR" dirty="0"/>
              <a:t> yetisi sayesinde) ile peygamber ise kesbi çabasının da yanında tahayyül melekesine vahyin aktarımı ile ulaşır. </a:t>
            </a:r>
          </a:p>
          <a:p>
            <a:pPr marL="0" indent="0">
              <a:buNone/>
            </a:pPr>
            <a:r>
              <a:rPr lang="tr-TR" dirty="0" err="1"/>
              <a:t>Fârâbî’nin</a:t>
            </a:r>
            <a:r>
              <a:rPr lang="tr-TR" dirty="0"/>
              <a:t> akli çabayı önceleyen tutumu eleştiri konusu olmuş, filozofu peygamberden üstün tuttuğu şeklinde algılanmıştır. Buradaki tutumu iyimser bir niteleme ile filozofu peygamber seviyesine yükseltmek şeklinde, yoksa peygamberi filozof seviyesine indirgemek değil, değerlendirilebilir. </a:t>
            </a:r>
          </a:p>
        </p:txBody>
      </p:sp>
    </p:spTree>
    <p:extLst>
      <p:ext uri="{BB962C8B-B14F-4D97-AF65-F5344CB8AC3E}">
        <p14:creationId xmlns:p14="http://schemas.microsoft.com/office/powerpoint/2010/main" xmlns="" val="516365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31917"/>
            <a:ext cx="10515600" cy="4298867"/>
          </a:xfrm>
        </p:spPr>
        <p:txBody>
          <a:bodyPr/>
          <a:lstStyle/>
          <a:p>
            <a:pPr marL="0" indent="0">
              <a:buNone/>
            </a:pPr>
            <a:r>
              <a:rPr lang="tr-TR" dirty="0"/>
              <a:t>Mesele bir yönüyle </a:t>
            </a:r>
            <a:r>
              <a:rPr lang="tr-TR" dirty="0" err="1"/>
              <a:t>Fârâbî’nin</a:t>
            </a:r>
            <a:r>
              <a:rPr lang="tr-TR" dirty="0"/>
              <a:t> filozoftan ne anladığı ile de ilişkilidir. Bu anlayışta filozof, </a:t>
            </a:r>
            <a:r>
              <a:rPr lang="tr-TR" dirty="0" err="1"/>
              <a:t>İbnu’l</a:t>
            </a:r>
            <a:r>
              <a:rPr lang="tr-TR" dirty="0"/>
              <a:t>-Arabî gibi </a:t>
            </a:r>
            <a:r>
              <a:rPr lang="tr-TR" dirty="0" err="1"/>
              <a:t>sûfî</a:t>
            </a:r>
            <a:r>
              <a:rPr lang="tr-TR" dirty="0"/>
              <a:t> filozofların nübüvvet ve velayet anlayışlarını da etkileyecek bir biçimde, </a:t>
            </a:r>
            <a:r>
              <a:rPr lang="tr-TR" dirty="0" err="1"/>
              <a:t>sûfîlerin</a:t>
            </a:r>
            <a:r>
              <a:rPr lang="tr-TR" dirty="0"/>
              <a:t> velisiyle belirli bir noktadan sonra örtüşen benzer kişidir. Örneğin ideal devletin başkanı, “seçkinler seçkini” (</a:t>
            </a:r>
            <a:r>
              <a:rPr lang="tr-TR" dirty="0" err="1"/>
              <a:t>ehâssu’l</a:t>
            </a:r>
            <a:r>
              <a:rPr lang="tr-TR" dirty="0"/>
              <a:t>-havas) peygamberlik yanında filozofluğu bünyesinde taşıyan kişidir. Bu kategoriler arasında Hz. Muhammed’i de sayan filozofa göre o aynı zamanda “İlk </a:t>
            </a:r>
            <a:r>
              <a:rPr lang="tr-TR" dirty="0" err="1"/>
              <a:t>Başkan”dır</a:t>
            </a:r>
            <a:r>
              <a:rPr lang="tr-TR" dirty="0"/>
              <a:t>.</a:t>
            </a:r>
          </a:p>
          <a:p>
            <a:pPr marL="0" indent="0">
              <a:buNone/>
            </a:pPr>
            <a:r>
              <a:rPr lang="tr-TR" dirty="0"/>
              <a:t>Filozof </a:t>
            </a:r>
            <a:r>
              <a:rPr lang="tr-TR" dirty="0" err="1"/>
              <a:t>İbn</a:t>
            </a:r>
            <a:r>
              <a:rPr lang="tr-TR" dirty="0"/>
              <a:t> </a:t>
            </a:r>
            <a:r>
              <a:rPr lang="tr-TR" dirty="0" err="1"/>
              <a:t>Sînâ’nın</a:t>
            </a:r>
            <a:r>
              <a:rPr lang="tr-TR" dirty="0"/>
              <a:t> din-felsefe ilişkisine dair görüşleri ise hemen hemen </a:t>
            </a:r>
            <a:r>
              <a:rPr lang="tr-TR" dirty="0" err="1"/>
              <a:t>Fârâbî</a:t>
            </a:r>
            <a:r>
              <a:rPr lang="tr-TR" dirty="0"/>
              <a:t> ile aynıdır.</a:t>
            </a:r>
          </a:p>
          <a:p>
            <a:endParaRPr lang="tr-TR" dirty="0"/>
          </a:p>
        </p:txBody>
      </p:sp>
    </p:spTree>
    <p:extLst>
      <p:ext uri="{BB962C8B-B14F-4D97-AF65-F5344CB8AC3E}">
        <p14:creationId xmlns:p14="http://schemas.microsoft.com/office/powerpoint/2010/main" xmlns="" val="3421332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1187</Words>
  <Application>Microsoft Macintosh PowerPoint</Application>
  <PresentationFormat>Özel</PresentationFormat>
  <Paragraphs>49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Office Teması</vt:lpstr>
      <vt:lpstr> İslam Felsefesi Tarihi Ders Notları/2017/Eyüp ŞAHİN </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FELSEFESİNDE  FELSEFE-DİN  UZLAŞTIRMASI</dc:title>
  <dc:creator>Eyüp Şahin</dc:creator>
  <cp:lastModifiedBy>eyüp ş</cp:lastModifiedBy>
  <cp:revision>9</cp:revision>
  <dcterms:created xsi:type="dcterms:W3CDTF">2017-11-08T01:29:58Z</dcterms:created>
  <dcterms:modified xsi:type="dcterms:W3CDTF">2017-11-08T10:50:33Z</dcterms:modified>
</cp:coreProperties>
</file>