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6"/>
  </p:notesMasterIdLst>
  <p:sldIdLst>
    <p:sldId id="256" r:id="rId2"/>
    <p:sldId id="281" r:id="rId3"/>
    <p:sldId id="282" r:id="rId4"/>
    <p:sldId id="283" r:id="rId5"/>
    <p:sldId id="284" r:id="rId6"/>
    <p:sldId id="285" r:id="rId7"/>
    <p:sldId id="286" r:id="rId8"/>
    <p:sldId id="287" r:id="rId9"/>
    <p:sldId id="288" r:id="rId10"/>
    <p:sldId id="289" r:id="rId11"/>
    <p:sldId id="290" r:id="rId12"/>
    <p:sldId id="291" r:id="rId13"/>
    <p:sldId id="292" r:id="rId14"/>
    <p:sldId id="293" r:id="rId15"/>
    <p:sldId id="294" r:id="rId16"/>
    <p:sldId id="295" r:id="rId17"/>
    <p:sldId id="296" r:id="rId18"/>
    <p:sldId id="297" r:id="rId19"/>
    <p:sldId id="298" r:id="rId20"/>
    <p:sldId id="299" r:id="rId21"/>
    <p:sldId id="300" r:id="rId22"/>
    <p:sldId id="301" r:id="rId23"/>
    <p:sldId id="302" r:id="rId24"/>
    <p:sldId id="303" r:id="rId25"/>
    <p:sldId id="304" r:id="rId26"/>
    <p:sldId id="305" r:id="rId27"/>
    <p:sldId id="306" r:id="rId28"/>
    <p:sldId id="307" r:id="rId29"/>
    <p:sldId id="308" r:id="rId30"/>
    <p:sldId id="309" r:id="rId31"/>
    <p:sldId id="310" r:id="rId32"/>
    <p:sldId id="312" r:id="rId33"/>
    <p:sldId id="311" r:id="rId34"/>
    <p:sldId id="313" r:id="rId35"/>
    <p:sldId id="314" r:id="rId36"/>
    <p:sldId id="315" r:id="rId37"/>
    <p:sldId id="316" r:id="rId38"/>
    <p:sldId id="317" r:id="rId39"/>
    <p:sldId id="318" r:id="rId40"/>
    <p:sldId id="319" r:id="rId41"/>
    <p:sldId id="320" r:id="rId42"/>
    <p:sldId id="321" r:id="rId43"/>
    <p:sldId id="322" r:id="rId44"/>
    <p:sldId id="323" r:id="rId4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25" autoAdjust="0"/>
    <p:restoredTop sz="94660"/>
  </p:normalViewPr>
  <p:slideViewPr>
    <p:cSldViewPr>
      <p:cViewPr varScale="1">
        <p:scale>
          <a:sx n="66" d="100"/>
          <a:sy n="66" d="100"/>
        </p:scale>
        <p:origin x="1320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3C565-F6BB-4F42-8E95-4790F5B9E375}" type="datetimeFigureOut">
              <a:rPr lang="tr-TR" smtClean="0"/>
              <a:pPr/>
              <a:t>4.12.2019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ED1EF-6818-4705-9CDF-60C5D763D88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9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991911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247053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630202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093219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254611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993456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2450842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290777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20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899376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21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46356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518380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22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459363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23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3979554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24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914223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25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299228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26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235734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27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17153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28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787816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29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1865681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25987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9013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866979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29761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480366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89664558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5432955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1181342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885565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9995385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6376479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7206412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20364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3829792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7568008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56705953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05380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78368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57176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51525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017892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67731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3CE3403-E2B5-4E8A-89D8-A2C3643C3380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D9AE-622D-4D6E-B1FA-FF86DCF8EC8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825-6EB5-4069-AE4D-CD6FFECBD5A8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59553-24D1-43E6-A105-C5B7D4915F5D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F120-8076-4A7A-B793-2274FBA2819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4B68B-BF11-44FC-994F-5C1FD159CE2B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4FA-4925-4400-B613-A21B29FA01B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596D-A42C-4123-A2C9-1AA75A8A164E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0925-351C-415F-AE54-F89DB471B483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1209-091D-4FEB-A8CD-380AAC3CD9EC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83C6-5B46-4D44-83C2-F3FA9C4C41C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77C9E0A-1FB2-4327-A4E0-FE2C9CA9BF1A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BLM267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522520"/>
          </a:xfrm>
        </p:spPr>
        <p:txBody>
          <a:bodyPr>
            <a:normAutofit/>
          </a:bodyPr>
          <a:lstStyle/>
          <a:p>
            <a:r>
              <a:rPr lang="en-US" dirty="0" smtClean="0"/>
              <a:t>Chapter </a:t>
            </a:r>
            <a:r>
              <a:rPr lang="tr-TR" dirty="0" smtClean="0"/>
              <a:t>4: Strings</a:t>
            </a:r>
            <a:endParaRPr lang="en-US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303520" y="5638800"/>
            <a:ext cx="2831592" cy="446291"/>
          </a:xfrm>
        </p:spPr>
        <p:txBody>
          <a:bodyPr>
            <a:normAutofit fontScale="92500"/>
          </a:bodyPr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Introduction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 fontScale="62500" lnSpcReduction="20000"/>
          </a:bodyPr>
          <a:lstStyle/>
          <a:p>
            <a:r>
              <a:rPr lang="en-US" sz="3200" b="1" dirty="0"/>
              <a:t>Reading </a:t>
            </a:r>
            <a:r>
              <a:rPr lang="en-US" sz="3200" b="1" dirty="0" smtClean="0"/>
              <a:t>Strings</a:t>
            </a:r>
            <a:endParaRPr lang="tr-TR" sz="3200" b="1" dirty="0" smtClean="0"/>
          </a:p>
          <a:p>
            <a:r>
              <a:rPr lang="en-US" sz="3200" b="1" dirty="0"/>
              <a:t>Strings can also be read by calling the </a:t>
            </a:r>
            <a:r>
              <a:rPr lang="en-US" sz="3200" b="1" dirty="0" err="1"/>
              <a:t>getchar</a:t>
            </a:r>
            <a:r>
              <a:rPr lang="en-US" sz="3200" b="1" dirty="0"/>
              <a:t>() function repeatedly to read a sequence of single characters (unless a terminating character is entered) and simultaneously storing it in a character array as shown below. </a:t>
            </a:r>
            <a:endParaRPr lang="tr-TR" sz="3200" b="1" dirty="0" smtClean="0"/>
          </a:p>
          <a:p>
            <a:pPr marL="68580" indent="0">
              <a:buNone/>
            </a:pPr>
            <a:r>
              <a:rPr lang="tr-TR" sz="3200" b="1" smtClean="0"/>
              <a:t>	</a:t>
            </a:r>
            <a:r>
              <a:rPr lang="en-US" sz="3200" b="1" smtClean="0"/>
              <a:t>i</a:t>
            </a:r>
            <a:r>
              <a:rPr lang="en-US" sz="3200" b="1" dirty="0" smtClean="0"/>
              <a:t>=0;</a:t>
            </a:r>
            <a:endParaRPr lang="tr-TR" sz="3200" b="1" dirty="0" smtClean="0"/>
          </a:p>
          <a:p>
            <a:pPr marL="68580" indent="0">
              <a:buNone/>
            </a:pPr>
            <a:r>
              <a:rPr lang="tr-TR" sz="3200" b="1" dirty="0" smtClean="0"/>
              <a:t>	</a:t>
            </a:r>
            <a:r>
              <a:rPr lang="en-US" sz="3200" b="1" dirty="0" err="1" smtClean="0"/>
              <a:t>ch</a:t>
            </a:r>
            <a:r>
              <a:rPr lang="en-US" sz="3200" b="1" dirty="0" smtClean="0"/>
              <a:t> </a:t>
            </a:r>
            <a:r>
              <a:rPr lang="en-US" sz="3200" b="1" dirty="0"/>
              <a:t>= </a:t>
            </a:r>
            <a:r>
              <a:rPr lang="en-US" sz="3200" b="1" dirty="0" err="1"/>
              <a:t>getchar</a:t>
            </a:r>
            <a:r>
              <a:rPr lang="en-US" sz="3200" b="1" dirty="0"/>
              <a:t>;// Get a character </a:t>
            </a:r>
            <a:endParaRPr lang="tr-TR" sz="3200" b="1" dirty="0" smtClean="0"/>
          </a:p>
          <a:p>
            <a:pPr marL="68580" indent="0">
              <a:buNone/>
            </a:pPr>
            <a:r>
              <a:rPr lang="tr-TR" sz="3200" b="1" dirty="0" smtClean="0"/>
              <a:t>	</a:t>
            </a:r>
            <a:r>
              <a:rPr lang="en-US" sz="3200" b="1" dirty="0" smtClean="0"/>
              <a:t>while(</a:t>
            </a:r>
            <a:r>
              <a:rPr lang="en-US" sz="3200" b="1" dirty="0" err="1" smtClean="0"/>
              <a:t>ch</a:t>
            </a:r>
            <a:r>
              <a:rPr lang="en-US" sz="3200" b="1" dirty="0" smtClean="0"/>
              <a:t> </a:t>
            </a:r>
            <a:r>
              <a:rPr lang="en-US" sz="3200" b="1" dirty="0"/>
              <a:t>!= '*') </a:t>
            </a:r>
            <a:endParaRPr lang="tr-TR" sz="3200" b="1" dirty="0" smtClean="0"/>
          </a:p>
          <a:p>
            <a:pPr marL="68580" indent="0">
              <a:buNone/>
            </a:pPr>
            <a:r>
              <a:rPr lang="tr-TR" sz="3200" b="1" dirty="0" smtClean="0"/>
              <a:t>	</a:t>
            </a:r>
            <a:r>
              <a:rPr lang="en-US" sz="3200" b="1" dirty="0" smtClean="0"/>
              <a:t>{</a:t>
            </a:r>
            <a:endParaRPr lang="tr-TR" sz="3200" b="1" dirty="0"/>
          </a:p>
          <a:p>
            <a:pPr marL="68580" indent="0">
              <a:buNone/>
            </a:pPr>
            <a:r>
              <a:rPr lang="tr-TR" sz="3200" b="1" dirty="0" smtClean="0"/>
              <a:t>		</a:t>
            </a:r>
            <a:r>
              <a:rPr lang="en-US" sz="3200" b="1" dirty="0" err="1" smtClean="0"/>
              <a:t>str</a:t>
            </a:r>
            <a:r>
              <a:rPr lang="en-US" sz="3200" b="1" dirty="0" smtClean="0"/>
              <a:t>[</a:t>
            </a:r>
            <a:r>
              <a:rPr lang="en-US" sz="3200" b="1" dirty="0" err="1" smtClean="0"/>
              <a:t>i</a:t>
            </a:r>
            <a:r>
              <a:rPr lang="en-US" sz="3200" b="1" dirty="0"/>
              <a:t>] = </a:t>
            </a:r>
            <a:r>
              <a:rPr lang="en-US" sz="3200" b="1" dirty="0" err="1"/>
              <a:t>ch</a:t>
            </a:r>
            <a:r>
              <a:rPr lang="en-US" sz="3200" b="1" dirty="0"/>
              <a:t>;// Store the read character in </a:t>
            </a:r>
            <a:r>
              <a:rPr lang="en-US" sz="3200" b="1" dirty="0" err="1"/>
              <a:t>str</a:t>
            </a:r>
            <a:r>
              <a:rPr lang="en-US" sz="3200" b="1" dirty="0"/>
              <a:t> </a:t>
            </a:r>
            <a:endParaRPr lang="tr-TR" sz="3200" b="1" dirty="0" smtClean="0"/>
          </a:p>
          <a:p>
            <a:pPr marL="68580" indent="0">
              <a:buNone/>
            </a:pPr>
            <a:r>
              <a:rPr lang="tr-TR" sz="3200" b="1" dirty="0" smtClean="0"/>
              <a:t>		</a:t>
            </a:r>
            <a:r>
              <a:rPr lang="en-US" sz="3200" b="1" dirty="0" err="1" smtClean="0"/>
              <a:t>i</a:t>
            </a:r>
            <a:r>
              <a:rPr lang="en-US" sz="3200" b="1" dirty="0"/>
              <a:t>++; </a:t>
            </a:r>
            <a:endParaRPr lang="tr-TR" sz="3200" b="1" dirty="0" smtClean="0"/>
          </a:p>
          <a:p>
            <a:pPr marL="68580" indent="0">
              <a:buNone/>
            </a:pPr>
            <a:r>
              <a:rPr lang="tr-TR" sz="3200" b="1" dirty="0" smtClean="0"/>
              <a:t>		</a:t>
            </a:r>
            <a:r>
              <a:rPr lang="en-US" sz="3200" b="1" dirty="0" err="1" smtClean="0"/>
              <a:t>ch</a:t>
            </a:r>
            <a:r>
              <a:rPr lang="en-US" sz="3200" b="1" dirty="0" smtClean="0"/>
              <a:t> </a:t>
            </a:r>
            <a:r>
              <a:rPr lang="en-US" sz="3200" b="1" dirty="0"/>
              <a:t>= </a:t>
            </a:r>
            <a:r>
              <a:rPr lang="en-US" sz="3200" b="1" dirty="0" err="1"/>
              <a:t>getchar</a:t>
            </a:r>
            <a:r>
              <a:rPr lang="en-US" sz="3200" b="1" dirty="0"/>
              <a:t>();// Get another character </a:t>
            </a:r>
            <a:endParaRPr lang="tr-TR" sz="3200" b="1" dirty="0" smtClean="0"/>
          </a:p>
          <a:p>
            <a:pPr marL="68580" indent="0">
              <a:buNone/>
            </a:pPr>
            <a:r>
              <a:rPr lang="tr-TR" sz="3200" b="1" dirty="0" smtClean="0"/>
              <a:t>	</a:t>
            </a:r>
            <a:r>
              <a:rPr lang="en-US" sz="3200" b="1" dirty="0" smtClean="0"/>
              <a:t>} </a:t>
            </a:r>
            <a:endParaRPr lang="tr-TR" sz="3200" b="1" dirty="0" smtClean="0"/>
          </a:p>
          <a:p>
            <a:pPr marL="68580" indent="0">
              <a:buNone/>
            </a:pPr>
            <a:r>
              <a:rPr lang="tr-TR" sz="3200" b="1" dirty="0" smtClean="0"/>
              <a:t>	</a:t>
            </a:r>
            <a:r>
              <a:rPr lang="en-US" sz="3200" b="1" dirty="0" err="1" smtClean="0"/>
              <a:t>str</a:t>
            </a:r>
            <a:r>
              <a:rPr lang="en-US" sz="3200" b="1" dirty="0" smtClean="0"/>
              <a:t>[</a:t>
            </a:r>
            <a:r>
              <a:rPr lang="en-US" sz="3200" b="1" dirty="0" err="1" smtClean="0"/>
              <a:t>i</a:t>
            </a:r>
            <a:r>
              <a:rPr lang="en-US" sz="3200" b="1" dirty="0"/>
              <a:t>] = '\0';// Terminate </a:t>
            </a:r>
            <a:r>
              <a:rPr lang="en-US" sz="3200" b="1" dirty="0" err="1"/>
              <a:t>str</a:t>
            </a:r>
            <a:r>
              <a:rPr lang="en-US" sz="3200" b="1" dirty="0"/>
              <a:t> with null character </a:t>
            </a:r>
            <a:endParaRPr lang="tr-TR" sz="3200" b="1" dirty="0" smtClean="0"/>
          </a:p>
          <a:p>
            <a:r>
              <a:rPr lang="en-US" sz="3200" b="1" dirty="0" smtClean="0"/>
              <a:t>Note </a:t>
            </a:r>
            <a:r>
              <a:rPr lang="en-US" sz="3200" b="1" dirty="0"/>
              <a:t>that in this method, you have to deliberately append the string with a null character. </a:t>
            </a:r>
            <a:endParaRPr lang="tr-TR" sz="3200" b="1" dirty="0" smtClean="0"/>
          </a:p>
          <a:p>
            <a:r>
              <a:rPr lang="en-US" sz="3200" b="1" dirty="0" smtClean="0"/>
              <a:t>The </a:t>
            </a:r>
            <a:r>
              <a:rPr lang="en-US" sz="3200" b="1" dirty="0"/>
              <a:t>other two functions automatically do this.</a:t>
            </a:r>
          </a:p>
          <a:p>
            <a:endParaRPr lang="tr-TR" sz="3200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4233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Introduction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 lnSpcReduction="10000"/>
          </a:bodyPr>
          <a:lstStyle/>
          <a:p>
            <a:r>
              <a:rPr lang="en-US" sz="3200" b="1" dirty="0"/>
              <a:t>Writing Strings </a:t>
            </a:r>
            <a:endParaRPr lang="tr-TR" sz="3200" b="1" dirty="0" smtClean="0"/>
          </a:p>
          <a:p>
            <a:r>
              <a:rPr lang="en-US" sz="3200" b="1" dirty="0" smtClean="0"/>
              <a:t>Strings </a:t>
            </a:r>
            <a:r>
              <a:rPr lang="en-US" sz="3200" b="1" dirty="0"/>
              <a:t>can be displayed on the screen using the following three ways: </a:t>
            </a:r>
            <a:endParaRPr lang="tr-TR" sz="3200" b="1" dirty="0" smtClean="0"/>
          </a:p>
          <a:p>
            <a:pPr marL="68580" indent="0">
              <a:buNone/>
            </a:pPr>
            <a:r>
              <a:rPr lang="tr-TR" sz="3200" b="1" dirty="0" smtClean="0"/>
              <a:t>	</a:t>
            </a:r>
            <a:r>
              <a:rPr lang="en-US" sz="3200" b="1" dirty="0" smtClean="0"/>
              <a:t>1</a:t>
            </a:r>
            <a:r>
              <a:rPr lang="en-US" sz="3200" b="1" dirty="0"/>
              <a:t>. using </a:t>
            </a:r>
            <a:r>
              <a:rPr lang="en-US" sz="3200" b="1" dirty="0" err="1"/>
              <a:t>printf</a:t>
            </a:r>
            <a:r>
              <a:rPr lang="en-US" sz="3200" b="1" dirty="0"/>
              <a:t>() function, </a:t>
            </a:r>
            <a:endParaRPr lang="tr-TR" sz="3200" b="1" dirty="0" smtClean="0"/>
          </a:p>
          <a:p>
            <a:pPr marL="68580" indent="0">
              <a:buNone/>
            </a:pPr>
            <a:r>
              <a:rPr lang="tr-TR" sz="3200" b="1" dirty="0" smtClean="0"/>
              <a:t>	</a:t>
            </a:r>
            <a:r>
              <a:rPr lang="en-US" sz="3200" b="1" dirty="0" smtClean="0"/>
              <a:t>2</a:t>
            </a:r>
            <a:r>
              <a:rPr lang="en-US" sz="3200" b="1" dirty="0"/>
              <a:t>. using puts() function, </a:t>
            </a:r>
            <a:r>
              <a:rPr lang="tr-TR" sz="3200" b="1" dirty="0" smtClean="0"/>
              <a:t>and</a:t>
            </a:r>
          </a:p>
          <a:p>
            <a:pPr marL="68580" indent="0">
              <a:buNone/>
            </a:pPr>
            <a:r>
              <a:rPr lang="tr-TR" sz="3200" b="1" dirty="0"/>
              <a:t>	</a:t>
            </a:r>
            <a:r>
              <a:rPr lang="en-US" sz="3200" b="1" dirty="0" smtClean="0"/>
              <a:t>3</a:t>
            </a:r>
            <a:r>
              <a:rPr lang="en-US" sz="3200" b="1" dirty="0"/>
              <a:t>. using </a:t>
            </a:r>
            <a:r>
              <a:rPr lang="en-US" sz="3200" b="1" dirty="0" err="1"/>
              <a:t>putchar</a:t>
            </a:r>
            <a:r>
              <a:rPr lang="en-US" sz="3200" b="1" dirty="0"/>
              <a:t>() function </a:t>
            </a:r>
            <a:r>
              <a:rPr lang="tr-TR" sz="3200" b="1" dirty="0" smtClean="0"/>
              <a:t>	</a:t>
            </a:r>
            <a:r>
              <a:rPr lang="en-US" sz="3200" b="1" dirty="0" smtClean="0"/>
              <a:t>repeatedly</a:t>
            </a:r>
            <a:r>
              <a:rPr lang="en-US" sz="3200" b="1" dirty="0"/>
              <a:t>. </a:t>
            </a:r>
            <a:endParaRPr lang="tr-TR" sz="3200" b="1" dirty="0" smtClean="0"/>
          </a:p>
          <a:p>
            <a:r>
              <a:rPr lang="en-US" sz="3200" b="1" dirty="0" smtClean="0"/>
              <a:t>Strings </a:t>
            </a:r>
            <a:r>
              <a:rPr lang="en-US" sz="3200" b="1" dirty="0"/>
              <a:t>can be displayed using </a:t>
            </a:r>
            <a:r>
              <a:rPr lang="en-US" sz="3200" b="1" dirty="0" err="1"/>
              <a:t>printf</a:t>
            </a:r>
            <a:r>
              <a:rPr lang="en-US" sz="3200" b="1" dirty="0"/>
              <a:t>() by writing </a:t>
            </a:r>
            <a:r>
              <a:rPr lang="en-US" sz="3200" b="1" dirty="0" err="1"/>
              <a:t>printf</a:t>
            </a:r>
            <a:r>
              <a:rPr lang="en-US" sz="3200" b="1" dirty="0"/>
              <a:t>("%s", </a:t>
            </a:r>
            <a:r>
              <a:rPr lang="en-US" sz="3200" b="1" dirty="0" err="1"/>
              <a:t>str</a:t>
            </a:r>
            <a:r>
              <a:rPr lang="en-US" sz="3200" b="1" dirty="0"/>
              <a:t>);</a:t>
            </a:r>
            <a:endParaRPr lang="tr-TR" sz="3200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2438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Introduction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 fontScale="62500" lnSpcReduction="20000"/>
          </a:bodyPr>
          <a:lstStyle/>
          <a:p>
            <a:r>
              <a:rPr lang="en-US" sz="3200" b="1" dirty="0"/>
              <a:t>We use the format specifier %s to output a </a:t>
            </a:r>
            <a:r>
              <a:rPr lang="en-US" sz="3200" b="1" dirty="0" smtClean="0"/>
              <a:t>string.</a:t>
            </a:r>
            <a:endParaRPr lang="tr-TR" sz="3200" b="1" dirty="0" smtClean="0"/>
          </a:p>
          <a:p>
            <a:r>
              <a:rPr lang="en-US" sz="3200" b="1" dirty="0" smtClean="0"/>
              <a:t>Observe </a:t>
            </a:r>
            <a:r>
              <a:rPr lang="en-US" sz="3200" b="1" dirty="0"/>
              <a:t>carefully that there is no ‘&amp;’ character used with the string variable. </a:t>
            </a:r>
            <a:endParaRPr lang="tr-TR" sz="3200" b="1" dirty="0" smtClean="0"/>
          </a:p>
          <a:p>
            <a:r>
              <a:rPr lang="en-US" sz="3200" b="1" dirty="0" smtClean="0"/>
              <a:t>We </a:t>
            </a:r>
            <a:r>
              <a:rPr lang="en-US" sz="3200" b="1" dirty="0"/>
              <a:t>may also use width and precision specifications along with %s. </a:t>
            </a:r>
            <a:endParaRPr lang="tr-TR" sz="3200" b="1" dirty="0" smtClean="0"/>
          </a:p>
          <a:p>
            <a:r>
              <a:rPr lang="en-US" sz="3200" b="1" dirty="0" smtClean="0"/>
              <a:t>The </a:t>
            </a:r>
            <a:r>
              <a:rPr lang="en-US" sz="3200" b="1" dirty="0"/>
              <a:t>width specifies the minimum output field width. If the string is short, the extra space is either left padded or right padded. </a:t>
            </a:r>
            <a:endParaRPr lang="tr-TR" sz="3200" b="1" dirty="0" smtClean="0"/>
          </a:p>
          <a:p>
            <a:r>
              <a:rPr lang="en-US" sz="3200" b="1" dirty="0" smtClean="0"/>
              <a:t>A </a:t>
            </a:r>
            <a:r>
              <a:rPr lang="en-US" sz="3200" b="1" dirty="0"/>
              <a:t>negative width left pads short string rather than the default right justification. </a:t>
            </a:r>
            <a:endParaRPr lang="tr-TR" sz="3200" b="1" dirty="0" smtClean="0"/>
          </a:p>
          <a:p>
            <a:r>
              <a:rPr lang="en-US" sz="3200" b="1" dirty="0" smtClean="0"/>
              <a:t>The </a:t>
            </a:r>
            <a:r>
              <a:rPr lang="en-US" sz="3200" b="1" dirty="0"/>
              <a:t>precision specifies the maximum number of characters to be displayed, after which the string is truncated. For example, </a:t>
            </a:r>
            <a:r>
              <a:rPr lang="en-US" sz="3200" b="1" dirty="0" err="1"/>
              <a:t>printf</a:t>
            </a:r>
            <a:r>
              <a:rPr lang="en-US" sz="3200" b="1" dirty="0"/>
              <a:t> ("%5.3s", </a:t>
            </a:r>
            <a:r>
              <a:rPr lang="en-US" sz="3200" b="1" dirty="0" err="1"/>
              <a:t>str</a:t>
            </a:r>
            <a:r>
              <a:rPr lang="en-US" sz="3200" b="1" dirty="0"/>
              <a:t>); </a:t>
            </a:r>
            <a:endParaRPr lang="tr-TR" sz="3200" b="1" dirty="0" smtClean="0"/>
          </a:p>
          <a:p>
            <a:r>
              <a:rPr lang="en-US" sz="3200" b="1" dirty="0" smtClean="0"/>
              <a:t>The </a:t>
            </a:r>
            <a:r>
              <a:rPr lang="en-US" sz="3200" b="1" dirty="0"/>
              <a:t>above statement would print only the first three characters in a total field of five characters. </a:t>
            </a:r>
            <a:endParaRPr lang="tr-TR" sz="3200" b="1" dirty="0" smtClean="0"/>
          </a:p>
          <a:p>
            <a:r>
              <a:rPr lang="en-US" sz="3200" b="1" dirty="0" smtClean="0"/>
              <a:t>Also </a:t>
            </a:r>
            <a:r>
              <a:rPr lang="en-US" sz="3200" b="1" dirty="0"/>
              <a:t>these characters would be right justified in the allocated width. </a:t>
            </a:r>
            <a:endParaRPr lang="tr-TR" sz="3200" b="1" dirty="0" smtClean="0"/>
          </a:p>
          <a:p>
            <a:r>
              <a:rPr lang="en-US" sz="3200" b="1" dirty="0" smtClean="0"/>
              <a:t>To </a:t>
            </a:r>
            <a:r>
              <a:rPr lang="en-US" sz="3200" b="1" dirty="0"/>
              <a:t>make the string left justified, we must use a minus sign. For example, </a:t>
            </a:r>
            <a:r>
              <a:rPr lang="en-US" sz="3200" b="1" dirty="0" err="1"/>
              <a:t>printf</a:t>
            </a:r>
            <a:r>
              <a:rPr lang="en-US" sz="3200" b="1" dirty="0"/>
              <a:t> ("%–5.3s", </a:t>
            </a:r>
            <a:r>
              <a:rPr lang="en-US" sz="3200" b="1" dirty="0" err="1"/>
              <a:t>str</a:t>
            </a:r>
            <a:r>
              <a:rPr lang="en-US" sz="3200" b="1" dirty="0"/>
              <a:t>);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822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Introduction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 fontScale="62500" lnSpcReduction="20000"/>
          </a:bodyPr>
          <a:lstStyle/>
          <a:p>
            <a:r>
              <a:rPr lang="en-US" sz="3200" b="1" dirty="0"/>
              <a:t>When the field width is less than the length of the string, the entire string will be </a:t>
            </a:r>
            <a:r>
              <a:rPr lang="en-US" sz="3200" b="1" dirty="0" smtClean="0"/>
              <a:t>printed.</a:t>
            </a:r>
            <a:endParaRPr lang="tr-TR" sz="3200" b="1" dirty="0" smtClean="0"/>
          </a:p>
          <a:p>
            <a:r>
              <a:rPr lang="en-US" sz="3200" b="1" dirty="0" smtClean="0"/>
              <a:t>If </a:t>
            </a:r>
            <a:r>
              <a:rPr lang="en-US" sz="3200" b="1" dirty="0"/>
              <a:t>the number of characters to be printed is specified as zero, then nothing is printed on the screen. </a:t>
            </a:r>
            <a:endParaRPr lang="tr-TR" sz="3200" b="1" dirty="0" smtClean="0"/>
          </a:p>
          <a:p>
            <a:r>
              <a:rPr lang="en-US" sz="3200" b="1" dirty="0" smtClean="0"/>
              <a:t>The </a:t>
            </a:r>
            <a:r>
              <a:rPr lang="en-US" sz="3200" b="1" dirty="0"/>
              <a:t>next method of writing a string is by using puts() function. </a:t>
            </a:r>
            <a:endParaRPr lang="tr-TR" sz="3200" b="1" dirty="0" smtClean="0"/>
          </a:p>
          <a:p>
            <a:r>
              <a:rPr lang="en-US" sz="3200" b="1" dirty="0" smtClean="0"/>
              <a:t>A </a:t>
            </a:r>
            <a:r>
              <a:rPr lang="en-US" sz="3200" b="1" dirty="0"/>
              <a:t>string can be displayed by writing puts(</a:t>
            </a:r>
            <a:r>
              <a:rPr lang="en-US" sz="3200" b="1" dirty="0" err="1"/>
              <a:t>str</a:t>
            </a:r>
            <a:r>
              <a:rPr lang="en-US" sz="3200" b="1" dirty="0"/>
              <a:t>); puts() is a simple function that overcomes the drawbacks of the </a:t>
            </a:r>
            <a:r>
              <a:rPr lang="en-US" sz="3200" b="1" dirty="0" err="1"/>
              <a:t>printf</a:t>
            </a:r>
            <a:r>
              <a:rPr lang="en-US" sz="3200" b="1" dirty="0"/>
              <a:t>() function. </a:t>
            </a:r>
            <a:endParaRPr lang="tr-TR" sz="3200" b="1" dirty="0" smtClean="0"/>
          </a:p>
          <a:p>
            <a:r>
              <a:rPr lang="en-US" sz="3200" b="1" dirty="0" smtClean="0"/>
              <a:t>Strings </a:t>
            </a:r>
            <a:r>
              <a:rPr lang="en-US" sz="3200" b="1" dirty="0"/>
              <a:t>can also be written by calling the </a:t>
            </a:r>
            <a:r>
              <a:rPr lang="en-US" sz="3200" b="1" dirty="0" err="1"/>
              <a:t>putchar</a:t>
            </a:r>
            <a:r>
              <a:rPr lang="en-US" sz="3200" b="1" dirty="0"/>
              <a:t>() function repeatedly to print a sequence of single characters. </a:t>
            </a:r>
            <a:endParaRPr lang="tr-TR" sz="3200" b="1" dirty="0" smtClean="0"/>
          </a:p>
          <a:p>
            <a:pPr marL="68580" indent="0">
              <a:buNone/>
            </a:pPr>
            <a:r>
              <a:rPr lang="tr-TR" sz="3200" b="1" dirty="0" smtClean="0"/>
              <a:t>    </a:t>
            </a:r>
            <a:r>
              <a:rPr lang="en-US" sz="3200" b="1" dirty="0" err="1" smtClean="0"/>
              <a:t>i</a:t>
            </a:r>
            <a:r>
              <a:rPr lang="en-US" sz="3200" b="1" dirty="0" smtClean="0"/>
              <a:t>=0</a:t>
            </a:r>
            <a:r>
              <a:rPr lang="en-US" sz="3200" b="1" dirty="0"/>
              <a:t>; </a:t>
            </a:r>
            <a:endParaRPr lang="tr-TR" sz="3200" b="1" dirty="0" smtClean="0"/>
          </a:p>
          <a:p>
            <a:pPr marL="68580" indent="0">
              <a:buNone/>
            </a:pPr>
            <a:r>
              <a:rPr lang="tr-TR" sz="3200" b="1" dirty="0"/>
              <a:t> </a:t>
            </a:r>
            <a:r>
              <a:rPr lang="tr-TR" sz="3200" b="1" dirty="0" smtClean="0"/>
              <a:t>   </a:t>
            </a:r>
            <a:r>
              <a:rPr lang="en-US" sz="3200" b="1" dirty="0" smtClean="0"/>
              <a:t>while(</a:t>
            </a:r>
            <a:r>
              <a:rPr lang="en-US" sz="3200" b="1" dirty="0" err="1" smtClean="0"/>
              <a:t>str</a:t>
            </a:r>
            <a:r>
              <a:rPr lang="en-US" sz="3200" b="1" dirty="0" smtClean="0"/>
              <a:t>[</a:t>
            </a:r>
            <a:r>
              <a:rPr lang="en-US" sz="3200" b="1" dirty="0" err="1" smtClean="0"/>
              <a:t>i</a:t>
            </a:r>
            <a:r>
              <a:rPr lang="en-US" sz="3200" b="1" dirty="0"/>
              <a:t>] != '\0') </a:t>
            </a:r>
            <a:endParaRPr lang="tr-TR" sz="3200" b="1" dirty="0" smtClean="0"/>
          </a:p>
          <a:p>
            <a:pPr marL="68580" indent="0">
              <a:buNone/>
            </a:pPr>
            <a:r>
              <a:rPr lang="tr-TR" sz="3200" b="1" dirty="0"/>
              <a:t> </a:t>
            </a:r>
            <a:r>
              <a:rPr lang="tr-TR" sz="3200" b="1" dirty="0" smtClean="0"/>
              <a:t>    </a:t>
            </a:r>
            <a:r>
              <a:rPr lang="en-US" sz="3200" b="1" dirty="0" smtClean="0"/>
              <a:t>{ </a:t>
            </a:r>
            <a:endParaRPr lang="tr-TR" sz="3200" b="1" dirty="0" smtClean="0"/>
          </a:p>
          <a:p>
            <a:pPr marL="68580" indent="0">
              <a:buNone/>
            </a:pPr>
            <a:r>
              <a:rPr lang="tr-TR" sz="3200" b="1" dirty="0" smtClean="0"/>
              <a:t>	</a:t>
            </a:r>
            <a:r>
              <a:rPr lang="en-US" sz="3200" b="1" dirty="0" err="1" smtClean="0"/>
              <a:t>putchar</a:t>
            </a:r>
            <a:r>
              <a:rPr lang="en-US" sz="3200" b="1" dirty="0" smtClean="0"/>
              <a:t>(</a:t>
            </a:r>
            <a:r>
              <a:rPr lang="en-US" sz="3200" b="1" dirty="0" err="1" smtClean="0"/>
              <a:t>str</a:t>
            </a:r>
            <a:r>
              <a:rPr lang="en-US" sz="3200" b="1" dirty="0" smtClean="0"/>
              <a:t>[</a:t>
            </a:r>
            <a:r>
              <a:rPr lang="en-US" sz="3200" b="1" dirty="0" err="1" smtClean="0"/>
              <a:t>i</a:t>
            </a:r>
            <a:r>
              <a:rPr lang="en-US" sz="3200" b="1" dirty="0"/>
              <a:t>]);// Print the character on the screen </a:t>
            </a:r>
            <a:endParaRPr lang="tr-TR" sz="3200" b="1" dirty="0" smtClean="0"/>
          </a:p>
          <a:p>
            <a:pPr marL="68580" indent="0">
              <a:buNone/>
            </a:pPr>
            <a:r>
              <a:rPr lang="tr-TR" sz="3200" b="1" dirty="0" smtClean="0"/>
              <a:t>	</a:t>
            </a:r>
            <a:r>
              <a:rPr lang="en-US" sz="3200" b="1" dirty="0" err="1" smtClean="0"/>
              <a:t>i</a:t>
            </a:r>
            <a:r>
              <a:rPr lang="en-US" sz="3200" b="1" dirty="0"/>
              <a:t>++; </a:t>
            </a:r>
            <a:endParaRPr lang="tr-TR" sz="3200" b="1" dirty="0" smtClean="0"/>
          </a:p>
          <a:p>
            <a:pPr marL="68580" indent="0">
              <a:buNone/>
            </a:pPr>
            <a:r>
              <a:rPr lang="tr-TR" sz="3200" b="1" dirty="0" smtClean="0"/>
              <a:t>     </a:t>
            </a:r>
            <a:r>
              <a:rPr lang="en-US" sz="3200" b="1" dirty="0" smtClean="0"/>
              <a:t>}</a:t>
            </a:r>
            <a:endParaRPr lang="en-US" sz="32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2609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Operations on Strings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 fontScale="55000" lnSpcReduction="20000"/>
          </a:bodyPr>
          <a:lstStyle/>
          <a:p>
            <a:r>
              <a:rPr lang="en-US" sz="3200" b="1" dirty="0"/>
              <a:t>In this section, we will learn about different operations that can be performed on strings. </a:t>
            </a:r>
            <a:endParaRPr lang="tr-TR" sz="3200" b="1" dirty="0" smtClean="0"/>
          </a:p>
          <a:p>
            <a:r>
              <a:rPr lang="en-US" sz="3200" b="1" dirty="0" smtClean="0"/>
              <a:t>Finding </a:t>
            </a:r>
            <a:r>
              <a:rPr lang="en-US" sz="3200" b="1" dirty="0"/>
              <a:t>Length of a String </a:t>
            </a:r>
            <a:endParaRPr lang="tr-TR" sz="3200" b="1" dirty="0" smtClean="0"/>
          </a:p>
          <a:p>
            <a:r>
              <a:rPr lang="en-US" sz="3200" b="1" dirty="0" smtClean="0"/>
              <a:t>The </a:t>
            </a:r>
            <a:r>
              <a:rPr lang="en-US" sz="3200" b="1" dirty="0"/>
              <a:t>number of characters in a string constitutes the length of the string. </a:t>
            </a:r>
            <a:endParaRPr lang="tr-TR" sz="3200" b="1" dirty="0" smtClean="0"/>
          </a:p>
          <a:p>
            <a:r>
              <a:rPr lang="en-US" sz="3200" b="1" dirty="0" smtClean="0"/>
              <a:t>For </a:t>
            </a:r>
            <a:r>
              <a:rPr lang="en-US" sz="3200" b="1" dirty="0"/>
              <a:t>example, LENGTH("C PROGRAMMING IS FUN") will return 20. </a:t>
            </a:r>
            <a:endParaRPr lang="tr-TR" sz="3200" b="1" dirty="0" smtClean="0"/>
          </a:p>
          <a:p>
            <a:r>
              <a:rPr lang="en-US" sz="3200" b="1" dirty="0" smtClean="0"/>
              <a:t>Note </a:t>
            </a:r>
            <a:r>
              <a:rPr lang="en-US" sz="3200" b="1" dirty="0"/>
              <a:t>that even blank spaces are counted as characters in the string. </a:t>
            </a:r>
            <a:endParaRPr lang="tr-TR" sz="3200" b="1" dirty="0" smtClean="0"/>
          </a:p>
          <a:p>
            <a:r>
              <a:rPr lang="en-US" sz="3200" b="1" dirty="0" smtClean="0"/>
              <a:t>Figure </a:t>
            </a:r>
            <a:r>
              <a:rPr lang="en-US" sz="3200" b="1" dirty="0"/>
              <a:t>4.3 shows an algorithm that calculates the length of a string. </a:t>
            </a:r>
            <a:endParaRPr lang="tr-TR" sz="3200" b="1" dirty="0" smtClean="0"/>
          </a:p>
          <a:p>
            <a:r>
              <a:rPr lang="en-US" sz="3200" b="1" dirty="0" smtClean="0"/>
              <a:t>In </a:t>
            </a:r>
            <a:r>
              <a:rPr lang="en-US" sz="3200" b="1" dirty="0"/>
              <a:t>this algorithm, I is used as an index for traversing string STR. </a:t>
            </a:r>
            <a:endParaRPr lang="tr-TR" sz="3200" b="1" dirty="0" smtClean="0"/>
          </a:p>
          <a:p>
            <a:r>
              <a:rPr lang="en-US" sz="3200" b="1" dirty="0" smtClean="0"/>
              <a:t>To </a:t>
            </a:r>
            <a:r>
              <a:rPr lang="en-US" sz="3200" b="1" dirty="0"/>
              <a:t>traverse each and every character of STR, we increment the value of I. </a:t>
            </a:r>
            <a:endParaRPr lang="tr-TR" sz="3200" b="1" dirty="0" smtClean="0"/>
          </a:p>
          <a:p>
            <a:r>
              <a:rPr lang="en-US" sz="3200" b="1" dirty="0"/>
              <a:t>Once we encounter the null character, the control jumps out of the while loop and the length is initialized with the value of I. </a:t>
            </a:r>
            <a:endParaRPr lang="tr-TR" sz="3200" b="1" dirty="0" smtClean="0"/>
          </a:p>
          <a:p>
            <a:r>
              <a:rPr lang="en-US" sz="3200" b="1" dirty="0" smtClean="0"/>
              <a:t>Note </a:t>
            </a:r>
            <a:r>
              <a:rPr lang="en-US" sz="3200" b="1" dirty="0"/>
              <a:t>The library function </a:t>
            </a:r>
            <a:r>
              <a:rPr lang="en-US" sz="3200" b="1" dirty="0" err="1"/>
              <a:t>strlen</a:t>
            </a:r>
            <a:r>
              <a:rPr lang="en-US" sz="3200" b="1" dirty="0"/>
              <a:t>(s1) which is defined in </a:t>
            </a:r>
            <a:r>
              <a:rPr lang="en-US" sz="3200" b="1" dirty="0" err="1"/>
              <a:t>string.h</a:t>
            </a:r>
            <a:r>
              <a:rPr lang="en-US" sz="3200" b="1" dirty="0"/>
              <a:t> returns the length of string s1. 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4674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76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Operations on Strings</a:t>
            </a:r>
            <a:endParaRPr lang="en-US" sz="240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762000"/>
            <a:ext cx="4019550" cy="187642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4816" y="2834948"/>
            <a:ext cx="5743575" cy="3489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3414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Operations on Strings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 fontScale="70000" lnSpcReduction="20000"/>
          </a:bodyPr>
          <a:lstStyle/>
          <a:p>
            <a:r>
              <a:rPr lang="en-US" sz="3200" b="1" dirty="0"/>
              <a:t>Converting Characters of a String into Upper/ Lower Case </a:t>
            </a:r>
            <a:endParaRPr lang="tr-TR" sz="3200" b="1" dirty="0" smtClean="0"/>
          </a:p>
          <a:p>
            <a:r>
              <a:rPr lang="en-US" sz="3200" b="1" dirty="0" smtClean="0"/>
              <a:t>We </a:t>
            </a:r>
            <a:r>
              <a:rPr lang="en-US" sz="3200" b="1" dirty="0"/>
              <a:t>have already discussed that in the memory ASCII codes are stored instead of the real values. </a:t>
            </a:r>
            <a:endParaRPr lang="tr-TR" sz="3200" b="1" dirty="0" smtClean="0"/>
          </a:p>
          <a:p>
            <a:r>
              <a:rPr lang="en-US" sz="3200" b="1" dirty="0" smtClean="0"/>
              <a:t>The </a:t>
            </a:r>
            <a:r>
              <a:rPr lang="en-US" sz="3200" b="1" dirty="0"/>
              <a:t>ASCII code for A–Z varies from 65 to 91 and the ASCII code for a–z ranges from 97 to 123. </a:t>
            </a:r>
            <a:endParaRPr lang="tr-TR" sz="3200" b="1" dirty="0" smtClean="0"/>
          </a:p>
          <a:p>
            <a:r>
              <a:rPr lang="en-US" sz="3200" b="1" dirty="0" smtClean="0"/>
              <a:t>So</a:t>
            </a:r>
            <a:r>
              <a:rPr lang="en-US" sz="3200" b="1" dirty="0"/>
              <a:t>, if we have to convert a lower case character into uppercase, we just need to subtract 32 from the ASCII value of the character. </a:t>
            </a:r>
            <a:endParaRPr lang="tr-TR" sz="3200" b="1" dirty="0" smtClean="0"/>
          </a:p>
          <a:p>
            <a:r>
              <a:rPr lang="en-US" sz="3200" b="1" dirty="0" smtClean="0"/>
              <a:t>And </a:t>
            </a:r>
            <a:r>
              <a:rPr lang="en-US" sz="3200" b="1" dirty="0"/>
              <a:t>if we have to convert an upper case character into lower case, we need to add 32 to the ASCII value of the character. </a:t>
            </a:r>
            <a:endParaRPr lang="tr-TR" sz="3200" b="1" dirty="0" smtClean="0"/>
          </a:p>
          <a:p>
            <a:r>
              <a:rPr lang="en-US" sz="3200" b="1" dirty="0" smtClean="0"/>
              <a:t>Figure </a:t>
            </a:r>
            <a:r>
              <a:rPr lang="en-US" sz="3200" b="1" dirty="0"/>
              <a:t>4.4 shows an algorithm that converts the lower case characters of a string into upper case. </a:t>
            </a:r>
            <a:endParaRPr lang="tr-TR" sz="3200" b="1" dirty="0" smtClean="0"/>
          </a:p>
          <a:p>
            <a:r>
              <a:rPr lang="en-US" sz="3200" b="1" dirty="0" smtClean="0"/>
              <a:t>Note</a:t>
            </a:r>
            <a:r>
              <a:rPr lang="tr-TR" sz="3200" b="1" dirty="0" smtClean="0"/>
              <a:t>:</a:t>
            </a:r>
            <a:r>
              <a:rPr lang="en-US" sz="3200" b="1" dirty="0" smtClean="0"/>
              <a:t>The </a:t>
            </a:r>
            <a:r>
              <a:rPr lang="en-US" sz="3200" b="1" dirty="0"/>
              <a:t>library functions </a:t>
            </a:r>
            <a:r>
              <a:rPr lang="en-US" sz="3200" b="1" dirty="0" err="1"/>
              <a:t>toupper</a:t>
            </a:r>
            <a:r>
              <a:rPr lang="en-US" sz="3200" b="1" dirty="0"/>
              <a:t>() and </a:t>
            </a:r>
            <a:r>
              <a:rPr lang="en-US" sz="3200" b="1" dirty="0" err="1"/>
              <a:t>tolower</a:t>
            </a:r>
            <a:r>
              <a:rPr lang="en-US" sz="3200" b="1" dirty="0"/>
              <a:t>() which are defined in </a:t>
            </a:r>
            <a:r>
              <a:rPr lang="en-US" sz="3200" b="1" dirty="0" err="1"/>
              <a:t>ctype.h</a:t>
            </a:r>
            <a:r>
              <a:rPr lang="en-US" sz="3200" b="1" dirty="0"/>
              <a:t> convert a character into upper and lower case, respectively.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6880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Operations on Strings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2438400"/>
          </a:xfrm>
        </p:spPr>
        <p:txBody>
          <a:bodyPr>
            <a:normAutofit fontScale="55000" lnSpcReduction="20000"/>
          </a:bodyPr>
          <a:lstStyle/>
          <a:p>
            <a:r>
              <a:rPr lang="en-US" sz="3200" b="1" dirty="0" smtClean="0"/>
              <a:t>In </a:t>
            </a:r>
            <a:r>
              <a:rPr lang="en-US" sz="3200" b="1" dirty="0"/>
              <a:t>the algorithm, we initialize I to </a:t>
            </a:r>
            <a:r>
              <a:rPr lang="en-US" sz="3200" b="1" dirty="0" smtClean="0"/>
              <a:t>zero.</a:t>
            </a:r>
            <a:endParaRPr lang="tr-TR" sz="3200" b="1" dirty="0" smtClean="0"/>
          </a:p>
          <a:p>
            <a:r>
              <a:rPr lang="en-US" sz="3200" b="1" dirty="0" smtClean="0"/>
              <a:t>Using </a:t>
            </a:r>
            <a:r>
              <a:rPr lang="en-US" sz="3200" b="1" dirty="0"/>
              <a:t>I as the index of STR, we traverse each character of STR from Step 2 to </a:t>
            </a:r>
            <a:r>
              <a:rPr lang="en-US" sz="3200" b="1" dirty="0" smtClean="0"/>
              <a:t>3.</a:t>
            </a:r>
            <a:endParaRPr lang="tr-TR" sz="3200" b="1" dirty="0" smtClean="0"/>
          </a:p>
          <a:p>
            <a:r>
              <a:rPr lang="en-US" sz="3200" b="1" dirty="0" smtClean="0"/>
              <a:t>If </a:t>
            </a:r>
            <a:r>
              <a:rPr lang="en-US" sz="3200" b="1" dirty="0"/>
              <a:t>the character is in lower case, then it is converted into upper case by subtracting 32 from its ASCII value. </a:t>
            </a:r>
            <a:endParaRPr lang="tr-TR" sz="3200" b="1" dirty="0" smtClean="0"/>
          </a:p>
          <a:p>
            <a:r>
              <a:rPr lang="en-US" sz="3200" b="1" dirty="0" smtClean="0"/>
              <a:t>But </a:t>
            </a:r>
            <a:r>
              <a:rPr lang="en-US" sz="3200" b="1" dirty="0"/>
              <a:t>if the character is already in upper case, then it is copied into the UPPERSTR string. </a:t>
            </a:r>
            <a:endParaRPr lang="tr-TR" sz="3200" b="1" dirty="0" smtClean="0"/>
          </a:p>
          <a:p>
            <a:r>
              <a:rPr lang="en-US" sz="3200" b="1" dirty="0" smtClean="0"/>
              <a:t>Finally</a:t>
            </a:r>
            <a:r>
              <a:rPr lang="en-US" sz="3200" b="1" dirty="0"/>
              <a:t>, when all the characters have been traversed, a null character is appended to UPPERSTR (as done in Step 4).</a:t>
            </a:r>
          </a:p>
          <a:p>
            <a:endParaRPr lang="en-US" sz="32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3359331"/>
            <a:ext cx="3943350" cy="2981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179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Operations on Strings</a:t>
            </a:r>
            <a:endParaRPr lang="en-US" sz="240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1046" y="999172"/>
            <a:ext cx="6896100" cy="5210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1516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Operations on Strings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181600"/>
          </a:xfrm>
        </p:spPr>
        <p:txBody>
          <a:bodyPr>
            <a:normAutofit fontScale="70000" lnSpcReduction="20000"/>
          </a:bodyPr>
          <a:lstStyle/>
          <a:p>
            <a:r>
              <a:rPr lang="en-US" sz="3200" b="1" dirty="0"/>
              <a:t>Appending a String to Another </a:t>
            </a:r>
            <a:r>
              <a:rPr lang="en-US" sz="3200" b="1" dirty="0" smtClean="0"/>
              <a:t>String</a:t>
            </a:r>
            <a:endParaRPr lang="tr-TR" sz="3200" b="1" dirty="0" smtClean="0"/>
          </a:p>
          <a:p>
            <a:r>
              <a:rPr lang="en-US" sz="3200" b="1" dirty="0" smtClean="0"/>
              <a:t>Appending </a:t>
            </a:r>
            <a:r>
              <a:rPr lang="en-US" sz="3200" b="1" dirty="0"/>
              <a:t>one string to another string involves copying the contents of the source string at the end of the destination string. </a:t>
            </a:r>
            <a:endParaRPr lang="tr-TR" sz="3200" b="1" dirty="0" smtClean="0"/>
          </a:p>
          <a:p>
            <a:r>
              <a:rPr lang="en-US" sz="3200" b="1" dirty="0" smtClean="0"/>
              <a:t>For </a:t>
            </a:r>
            <a:r>
              <a:rPr lang="en-US" sz="3200" b="1" dirty="0"/>
              <a:t>example, if S1 and S2 are two strings, then appending S1 to S2 means we have to add the contents of S1 to S2. </a:t>
            </a:r>
            <a:endParaRPr lang="tr-TR" sz="3200" b="1" dirty="0" smtClean="0"/>
          </a:p>
          <a:p>
            <a:r>
              <a:rPr lang="en-US" sz="3200" b="1" dirty="0" smtClean="0"/>
              <a:t>So</a:t>
            </a:r>
            <a:r>
              <a:rPr lang="en-US" sz="3200" b="1" dirty="0"/>
              <a:t>, S1 is the source string and S2 is the destination string. </a:t>
            </a:r>
            <a:endParaRPr lang="tr-TR" sz="3200" b="1" dirty="0" smtClean="0"/>
          </a:p>
          <a:p>
            <a:r>
              <a:rPr lang="en-US" sz="3200" b="1" dirty="0" smtClean="0"/>
              <a:t>The </a:t>
            </a:r>
            <a:r>
              <a:rPr lang="en-US" sz="3200" b="1" dirty="0"/>
              <a:t>appending operation would leave the source string S1 unchanged and the destination string S2 = S2 + S1. </a:t>
            </a:r>
            <a:endParaRPr lang="tr-TR" sz="3200" b="1" dirty="0" smtClean="0"/>
          </a:p>
          <a:p>
            <a:r>
              <a:rPr lang="en-US" sz="3200" b="1" dirty="0" smtClean="0"/>
              <a:t>Figure </a:t>
            </a:r>
            <a:r>
              <a:rPr lang="en-US" sz="3200" b="1" dirty="0"/>
              <a:t>4.5 shows an algorithm that appends two strings. </a:t>
            </a:r>
            <a:endParaRPr lang="tr-TR" sz="3200" b="1" dirty="0" smtClean="0"/>
          </a:p>
          <a:p>
            <a:r>
              <a:rPr lang="en-US" sz="3200" b="1" dirty="0" smtClean="0"/>
              <a:t>Note </a:t>
            </a:r>
            <a:r>
              <a:rPr lang="en-US" sz="3200" b="1" dirty="0"/>
              <a:t>The library function </a:t>
            </a:r>
            <a:r>
              <a:rPr lang="en-US" sz="3200" b="1" dirty="0" err="1"/>
              <a:t>strcat</a:t>
            </a:r>
            <a:r>
              <a:rPr lang="en-US" sz="3200" b="1" dirty="0"/>
              <a:t>(s1, s2) which is defined in </a:t>
            </a:r>
            <a:r>
              <a:rPr lang="en-US" sz="3200" b="1" dirty="0" err="1"/>
              <a:t>string.h</a:t>
            </a:r>
            <a:r>
              <a:rPr lang="en-US" sz="3200" b="1" dirty="0"/>
              <a:t> concatenates string s2 to s1</a:t>
            </a:r>
            <a:r>
              <a:rPr lang="en-US" sz="3200" b="1" dirty="0" smtClean="0"/>
              <a:t>.</a:t>
            </a:r>
            <a:endParaRPr lang="tr-TR" sz="3200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9201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043492" y="762000"/>
            <a:ext cx="7186108" cy="5257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Introduction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Operations on Strings</a:t>
            </a:r>
            <a:endParaRPr lang="tr-TR" dirty="0"/>
          </a:p>
          <a:p>
            <a:r>
              <a:rPr lang="tr-TR" b="1" dirty="0" smtClean="0">
                <a:solidFill>
                  <a:srgbClr val="3E3D2D"/>
                </a:solidFill>
              </a:rPr>
              <a:t>Arrays of Strings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Pointers and Strings</a:t>
            </a:r>
          </a:p>
          <a:p>
            <a:endParaRPr lang="tr-TR" sz="1900" b="1" dirty="0" smtClean="0">
              <a:solidFill>
                <a:srgbClr val="3E3D2D"/>
              </a:solidFill>
            </a:endParaRPr>
          </a:p>
          <a:p>
            <a:endParaRPr lang="en-US" sz="1900" b="1" dirty="0">
              <a:solidFill>
                <a:srgbClr val="3E3D2D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641448" y="6127115"/>
            <a:ext cx="3502152" cy="50228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Operations on Strings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2438400"/>
          </a:xfrm>
        </p:spPr>
        <p:txBody>
          <a:bodyPr>
            <a:normAutofit fontScale="70000" lnSpcReduction="20000"/>
          </a:bodyPr>
          <a:lstStyle/>
          <a:p>
            <a:r>
              <a:rPr lang="en-US" sz="3200" b="1" dirty="0" smtClean="0"/>
              <a:t>In </a:t>
            </a:r>
            <a:r>
              <a:rPr lang="en-US" sz="3200" b="1" dirty="0"/>
              <a:t>this algorithm, we first traverse through the destination string to reach its end, that is, reach the position where a null character is encountered. </a:t>
            </a:r>
            <a:endParaRPr lang="tr-TR" sz="3200" b="1" dirty="0" smtClean="0"/>
          </a:p>
          <a:p>
            <a:r>
              <a:rPr lang="en-US" sz="3200" b="1" dirty="0" smtClean="0"/>
              <a:t>The </a:t>
            </a:r>
            <a:r>
              <a:rPr lang="en-US" sz="3200" b="1" dirty="0"/>
              <a:t>characters of the source string are then </a:t>
            </a:r>
            <a:r>
              <a:rPr lang="en-US" sz="3200" b="1" dirty="0" smtClean="0"/>
              <a:t>copied </a:t>
            </a:r>
            <a:r>
              <a:rPr lang="en-US" sz="3200" b="1" dirty="0"/>
              <a:t>into the destination string starting from that </a:t>
            </a:r>
            <a:r>
              <a:rPr lang="en-US" sz="3200" b="1" dirty="0" smtClean="0"/>
              <a:t>position.</a:t>
            </a:r>
            <a:endParaRPr lang="tr-TR" sz="3200" b="1" dirty="0" smtClean="0"/>
          </a:p>
          <a:p>
            <a:r>
              <a:rPr lang="en-US" sz="3200" b="1" dirty="0" smtClean="0"/>
              <a:t>Finally</a:t>
            </a:r>
            <a:r>
              <a:rPr lang="en-US" sz="3200" b="1" dirty="0"/>
              <a:t>, a null character is added to terminate the destination string.  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5377" y="3511731"/>
            <a:ext cx="5095875" cy="2657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6760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Operations on Strings</a:t>
            </a:r>
            <a:endParaRPr lang="en-US" sz="240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3000" y="896983"/>
            <a:ext cx="6172200" cy="5348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5959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Operations on Strings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105400"/>
          </a:xfrm>
        </p:spPr>
        <p:txBody>
          <a:bodyPr>
            <a:normAutofit fontScale="70000" lnSpcReduction="20000"/>
          </a:bodyPr>
          <a:lstStyle/>
          <a:p>
            <a:r>
              <a:rPr lang="en-US" sz="3200" b="1" dirty="0" smtClean="0"/>
              <a:t>Comparing </a:t>
            </a:r>
            <a:r>
              <a:rPr lang="en-US" sz="3200" b="1" dirty="0"/>
              <a:t>Two Strings </a:t>
            </a:r>
            <a:endParaRPr lang="tr-TR" sz="3200" b="1" dirty="0" smtClean="0"/>
          </a:p>
          <a:p>
            <a:r>
              <a:rPr lang="en-US" sz="3200" b="1" dirty="0" smtClean="0"/>
              <a:t>If </a:t>
            </a:r>
            <a:r>
              <a:rPr lang="en-US" sz="3200" b="1" dirty="0"/>
              <a:t>S1 and S2 are two strings, then comparing the two strings will give either of the following results: </a:t>
            </a:r>
            <a:endParaRPr lang="tr-TR" sz="3200" b="1" dirty="0" smtClean="0"/>
          </a:p>
          <a:p>
            <a:pPr marL="68580" indent="0">
              <a:buNone/>
            </a:pPr>
            <a:r>
              <a:rPr lang="tr-TR" sz="3200" b="1" dirty="0" smtClean="0"/>
              <a:t>	</a:t>
            </a:r>
            <a:r>
              <a:rPr lang="en-US" sz="3200" b="1" dirty="0" smtClean="0"/>
              <a:t>(</a:t>
            </a:r>
            <a:r>
              <a:rPr lang="en-US" sz="3200" b="1" dirty="0"/>
              <a:t>a) S1 and S2 are equal </a:t>
            </a:r>
            <a:endParaRPr lang="tr-TR" sz="3200" b="1" dirty="0" smtClean="0"/>
          </a:p>
          <a:p>
            <a:pPr marL="68580" indent="0">
              <a:buNone/>
            </a:pPr>
            <a:r>
              <a:rPr lang="tr-TR" sz="3200" b="1" dirty="0" smtClean="0"/>
              <a:t>	</a:t>
            </a:r>
            <a:r>
              <a:rPr lang="en-US" sz="3200" b="1" dirty="0" smtClean="0"/>
              <a:t>(</a:t>
            </a:r>
            <a:r>
              <a:rPr lang="en-US" sz="3200" b="1" dirty="0"/>
              <a:t>b) S1&gt;S2, when in dictionary order, S1 will come </a:t>
            </a:r>
            <a:r>
              <a:rPr lang="tr-TR" sz="3200" b="1" dirty="0" smtClean="0"/>
              <a:t>	</a:t>
            </a:r>
            <a:r>
              <a:rPr lang="en-US" sz="3200" b="1" dirty="0" smtClean="0"/>
              <a:t>after </a:t>
            </a:r>
            <a:r>
              <a:rPr lang="en-US" sz="3200" b="1" dirty="0"/>
              <a:t>S2 </a:t>
            </a:r>
            <a:endParaRPr lang="tr-TR" sz="3200" b="1" dirty="0" smtClean="0"/>
          </a:p>
          <a:p>
            <a:pPr marL="68580" indent="0">
              <a:buNone/>
            </a:pPr>
            <a:r>
              <a:rPr lang="tr-TR" sz="3200" b="1" dirty="0" smtClean="0"/>
              <a:t>	</a:t>
            </a:r>
            <a:r>
              <a:rPr lang="en-US" sz="3200" b="1" dirty="0" smtClean="0"/>
              <a:t>(</a:t>
            </a:r>
            <a:r>
              <a:rPr lang="en-US" sz="3200" b="1" dirty="0"/>
              <a:t>c) S1&lt;S2, when in dictionary order, S1 precedes </a:t>
            </a:r>
            <a:r>
              <a:rPr lang="tr-TR" sz="3200" b="1" dirty="0" smtClean="0"/>
              <a:t>	</a:t>
            </a:r>
            <a:r>
              <a:rPr lang="en-US" sz="3200" b="1" dirty="0" smtClean="0"/>
              <a:t>S2 </a:t>
            </a:r>
            <a:endParaRPr lang="tr-TR" sz="3200" b="1" dirty="0" smtClean="0"/>
          </a:p>
          <a:p>
            <a:r>
              <a:rPr lang="en-US" sz="3200" b="1" dirty="0" smtClean="0"/>
              <a:t>To </a:t>
            </a:r>
            <a:r>
              <a:rPr lang="en-US" sz="3200" b="1" dirty="0"/>
              <a:t>compare the two strings, each and every character is compared from both the strings. </a:t>
            </a:r>
            <a:endParaRPr lang="tr-TR" sz="3200" b="1" dirty="0" smtClean="0"/>
          </a:p>
          <a:p>
            <a:r>
              <a:rPr lang="en-US" sz="3200" b="1" dirty="0" smtClean="0"/>
              <a:t>If </a:t>
            </a:r>
            <a:r>
              <a:rPr lang="en-US" sz="3200" b="1" dirty="0"/>
              <a:t>all the characters are the same, then the two strings are said to be equal. </a:t>
            </a:r>
            <a:endParaRPr lang="tr-TR" sz="3200" b="1" dirty="0" smtClean="0"/>
          </a:p>
          <a:p>
            <a:r>
              <a:rPr lang="en-US" sz="3200" b="1" dirty="0" smtClean="0"/>
              <a:t>Figure </a:t>
            </a:r>
            <a:r>
              <a:rPr lang="en-US" sz="3200" b="1" dirty="0"/>
              <a:t>4.6 shows an algorithm that compares two strings. </a:t>
            </a:r>
            <a:endParaRPr lang="tr-TR" sz="3200" b="1" dirty="0" smtClean="0"/>
          </a:p>
          <a:p>
            <a:r>
              <a:rPr lang="en-US" sz="3200" b="1" dirty="0" smtClean="0"/>
              <a:t>Note </a:t>
            </a:r>
            <a:r>
              <a:rPr lang="en-US" sz="3200" b="1" dirty="0"/>
              <a:t>The library function </a:t>
            </a:r>
            <a:r>
              <a:rPr lang="en-US" sz="3200" b="1" dirty="0" err="1"/>
              <a:t>strcmp</a:t>
            </a:r>
            <a:r>
              <a:rPr lang="en-US" sz="3200" b="1" dirty="0"/>
              <a:t>(s1, s2) which is defined in </a:t>
            </a:r>
            <a:r>
              <a:rPr lang="en-US" sz="3200" b="1" dirty="0" err="1"/>
              <a:t>string.h</a:t>
            </a:r>
            <a:r>
              <a:rPr lang="en-US" sz="3200" b="1" dirty="0"/>
              <a:t> compares string s1 with s2. 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4986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Operations on Strings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105400"/>
          </a:xfrm>
        </p:spPr>
        <p:txBody>
          <a:bodyPr>
            <a:normAutofit fontScale="85000" lnSpcReduction="20000"/>
          </a:bodyPr>
          <a:lstStyle/>
          <a:p>
            <a:r>
              <a:rPr lang="en-US" sz="3200" b="1" dirty="0" smtClean="0"/>
              <a:t>Comparing </a:t>
            </a:r>
            <a:r>
              <a:rPr lang="en-US" sz="3200" b="1" dirty="0"/>
              <a:t>Two </a:t>
            </a:r>
            <a:r>
              <a:rPr lang="en-US" sz="3200" b="1" dirty="0" smtClean="0"/>
              <a:t>Strings</a:t>
            </a:r>
            <a:endParaRPr lang="tr-TR" sz="3200" b="1" dirty="0" smtClean="0"/>
          </a:p>
          <a:p>
            <a:r>
              <a:rPr lang="en-US" sz="3200" b="1" dirty="0"/>
              <a:t>In this algorithm, we first check whether the two strings are of the same length. </a:t>
            </a:r>
            <a:endParaRPr lang="tr-TR" sz="3200" b="1" dirty="0" smtClean="0"/>
          </a:p>
          <a:p>
            <a:r>
              <a:rPr lang="en-US" sz="3200" b="1" dirty="0" smtClean="0"/>
              <a:t>If </a:t>
            </a:r>
            <a:r>
              <a:rPr lang="en-US" sz="3200" b="1" dirty="0"/>
              <a:t>not, then there is no point in moving ahead, as it straight away means that the two strings are not the same. </a:t>
            </a:r>
            <a:endParaRPr lang="tr-TR" sz="3200" b="1" dirty="0" smtClean="0"/>
          </a:p>
          <a:p>
            <a:r>
              <a:rPr lang="en-US" sz="3200" b="1" dirty="0" smtClean="0"/>
              <a:t>However</a:t>
            </a:r>
            <a:r>
              <a:rPr lang="en-US" sz="3200" b="1" dirty="0"/>
              <a:t>, if the two strings are of the same length, then we compare character by character to check if all the characters are same. </a:t>
            </a:r>
            <a:endParaRPr lang="tr-TR" sz="3200" b="1" dirty="0" smtClean="0"/>
          </a:p>
          <a:p>
            <a:r>
              <a:rPr lang="en-US" sz="3200" b="1" dirty="0" smtClean="0"/>
              <a:t>If </a:t>
            </a:r>
            <a:r>
              <a:rPr lang="en-US" sz="3200" b="1" dirty="0"/>
              <a:t>yes, then the variable SAME is set to 1. Else, if SAME = 0, then we check which string precedes the other in the dictionary order and print the corresponding message.</a:t>
            </a:r>
            <a:endParaRPr lang="tr-TR" sz="3200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036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Operations on Strings</a:t>
            </a:r>
            <a:endParaRPr lang="en-US" sz="240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24958" y="1027766"/>
            <a:ext cx="5248275" cy="4972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9329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Operations on Strings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848600" cy="4267199"/>
          </a:xfrm>
        </p:spPr>
        <p:txBody>
          <a:bodyPr>
            <a:normAutofit fontScale="47500" lnSpcReduction="20000"/>
          </a:bodyPr>
          <a:lstStyle/>
          <a:p>
            <a:r>
              <a:rPr lang="en-US" sz="3200" b="1" dirty="0"/>
              <a:t>Reversing a String </a:t>
            </a:r>
            <a:endParaRPr lang="tr-TR" sz="3200" b="1" dirty="0" smtClean="0"/>
          </a:p>
          <a:p>
            <a:r>
              <a:rPr lang="en-US" sz="3200" b="1" dirty="0" smtClean="0"/>
              <a:t>If </a:t>
            </a:r>
            <a:r>
              <a:rPr lang="en-US" sz="3200" b="1" dirty="0"/>
              <a:t>S1 = "HELLO", then reverse of S1 = "OLLEH". </a:t>
            </a:r>
            <a:endParaRPr lang="tr-TR" sz="3200" b="1" dirty="0" smtClean="0"/>
          </a:p>
          <a:p>
            <a:r>
              <a:rPr lang="en-US" sz="3200" b="1" dirty="0" smtClean="0"/>
              <a:t>To </a:t>
            </a:r>
            <a:r>
              <a:rPr lang="en-US" sz="3200" b="1" dirty="0"/>
              <a:t>reverse a string, we just need to swap the first character with the last, second character with the second last character, and so on. </a:t>
            </a:r>
            <a:endParaRPr lang="tr-TR" sz="3200" b="1" dirty="0" smtClean="0"/>
          </a:p>
          <a:p>
            <a:r>
              <a:rPr lang="en-US" sz="3200" b="1" dirty="0" smtClean="0"/>
              <a:t>Figure </a:t>
            </a:r>
            <a:r>
              <a:rPr lang="en-US" sz="3200" b="1" dirty="0"/>
              <a:t>4.7 shows an algorithm that reverses a string</a:t>
            </a:r>
            <a:r>
              <a:rPr lang="en-US" sz="3200" b="1" dirty="0" smtClean="0"/>
              <a:t>.</a:t>
            </a:r>
            <a:endParaRPr lang="en-US" sz="3200" b="1" dirty="0"/>
          </a:p>
          <a:p>
            <a:r>
              <a:rPr lang="en-US" sz="3200" b="1" dirty="0"/>
              <a:t>Note The library function </a:t>
            </a:r>
            <a:r>
              <a:rPr lang="en-US" sz="3200" b="1" dirty="0" err="1"/>
              <a:t>strrev</a:t>
            </a:r>
            <a:r>
              <a:rPr lang="en-US" sz="3200" b="1" dirty="0"/>
              <a:t>(s1) which is defined in </a:t>
            </a:r>
            <a:r>
              <a:rPr lang="en-US" sz="3200" b="1" dirty="0" err="1"/>
              <a:t>string.h</a:t>
            </a:r>
            <a:r>
              <a:rPr lang="en-US" sz="3200" b="1" dirty="0"/>
              <a:t> reverses all the characters in the string except the null character.  </a:t>
            </a:r>
            <a:endParaRPr lang="tr-TR" sz="3200" b="1" dirty="0" smtClean="0"/>
          </a:p>
          <a:p>
            <a:r>
              <a:rPr lang="en-US" sz="3200" b="1" dirty="0" smtClean="0"/>
              <a:t>In </a:t>
            </a:r>
            <a:r>
              <a:rPr lang="en-US" sz="3200" b="1" dirty="0"/>
              <a:t>Step 1, I is initialized to zero and J is initialized to the length of the string –1. </a:t>
            </a:r>
            <a:endParaRPr lang="tr-TR" sz="3200" b="1" dirty="0" smtClean="0"/>
          </a:p>
          <a:p>
            <a:r>
              <a:rPr lang="en-US" sz="3200" b="1" dirty="0" smtClean="0"/>
              <a:t>In </a:t>
            </a:r>
            <a:r>
              <a:rPr lang="en-US" sz="3200" b="1" dirty="0"/>
              <a:t>Step 2, a while loop is executed until all the characters of the string are accessed. </a:t>
            </a:r>
            <a:endParaRPr lang="tr-TR" sz="3200" b="1" dirty="0" smtClean="0"/>
          </a:p>
          <a:p>
            <a:r>
              <a:rPr lang="en-US" sz="3200" b="1" dirty="0" smtClean="0"/>
              <a:t>In </a:t>
            </a:r>
            <a:r>
              <a:rPr lang="en-US" sz="3200" b="1" dirty="0"/>
              <a:t>Step 4, we swap the </a:t>
            </a:r>
            <a:r>
              <a:rPr lang="en-US" sz="3200" b="1" dirty="0" err="1"/>
              <a:t>ith</a:t>
            </a:r>
            <a:r>
              <a:rPr lang="en-US" sz="3200" b="1" dirty="0"/>
              <a:t> character of STR with its </a:t>
            </a:r>
            <a:r>
              <a:rPr lang="en-US" sz="3200" b="1" dirty="0" err="1"/>
              <a:t>jth</a:t>
            </a:r>
            <a:r>
              <a:rPr lang="en-US" sz="3200" b="1" dirty="0"/>
              <a:t> character. </a:t>
            </a:r>
            <a:endParaRPr lang="tr-TR" sz="3200" b="1" dirty="0" smtClean="0"/>
          </a:p>
          <a:p>
            <a:r>
              <a:rPr lang="en-US" sz="3200" b="1" dirty="0" smtClean="0"/>
              <a:t>As </a:t>
            </a:r>
            <a:r>
              <a:rPr lang="en-US" sz="3200" b="1" dirty="0"/>
              <a:t>a result, the first character of STR will be replaced with its last character, the second character will be replaced with the second last character of STR, and so on. </a:t>
            </a:r>
            <a:endParaRPr lang="tr-TR" sz="3200" b="1" dirty="0" smtClean="0"/>
          </a:p>
          <a:p>
            <a:r>
              <a:rPr lang="en-US" sz="3200" b="1" dirty="0" smtClean="0"/>
              <a:t>In </a:t>
            </a:r>
            <a:r>
              <a:rPr lang="en-US" sz="3200" b="1" dirty="0"/>
              <a:t>Step 4, the value of I is incremented and J is decremented to traverse STR in the forward and backward directions, respectively. </a:t>
            </a:r>
            <a:endParaRPr lang="tr-TR" sz="3200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9200" y="4873445"/>
            <a:ext cx="3882295" cy="1603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3694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76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Operations on Strings</a:t>
            </a:r>
            <a:endParaRPr lang="en-US" sz="240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5399" y="762000"/>
            <a:ext cx="5819775" cy="299085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95400" y="3752850"/>
            <a:ext cx="5819775" cy="2571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2032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Operations on Strings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848600" cy="5618816"/>
          </a:xfrm>
        </p:spPr>
        <p:txBody>
          <a:bodyPr>
            <a:normAutofit fontScale="92500" lnSpcReduction="20000"/>
          </a:bodyPr>
          <a:lstStyle/>
          <a:p>
            <a:r>
              <a:rPr lang="en-US" sz="3200" b="1" dirty="0"/>
              <a:t>Extracting a Substring from a </a:t>
            </a:r>
            <a:r>
              <a:rPr lang="en-US" sz="3200" b="1" dirty="0" smtClean="0"/>
              <a:t>String</a:t>
            </a:r>
            <a:endParaRPr lang="tr-TR" sz="3200" b="1" dirty="0" smtClean="0"/>
          </a:p>
          <a:p>
            <a:r>
              <a:rPr lang="en-US" sz="3200" b="1" dirty="0" smtClean="0"/>
              <a:t>To </a:t>
            </a:r>
            <a:r>
              <a:rPr lang="en-US" sz="3200" b="1" dirty="0"/>
              <a:t>extract a substring from a given string, we need the following three parameters: </a:t>
            </a:r>
            <a:endParaRPr lang="tr-TR" sz="3200" b="1" dirty="0" smtClean="0"/>
          </a:p>
          <a:p>
            <a:pPr marL="68580" indent="0">
              <a:buNone/>
            </a:pPr>
            <a:r>
              <a:rPr lang="tr-TR" sz="3200" b="1" dirty="0" smtClean="0"/>
              <a:t>	1</a:t>
            </a:r>
            <a:r>
              <a:rPr lang="en-US" sz="3200" b="1" dirty="0" smtClean="0"/>
              <a:t>. </a:t>
            </a:r>
            <a:r>
              <a:rPr lang="en-US" sz="3200" b="1" dirty="0"/>
              <a:t>the main string, </a:t>
            </a:r>
            <a:endParaRPr lang="tr-TR" sz="3200" b="1" dirty="0" smtClean="0"/>
          </a:p>
          <a:p>
            <a:pPr marL="68580" indent="0">
              <a:buNone/>
            </a:pPr>
            <a:r>
              <a:rPr lang="tr-TR" sz="3200" b="1" dirty="0" smtClean="0"/>
              <a:t>	</a:t>
            </a:r>
            <a:r>
              <a:rPr lang="en-US" sz="3200" b="1" dirty="0" smtClean="0"/>
              <a:t>2</a:t>
            </a:r>
            <a:r>
              <a:rPr lang="en-US" sz="3200" b="1" dirty="0"/>
              <a:t>. the position of the first </a:t>
            </a:r>
            <a:r>
              <a:rPr lang="en-US" sz="3200" b="1" dirty="0" smtClean="0"/>
              <a:t>character</a:t>
            </a:r>
            <a:r>
              <a:rPr lang="tr-TR" sz="3200" b="1" dirty="0" smtClean="0"/>
              <a:t> </a:t>
            </a:r>
            <a:r>
              <a:rPr lang="en-US" sz="3200" b="1" dirty="0" smtClean="0"/>
              <a:t>of </a:t>
            </a:r>
            <a:r>
              <a:rPr lang="en-US" sz="3200" b="1" dirty="0"/>
              <a:t>the substring in the given string, and </a:t>
            </a:r>
            <a:endParaRPr lang="tr-TR" sz="3200" b="1" dirty="0" smtClean="0"/>
          </a:p>
          <a:p>
            <a:pPr marL="68580" indent="0">
              <a:buNone/>
            </a:pPr>
            <a:r>
              <a:rPr lang="tr-TR" sz="3200" b="1" dirty="0" smtClean="0"/>
              <a:t>	</a:t>
            </a:r>
            <a:r>
              <a:rPr lang="en-US" sz="3200" b="1" dirty="0" smtClean="0"/>
              <a:t>3</a:t>
            </a:r>
            <a:r>
              <a:rPr lang="en-US" sz="3200" b="1" dirty="0"/>
              <a:t>. the maximum number of characters/length of the substring. </a:t>
            </a:r>
            <a:endParaRPr lang="tr-TR" sz="3200" b="1" dirty="0" smtClean="0"/>
          </a:p>
          <a:p>
            <a:r>
              <a:rPr lang="en-US" sz="3200" b="1" dirty="0" smtClean="0"/>
              <a:t>For </a:t>
            </a:r>
            <a:r>
              <a:rPr lang="en-US" sz="3200" b="1" dirty="0"/>
              <a:t>example, if we have a string </a:t>
            </a:r>
            <a:r>
              <a:rPr lang="en-US" sz="3200" b="1" dirty="0" err="1"/>
              <a:t>str</a:t>
            </a:r>
            <a:r>
              <a:rPr lang="en-US" sz="3200" b="1" dirty="0"/>
              <a:t>[] = "Welcome to the world of programming"; </a:t>
            </a:r>
            <a:endParaRPr lang="tr-TR" sz="3200" b="1" dirty="0" smtClean="0"/>
          </a:p>
          <a:p>
            <a:r>
              <a:rPr lang="en-US" sz="3200" b="1" dirty="0" smtClean="0"/>
              <a:t>Then</a:t>
            </a:r>
            <a:r>
              <a:rPr lang="en-US" sz="3200" b="1" dirty="0"/>
              <a:t>, SUBSTRING(</a:t>
            </a:r>
            <a:r>
              <a:rPr lang="en-US" sz="3200" b="1" dirty="0" err="1"/>
              <a:t>str</a:t>
            </a:r>
            <a:r>
              <a:rPr lang="en-US" sz="3200" b="1" dirty="0"/>
              <a:t>, 15, 5) = world</a:t>
            </a:r>
            <a:endParaRPr lang="tr-TR" sz="3200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7553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Operations on Strings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848600" cy="3124200"/>
          </a:xfrm>
        </p:spPr>
        <p:txBody>
          <a:bodyPr>
            <a:normAutofit fontScale="62500" lnSpcReduction="20000"/>
          </a:bodyPr>
          <a:lstStyle/>
          <a:p>
            <a:r>
              <a:rPr lang="en-US" sz="3200" b="1" dirty="0"/>
              <a:t>Figure 4.8 shows an algorithm that extracts a substring from the middle of a string. </a:t>
            </a:r>
            <a:endParaRPr lang="tr-TR" sz="3200" b="1" dirty="0" smtClean="0"/>
          </a:p>
          <a:p>
            <a:r>
              <a:rPr lang="en-US" sz="3200" b="1" dirty="0" smtClean="0"/>
              <a:t>In </a:t>
            </a:r>
            <a:r>
              <a:rPr lang="en-US" sz="3200" b="1" dirty="0"/>
              <a:t>this algorithm, we initialize a loop counter I to M, that is, the position from which the characters have to be copied. </a:t>
            </a:r>
            <a:endParaRPr lang="tr-TR" sz="3200" b="1" dirty="0" smtClean="0"/>
          </a:p>
          <a:p>
            <a:r>
              <a:rPr lang="en-US" sz="3200" b="1" dirty="0" smtClean="0"/>
              <a:t>Steps </a:t>
            </a:r>
            <a:r>
              <a:rPr lang="en-US" sz="3200" b="1" dirty="0"/>
              <a:t>3 to 6 are repeated until N characters have been copied. </a:t>
            </a:r>
            <a:endParaRPr lang="tr-TR" sz="3200" b="1" dirty="0" smtClean="0"/>
          </a:p>
          <a:p>
            <a:r>
              <a:rPr lang="en-US" sz="3200" b="1" dirty="0" smtClean="0"/>
              <a:t>With </a:t>
            </a:r>
            <a:r>
              <a:rPr lang="en-US" sz="3200" b="1" dirty="0"/>
              <a:t>every character copied, we decrement the value of </a:t>
            </a:r>
            <a:r>
              <a:rPr lang="en-US" sz="3200" b="1" dirty="0" smtClean="0"/>
              <a:t>N.</a:t>
            </a:r>
            <a:endParaRPr lang="tr-TR" sz="3200" b="1" dirty="0" smtClean="0"/>
          </a:p>
          <a:p>
            <a:r>
              <a:rPr lang="en-US" sz="3200" b="1" dirty="0" smtClean="0"/>
              <a:t>The </a:t>
            </a:r>
            <a:r>
              <a:rPr lang="en-US" sz="3200" b="1" dirty="0"/>
              <a:t>characters of the string are copied into another string called the SUBSTR. </a:t>
            </a:r>
            <a:endParaRPr lang="tr-TR" sz="3200" b="1" dirty="0" smtClean="0"/>
          </a:p>
          <a:p>
            <a:r>
              <a:rPr lang="en-US" sz="3200" b="1" dirty="0" smtClean="0"/>
              <a:t>At </a:t>
            </a:r>
            <a:r>
              <a:rPr lang="en-US" sz="3200" b="1" dirty="0"/>
              <a:t>the end, a null character is appended to SUBSTR to terminate the string.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9750" y="3805646"/>
            <a:ext cx="3371850" cy="243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5208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Operations on Strings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848600" cy="5715000"/>
          </a:xfrm>
        </p:spPr>
        <p:txBody>
          <a:bodyPr>
            <a:normAutofit fontScale="70000" lnSpcReduction="20000"/>
          </a:bodyPr>
          <a:lstStyle/>
          <a:p>
            <a:r>
              <a:rPr lang="en-US" sz="3200" b="1" dirty="0"/>
              <a:t>Inserting a String in the Main String </a:t>
            </a:r>
            <a:endParaRPr lang="tr-TR" sz="3200" b="1" dirty="0" smtClean="0"/>
          </a:p>
          <a:p>
            <a:r>
              <a:rPr lang="en-US" sz="3200" b="1" dirty="0" smtClean="0"/>
              <a:t>The </a:t>
            </a:r>
            <a:r>
              <a:rPr lang="en-US" sz="3200" b="1" dirty="0"/>
              <a:t>insertion operation inserts a string S in the main text T at the kth position. </a:t>
            </a:r>
            <a:endParaRPr lang="tr-TR" sz="3200" b="1" dirty="0" smtClean="0"/>
          </a:p>
          <a:p>
            <a:r>
              <a:rPr lang="en-US" sz="3200" b="1" dirty="0" smtClean="0"/>
              <a:t>The </a:t>
            </a:r>
            <a:r>
              <a:rPr lang="en-US" sz="3200" b="1" dirty="0"/>
              <a:t>general syntax of this operation is INSERT(text, position, string). </a:t>
            </a:r>
            <a:endParaRPr lang="tr-TR" sz="3200" b="1" dirty="0" smtClean="0"/>
          </a:p>
          <a:p>
            <a:r>
              <a:rPr lang="en-US" sz="3200" b="1" dirty="0" smtClean="0"/>
              <a:t>For </a:t>
            </a:r>
            <a:r>
              <a:rPr lang="en-US" sz="3200" b="1" dirty="0"/>
              <a:t>example, INSERT("XYZXYZ", 3, "AAA") = "XYZAAAXYZ" </a:t>
            </a:r>
            <a:endParaRPr lang="tr-TR" sz="3200" b="1" dirty="0" smtClean="0"/>
          </a:p>
          <a:p>
            <a:r>
              <a:rPr lang="en-US" sz="3200" b="1" dirty="0" smtClean="0"/>
              <a:t>Figure </a:t>
            </a:r>
            <a:r>
              <a:rPr lang="en-US" sz="3200" b="1" dirty="0"/>
              <a:t>4.9 shows an algorithm to insert a string in a given text at the specified position. </a:t>
            </a:r>
            <a:endParaRPr lang="tr-TR" sz="3200" b="1" dirty="0" smtClean="0"/>
          </a:p>
          <a:p>
            <a:r>
              <a:rPr lang="en-US" sz="3200" b="1" dirty="0" smtClean="0"/>
              <a:t>This </a:t>
            </a:r>
            <a:r>
              <a:rPr lang="en-US" sz="3200" b="1" dirty="0"/>
              <a:t>algorithm first initializes the indices into the string to zero. </a:t>
            </a:r>
            <a:endParaRPr lang="tr-TR" sz="3200" b="1" dirty="0" smtClean="0"/>
          </a:p>
          <a:p>
            <a:r>
              <a:rPr lang="en-US" sz="3200" b="1" dirty="0" smtClean="0"/>
              <a:t>From </a:t>
            </a:r>
            <a:r>
              <a:rPr lang="en-US" sz="3200" b="1" dirty="0"/>
              <a:t>Steps 3 to 5, the contents of NEW_STR are built. </a:t>
            </a:r>
            <a:endParaRPr lang="tr-TR" sz="3200" b="1" dirty="0" smtClean="0"/>
          </a:p>
          <a:p>
            <a:r>
              <a:rPr lang="en-US" sz="3200" b="1" dirty="0" smtClean="0"/>
              <a:t>If </a:t>
            </a:r>
            <a:r>
              <a:rPr lang="en-US" sz="3200" b="1" dirty="0"/>
              <a:t>I is exactly equal to the position at which the substring has to be inserted, then the inner loop copies the contents of the substring into </a:t>
            </a:r>
            <a:r>
              <a:rPr lang="en-US" sz="3200" b="1" dirty="0" smtClean="0"/>
              <a:t>NEW_STR.</a:t>
            </a:r>
            <a:endParaRPr lang="tr-TR" sz="3200" b="1" dirty="0" smtClean="0"/>
          </a:p>
          <a:p>
            <a:r>
              <a:rPr lang="en-US" sz="3200" b="1" dirty="0" smtClean="0"/>
              <a:t>Otherwise</a:t>
            </a:r>
            <a:r>
              <a:rPr lang="en-US" sz="3200" b="1" dirty="0"/>
              <a:t>, the contents of the text are copied into it.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3047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Introduction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 fontScale="77500" lnSpcReduction="20000"/>
          </a:bodyPr>
          <a:lstStyle/>
          <a:p>
            <a:r>
              <a:rPr lang="tr-TR" b="1" dirty="0"/>
              <a:t>C</a:t>
            </a:r>
            <a:r>
              <a:rPr lang="en-US" b="1" dirty="0" err="1" smtClean="0"/>
              <a:t>omputers</a:t>
            </a:r>
            <a:r>
              <a:rPr lang="en-US" b="1" dirty="0" smtClean="0"/>
              <a:t> are </a:t>
            </a:r>
            <a:r>
              <a:rPr lang="en-US" b="1" dirty="0"/>
              <a:t>widely used for word processing applications such as creating, inserting, updating, and modifying textual data. </a:t>
            </a:r>
            <a:endParaRPr lang="tr-TR" b="1" dirty="0" smtClean="0"/>
          </a:p>
          <a:p>
            <a:r>
              <a:rPr lang="en-US" b="1" dirty="0" smtClean="0"/>
              <a:t>Besides </a:t>
            </a:r>
            <a:r>
              <a:rPr lang="en-US" b="1" dirty="0"/>
              <a:t>this, we need to search for a particular pattern within a text, delete it, or replace it with another pattern. </a:t>
            </a:r>
            <a:endParaRPr lang="tr-TR" b="1" dirty="0" smtClean="0"/>
          </a:p>
          <a:p>
            <a:r>
              <a:rPr lang="en-US" b="1" dirty="0" smtClean="0"/>
              <a:t>So</a:t>
            </a:r>
            <a:r>
              <a:rPr lang="en-US" b="1" dirty="0"/>
              <a:t>, there is a lot that we as users do to manipulate the textual data. </a:t>
            </a:r>
            <a:endParaRPr lang="tr-TR" b="1" dirty="0" smtClean="0"/>
          </a:p>
          <a:p>
            <a:r>
              <a:rPr lang="en-US" b="1" dirty="0" smtClean="0"/>
              <a:t>In </a:t>
            </a:r>
            <a:r>
              <a:rPr lang="en-US" b="1" dirty="0"/>
              <a:t>C, a string is a null-terminated character array. </a:t>
            </a:r>
            <a:endParaRPr lang="tr-TR" b="1" dirty="0" smtClean="0"/>
          </a:p>
          <a:p>
            <a:r>
              <a:rPr lang="en-US" b="1" dirty="0" smtClean="0"/>
              <a:t>This </a:t>
            </a:r>
            <a:r>
              <a:rPr lang="en-US" b="1" dirty="0"/>
              <a:t>means that after the last character, a null character ('\0') is stored to signify the end of the character array. </a:t>
            </a:r>
            <a:endParaRPr lang="tr-TR" b="1" dirty="0" smtClean="0"/>
          </a:p>
          <a:p>
            <a:r>
              <a:rPr lang="en-US" b="1" dirty="0" smtClean="0"/>
              <a:t>For </a:t>
            </a:r>
            <a:r>
              <a:rPr lang="en-US" b="1" dirty="0"/>
              <a:t>example, if we write char </a:t>
            </a:r>
            <a:r>
              <a:rPr lang="en-US" b="1" dirty="0" err="1"/>
              <a:t>str</a:t>
            </a:r>
            <a:r>
              <a:rPr lang="en-US" b="1" dirty="0"/>
              <a:t>[] = "HELLO"; then we are declaring an array that has five characters, namely, H, E, L, L, and O. </a:t>
            </a:r>
            <a:endParaRPr lang="tr-TR" b="1" dirty="0" smtClean="0"/>
          </a:p>
          <a:p>
            <a:r>
              <a:rPr lang="en-US" b="1" dirty="0" smtClean="0"/>
              <a:t>Apart </a:t>
            </a:r>
            <a:r>
              <a:rPr lang="en-US" b="1" dirty="0"/>
              <a:t>from these characters, a null character ('\0') is stored at the end of the string. </a:t>
            </a:r>
            <a:endParaRPr lang="tr-TR" b="1" dirty="0" smtClean="0"/>
          </a:p>
          <a:p>
            <a:r>
              <a:rPr lang="en-US" b="1" dirty="0" smtClean="0"/>
              <a:t>So</a:t>
            </a:r>
            <a:r>
              <a:rPr lang="en-US" b="1" dirty="0"/>
              <a:t>, the internal representation of the string becomes HELLO'\0'. To store a string of length 5, we need 5 + 1 locations (1 extra for the null character). </a:t>
            </a:r>
            <a:endParaRPr lang="tr-TR" b="1" dirty="0" smtClean="0"/>
          </a:p>
          <a:p>
            <a:r>
              <a:rPr lang="en-US" b="1" dirty="0" smtClean="0"/>
              <a:t>The </a:t>
            </a:r>
            <a:r>
              <a:rPr lang="en-US" b="1" dirty="0"/>
              <a:t>name of the character array (or the string) is a pointer to the beginning of the string. </a:t>
            </a:r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9213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Operations on Strings</a:t>
            </a:r>
            <a:endParaRPr lang="en-US" sz="240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7800" y="865735"/>
            <a:ext cx="6003336" cy="4925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1552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Operations on Strings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848600" cy="5715000"/>
          </a:xfrm>
        </p:spPr>
        <p:txBody>
          <a:bodyPr>
            <a:normAutofit fontScale="70000" lnSpcReduction="20000"/>
          </a:bodyPr>
          <a:lstStyle/>
          <a:p>
            <a:r>
              <a:rPr lang="en-US" sz="3200" b="1" dirty="0"/>
              <a:t>Pattern Matching </a:t>
            </a:r>
            <a:endParaRPr lang="tr-TR" sz="3200" b="1" dirty="0" smtClean="0"/>
          </a:p>
          <a:p>
            <a:r>
              <a:rPr lang="en-US" sz="3200" b="1" dirty="0" smtClean="0"/>
              <a:t>This </a:t>
            </a:r>
            <a:r>
              <a:rPr lang="en-US" sz="3200" b="1" dirty="0"/>
              <a:t>operation returns the position in the string where the string pattern first occurs. </a:t>
            </a:r>
            <a:endParaRPr lang="tr-TR" sz="3200" b="1" dirty="0" smtClean="0"/>
          </a:p>
          <a:p>
            <a:r>
              <a:rPr lang="en-US" sz="3200" b="1" dirty="0" smtClean="0"/>
              <a:t>For </a:t>
            </a:r>
            <a:r>
              <a:rPr lang="en-US" sz="3200" b="1" dirty="0"/>
              <a:t>example, INDEX("Welcome to the world of programming", "world") = 15 </a:t>
            </a:r>
            <a:endParaRPr lang="tr-TR" sz="3200" b="1" dirty="0" smtClean="0"/>
          </a:p>
          <a:p>
            <a:r>
              <a:rPr lang="en-US" sz="3200" b="1" dirty="0" smtClean="0"/>
              <a:t>However</a:t>
            </a:r>
            <a:r>
              <a:rPr lang="en-US" sz="3200" b="1" dirty="0"/>
              <a:t>, if the pattern does not exist in the string, the INDEX function returns 0. </a:t>
            </a:r>
            <a:endParaRPr lang="tr-TR" sz="3200" b="1" dirty="0" smtClean="0"/>
          </a:p>
          <a:p>
            <a:r>
              <a:rPr lang="en-US" sz="3200" b="1" dirty="0" smtClean="0"/>
              <a:t>Figure </a:t>
            </a:r>
            <a:r>
              <a:rPr lang="en-US" sz="3200" b="1" dirty="0"/>
              <a:t>4.10 shows an algorithm to find the index of the first occurrence of a string within a given text</a:t>
            </a:r>
            <a:r>
              <a:rPr lang="en-US" sz="3200" b="1" dirty="0" smtClean="0"/>
              <a:t>.</a:t>
            </a:r>
            <a:endParaRPr lang="tr-TR" sz="3200" b="1" dirty="0" smtClean="0"/>
          </a:p>
          <a:p>
            <a:r>
              <a:rPr lang="en-US" sz="3200" b="1" dirty="0"/>
              <a:t>In this algorithm, MAX is initialized to length(TEXT) – Length(STR) + 1. </a:t>
            </a:r>
            <a:endParaRPr lang="tr-TR" sz="3200" b="1" dirty="0" smtClean="0"/>
          </a:p>
          <a:p>
            <a:r>
              <a:rPr lang="en-US" sz="3200" b="1" dirty="0" smtClean="0"/>
              <a:t>For </a:t>
            </a:r>
            <a:r>
              <a:rPr lang="en-US" sz="3200" b="1" dirty="0"/>
              <a:t>example, if a text contains 'Welcome To Programming' and the string contains 'World', in the main text, we will look for at the most 22 – 5 + 1 = 18 characters because after that there is no scope left for the string to be present in the text.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5791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Operations on Strings</a:t>
            </a:r>
            <a:endParaRPr lang="en-US" sz="240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3952" y="1981200"/>
            <a:ext cx="7139448" cy="281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200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Operations on Strings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848600" cy="5715000"/>
          </a:xfrm>
        </p:spPr>
        <p:txBody>
          <a:bodyPr>
            <a:normAutofit fontScale="70000" lnSpcReduction="20000"/>
          </a:bodyPr>
          <a:lstStyle/>
          <a:p>
            <a:r>
              <a:rPr lang="en-US" sz="3200" b="1" dirty="0" smtClean="0"/>
              <a:t>Steps </a:t>
            </a:r>
            <a:r>
              <a:rPr lang="en-US" sz="3200" b="1" dirty="0"/>
              <a:t>3 to 6 are repeated until each and every character of the text has been checked for the occurrence of the string within it. </a:t>
            </a:r>
            <a:endParaRPr lang="tr-TR" sz="3200" b="1" dirty="0" smtClean="0"/>
          </a:p>
          <a:p>
            <a:r>
              <a:rPr lang="en-US" sz="3200" b="1" dirty="0" smtClean="0"/>
              <a:t>In </a:t>
            </a:r>
            <a:r>
              <a:rPr lang="en-US" sz="3200" b="1" dirty="0"/>
              <a:t>the inner loop in Step 3, we check the n characters of string with the n characters of text to find if the characters are same. </a:t>
            </a:r>
            <a:endParaRPr lang="tr-TR" sz="3200" b="1" dirty="0" smtClean="0"/>
          </a:p>
          <a:p>
            <a:r>
              <a:rPr lang="en-US" sz="3200" b="1" dirty="0" smtClean="0"/>
              <a:t>If </a:t>
            </a:r>
            <a:r>
              <a:rPr lang="en-US" sz="3200" b="1" dirty="0"/>
              <a:t>it is not the case, then we move to Step 6, where I is incremented. </a:t>
            </a:r>
            <a:endParaRPr lang="tr-TR" sz="3200" b="1" dirty="0" smtClean="0"/>
          </a:p>
          <a:p>
            <a:r>
              <a:rPr lang="en-US" sz="3200" b="1" dirty="0" smtClean="0"/>
              <a:t>If </a:t>
            </a:r>
            <a:r>
              <a:rPr lang="en-US" sz="3200" b="1" dirty="0"/>
              <a:t>the string is found, then the index is initialized with I, else it is set to –1. </a:t>
            </a:r>
            <a:endParaRPr lang="tr-TR" sz="3200" b="1" dirty="0" smtClean="0"/>
          </a:p>
          <a:p>
            <a:r>
              <a:rPr lang="en-US" sz="3200" b="1" dirty="0" smtClean="0"/>
              <a:t>For </a:t>
            </a:r>
            <a:r>
              <a:rPr lang="en-US" sz="3200" b="1" dirty="0"/>
              <a:t>example, if TEXT = WELCOME TO THE WORLD STRING = COME In the first pass of the inner loop, we will compare COME with WELC character by character. </a:t>
            </a:r>
            <a:endParaRPr lang="tr-TR" sz="3200" b="1" dirty="0" smtClean="0"/>
          </a:p>
          <a:p>
            <a:r>
              <a:rPr lang="en-US" sz="3200" b="1" dirty="0" smtClean="0"/>
              <a:t>As </a:t>
            </a:r>
            <a:r>
              <a:rPr lang="en-US" sz="3200" b="1" dirty="0"/>
              <a:t>W and C do not match, the control will move to Step 6 and then ELCO will be compared with COME. In the fourth pass, COME will be compared with COME. 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0698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Operations on Strings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848600" cy="5715000"/>
          </a:xfrm>
        </p:spPr>
        <p:txBody>
          <a:bodyPr>
            <a:normAutofit fontScale="70000" lnSpcReduction="20000"/>
          </a:bodyPr>
          <a:lstStyle/>
          <a:p>
            <a:r>
              <a:rPr lang="en-US" sz="3200" b="1" dirty="0" smtClean="0"/>
              <a:t>Deleting </a:t>
            </a:r>
            <a:r>
              <a:rPr lang="en-US" sz="3200" b="1" dirty="0"/>
              <a:t>a Substring from the Main String </a:t>
            </a:r>
            <a:endParaRPr lang="tr-TR" sz="3200" b="1" dirty="0" smtClean="0"/>
          </a:p>
          <a:p>
            <a:r>
              <a:rPr lang="en-US" sz="3200" b="1" dirty="0" smtClean="0"/>
              <a:t>The </a:t>
            </a:r>
            <a:r>
              <a:rPr lang="en-US" sz="3200" b="1" dirty="0"/>
              <a:t>deletion operation deletes a substring from a given text. </a:t>
            </a:r>
            <a:endParaRPr lang="tr-TR" sz="3200" b="1" dirty="0" smtClean="0"/>
          </a:p>
          <a:p>
            <a:r>
              <a:rPr lang="en-US" sz="3200" b="1" dirty="0" smtClean="0"/>
              <a:t>We </a:t>
            </a:r>
            <a:r>
              <a:rPr lang="en-US" sz="3200" b="1" dirty="0"/>
              <a:t>can write it as DELETE(text, position, length). For example, DELETE("ABCDXXXABCD", 4, 3) = "ABCDABCD" </a:t>
            </a:r>
            <a:endParaRPr lang="tr-TR" sz="3200" b="1" dirty="0" smtClean="0"/>
          </a:p>
          <a:p>
            <a:r>
              <a:rPr lang="en-US" sz="3200" b="1" dirty="0" smtClean="0"/>
              <a:t>Figure </a:t>
            </a:r>
            <a:r>
              <a:rPr lang="en-US" sz="3200" b="1" dirty="0"/>
              <a:t>4.11 shows an algorithm to delete a substring from a given text. In this algorithm, we first initialize the indices to zero. </a:t>
            </a:r>
            <a:endParaRPr lang="tr-TR" sz="3200" b="1" dirty="0" smtClean="0"/>
          </a:p>
          <a:p>
            <a:r>
              <a:rPr lang="en-US" sz="3200" b="1" dirty="0" smtClean="0"/>
              <a:t>Steps </a:t>
            </a:r>
            <a:r>
              <a:rPr lang="en-US" sz="3200" b="1" dirty="0"/>
              <a:t>3 to 6 are repeated until all the characters of the text are scanned. </a:t>
            </a:r>
            <a:endParaRPr lang="tr-TR" sz="3200" b="1" dirty="0" smtClean="0"/>
          </a:p>
          <a:p>
            <a:r>
              <a:rPr lang="en-US" sz="3200" b="1" dirty="0" smtClean="0"/>
              <a:t>If </a:t>
            </a:r>
            <a:r>
              <a:rPr lang="en-US" sz="3200" b="1" dirty="0"/>
              <a:t>I is exactly equal to M (the position from which deletion has to be done), then the index of the text is incremented and N is decremented. </a:t>
            </a:r>
            <a:endParaRPr lang="tr-TR" sz="3200" b="1" dirty="0" smtClean="0"/>
          </a:p>
          <a:p>
            <a:r>
              <a:rPr lang="en-US" sz="3200" b="1" dirty="0" smtClean="0"/>
              <a:t>N </a:t>
            </a:r>
            <a:r>
              <a:rPr lang="en-US" sz="3200" b="1" dirty="0"/>
              <a:t>is the number of characters that have to be deleted starting from position M. </a:t>
            </a:r>
            <a:endParaRPr lang="tr-TR" sz="3200" b="1" dirty="0" smtClean="0"/>
          </a:p>
          <a:p>
            <a:r>
              <a:rPr lang="en-US" sz="3200" b="1" dirty="0" smtClean="0"/>
              <a:t>However</a:t>
            </a:r>
            <a:r>
              <a:rPr lang="en-US" sz="3200" b="1" dirty="0"/>
              <a:t>, if I is not equal to M, then the characters of the text are simply copied into the NEW_STR. 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1379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Operations on Strings</a:t>
            </a:r>
            <a:endParaRPr lang="en-US" sz="240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7800" y="1232074"/>
            <a:ext cx="6916881" cy="4863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2710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Operations on Strings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391400" cy="3866216"/>
          </a:xfrm>
        </p:spPr>
        <p:txBody>
          <a:bodyPr>
            <a:normAutofit fontScale="62500" lnSpcReduction="20000"/>
          </a:bodyPr>
          <a:lstStyle/>
          <a:p>
            <a:r>
              <a:rPr lang="en-US" sz="3200" b="1" dirty="0" smtClean="0"/>
              <a:t>Replacing </a:t>
            </a:r>
            <a:r>
              <a:rPr lang="en-US" sz="3200" b="1" dirty="0"/>
              <a:t>a Pattern with Another Pattern in a </a:t>
            </a:r>
            <a:r>
              <a:rPr lang="en-US" sz="3200" b="1" dirty="0" smtClean="0"/>
              <a:t>String</a:t>
            </a:r>
            <a:endParaRPr lang="tr-TR" sz="3200" b="1" dirty="0" smtClean="0"/>
          </a:p>
          <a:p>
            <a:r>
              <a:rPr lang="en-US" sz="3200" b="1" dirty="0" smtClean="0"/>
              <a:t>The </a:t>
            </a:r>
            <a:r>
              <a:rPr lang="en-US" sz="3200" b="1" dirty="0"/>
              <a:t>replacement operation is used to replace the pattern P1 by another pattern P2. </a:t>
            </a:r>
            <a:endParaRPr lang="tr-TR" sz="3200" b="1" dirty="0" smtClean="0"/>
          </a:p>
          <a:p>
            <a:r>
              <a:rPr lang="en-US" sz="3200" b="1" dirty="0" smtClean="0"/>
              <a:t>This </a:t>
            </a:r>
            <a:r>
              <a:rPr lang="en-US" sz="3200" b="1" dirty="0"/>
              <a:t>is done by writing REPLACE(text, pattern1, pattern2). For example, ("AAABBBCCC", "BBB", "X") = AAAXCCC ("AAABBBCCC", "X", "YYY")= AAABBBCC </a:t>
            </a:r>
            <a:endParaRPr lang="tr-TR" sz="3200" b="1" dirty="0" smtClean="0"/>
          </a:p>
          <a:p>
            <a:r>
              <a:rPr lang="en-US" sz="3200" b="1" dirty="0" smtClean="0"/>
              <a:t>In </a:t>
            </a:r>
            <a:r>
              <a:rPr lang="en-US" sz="3200" b="1" dirty="0"/>
              <a:t>the second example, there is no change as X does not appear in the text. </a:t>
            </a:r>
            <a:endParaRPr lang="tr-TR" sz="3200" b="1" dirty="0" smtClean="0"/>
          </a:p>
          <a:p>
            <a:r>
              <a:rPr lang="en-US" sz="3200" b="1" dirty="0" smtClean="0"/>
              <a:t>Figure </a:t>
            </a:r>
            <a:r>
              <a:rPr lang="en-US" sz="3200" b="1" dirty="0"/>
              <a:t>4.12 shows an algorithm to replace a pattern P1 with another pattern P2 in the text. </a:t>
            </a:r>
            <a:endParaRPr lang="tr-TR" sz="3200" b="1" dirty="0" smtClean="0"/>
          </a:p>
          <a:p>
            <a:r>
              <a:rPr lang="en-US" sz="3200" b="1" dirty="0" smtClean="0"/>
              <a:t>The </a:t>
            </a:r>
            <a:r>
              <a:rPr lang="en-US" sz="3200" b="1" dirty="0"/>
              <a:t>algorithm is very simple, where we first find the position POS, at which the pattern occurs in the text, then delete the existing pattern from that position and insert a new pattern there. 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9200" y="4762500"/>
            <a:ext cx="4048125" cy="1562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03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Arrays of Strings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391400" cy="5618816"/>
          </a:xfrm>
        </p:spPr>
        <p:txBody>
          <a:bodyPr>
            <a:normAutofit fontScale="62500" lnSpcReduction="20000"/>
          </a:bodyPr>
          <a:lstStyle/>
          <a:p>
            <a:r>
              <a:rPr lang="en-US" sz="3200" b="1" dirty="0"/>
              <a:t>Till now we have seen that a string is an array of characters. </a:t>
            </a:r>
            <a:endParaRPr lang="tr-TR" sz="3200" b="1" dirty="0" smtClean="0"/>
          </a:p>
          <a:p>
            <a:r>
              <a:rPr lang="en-US" sz="3200" b="1" dirty="0" smtClean="0"/>
              <a:t>For </a:t>
            </a:r>
            <a:r>
              <a:rPr lang="en-US" sz="3200" b="1" dirty="0"/>
              <a:t>example, if we say char name[] = "Mohan", then the name is a string (character array) that has five </a:t>
            </a:r>
            <a:r>
              <a:rPr lang="en-US" sz="3200" b="1" dirty="0" smtClean="0"/>
              <a:t>characters.</a:t>
            </a:r>
            <a:endParaRPr lang="tr-TR" sz="3200" b="1" dirty="0" smtClean="0"/>
          </a:p>
          <a:p>
            <a:r>
              <a:rPr lang="en-US" sz="3200" b="1" dirty="0" smtClean="0"/>
              <a:t>Now</a:t>
            </a:r>
            <a:r>
              <a:rPr lang="en-US" sz="3200" b="1" dirty="0"/>
              <a:t>, suppose that there are 20 students in a class and we need a string that stores the names of all the 20 students. </a:t>
            </a:r>
            <a:endParaRPr lang="tr-TR" sz="3200" b="1" dirty="0" smtClean="0"/>
          </a:p>
          <a:p>
            <a:r>
              <a:rPr lang="en-US" sz="3200" b="1" dirty="0" smtClean="0"/>
              <a:t>How </a:t>
            </a:r>
            <a:r>
              <a:rPr lang="en-US" sz="3200" b="1" dirty="0"/>
              <a:t>can this be done? Here, we need a string of strings or an array of strings. </a:t>
            </a:r>
            <a:endParaRPr lang="tr-TR" sz="3200" b="1" dirty="0" smtClean="0"/>
          </a:p>
          <a:p>
            <a:r>
              <a:rPr lang="en-US" sz="3200" b="1" dirty="0" smtClean="0"/>
              <a:t>Such </a:t>
            </a:r>
            <a:r>
              <a:rPr lang="en-US" sz="3200" b="1" dirty="0"/>
              <a:t>an array of strings would store 20 individual strings. </a:t>
            </a:r>
            <a:endParaRPr lang="tr-TR" sz="3200" b="1" dirty="0" smtClean="0"/>
          </a:p>
          <a:p>
            <a:r>
              <a:rPr lang="en-US" sz="3200" b="1" dirty="0" smtClean="0"/>
              <a:t>An </a:t>
            </a:r>
            <a:r>
              <a:rPr lang="en-US" sz="3200" b="1" dirty="0"/>
              <a:t>array of strings is declared as char names[20][30]; </a:t>
            </a:r>
            <a:endParaRPr lang="tr-TR" sz="3200" b="1" dirty="0" smtClean="0"/>
          </a:p>
          <a:p>
            <a:r>
              <a:rPr lang="en-US" sz="3200" b="1" dirty="0" smtClean="0"/>
              <a:t>Here</a:t>
            </a:r>
            <a:r>
              <a:rPr lang="en-US" sz="3200" b="1" dirty="0"/>
              <a:t>, the first index will specify how many strings are needed and the second index will specify the length of every individual string. </a:t>
            </a:r>
            <a:endParaRPr lang="tr-TR" sz="3200" b="1" dirty="0" smtClean="0"/>
          </a:p>
          <a:p>
            <a:r>
              <a:rPr lang="en-US" sz="3200" b="1" dirty="0" smtClean="0"/>
              <a:t>So </a:t>
            </a:r>
            <a:r>
              <a:rPr lang="en-US" sz="3200" b="1" dirty="0"/>
              <a:t>here, we will allocate space for 20 names where each name can be a maximum 30 characters long. 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297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Arrays of Strings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391400" cy="2819400"/>
          </a:xfrm>
        </p:spPr>
        <p:txBody>
          <a:bodyPr>
            <a:normAutofit fontScale="85000" lnSpcReduction="20000"/>
          </a:bodyPr>
          <a:lstStyle/>
          <a:p>
            <a:r>
              <a:rPr lang="tr-TR" sz="3200" b="1" dirty="0" smtClean="0"/>
              <a:t> </a:t>
            </a:r>
            <a:r>
              <a:rPr lang="en-US" sz="3200" b="1" dirty="0" smtClean="0"/>
              <a:t>Let </a:t>
            </a:r>
            <a:r>
              <a:rPr lang="en-US" sz="3200" b="1" dirty="0"/>
              <a:t>us see the memory representation of an array of strings. </a:t>
            </a:r>
            <a:endParaRPr lang="tr-TR" sz="3200" b="1" dirty="0" smtClean="0"/>
          </a:p>
          <a:p>
            <a:r>
              <a:rPr lang="tr-TR" sz="3200" b="1" dirty="0" smtClean="0"/>
              <a:t> </a:t>
            </a:r>
            <a:r>
              <a:rPr lang="en-US" sz="3200" b="1" dirty="0" smtClean="0"/>
              <a:t>If </a:t>
            </a:r>
            <a:r>
              <a:rPr lang="en-US" sz="3200" b="1" dirty="0"/>
              <a:t>we have an array declared as char name[5][10] = {"Ram", "Mohan", "</a:t>
            </a:r>
            <a:r>
              <a:rPr lang="en-US" sz="3200" b="1" dirty="0" err="1"/>
              <a:t>Shyam</a:t>
            </a:r>
            <a:r>
              <a:rPr lang="en-US" sz="3200" b="1" dirty="0"/>
              <a:t>", "Hari", "Gopal</a:t>
            </a:r>
            <a:r>
              <a:rPr lang="en-US" sz="3200" b="1" dirty="0" smtClean="0"/>
              <a:t>"};</a:t>
            </a:r>
            <a:endParaRPr lang="tr-TR" sz="3200" b="1" dirty="0" smtClean="0"/>
          </a:p>
          <a:p>
            <a:r>
              <a:rPr lang="tr-TR" sz="3200" b="1" dirty="0"/>
              <a:t> </a:t>
            </a:r>
            <a:r>
              <a:rPr lang="en-US" sz="3200" b="1" dirty="0" smtClean="0"/>
              <a:t>Then </a:t>
            </a:r>
            <a:r>
              <a:rPr lang="en-US" sz="3200" b="1" dirty="0"/>
              <a:t>in the memory, the array will be stored as shown in Fig. 4.13.</a:t>
            </a:r>
          </a:p>
          <a:p>
            <a:endParaRPr lang="en-US" sz="32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6827" y="3429000"/>
            <a:ext cx="6705600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9140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Arrays of Strings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391400" cy="3200400"/>
          </a:xfrm>
        </p:spPr>
        <p:txBody>
          <a:bodyPr>
            <a:normAutofit fontScale="62500" lnSpcReduction="20000"/>
          </a:bodyPr>
          <a:lstStyle/>
          <a:p>
            <a:r>
              <a:rPr lang="en-US" sz="3200" b="1" dirty="0" smtClean="0"/>
              <a:t>By </a:t>
            </a:r>
            <a:r>
              <a:rPr lang="en-US" sz="3200" b="1" dirty="0"/>
              <a:t>declaring the array names, we allocate 50 bytes. </a:t>
            </a:r>
            <a:endParaRPr lang="tr-TR" sz="3200" b="1" dirty="0" smtClean="0"/>
          </a:p>
          <a:p>
            <a:r>
              <a:rPr lang="en-US" sz="3200" b="1" dirty="0" smtClean="0"/>
              <a:t>But </a:t>
            </a:r>
            <a:r>
              <a:rPr lang="en-US" sz="3200" b="1" dirty="0"/>
              <a:t>the actual memory occupied is 27 bytes. </a:t>
            </a:r>
            <a:endParaRPr lang="tr-TR" sz="3200" b="1" dirty="0" smtClean="0"/>
          </a:p>
          <a:p>
            <a:r>
              <a:rPr lang="en-US" sz="3200" b="1" dirty="0" smtClean="0"/>
              <a:t>Thus</a:t>
            </a:r>
            <a:r>
              <a:rPr lang="en-US" sz="3200" b="1" dirty="0"/>
              <a:t>, we see that about half of the memory allocated is wasted. </a:t>
            </a:r>
            <a:endParaRPr lang="tr-TR" sz="3200" b="1" dirty="0" smtClean="0"/>
          </a:p>
          <a:p>
            <a:r>
              <a:rPr lang="en-US" sz="3200" b="1" dirty="0" smtClean="0"/>
              <a:t>Figure </a:t>
            </a:r>
            <a:r>
              <a:rPr lang="en-US" sz="3200" b="1" dirty="0"/>
              <a:t>4.14 shows an algorithm to process individual string from an array of strings. </a:t>
            </a:r>
            <a:endParaRPr lang="tr-TR" sz="3200" b="1" dirty="0" smtClean="0"/>
          </a:p>
          <a:p>
            <a:r>
              <a:rPr lang="en-US" sz="3200" b="1" dirty="0" smtClean="0"/>
              <a:t>In </a:t>
            </a:r>
            <a:r>
              <a:rPr lang="en-US" sz="3200" b="1" dirty="0"/>
              <a:t>Step 1, we initialize the index variable I to zero. </a:t>
            </a:r>
            <a:endParaRPr lang="tr-TR" sz="3200" b="1" dirty="0" smtClean="0"/>
          </a:p>
          <a:p>
            <a:r>
              <a:rPr lang="en-US" sz="3200" b="1" dirty="0" smtClean="0"/>
              <a:t>In </a:t>
            </a:r>
            <a:r>
              <a:rPr lang="en-US" sz="3200" b="1" dirty="0"/>
              <a:t>Step 2, a while loop is executed until all the strings in the array are accessed. </a:t>
            </a:r>
            <a:endParaRPr lang="tr-TR" sz="3200" b="1" dirty="0" smtClean="0"/>
          </a:p>
          <a:p>
            <a:r>
              <a:rPr lang="en-US" sz="3200" b="1" dirty="0" smtClean="0"/>
              <a:t>In </a:t>
            </a:r>
            <a:r>
              <a:rPr lang="en-US" sz="3200" b="1" dirty="0"/>
              <a:t>Step 3, each individual string is processed.</a:t>
            </a:r>
          </a:p>
          <a:p>
            <a:endParaRPr lang="en-US" sz="32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9462" y="3657600"/>
            <a:ext cx="4499338" cy="24023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4295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Introduction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2286000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/>
              <a:t>Figure 4.1 shows the difference between character storage and string storage. </a:t>
            </a:r>
            <a:endParaRPr lang="tr-TR" b="1" dirty="0" smtClean="0"/>
          </a:p>
          <a:p>
            <a:r>
              <a:rPr lang="en-US" b="1" dirty="0" smtClean="0"/>
              <a:t>If </a:t>
            </a:r>
            <a:r>
              <a:rPr lang="en-US" b="1" dirty="0"/>
              <a:t>we had declared </a:t>
            </a:r>
            <a:r>
              <a:rPr lang="en-US" b="1" dirty="0" err="1"/>
              <a:t>str</a:t>
            </a:r>
            <a:r>
              <a:rPr lang="en-US" b="1" dirty="0"/>
              <a:t> as char </a:t>
            </a:r>
            <a:r>
              <a:rPr lang="en-US" b="1" dirty="0" err="1"/>
              <a:t>str</a:t>
            </a:r>
            <a:r>
              <a:rPr lang="en-US" b="1" dirty="0"/>
              <a:t>[5] = "HELLO"; then the null character will not be appended automatically to the character array. </a:t>
            </a:r>
            <a:endParaRPr lang="tr-TR" b="1" dirty="0" smtClean="0"/>
          </a:p>
          <a:p>
            <a:r>
              <a:rPr lang="en-US" b="1" dirty="0" smtClean="0"/>
              <a:t>This </a:t>
            </a:r>
            <a:r>
              <a:rPr lang="en-US" b="1" dirty="0"/>
              <a:t>is because </a:t>
            </a:r>
            <a:r>
              <a:rPr lang="en-US" b="1" dirty="0" err="1"/>
              <a:t>str</a:t>
            </a:r>
            <a:r>
              <a:rPr lang="en-US" b="1" dirty="0"/>
              <a:t> can hold only 5 characters and the characters in HELLO have already filled the space allocated to it.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00187" y="3200400"/>
            <a:ext cx="6043613" cy="2977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639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Pointers and Strings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391400" cy="5618816"/>
          </a:xfrm>
        </p:spPr>
        <p:txBody>
          <a:bodyPr>
            <a:normAutofit fontScale="85000" lnSpcReduction="20000"/>
          </a:bodyPr>
          <a:lstStyle/>
          <a:p>
            <a:r>
              <a:rPr lang="en-US" sz="3200" b="1" dirty="0"/>
              <a:t>In C, strings are treated as arrays of characters that are terminated with a binary zero character (written as '\0'). </a:t>
            </a:r>
            <a:endParaRPr lang="tr-TR" sz="3200" b="1" dirty="0" smtClean="0"/>
          </a:p>
          <a:p>
            <a:r>
              <a:rPr lang="en-US" sz="3200" b="1" dirty="0" smtClean="0"/>
              <a:t>Consider</a:t>
            </a:r>
            <a:r>
              <a:rPr lang="en-US" sz="3200" b="1" dirty="0"/>
              <a:t>, for example, char </a:t>
            </a:r>
            <a:r>
              <a:rPr lang="en-US" sz="3200" b="1" dirty="0" err="1"/>
              <a:t>str</a:t>
            </a:r>
            <a:r>
              <a:rPr lang="en-US" sz="3200" b="1" dirty="0"/>
              <a:t>[10]; </a:t>
            </a:r>
            <a:r>
              <a:rPr lang="en-US" sz="3200" b="1" dirty="0" err="1"/>
              <a:t>str</a:t>
            </a:r>
            <a:r>
              <a:rPr lang="en-US" sz="3200" b="1" dirty="0"/>
              <a:t>[0] = 'H'; </a:t>
            </a:r>
            <a:r>
              <a:rPr lang="en-US" sz="3200" b="1" dirty="0" err="1"/>
              <a:t>str</a:t>
            </a:r>
            <a:r>
              <a:rPr lang="en-US" sz="3200" b="1" dirty="0"/>
              <a:t>[1] = '</a:t>
            </a:r>
            <a:r>
              <a:rPr lang="en-US" sz="3200" b="1" dirty="0" err="1"/>
              <a:t>i</a:t>
            </a:r>
            <a:r>
              <a:rPr lang="en-US" sz="3200" b="1" dirty="0"/>
              <a:t>'; </a:t>
            </a:r>
            <a:r>
              <a:rPr lang="en-US" sz="3200" b="1" dirty="0" err="1"/>
              <a:t>str</a:t>
            </a:r>
            <a:r>
              <a:rPr lang="en-US" sz="3200" b="1" dirty="0"/>
              <a:t>[2] = '!': </a:t>
            </a:r>
            <a:r>
              <a:rPr lang="en-US" sz="3200" b="1" dirty="0" err="1"/>
              <a:t>str</a:t>
            </a:r>
            <a:r>
              <a:rPr lang="en-US" sz="3200" b="1" dirty="0"/>
              <a:t>[3] = '\0'; </a:t>
            </a:r>
            <a:endParaRPr lang="tr-TR" sz="3200" b="1" dirty="0" smtClean="0"/>
          </a:p>
          <a:p>
            <a:r>
              <a:rPr lang="en-US" sz="3200" b="1" dirty="0" smtClean="0"/>
              <a:t>C </a:t>
            </a:r>
            <a:r>
              <a:rPr lang="en-US" sz="3200" b="1" dirty="0"/>
              <a:t>provides two alternate ways of declaring and initializing a string. </a:t>
            </a:r>
            <a:endParaRPr lang="tr-TR" sz="3200" b="1" dirty="0" smtClean="0"/>
          </a:p>
          <a:p>
            <a:r>
              <a:rPr lang="en-US" sz="3200" b="1" dirty="0" smtClean="0"/>
              <a:t>First</a:t>
            </a:r>
            <a:r>
              <a:rPr lang="en-US" sz="3200" b="1" dirty="0"/>
              <a:t>, you may write char </a:t>
            </a:r>
            <a:r>
              <a:rPr lang="en-US" sz="3200" b="1" dirty="0" err="1"/>
              <a:t>str</a:t>
            </a:r>
            <a:r>
              <a:rPr lang="en-US" sz="3200" b="1" dirty="0"/>
              <a:t>[10] = {'H', '</a:t>
            </a:r>
            <a:r>
              <a:rPr lang="en-US" sz="3200" b="1" dirty="0" err="1"/>
              <a:t>i</a:t>
            </a:r>
            <a:r>
              <a:rPr lang="en-US" sz="3200" b="1" dirty="0"/>
              <a:t>', '!', '\0'}; </a:t>
            </a:r>
            <a:endParaRPr lang="tr-TR" sz="3200" b="1" dirty="0" smtClean="0"/>
          </a:p>
          <a:p>
            <a:r>
              <a:rPr lang="en-US" sz="3200" b="1" dirty="0" smtClean="0"/>
              <a:t>But </a:t>
            </a:r>
            <a:r>
              <a:rPr lang="en-US" sz="3200" b="1" dirty="0"/>
              <a:t>this also takes more typing than is convenient. </a:t>
            </a:r>
            <a:endParaRPr lang="tr-TR" sz="3200" b="1" dirty="0" smtClean="0"/>
          </a:p>
          <a:p>
            <a:r>
              <a:rPr lang="en-US" sz="3200" b="1" dirty="0" smtClean="0"/>
              <a:t>So</a:t>
            </a:r>
            <a:r>
              <a:rPr lang="en-US" sz="3200" b="1" dirty="0"/>
              <a:t>, C permits char </a:t>
            </a:r>
            <a:r>
              <a:rPr lang="en-US" sz="3200" b="1" dirty="0" err="1"/>
              <a:t>str</a:t>
            </a:r>
            <a:r>
              <a:rPr lang="en-US" sz="3200" b="1" dirty="0"/>
              <a:t>[10] = "Hi!"; </a:t>
            </a:r>
            <a:endParaRPr lang="tr-TR" sz="3200" b="1" dirty="0" smtClean="0"/>
          </a:p>
          <a:p>
            <a:r>
              <a:rPr lang="en-US" sz="3200" b="1" dirty="0" smtClean="0"/>
              <a:t>When </a:t>
            </a:r>
            <a:r>
              <a:rPr lang="en-US" sz="3200" b="1" dirty="0"/>
              <a:t>the double quotes are used, a null character ('\0') is automatically appended to the end of the </a:t>
            </a:r>
            <a:r>
              <a:rPr lang="en-US" sz="3200" b="1" dirty="0" smtClean="0"/>
              <a:t>string</a:t>
            </a:r>
            <a:r>
              <a:rPr lang="tr-TR" sz="3200" b="1" dirty="0" smtClean="0"/>
              <a:t>.</a:t>
            </a:r>
            <a:endParaRPr lang="en-US" sz="32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930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Pointers and Strings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997952" cy="5618816"/>
          </a:xfrm>
        </p:spPr>
        <p:txBody>
          <a:bodyPr>
            <a:normAutofit fontScale="55000" lnSpcReduction="20000"/>
          </a:bodyPr>
          <a:lstStyle/>
          <a:p>
            <a:r>
              <a:rPr lang="en-US" sz="3200" b="1" dirty="0"/>
              <a:t>When a string is declared like this, the compiler sets aside a contiguous block of the memory, i.e., 10 bytes long, to hold characters and initializes its first four characters as Hi!\0. </a:t>
            </a:r>
            <a:endParaRPr lang="tr-TR" sz="3200" b="1" dirty="0" smtClean="0"/>
          </a:p>
          <a:p>
            <a:r>
              <a:rPr lang="en-US" sz="3200" b="1" dirty="0" smtClean="0"/>
              <a:t>Now</a:t>
            </a:r>
            <a:r>
              <a:rPr lang="en-US" sz="3200" b="1" dirty="0"/>
              <a:t>, consider the following program that prints a text. </a:t>
            </a:r>
            <a:endParaRPr lang="tr-TR" sz="3200" b="1" dirty="0" smtClean="0"/>
          </a:p>
          <a:p>
            <a:pPr marL="68580" indent="0">
              <a:buNone/>
            </a:pPr>
            <a:endParaRPr lang="tr-TR" sz="3200" b="1" dirty="0"/>
          </a:p>
          <a:p>
            <a:pPr marL="68580" indent="0">
              <a:buNone/>
            </a:pPr>
            <a:r>
              <a:rPr lang="en-US" sz="3200" b="1" dirty="0" smtClean="0"/>
              <a:t>#</a:t>
            </a:r>
            <a:r>
              <a:rPr lang="en-US" sz="3200" b="1" dirty="0"/>
              <a:t>include &lt;</a:t>
            </a:r>
            <a:r>
              <a:rPr lang="en-US" sz="3200" b="1" dirty="0" err="1"/>
              <a:t>stdio.h</a:t>
            </a:r>
            <a:r>
              <a:rPr lang="en-US" sz="3200" b="1" dirty="0"/>
              <a:t>&gt; </a:t>
            </a:r>
            <a:endParaRPr lang="tr-TR" sz="3200" b="1" dirty="0" smtClean="0"/>
          </a:p>
          <a:p>
            <a:pPr marL="68580" indent="0">
              <a:buNone/>
            </a:pPr>
            <a:r>
              <a:rPr lang="en-US" sz="3200" b="1" dirty="0" err="1" smtClean="0"/>
              <a:t>int</a:t>
            </a:r>
            <a:r>
              <a:rPr lang="en-US" sz="3200" b="1" dirty="0" smtClean="0"/>
              <a:t> </a:t>
            </a:r>
            <a:r>
              <a:rPr lang="en-US" sz="3200" b="1" dirty="0"/>
              <a:t>main() </a:t>
            </a:r>
            <a:endParaRPr lang="tr-TR" sz="3200" b="1" dirty="0" smtClean="0"/>
          </a:p>
          <a:p>
            <a:pPr marL="68580" indent="0">
              <a:buNone/>
            </a:pPr>
            <a:r>
              <a:rPr lang="en-US" sz="3200" b="1" dirty="0" smtClean="0"/>
              <a:t>{ </a:t>
            </a:r>
            <a:endParaRPr lang="tr-TR" sz="3200" b="1" dirty="0" smtClean="0"/>
          </a:p>
          <a:p>
            <a:pPr marL="68580" indent="0">
              <a:buNone/>
            </a:pPr>
            <a:r>
              <a:rPr lang="tr-TR" sz="3200" b="1" dirty="0" smtClean="0"/>
              <a:t>	</a:t>
            </a:r>
            <a:r>
              <a:rPr lang="en-US" sz="3200" b="1" dirty="0" smtClean="0"/>
              <a:t>char </a:t>
            </a:r>
            <a:r>
              <a:rPr lang="en-US" sz="3200" b="1" dirty="0" err="1"/>
              <a:t>str</a:t>
            </a:r>
            <a:r>
              <a:rPr lang="en-US" sz="3200" b="1" dirty="0"/>
              <a:t>[] = "Hello"; </a:t>
            </a:r>
            <a:endParaRPr lang="tr-TR" sz="3200" b="1" dirty="0" smtClean="0"/>
          </a:p>
          <a:p>
            <a:pPr marL="68580" indent="0">
              <a:buNone/>
            </a:pPr>
            <a:r>
              <a:rPr lang="tr-TR" sz="3200" b="1" dirty="0" smtClean="0"/>
              <a:t>	</a:t>
            </a:r>
            <a:r>
              <a:rPr lang="en-US" sz="3200" b="1" dirty="0" smtClean="0"/>
              <a:t>char </a:t>
            </a:r>
            <a:r>
              <a:rPr lang="en-US" sz="3200" b="1" dirty="0"/>
              <a:t>*</a:t>
            </a:r>
            <a:r>
              <a:rPr lang="en-US" sz="3200" b="1" dirty="0" err="1"/>
              <a:t>pstr</a:t>
            </a:r>
            <a:r>
              <a:rPr lang="en-US" sz="3200" b="1" dirty="0"/>
              <a:t>; </a:t>
            </a:r>
            <a:endParaRPr lang="tr-TR" sz="3200" b="1" dirty="0" smtClean="0"/>
          </a:p>
          <a:p>
            <a:pPr marL="68580" indent="0">
              <a:buNone/>
            </a:pPr>
            <a:r>
              <a:rPr lang="tr-TR" sz="3200" b="1" dirty="0" smtClean="0"/>
              <a:t>	</a:t>
            </a:r>
            <a:r>
              <a:rPr lang="en-US" sz="3200" b="1" dirty="0" err="1" smtClean="0"/>
              <a:t>pstr</a:t>
            </a:r>
            <a:r>
              <a:rPr lang="en-US" sz="3200" b="1" dirty="0" smtClean="0"/>
              <a:t> </a:t>
            </a:r>
            <a:r>
              <a:rPr lang="en-US" sz="3200" b="1" dirty="0"/>
              <a:t>= </a:t>
            </a:r>
            <a:r>
              <a:rPr lang="en-US" sz="3200" b="1" dirty="0" err="1"/>
              <a:t>str</a:t>
            </a:r>
            <a:r>
              <a:rPr lang="en-US" sz="3200" b="1" dirty="0"/>
              <a:t>; </a:t>
            </a:r>
            <a:endParaRPr lang="tr-TR" sz="3200" b="1" dirty="0" smtClean="0"/>
          </a:p>
          <a:p>
            <a:pPr marL="68580" indent="0">
              <a:buNone/>
            </a:pPr>
            <a:r>
              <a:rPr lang="tr-TR" sz="3200" b="1" dirty="0" smtClean="0"/>
              <a:t>	</a:t>
            </a:r>
            <a:r>
              <a:rPr lang="en-US" sz="3200" b="1" dirty="0" err="1" smtClean="0"/>
              <a:t>printf</a:t>
            </a:r>
            <a:r>
              <a:rPr lang="en-US" sz="3200" b="1" dirty="0"/>
              <a:t>("\n The string is : "); </a:t>
            </a:r>
            <a:endParaRPr lang="tr-TR" sz="3200" b="1" dirty="0" smtClean="0"/>
          </a:p>
          <a:p>
            <a:pPr marL="68580" indent="0">
              <a:buNone/>
            </a:pPr>
            <a:r>
              <a:rPr lang="tr-TR" sz="3200" b="1" dirty="0" smtClean="0"/>
              <a:t>	</a:t>
            </a:r>
            <a:r>
              <a:rPr lang="en-US" sz="3200" b="1" dirty="0" smtClean="0"/>
              <a:t>while</a:t>
            </a:r>
            <a:r>
              <a:rPr lang="en-US" sz="3200" b="1" dirty="0"/>
              <a:t>(*</a:t>
            </a:r>
            <a:r>
              <a:rPr lang="en-US" sz="3200" b="1" dirty="0" err="1"/>
              <a:t>pstr</a:t>
            </a:r>
            <a:r>
              <a:rPr lang="en-US" sz="3200" b="1" dirty="0"/>
              <a:t> != '\0') </a:t>
            </a:r>
            <a:endParaRPr lang="tr-TR" sz="3200" b="1" dirty="0" smtClean="0"/>
          </a:p>
          <a:p>
            <a:pPr marL="68580" indent="0">
              <a:buNone/>
            </a:pPr>
            <a:r>
              <a:rPr lang="tr-TR" sz="3200" b="1" dirty="0" smtClean="0"/>
              <a:t>	</a:t>
            </a:r>
            <a:r>
              <a:rPr lang="en-US" sz="3200" b="1" dirty="0" smtClean="0"/>
              <a:t>{  </a:t>
            </a:r>
            <a:endParaRPr lang="tr-TR" sz="3200" b="1" dirty="0" smtClean="0"/>
          </a:p>
          <a:p>
            <a:pPr marL="68580" indent="0">
              <a:buNone/>
            </a:pPr>
            <a:r>
              <a:rPr lang="tr-TR" sz="3200" b="1" dirty="0" smtClean="0"/>
              <a:t>		</a:t>
            </a:r>
            <a:r>
              <a:rPr lang="en-US" sz="3200" b="1" dirty="0" err="1" smtClean="0"/>
              <a:t>printf</a:t>
            </a:r>
            <a:r>
              <a:rPr lang="en-US" sz="3200" b="1" dirty="0"/>
              <a:t>("%c", *</a:t>
            </a:r>
            <a:r>
              <a:rPr lang="en-US" sz="3200" b="1" dirty="0" err="1"/>
              <a:t>pstr</a:t>
            </a:r>
            <a:r>
              <a:rPr lang="en-US" sz="3200" b="1" dirty="0"/>
              <a:t>);  </a:t>
            </a:r>
            <a:endParaRPr lang="tr-TR" sz="3200" b="1" dirty="0" smtClean="0"/>
          </a:p>
          <a:p>
            <a:pPr marL="68580" indent="0">
              <a:buNone/>
            </a:pPr>
            <a:r>
              <a:rPr lang="tr-TR" sz="3200" b="1" dirty="0" smtClean="0"/>
              <a:t>		</a:t>
            </a:r>
            <a:r>
              <a:rPr lang="en-US" sz="3200" b="1" dirty="0" err="1" smtClean="0"/>
              <a:t>pstr</a:t>
            </a:r>
            <a:r>
              <a:rPr lang="en-US" sz="3200" b="1" dirty="0"/>
              <a:t>++; </a:t>
            </a:r>
            <a:endParaRPr lang="tr-TR" sz="3200" b="1" dirty="0" smtClean="0"/>
          </a:p>
          <a:p>
            <a:pPr marL="68580" indent="0">
              <a:buNone/>
            </a:pPr>
            <a:r>
              <a:rPr lang="tr-TR" sz="3200" b="1" dirty="0" smtClean="0"/>
              <a:t>	</a:t>
            </a:r>
            <a:r>
              <a:rPr lang="en-US" sz="3200" b="1" dirty="0" smtClean="0"/>
              <a:t>}  </a:t>
            </a:r>
            <a:endParaRPr lang="tr-TR" sz="3200" b="1" dirty="0" smtClean="0"/>
          </a:p>
          <a:p>
            <a:pPr marL="68580" indent="0">
              <a:buNone/>
            </a:pPr>
            <a:r>
              <a:rPr lang="tr-TR" sz="3200" b="1" dirty="0" smtClean="0"/>
              <a:t>	</a:t>
            </a:r>
            <a:r>
              <a:rPr lang="en-US" sz="3200" b="1" dirty="0" smtClean="0"/>
              <a:t>return </a:t>
            </a:r>
            <a:r>
              <a:rPr lang="en-US" sz="3200" b="1" dirty="0"/>
              <a:t>0; </a:t>
            </a:r>
            <a:endParaRPr lang="tr-TR" sz="3200" b="1" dirty="0" smtClean="0"/>
          </a:p>
          <a:p>
            <a:pPr marL="68580" indent="0">
              <a:buNone/>
            </a:pPr>
            <a:r>
              <a:rPr lang="en-US" sz="3200" b="1" dirty="0" smtClean="0"/>
              <a:t>} </a:t>
            </a:r>
            <a:endParaRPr lang="tr-TR" sz="3200" b="1" dirty="0" smtClean="0"/>
          </a:p>
          <a:p>
            <a:pPr marL="68580" indent="0">
              <a:buNone/>
            </a:pPr>
            <a:r>
              <a:rPr lang="en-US" sz="3200" b="1" dirty="0" smtClean="0"/>
              <a:t>Output </a:t>
            </a:r>
            <a:r>
              <a:rPr lang="en-US" sz="3200" b="1" dirty="0"/>
              <a:t>The string is: Hello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529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Pointers and Strings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997952" cy="5618816"/>
          </a:xfrm>
        </p:spPr>
        <p:txBody>
          <a:bodyPr>
            <a:normAutofit fontScale="85000" lnSpcReduction="20000"/>
          </a:bodyPr>
          <a:lstStyle/>
          <a:p>
            <a:r>
              <a:rPr lang="en-US" sz="3200" b="1" dirty="0"/>
              <a:t>In this program, we declare a character pointer *</a:t>
            </a:r>
            <a:r>
              <a:rPr lang="en-US" sz="3200" b="1" dirty="0" err="1"/>
              <a:t>pstr</a:t>
            </a:r>
            <a:r>
              <a:rPr lang="en-US" sz="3200" b="1" dirty="0"/>
              <a:t> to show the string on the screen. </a:t>
            </a:r>
            <a:endParaRPr lang="tr-TR" sz="3200" b="1" dirty="0" smtClean="0"/>
          </a:p>
          <a:p>
            <a:r>
              <a:rPr lang="en-US" sz="3200" b="1" dirty="0" smtClean="0"/>
              <a:t>We </a:t>
            </a:r>
            <a:r>
              <a:rPr lang="en-US" sz="3200" b="1" dirty="0"/>
              <a:t>then point the pointer </a:t>
            </a:r>
            <a:r>
              <a:rPr lang="en-US" sz="3200" b="1" dirty="0" err="1"/>
              <a:t>pstr</a:t>
            </a:r>
            <a:r>
              <a:rPr lang="en-US" sz="3200" b="1" dirty="0"/>
              <a:t> to str. </a:t>
            </a:r>
            <a:endParaRPr lang="tr-TR" sz="3200" b="1" dirty="0" smtClean="0"/>
          </a:p>
          <a:p>
            <a:r>
              <a:rPr lang="en-US" sz="3200" b="1" dirty="0" smtClean="0"/>
              <a:t>Then</a:t>
            </a:r>
            <a:r>
              <a:rPr lang="en-US" sz="3200" b="1" dirty="0"/>
              <a:t>, we print each character of the string using the while loop. </a:t>
            </a:r>
            <a:endParaRPr lang="tr-TR" sz="3200" b="1" dirty="0" smtClean="0"/>
          </a:p>
          <a:p>
            <a:r>
              <a:rPr lang="en-US" sz="3200" b="1" dirty="0" smtClean="0"/>
              <a:t>Instead </a:t>
            </a:r>
            <a:r>
              <a:rPr lang="en-US" sz="3200" b="1" dirty="0"/>
              <a:t>of using the while loop, we could straightaway use the function puts(), as shown below puts(</a:t>
            </a:r>
            <a:r>
              <a:rPr lang="en-US" sz="3200" b="1" dirty="0" err="1"/>
              <a:t>pstr</a:t>
            </a:r>
            <a:r>
              <a:rPr lang="en-US" sz="3200" b="1" dirty="0"/>
              <a:t>); </a:t>
            </a:r>
            <a:endParaRPr lang="tr-TR" sz="3200" b="1" dirty="0" smtClean="0"/>
          </a:p>
          <a:p>
            <a:r>
              <a:rPr lang="en-US" sz="3200" b="1" dirty="0" smtClean="0"/>
              <a:t>The </a:t>
            </a:r>
            <a:r>
              <a:rPr lang="en-US" sz="3200" b="1" dirty="0"/>
              <a:t>function prototype for puts() is as follows: </a:t>
            </a:r>
            <a:r>
              <a:rPr lang="en-US" sz="3200" b="1" dirty="0" err="1"/>
              <a:t>int</a:t>
            </a:r>
            <a:r>
              <a:rPr lang="en-US" sz="3200" b="1" dirty="0"/>
              <a:t> puts(</a:t>
            </a:r>
            <a:r>
              <a:rPr lang="en-US" sz="3200" b="1" dirty="0" err="1"/>
              <a:t>const</a:t>
            </a:r>
            <a:r>
              <a:rPr lang="en-US" sz="3200" b="1" dirty="0"/>
              <a:t> char *s); </a:t>
            </a:r>
            <a:endParaRPr lang="tr-TR" sz="3200" b="1" dirty="0" smtClean="0"/>
          </a:p>
          <a:p>
            <a:r>
              <a:rPr lang="en-US" sz="3200" b="1" dirty="0" smtClean="0"/>
              <a:t>Here </a:t>
            </a:r>
            <a:r>
              <a:rPr lang="en-US" sz="3200" b="1" dirty="0"/>
              <a:t>the </a:t>
            </a:r>
            <a:r>
              <a:rPr lang="en-US" sz="3200" b="1" dirty="0" err="1"/>
              <a:t>const</a:t>
            </a:r>
            <a:r>
              <a:rPr lang="en-US" sz="3200" b="1" dirty="0"/>
              <a:t> modifier is used to assure that the function dose not modify the contents pointed to by the source pointer. </a:t>
            </a:r>
            <a:endParaRPr lang="tr-TR" sz="3200" b="1" dirty="0" smtClean="0"/>
          </a:p>
          <a:p>
            <a:r>
              <a:rPr lang="en-US" sz="3200" b="1" dirty="0" smtClean="0"/>
              <a:t>The </a:t>
            </a:r>
            <a:r>
              <a:rPr lang="en-US" sz="3200" b="1" dirty="0"/>
              <a:t>address of the string is passed to the function as an argument.</a:t>
            </a:r>
            <a:endParaRPr lang="tr-TR" sz="3200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5429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Pointers and Strings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997952" cy="5618816"/>
          </a:xfrm>
        </p:spPr>
        <p:txBody>
          <a:bodyPr>
            <a:normAutofit fontScale="92500" lnSpcReduction="20000"/>
          </a:bodyPr>
          <a:lstStyle/>
          <a:p>
            <a:r>
              <a:rPr lang="en-US" sz="3200" b="1" dirty="0"/>
              <a:t>The parameter passed to puts() is a pointer which is nothing but the address to which it points to or simply an address. </a:t>
            </a:r>
            <a:endParaRPr lang="tr-TR" sz="3200" b="1" dirty="0" smtClean="0"/>
          </a:p>
          <a:p>
            <a:r>
              <a:rPr lang="en-US" sz="3200" b="1" dirty="0" smtClean="0"/>
              <a:t>Thus</a:t>
            </a:r>
            <a:r>
              <a:rPr lang="en-US" sz="3200" b="1" dirty="0"/>
              <a:t>, writing puts(</a:t>
            </a:r>
            <a:r>
              <a:rPr lang="en-US" sz="3200" b="1" dirty="0" err="1"/>
              <a:t>str</a:t>
            </a:r>
            <a:r>
              <a:rPr lang="en-US" sz="3200" b="1" dirty="0"/>
              <a:t>) means passing the address of </a:t>
            </a:r>
            <a:r>
              <a:rPr lang="en-US" sz="3200" b="1" dirty="0" err="1"/>
              <a:t>str</a:t>
            </a:r>
            <a:r>
              <a:rPr lang="en-US" sz="3200" b="1" dirty="0"/>
              <a:t>[0]. </a:t>
            </a:r>
            <a:endParaRPr lang="tr-TR" sz="3200" b="1" dirty="0" smtClean="0"/>
          </a:p>
          <a:p>
            <a:r>
              <a:rPr lang="en-US" sz="3200" b="1" dirty="0" smtClean="0"/>
              <a:t>Similarly </a:t>
            </a:r>
            <a:r>
              <a:rPr lang="en-US" sz="3200" b="1" dirty="0"/>
              <a:t>when we write puts(</a:t>
            </a:r>
            <a:r>
              <a:rPr lang="en-US" sz="3200" b="1" dirty="0" err="1"/>
              <a:t>pstr</a:t>
            </a:r>
            <a:r>
              <a:rPr lang="en-US" sz="3200" b="1" dirty="0"/>
              <a:t>); we are passing the same address, because we have written </a:t>
            </a:r>
            <a:r>
              <a:rPr lang="en-US" sz="3200" b="1" dirty="0" err="1"/>
              <a:t>pstr</a:t>
            </a:r>
            <a:r>
              <a:rPr lang="en-US" sz="3200" b="1" dirty="0"/>
              <a:t> = </a:t>
            </a:r>
            <a:r>
              <a:rPr lang="en-US" sz="3200" b="1" dirty="0" err="1"/>
              <a:t>str</a:t>
            </a:r>
            <a:r>
              <a:rPr lang="en-US" sz="3200" b="1" dirty="0"/>
              <a:t>;. </a:t>
            </a:r>
            <a:endParaRPr lang="tr-TR" sz="3200" b="1" dirty="0" smtClean="0"/>
          </a:p>
          <a:p>
            <a:r>
              <a:rPr lang="en-US" sz="3200" b="1" dirty="0" smtClean="0"/>
              <a:t>Consider </a:t>
            </a:r>
            <a:r>
              <a:rPr lang="en-US" sz="3200" b="1" dirty="0"/>
              <a:t>another program that reads a string and then scans each character to count the number of upper and lower case characters entered. </a:t>
            </a:r>
            <a:endParaRPr lang="tr-TR" sz="3200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8635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Pointers and Strings</a:t>
            </a:r>
            <a:endParaRPr lang="en-US" sz="240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" y="699540"/>
            <a:ext cx="7231498" cy="5396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3382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Introduction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2743200"/>
          </a:xfrm>
        </p:spPr>
        <p:txBody>
          <a:bodyPr>
            <a:normAutofit fontScale="62500" lnSpcReduction="20000"/>
          </a:bodyPr>
          <a:lstStyle/>
          <a:p>
            <a:r>
              <a:rPr lang="en-US" b="1" dirty="0"/>
              <a:t>Like we use subscripts (also known as index) to access the elements of an array, we can also use subscripts to access the elements of a string. </a:t>
            </a:r>
            <a:endParaRPr lang="tr-TR" b="1" dirty="0" smtClean="0"/>
          </a:p>
          <a:p>
            <a:r>
              <a:rPr lang="en-US" b="1" dirty="0" smtClean="0"/>
              <a:t>The </a:t>
            </a:r>
            <a:r>
              <a:rPr lang="en-US" b="1" dirty="0"/>
              <a:t>subscript starts with a zero (0). All the characters of a string are stored in successive memory locations. </a:t>
            </a:r>
            <a:endParaRPr lang="tr-TR" b="1" dirty="0" smtClean="0"/>
          </a:p>
          <a:p>
            <a:r>
              <a:rPr lang="en-US" b="1" dirty="0" smtClean="0"/>
              <a:t>Figure </a:t>
            </a:r>
            <a:r>
              <a:rPr lang="en-US" b="1" dirty="0"/>
              <a:t>4.2 shows how </a:t>
            </a:r>
            <a:r>
              <a:rPr lang="en-US" b="1" dirty="0" err="1"/>
              <a:t>str</a:t>
            </a:r>
            <a:r>
              <a:rPr lang="en-US" b="1" dirty="0"/>
              <a:t>[] is stored in the memory. Thus, in simple terms, a string is a sequence of characters. </a:t>
            </a:r>
            <a:endParaRPr lang="tr-TR" b="1" dirty="0" smtClean="0"/>
          </a:p>
          <a:p>
            <a:r>
              <a:rPr lang="en-US" b="1" dirty="0" smtClean="0"/>
              <a:t>In </a:t>
            </a:r>
            <a:r>
              <a:rPr lang="en-US" b="1" dirty="0"/>
              <a:t>Fig. 4.2, 1000, 1001, 1002, etc., are the memory addresses of individual characters. </a:t>
            </a:r>
            <a:endParaRPr lang="tr-TR" b="1" dirty="0" smtClean="0"/>
          </a:p>
          <a:p>
            <a:r>
              <a:rPr lang="en-US" b="1" dirty="0" smtClean="0"/>
              <a:t>For </a:t>
            </a:r>
            <a:r>
              <a:rPr lang="en-US" b="1" dirty="0"/>
              <a:t>simplicity, the figure shows that H is stored at memory location 1000 but in reality, the ASCII code of a character is stored in the memory and not the character itself. </a:t>
            </a:r>
            <a:endParaRPr lang="tr-TR" b="1" dirty="0" smtClean="0"/>
          </a:p>
          <a:p>
            <a:r>
              <a:rPr lang="en-US" b="1" dirty="0" smtClean="0"/>
              <a:t>So</a:t>
            </a:r>
            <a:r>
              <a:rPr lang="en-US" b="1" dirty="0"/>
              <a:t>, at address 1000, 72 will be stored as the ASCII code for H is 72.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5400" y="3749842"/>
            <a:ext cx="2562225" cy="22860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90943" y="4114800"/>
            <a:ext cx="2571750" cy="1133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4537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Introduction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/>
              <a:t>The statement char </a:t>
            </a:r>
            <a:r>
              <a:rPr lang="en-US" b="1" dirty="0" err="1"/>
              <a:t>str</a:t>
            </a:r>
            <a:r>
              <a:rPr lang="en-US" b="1" dirty="0"/>
              <a:t>[] = "HELLO"; declares a constant string, as we have assigned a value to it while declaring the string. </a:t>
            </a:r>
            <a:endParaRPr lang="tr-TR" b="1" dirty="0" smtClean="0"/>
          </a:p>
          <a:p>
            <a:r>
              <a:rPr lang="en-US" b="1" dirty="0" smtClean="0"/>
              <a:t>However</a:t>
            </a:r>
            <a:r>
              <a:rPr lang="en-US" b="1" dirty="0"/>
              <a:t>, the general form of declaring a string is char </a:t>
            </a:r>
            <a:r>
              <a:rPr lang="en-US" b="1" dirty="0" err="1"/>
              <a:t>str</a:t>
            </a:r>
            <a:r>
              <a:rPr lang="en-US" b="1" dirty="0"/>
              <a:t>[size]; </a:t>
            </a:r>
            <a:endParaRPr lang="tr-TR" b="1" dirty="0" smtClean="0"/>
          </a:p>
          <a:p>
            <a:r>
              <a:rPr lang="en-US" b="1" dirty="0" smtClean="0"/>
              <a:t>When </a:t>
            </a:r>
            <a:r>
              <a:rPr lang="en-US" b="1" dirty="0"/>
              <a:t>we declare the string like this, we can store size–1 characters in the array because the last character would be the null character. </a:t>
            </a:r>
            <a:endParaRPr lang="tr-TR" b="1" dirty="0" smtClean="0"/>
          </a:p>
          <a:p>
            <a:r>
              <a:rPr lang="en-US" b="1" dirty="0" smtClean="0"/>
              <a:t>For </a:t>
            </a:r>
            <a:r>
              <a:rPr lang="en-US" b="1" dirty="0"/>
              <a:t>example, char </a:t>
            </a:r>
            <a:r>
              <a:rPr lang="en-US" b="1" dirty="0" err="1"/>
              <a:t>mesg</a:t>
            </a:r>
            <a:r>
              <a:rPr lang="en-US" b="1" dirty="0"/>
              <a:t>[100]; can store a maximum of 99 characters. </a:t>
            </a:r>
            <a:endParaRPr lang="tr-TR" b="1" dirty="0" smtClean="0"/>
          </a:p>
          <a:p>
            <a:r>
              <a:rPr lang="en-US" b="1" dirty="0" smtClean="0"/>
              <a:t>Till </a:t>
            </a:r>
            <a:r>
              <a:rPr lang="en-US" b="1" dirty="0"/>
              <a:t>now, we have only seen one way of initializing strings. </a:t>
            </a:r>
            <a:endParaRPr lang="tr-TR" b="1" dirty="0" smtClean="0"/>
          </a:p>
          <a:p>
            <a:r>
              <a:rPr lang="en-US" b="1" dirty="0" smtClean="0"/>
              <a:t>The </a:t>
            </a:r>
            <a:r>
              <a:rPr lang="en-US" b="1" dirty="0"/>
              <a:t>other way to initialize a string is to initialize it as an array of characters. </a:t>
            </a:r>
            <a:endParaRPr lang="tr-TR" b="1" dirty="0" smtClean="0"/>
          </a:p>
          <a:p>
            <a:r>
              <a:rPr lang="en-US" b="1" dirty="0" smtClean="0"/>
              <a:t>For </a:t>
            </a:r>
            <a:r>
              <a:rPr lang="en-US" b="1" dirty="0"/>
              <a:t>example, char </a:t>
            </a:r>
            <a:r>
              <a:rPr lang="en-US" b="1" dirty="0" err="1"/>
              <a:t>str</a:t>
            </a:r>
            <a:r>
              <a:rPr lang="en-US" b="1" dirty="0"/>
              <a:t>[] = {'H', 'E', 'L', 'L', 'O', '\0'}; In this example, we have explicitly added the null character. </a:t>
            </a:r>
            <a:endParaRPr lang="tr-TR" b="1" dirty="0" smtClean="0"/>
          </a:p>
          <a:p>
            <a:r>
              <a:rPr lang="en-US" b="1" dirty="0" smtClean="0"/>
              <a:t>Also </a:t>
            </a:r>
            <a:r>
              <a:rPr lang="en-US" b="1" dirty="0"/>
              <a:t>observe that we have not mentioned the size of the </a:t>
            </a:r>
            <a:r>
              <a:rPr lang="en-US" b="1" dirty="0" smtClean="0"/>
              <a:t>string.</a:t>
            </a:r>
            <a:endParaRPr lang="tr-TR" b="1" dirty="0" smtClean="0"/>
          </a:p>
          <a:p>
            <a:r>
              <a:rPr lang="en-US" b="1" dirty="0" smtClean="0"/>
              <a:t>Here</a:t>
            </a:r>
            <a:r>
              <a:rPr lang="en-US" b="1" dirty="0"/>
              <a:t>, the compiler will automatically calculate the size based on the number of characters. </a:t>
            </a:r>
            <a:endParaRPr lang="tr-TR" b="1" dirty="0" smtClean="0"/>
          </a:p>
          <a:p>
            <a:r>
              <a:rPr lang="en-US" b="1" dirty="0" smtClean="0"/>
              <a:t>So</a:t>
            </a:r>
            <a:r>
              <a:rPr lang="en-US" b="1" dirty="0"/>
              <a:t>, in this example six memory locations will be reserved to store the string variable, str.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1864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Introduction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/>
              <a:t>We can also declare a string with size much larger than the number of elements that are initialized. For example, consider the statement below. char </a:t>
            </a:r>
            <a:r>
              <a:rPr lang="en-US" b="1" dirty="0" err="1"/>
              <a:t>str</a:t>
            </a:r>
            <a:r>
              <a:rPr lang="en-US" b="1" dirty="0"/>
              <a:t> [10] = "HELLO";</a:t>
            </a:r>
          </a:p>
          <a:p>
            <a:r>
              <a:rPr lang="en-US" b="1" dirty="0"/>
              <a:t>In such cases, the compiler creates an array of size 10; stores "HELLO" in it and finally terminates the string with a null character. </a:t>
            </a:r>
            <a:endParaRPr lang="tr-TR" b="1" dirty="0" smtClean="0"/>
          </a:p>
          <a:p>
            <a:r>
              <a:rPr lang="en-US" b="1" dirty="0" smtClean="0"/>
              <a:t>Rest </a:t>
            </a:r>
            <a:r>
              <a:rPr lang="en-US" b="1" dirty="0"/>
              <a:t>of the elements in the array are automatically initialized to NULL.  </a:t>
            </a:r>
            <a:endParaRPr lang="tr-TR" b="1" dirty="0" smtClean="0"/>
          </a:p>
          <a:p>
            <a:r>
              <a:rPr lang="en-US" b="1" dirty="0" smtClean="0"/>
              <a:t>Now </a:t>
            </a:r>
            <a:r>
              <a:rPr lang="en-US" b="1" dirty="0"/>
              <a:t>consider the following statements: char </a:t>
            </a:r>
            <a:r>
              <a:rPr lang="en-US" b="1" dirty="0" err="1"/>
              <a:t>str</a:t>
            </a:r>
            <a:r>
              <a:rPr lang="en-US" b="1" dirty="0"/>
              <a:t>[3]; </a:t>
            </a:r>
            <a:r>
              <a:rPr lang="en-US" b="1" dirty="0" err="1"/>
              <a:t>str</a:t>
            </a:r>
            <a:r>
              <a:rPr lang="en-US" b="1" dirty="0"/>
              <a:t> = "HELLO"; </a:t>
            </a:r>
            <a:endParaRPr lang="tr-TR" b="1" dirty="0" smtClean="0"/>
          </a:p>
          <a:p>
            <a:r>
              <a:rPr lang="en-US" b="1" dirty="0" smtClean="0"/>
              <a:t>The </a:t>
            </a:r>
            <a:r>
              <a:rPr lang="en-US" b="1" dirty="0"/>
              <a:t>above initialization statement is illegal in C and would generate a compile-time error because of two reasons. </a:t>
            </a:r>
            <a:endParaRPr lang="tr-TR" b="1" dirty="0" smtClean="0"/>
          </a:p>
          <a:p>
            <a:r>
              <a:rPr lang="en-US" b="1" dirty="0" smtClean="0"/>
              <a:t>First</a:t>
            </a:r>
            <a:r>
              <a:rPr lang="en-US" b="1" dirty="0"/>
              <a:t>, the array is initialized with more elements than it can store. </a:t>
            </a:r>
            <a:endParaRPr lang="tr-TR" b="1" dirty="0" smtClean="0"/>
          </a:p>
          <a:p>
            <a:r>
              <a:rPr lang="en-US" b="1" dirty="0" smtClean="0"/>
              <a:t>Second</a:t>
            </a:r>
            <a:r>
              <a:rPr lang="en-US" b="1" dirty="0"/>
              <a:t>, initialization cannot be separated from declaration. 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4189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Introduction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en-US" sz="3200" b="1" dirty="0"/>
              <a:t>Reading Strings </a:t>
            </a:r>
            <a:endParaRPr lang="tr-TR" sz="3200" b="1" dirty="0" smtClean="0"/>
          </a:p>
          <a:p>
            <a:r>
              <a:rPr lang="en-US" b="1" dirty="0" smtClean="0"/>
              <a:t>If </a:t>
            </a:r>
            <a:r>
              <a:rPr lang="en-US" b="1" dirty="0"/>
              <a:t>we declare a string by writing char </a:t>
            </a:r>
            <a:r>
              <a:rPr lang="en-US" b="1" dirty="0" err="1"/>
              <a:t>str</a:t>
            </a:r>
            <a:r>
              <a:rPr lang="en-US" b="1" dirty="0"/>
              <a:t>[100</a:t>
            </a:r>
            <a:r>
              <a:rPr lang="en-US" b="1" dirty="0" smtClean="0"/>
              <a:t>];</a:t>
            </a:r>
            <a:endParaRPr lang="tr-TR" b="1" dirty="0" smtClean="0"/>
          </a:p>
          <a:p>
            <a:r>
              <a:rPr lang="en-US" b="1" dirty="0" smtClean="0"/>
              <a:t>Then </a:t>
            </a:r>
            <a:r>
              <a:rPr lang="en-US" b="1" dirty="0" err="1"/>
              <a:t>str</a:t>
            </a:r>
            <a:r>
              <a:rPr lang="en-US" b="1" dirty="0"/>
              <a:t> can be read by the user in three ways: </a:t>
            </a:r>
            <a:endParaRPr lang="tr-TR" b="1" dirty="0" smtClean="0"/>
          </a:p>
          <a:p>
            <a:pPr marL="68580" indent="0">
              <a:buNone/>
            </a:pPr>
            <a:r>
              <a:rPr lang="tr-TR" b="1" dirty="0" smtClean="0"/>
              <a:t>	</a:t>
            </a:r>
            <a:r>
              <a:rPr lang="en-US" b="1" dirty="0" smtClean="0"/>
              <a:t>1</a:t>
            </a:r>
            <a:r>
              <a:rPr lang="en-US" b="1" dirty="0"/>
              <a:t>. using </a:t>
            </a:r>
            <a:r>
              <a:rPr lang="en-US" b="1" dirty="0" err="1"/>
              <a:t>scanf</a:t>
            </a:r>
            <a:r>
              <a:rPr lang="en-US" b="1" dirty="0"/>
              <a:t> function, </a:t>
            </a:r>
            <a:endParaRPr lang="tr-TR" b="1" dirty="0" smtClean="0"/>
          </a:p>
          <a:p>
            <a:pPr marL="68580" indent="0">
              <a:buNone/>
            </a:pPr>
            <a:r>
              <a:rPr lang="tr-TR" b="1" dirty="0" smtClean="0"/>
              <a:t>	</a:t>
            </a:r>
            <a:r>
              <a:rPr lang="en-US" b="1" dirty="0" smtClean="0"/>
              <a:t>2</a:t>
            </a:r>
            <a:r>
              <a:rPr lang="en-US" b="1" dirty="0"/>
              <a:t>. using gets() function, and </a:t>
            </a:r>
            <a:endParaRPr lang="tr-TR" b="1" dirty="0" smtClean="0"/>
          </a:p>
          <a:p>
            <a:pPr marL="68580" indent="0">
              <a:buNone/>
            </a:pPr>
            <a:r>
              <a:rPr lang="tr-TR" b="1" dirty="0" smtClean="0"/>
              <a:t>	</a:t>
            </a:r>
            <a:r>
              <a:rPr lang="en-US" b="1" dirty="0" smtClean="0"/>
              <a:t>3</a:t>
            </a:r>
            <a:r>
              <a:rPr lang="en-US" b="1" dirty="0"/>
              <a:t>. using </a:t>
            </a:r>
            <a:r>
              <a:rPr lang="en-US" b="1" dirty="0" err="1"/>
              <a:t>getchar</a:t>
            </a:r>
            <a:r>
              <a:rPr lang="en-US" b="1" dirty="0" smtClean="0"/>
              <a:t>()</a:t>
            </a:r>
            <a:r>
              <a:rPr lang="tr-TR" b="1" dirty="0" smtClean="0"/>
              <a:t> </a:t>
            </a:r>
            <a:r>
              <a:rPr lang="en-US" b="1" dirty="0" smtClean="0"/>
              <a:t>function repeatedly</a:t>
            </a:r>
            <a:r>
              <a:rPr lang="en-US" b="1" dirty="0"/>
              <a:t>. </a:t>
            </a:r>
            <a:endParaRPr lang="tr-TR" b="1" dirty="0" smtClean="0"/>
          </a:p>
          <a:p>
            <a:r>
              <a:rPr lang="en-US" b="1" dirty="0" smtClean="0"/>
              <a:t>Strings </a:t>
            </a:r>
            <a:r>
              <a:rPr lang="en-US" b="1" dirty="0"/>
              <a:t>can be read using </a:t>
            </a:r>
            <a:r>
              <a:rPr lang="en-US" b="1" dirty="0" err="1"/>
              <a:t>scanf</a:t>
            </a:r>
            <a:r>
              <a:rPr lang="en-US" b="1" dirty="0"/>
              <a:t>() by writing </a:t>
            </a:r>
            <a:r>
              <a:rPr lang="en-US" b="1" dirty="0" err="1"/>
              <a:t>scanf</a:t>
            </a:r>
            <a:r>
              <a:rPr lang="en-US" b="1" dirty="0"/>
              <a:t>("%s", </a:t>
            </a:r>
            <a:r>
              <a:rPr lang="en-US" b="1" dirty="0" err="1"/>
              <a:t>str</a:t>
            </a:r>
            <a:r>
              <a:rPr lang="en-US" b="1" dirty="0"/>
              <a:t>);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5879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Introduction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 fontScale="70000" lnSpcReduction="20000"/>
          </a:bodyPr>
          <a:lstStyle/>
          <a:p>
            <a:r>
              <a:rPr lang="en-US" sz="3200" b="1" dirty="0"/>
              <a:t>Reading Strings </a:t>
            </a:r>
            <a:endParaRPr lang="tr-TR" sz="3200" b="1" dirty="0" smtClean="0"/>
          </a:p>
          <a:p>
            <a:r>
              <a:rPr lang="en-US" b="1" dirty="0"/>
              <a:t>Although the syntax of using </a:t>
            </a:r>
            <a:r>
              <a:rPr lang="en-US" b="1" dirty="0" err="1"/>
              <a:t>scanf</a:t>
            </a:r>
            <a:r>
              <a:rPr lang="en-US" b="1" dirty="0"/>
              <a:t>() function is well known and easy to use, the main pitfall of using this function is that the function terminates as soon as it finds a blank space. </a:t>
            </a:r>
            <a:endParaRPr lang="tr-TR" b="1" dirty="0" smtClean="0"/>
          </a:p>
          <a:p>
            <a:r>
              <a:rPr lang="en-US" b="1" dirty="0" smtClean="0"/>
              <a:t>For </a:t>
            </a:r>
            <a:r>
              <a:rPr lang="en-US" b="1" dirty="0"/>
              <a:t>example, if the user enters Hello World, then the </a:t>
            </a:r>
            <a:r>
              <a:rPr lang="en-US" b="1" dirty="0" err="1"/>
              <a:t>str</a:t>
            </a:r>
            <a:r>
              <a:rPr lang="en-US" b="1" dirty="0"/>
              <a:t> will contain only Hello. </a:t>
            </a:r>
            <a:endParaRPr lang="tr-TR" b="1" dirty="0" smtClean="0"/>
          </a:p>
          <a:p>
            <a:r>
              <a:rPr lang="en-US" b="1" dirty="0" smtClean="0"/>
              <a:t>This </a:t>
            </a:r>
            <a:r>
              <a:rPr lang="en-US" b="1" dirty="0"/>
              <a:t>is because the moment a blank space is encountered, the string is terminated by the </a:t>
            </a:r>
            <a:r>
              <a:rPr lang="en-US" b="1" dirty="0" err="1"/>
              <a:t>scanf</a:t>
            </a:r>
            <a:r>
              <a:rPr lang="en-US" b="1" dirty="0"/>
              <a:t>() function. </a:t>
            </a:r>
            <a:endParaRPr lang="tr-TR" b="1" dirty="0" smtClean="0"/>
          </a:p>
          <a:p>
            <a:r>
              <a:rPr lang="en-US" b="1" dirty="0" smtClean="0"/>
              <a:t>You </a:t>
            </a:r>
            <a:r>
              <a:rPr lang="en-US" b="1" dirty="0"/>
              <a:t>may also specify a field width to indicate the maximum number of characters that can be </a:t>
            </a:r>
            <a:r>
              <a:rPr lang="en-US" b="1" dirty="0" smtClean="0"/>
              <a:t>read.</a:t>
            </a:r>
            <a:endParaRPr lang="tr-TR" b="1" dirty="0" smtClean="0"/>
          </a:p>
          <a:p>
            <a:r>
              <a:rPr lang="en-US" b="1" dirty="0" smtClean="0"/>
              <a:t>Remember </a:t>
            </a:r>
            <a:r>
              <a:rPr lang="en-US" b="1" dirty="0"/>
              <a:t>that extra characters are left unconsumed in the input buffer. </a:t>
            </a:r>
            <a:endParaRPr lang="tr-TR" b="1" dirty="0" smtClean="0"/>
          </a:p>
          <a:p>
            <a:r>
              <a:rPr lang="en-US" b="1" dirty="0" smtClean="0"/>
              <a:t>Unlike </a:t>
            </a:r>
            <a:r>
              <a:rPr lang="en-US" b="1" dirty="0" err="1"/>
              <a:t>int</a:t>
            </a:r>
            <a:r>
              <a:rPr lang="en-US" b="1" dirty="0"/>
              <a:t>, float, and char values, %s format does not require the ampersand before the variable str</a:t>
            </a:r>
            <a:r>
              <a:rPr lang="en-US" b="1" dirty="0" smtClean="0"/>
              <a:t>.</a:t>
            </a:r>
            <a:endParaRPr lang="tr-TR" b="1" dirty="0" smtClean="0"/>
          </a:p>
          <a:p>
            <a:r>
              <a:rPr lang="en-US" b="1" dirty="0"/>
              <a:t>The next method of reading a string is by using the gets() function. </a:t>
            </a:r>
            <a:endParaRPr lang="tr-TR" b="1" dirty="0" smtClean="0"/>
          </a:p>
          <a:p>
            <a:r>
              <a:rPr lang="en-US" b="1" dirty="0" smtClean="0"/>
              <a:t>The </a:t>
            </a:r>
            <a:r>
              <a:rPr lang="en-US" b="1" dirty="0"/>
              <a:t>string can be read by writing gets(</a:t>
            </a:r>
            <a:r>
              <a:rPr lang="en-US" b="1" dirty="0" err="1"/>
              <a:t>str</a:t>
            </a:r>
            <a:r>
              <a:rPr lang="en-US" b="1" dirty="0"/>
              <a:t>); gets() is a simple function that overcomes the drawbacks of the </a:t>
            </a:r>
            <a:r>
              <a:rPr lang="en-US" b="1" dirty="0" err="1"/>
              <a:t>scanf</a:t>
            </a:r>
            <a:r>
              <a:rPr lang="en-US" b="1" dirty="0"/>
              <a:t>() function. </a:t>
            </a:r>
            <a:endParaRPr lang="tr-TR" b="1" dirty="0" smtClean="0"/>
          </a:p>
          <a:p>
            <a:r>
              <a:rPr lang="en-US" b="1" dirty="0" smtClean="0"/>
              <a:t>The </a:t>
            </a:r>
            <a:r>
              <a:rPr lang="en-US" b="1" dirty="0"/>
              <a:t>gets() function takes the starting address of the string which will hold the input. </a:t>
            </a:r>
            <a:endParaRPr lang="tr-TR" b="1" dirty="0" smtClean="0"/>
          </a:p>
          <a:p>
            <a:r>
              <a:rPr lang="en-US" b="1" dirty="0" smtClean="0"/>
              <a:t>The </a:t>
            </a:r>
            <a:r>
              <a:rPr lang="en-US" b="1" dirty="0"/>
              <a:t>string inputted using gets() is automatically terminated with a null character. 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8082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15868</TotalTime>
  <Words>4360</Words>
  <Application>Microsoft Office PowerPoint</Application>
  <PresentationFormat>On-screen Show (4:3)</PresentationFormat>
  <Paragraphs>473</Paragraphs>
  <Slides>44</Slides>
  <Notes>42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48" baseType="lpstr">
      <vt:lpstr>Calibri</vt:lpstr>
      <vt:lpstr>Century Gothic</vt:lpstr>
      <vt:lpstr>Wingdings 2</vt:lpstr>
      <vt:lpstr>Austin</vt:lpstr>
      <vt:lpstr>BLM267</vt:lpstr>
      <vt:lpstr>PowerPoint Presentation</vt:lpstr>
      <vt:lpstr>Introduction</vt:lpstr>
      <vt:lpstr>Introduction</vt:lpstr>
      <vt:lpstr>Introduction</vt:lpstr>
      <vt:lpstr>Introduction</vt:lpstr>
      <vt:lpstr>Introduction</vt:lpstr>
      <vt:lpstr>Introduction</vt:lpstr>
      <vt:lpstr>Introduction</vt:lpstr>
      <vt:lpstr>Introduction</vt:lpstr>
      <vt:lpstr>Introduction</vt:lpstr>
      <vt:lpstr>Introduction</vt:lpstr>
      <vt:lpstr>Introduction</vt:lpstr>
      <vt:lpstr>Operations on Strings</vt:lpstr>
      <vt:lpstr>Operations on Strings</vt:lpstr>
      <vt:lpstr>Operations on Strings</vt:lpstr>
      <vt:lpstr>Operations on Strings</vt:lpstr>
      <vt:lpstr>Operations on Strings</vt:lpstr>
      <vt:lpstr>Operations on Strings</vt:lpstr>
      <vt:lpstr>Operations on Strings</vt:lpstr>
      <vt:lpstr>Operations on Strings</vt:lpstr>
      <vt:lpstr>Operations on Strings</vt:lpstr>
      <vt:lpstr>Operations on Strings</vt:lpstr>
      <vt:lpstr>Operations on Strings</vt:lpstr>
      <vt:lpstr>Operations on Strings</vt:lpstr>
      <vt:lpstr>Operations on Strings</vt:lpstr>
      <vt:lpstr>Operations on Strings</vt:lpstr>
      <vt:lpstr>Operations on Strings</vt:lpstr>
      <vt:lpstr>Operations on Strings</vt:lpstr>
      <vt:lpstr>Operations on Strings</vt:lpstr>
      <vt:lpstr>Operations on Strings</vt:lpstr>
      <vt:lpstr>Operations on Strings</vt:lpstr>
      <vt:lpstr>Operations on Strings</vt:lpstr>
      <vt:lpstr>Operations on Strings</vt:lpstr>
      <vt:lpstr>Operations on Strings</vt:lpstr>
      <vt:lpstr>Operations on Strings</vt:lpstr>
      <vt:lpstr>Arrays of Strings</vt:lpstr>
      <vt:lpstr>Arrays of Strings</vt:lpstr>
      <vt:lpstr>Arrays of Strings</vt:lpstr>
      <vt:lpstr>Pointers and Strings</vt:lpstr>
      <vt:lpstr>Pointers and Strings</vt:lpstr>
      <vt:lpstr>Pointers and Strings</vt:lpstr>
      <vt:lpstr>Pointers and Strings</vt:lpstr>
      <vt:lpstr>Pointers and Strings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COM267</dc:title>
  <dc:creator>AR</dc:creator>
  <cp:lastModifiedBy>Furkan Ar</cp:lastModifiedBy>
  <cp:revision>557</cp:revision>
  <dcterms:created xsi:type="dcterms:W3CDTF">2006-08-16T00:00:00Z</dcterms:created>
  <dcterms:modified xsi:type="dcterms:W3CDTF">2019-12-03T21:24:16Z</dcterms:modified>
</cp:coreProperties>
</file>