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4"/>
  </p:notesMasterIdLst>
  <p:sldIdLst>
    <p:sldId id="432" r:id="rId3"/>
    <p:sldId id="436" r:id="rId4"/>
    <p:sldId id="437" r:id="rId5"/>
    <p:sldId id="431" r:id="rId6"/>
    <p:sldId id="289" r:id="rId7"/>
    <p:sldId id="292" r:id="rId8"/>
    <p:sldId id="294" r:id="rId9"/>
    <p:sldId id="296" r:id="rId10"/>
    <p:sldId id="303" r:id="rId11"/>
    <p:sldId id="298" r:id="rId12"/>
    <p:sldId id="30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393E-727E-473B-9535-647E98392F48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0F40-1D0F-43B6-A8AA-D8FBEC6E2703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6437-2DCA-4232-9C67-C207F41F8A87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2525-A817-436B-9F61-AE2132AAD90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D60D-FA5F-4368-B5CC-A3869D74C5B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8C5A-A922-4FD2-8FFC-BE493D152D5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E600-A9A7-4CF3-89E0-3962347DC57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C980-753D-4618-9EC9-3DC8C353CC34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B63B-862A-4370-BBDB-B573B329050D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87F6-D524-4A27-9839-8AD295ADC32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5D20-1CC7-4FDE-96AE-BCE10EF29FA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4E1-A15F-45D5-ACF3-CA482D2BAFC2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8915-6400-48C4-8A61-25A54170B77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69C3-6137-4BE4-ACCE-932D7CF54BE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83DA-0174-48B5-872F-6B7F1D1E60B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281A-596C-4124-A275-AB60D9374EED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620C-633D-447F-AD19-9E64671717A4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A569B-1B19-4874-AF09-9B7A66C3106C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85DD-5778-4E8D-91FA-761D94DE9B92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2486-C526-4CB2-BB07-E49BC85D20E7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91D0-398F-4CF2-BF56-08676593DFDE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3EA8-D74C-4570-8989-79EBD4A47332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8BE07-AB34-4035-931E-053A8E837E9D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C54C6F-CA62-4693-A0BD-E419506C6BF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tr/imgres?imgurl=https://s-media-cache-ak0.pinimg.com/236x/56/9c/ab/569cab2fb744b9ec8cfa4e5545bad903.jpg&amp;imgrefurl=https://www.pinterest.com/josephchauke/environmental-sustainability/&amp;docid=aXWdchrFaWGGoM&amp;tbnid=zGHcBuhgWhmjHM:&amp;w=236&amp;h=307&amp;ved=0ahUKEwj_xf2Qj9LLAhXCNhoKHYjuB1wQxiAIAg&amp;iact=c&amp;ictx=1" TargetMode="Externa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Onikinci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Ilke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7: Dünyayı </a:t>
            </a:r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kirletmeden yaşamayı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öğrenme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534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073" y="566669"/>
            <a:ext cx="8345510" cy="5550795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64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937" y="1543050"/>
            <a:ext cx="6334125" cy="3771900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13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Anayasa Madde 56: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>
                <a:solidFill>
                  <a:srgbClr val="04617B"/>
                </a:solidFill>
                <a:latin typeface="Perpetua"/>
              </a:rPr>
              <a:t>Herkes, sağlıklı ve dengeli bir çevrede yaşama hakkına sahiptir.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48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>
                <a:solidFill>
                  <a:srgbClr val="00B050"/>
                </a:solidFill>
              </a:rPr>
              <a:t>ÇEVRE KANUNU</a:t>
            </a:r>
            <a:br>
              <a:rPr lang="tr-TR" sz="3600" dirty="0">
                <a:solidFill>
                  <a:srgbClr val="00B050"/>
                </a:solidFill>
              </a:rPr>
            </a:br>
            <a:r>
              <a:rPr lang="tr-TR" sz="3600" dirty="0">
                <a:solidFill>
                  <a:srgbClr val="00B050"/>
                </a:solidFill>
                <a:latin typeface="Arial" panose="020B0604020202020204" pitchFamily="34" charset="0"/>
              </a:rPr>
              <a:t>Kanun Numarası : 2872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/>
          <a:lstStyle/>
          <a:p>
            <a:pPr marL="0" lvl="0" indent="0" algn="ctr">
              <a:buClr>
                <a:srgbClr val="0F6FC6"/>
              </a:buClr>
              <a:buNone/>
            </a:pPr>
            <a:r>
              <a:rPr lang="tr-TR" dirty="0">
                <a:solidFill>
                  <a:srgbClr val="04617B"/>
                </a:solidFill>
              </a:rPr>
              <a:t>Madde 30 –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3200" dirty="0">
                <a:solidFill>
                  <a:srgbClr val="04617B"/>
                </a:solidFill>
              </a:rPr>
              <a:t>Çevreyi kirleten veya bozan bir faaliyetten zarar gören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3200" dirty="0">
                <a:solidFill>
                  <a:srgbClr val="04617B"/>
                </a:solidFill>
              </a:rPr>
              <a:t>veya haberdar olan herkes ilgili mercilere başvurarak 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3200" dirty="0">
                <a:solidFill>
                  <a:srgbClr val="04617B"/>
                </a:solidFill>
              </a:rPr>
              <a:t>faaliyetle ilgili gerekli önlemlerin alınmasını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3200" dirty="0">
                <a:solidFill>
                  <a:srgbClr val="04617B"/>
                </a:solidFill>
              </a:rPr>
              <a:t>veya faaliyetin durdurulmasını isteyebilir.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38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İlgili resim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901" y="888642"/>
            <a:ext cx="6375043" cy="51901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954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617" y="566669"/>
            <a:ext cx="9324304" cy="5705341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58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35618" y="1042048"/>
            <a:ext cx="1002896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8000" dirty="0" smtClean="0"/>
          </a:p>
          <a:p>
            <a:r>
              <a:rPr lang="tr-TR" sz="8000" dirty="0" err="1" smtClean="0">
                <a:solidFill>
                  <a:schemeClr val="accent6">
                    <a:lumMod val="75000"/>
                  </a:schemeClr>
                </a:solidFill>
              </a:rPr>
              <a:t>reduce</a:t>
            </a:r>
            <a:r>
              <a:rPr lang="tr-TR" sz="8000" dirty="0" smtClean="0"/>
              <a:t>   </a:t>
            </a:r>
            <a:r>
              <a:rPr lang="tr-TR" sz="8000" dirty="0" smtClean="0">
                <a:solidFill>
                  <a:schemeClr val="accent6">
                    <a:lumMod val="50000"/>
                  </a:schemeClr>
                </a:solidFill>
              </a:rPr>
              <a:t>azalt</a:t>
            </a:r>
          </a:p>
          <a:p>
            <a:r>
              <a:rPr lang="tr-TR" sz="8000" dirty="0" err="1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tr-TR" sz="8000" dirty="0" err="1" smtClean="0">
                <a:solidFill>
                  <a:schemeClr val="accent6">
                    <a:lumMod val="75000"/>
                  </a:schemeClr>
                </a:solidFill>
              </a:rPr>
              <a:t>euse</a:t>
            </a:r>
            <a:r>
              <a:rPr lang="tr-TR" sz="8000" dirty="0" smtClean="0"/>
              <a:t>     </a:t>
            </a:r>
            <a:r>
              <a:rPr lang="tr-TR" sz="8000" dirty="0" smtClean="0">
                <a:solidFill>
                  <a:schemeClr val="accent6">
                    <a:lumMod val="50000"/>
                  </a:schemeClr>
                </a:solidFill>
              </a:rPr>
              <a:t>yeniden kullan</a:t>
            </a:r>
          </a:p>
          <a:p>
            <a:r>
              <a:rPr lang="tr-TR" sz="8000" dirty="0" err="1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tr-TR" sz="8000" dirty="0" err="1" smtClean="0">
                <a:solidFill>
                  <a:schemeClr val="accent6">
                    <a:lumMod val="75000"/>
                  </a:schemeClr>
                </a:solidFill>
              </a:rPr>
              <a:t>ecycle</a:t>
            </a:r>
            <a:r>
              <a:rPr lang="tr-TR" sz="8000" dirty="0" smtClean="0"/>
              <a:t>   </a:t>
            </a:r>
            <a:r>
              <a:rPr lang="tr-TR" sz="8000" dirty="0" smtClean="0">
                <a:solidFill>
                  <a:schemeClr val="accent6">
                    <a:lumMod val="50000"/>
                  </a:schemeClr>
                </a:solidFill>
              </a:rPr>
              <a:t>geri dönüştür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964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1081825"/>
            <a:ext cx="8474298" cy="4868214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220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4850"/>
            <a:ext cx="6858000" cy="6523149"/>
          </a:xfrm>
          <a:prstGeom prst="rect">
            <a:avLst/>
          </a:prstGeom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03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2" y="631065"/>
            <a:ext cx="7701565" cy="5280338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4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129</Words>
  <Application>Microsoft Office PowerPoint</Application>
  <PresentationFormat>Geniş ekran</PresentationFormat>
  <Paragraphs>25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Anayasa Madde 56:</vt:lpstr>
      <vt:lpstr>ÇEVRE KANUNU Kanun Numarası : 2872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109</cp:revision>
  <dcterms:created xsi:type="dcterms:W3CDTF">2016-02-29T19:43:42Z</dcterms:created>
  <dcterms:modified xsi:type="dcterms:W3CDTF">2018-04-02T10:32:43Z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