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94" r:id="rId2"/>
    <p:sldId id="381" r:id="rId3"/>
    <p:sldId id="397" r:id="rId4"/>
    <p:sldId id="352" r:id="rId5"/>
    <p:sldId id="353" r:id="rId6"/>
    <p:sldId id="354" r:id="rId7"/>
    <p:sldId id="357" r:id="rId8"/>
    <p:sldId id="358" r:id="rId9"/>
    <p:sldId id="331" r:id="rId10"/>
    <p:sldId id="332" r:id="rId11"/>
    <p:sldId id="384" r:id="rId12"/>
    <p:sldId id="385" r:id="rId13"/>
    <p:sldId id="333" r:id="rId14"/>
    <p:sldId id="398" r:id="rId15"/>
    <p:sldId id="335" r:id="rId16"/>
    <p:sldId id="386" r:id="rId17"/>
    <p:sldId id="338" r:id="rId18"/>
    <p:sldId id="396" r:id="rId19"/>
    <p:sldId id="340" r:id="rId20"/>
    <p:sldId id="391" r:id="rId21"/>
    <p:sldId id="392" r:id="rId22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72" autoAdjust="0"/>
    <p:restoredTop sz="85008" autoAdjust="0"/>
  </p:normalViewPr>
  <p:slideViewPr>
    <p:cSldViewPr>
      <p:cViewPr varScale="1">
        <p:scale>
          <a:sx n="58" d="100"/>
          <a:sy n="58" d="100"/>
        </p:scale>
        <p:origin x="163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CE36B68-C929-436A-AF88-F295ECB28DB0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92274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872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880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864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4405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7744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394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25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383512-A61D-47B7-B73B-62E71C8EAAE9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3088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2060D-AAC5-4CEC-978A-FD468E788885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8782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EF2627-B054-492B-916C-42C6AE2B0C49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261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C34CEB-548D-45B1-83FB-8E3BAA3BBCE3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77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D7C370-E2E7-4C30-899F-5232B78EB611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279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F12066-0AFD-4329-AE5C-C9F81639448C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35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477658-201F-4ACC-9141-7DCF080801B3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9543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5E48B3-AF9D-453D-A50E-9C413163F54B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3502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F95A96-4197-4BD3-BC99-3F608109F50A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7397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2C84A2-0416-40BC-9845-1DC451C92231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694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9DA992-DD88-4EC4-BB1F-FC87F78E077C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9614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8D3B13C-6E66-4E64-B691-3F4F57A2A73F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İskelet kası lif tipleri</a:t>
            </a:r>
            <a:endParaRPr lang="en-GB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83512-A61D-47B7-B73B-62E71C8EAAE9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738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0A71EFF-ADBF-47D7-9512-E6C23F467B1B}" type="slidenum">
              <a:rPr lang="tr-TR"/>
              <a:pPr eaLnBrk="1" hangingPunct="1"/>
              <a:t>10</a:t>
            </a:fld>
            <a:endParaRPr lang="tr-TR"/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Egzersiz</a:t>
            </a:r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28763"/>
            <a:ext cx="8229600" cy="4492625"/>
          </a:xfrm>
        </p:spPr>
        <p:txBody>
          <a:bodyPr/>
          <a:lstStyle/>
          <a:p>
            <a:pPr eaLnBrk="1" hangingPunct="1"/>
            <a:r>
              <a:rPr lang="tr-TR" smtClean="0"/>
              <a:t>Kasın adaptif kapasitesi yaşla azalmakla birlikte kaslar 90 yaşında bile egzersize yanıt verirler.</a:t>
            </a:r>
          </a:p>
          <a:p>
            <a:pPr eaLnBrk="1" hangingPunct="1"/>
            <a:r>
              <a:rPr lang="tr-TR" smtClean="0"/>
              <a:t>Motor birimin 3 özelliği (kasılma hızı, gücü, yorgunluk) değişir (birkaç hafta) </a:t>
            </a:r>
          </a:p>
          <a:p>
            <a:pPr eaLnBrk="1" hangingPunct="1"/>
            <a:r>
              <a:rPr lang="tr-TR" smtClean="0"/>
              <a:t>Egersizin süre ve şiddeti önemlidir.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Dayanıklılık antrenmanı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28775"/>
            <a:ext cx="8507412" cy="4525963"/>
          </a:xfrm>
        </p:spPr>
        <p:txBody>
          <a:bodyPr/>
          <a:lstStyle/>
          <a:p>
            <a:r>
              <a:rPr lang="tr-TR" smtClean="0"/>
              <a:t>Düşük şiddette uzun süreli (aerobik egzersiz), koşma-yürüme gibi…</a:t>
            </a:r>
          </a:p>
          <a:p>
            <a:r>
              <a:rPr lang="tr-TR" smtClean="0"/>
              <a:t>Lifte mitokondri sayısı, lif çevresi kapiller miktarı artar</a:t>
            </a:r>
            <a:r>
              <a:rPr lang="tr-TR" smtClean="0">
                <a:sym typeface="Wingdings" panose="05000000000000000000" pitchFamily="2" charset="2"/>
              </a:rPr>
              <a:t>lifte oksidatif kapasite artar </a:t>
            </a:r>
            <a:r>
              <a:rPr lang="tr-TR" smtClean="0"/>
              <a:t> yorgunluğa direnç artar. </a:t>
            </a:r>
          </a:p>
          <a:p>
            <a:r>
              <a:rPr lang="tr-TR" smtClean="0"/>
              <a:t>Lif çapı</a:t>
            </a:r>
            <a:r>
              <a:rPr lang="tr-TR" smtClean="0">
                <a:sym typeface="Wingdings" panose="05000000000000000000" pitchFamily="2" charset="2"/>
              </a:rPr>
              <a:t> kuvvet çok değişmez (azcık artar)</a:t>
            </a:r>
          </a:p>
          <a:p>
            <a:r>
              <a:rPr lang="tr-TR" smtClean="0">
                <a:sym typeface="Wingdings" panose="05000000000000000000" pitchFamily="2" charset="2"/>
              </a:rPr>
              <a:t>Dolaşım ve solunum sistemi kapasitesi artar. </a:t>
            </a:r>
            <a:r>
              <a:rPr lang="tr-TR" smtClean="0"/>
              <a:t> 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Kuvvet egzersizi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Haftada bir kaç kez kısa süreli yüksek şiddette, ağırlık kaldırma gibi</a:t>
            </a:r>
          </a:p>
          <a:p>
            <a:pPr eaLnBrk="1" hangingPunct="1"/>
            <a:r>
              <a:rPr lang="tr-TR" smtClean="0"/>
              <a:t>Hızlı-glikolitik lifler etkilenir</a:t>
            </a:r>
          </a:p>
          <a:p>
            <a:pPr eaLnBrk="1" hangingPunct="1"/>
            <a:r>
              <a:rPr lang="tr-TR" smtClean="0"/>
              <a:t>Aktin-miyozin sentezi artar </a:t>
            </a:r>
            <a:r>
              <a:rPr lang="tr-TR" smtClean="0">
                <a:sym typeface="Wingdings" panose="05000000000000000000" pitchFamily="2" charset="2"/>
              </a:rPr>
              <a:t> </a:t>
            </a:r>
            <a:r>
              <a:rPr lang="tr-TR" smtClean="0"/>
              <a:t>Lif çapı artar  (hipertrofi), glikolitik enzimler artar </a:t>
            </a:r>
            <a:r>
              <a:rPr lang="tr-TR" smtClean="0">
                <a:sym typeface="Wingdings" panose="05000000000000000000" pitchFamily="2" charset="2"/>
              </a:rPr>
              <a:t> glikolitik aktivite artar</a:t>
            </a:r>
          </a:p>
          <a:p>
            <a:pPr eaLnBrk="1" hangingPunct="1"/>
            <a:r>
              <a:rPr lang="tr-TR" smtClean="0">
                <a:sym typeface="Wingdings" panose="05000000000000000000" pitchFamily="2" charset="2"/>
              </a:rPr>
              <a:t>Kas kuvveti artar, kas gelişir, yorgunluğa direnç etkilenmez</a:t>
            </a:r>
            <a:endParaRPr lang="tr-TR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EA25011-4586-4044-81F9-B534C46FAEB0}" type="slidenum">
              <a:rPr lang="tr-TR"/>
              <a:pPr eaLnBrk="1" hangingPunct="1"/>
              <a:t>13</a:t>
            </a:fld>
            <a:endParaRPr lang="tr-TR"/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tr-TR" smtClean="0"/>
              <a:t>Egzersiz-Lif tipi ilişkisi</a:t>
            </a:r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8642350" cy="5327650"/>
          </a:xfrm>
        </p:spPr>
        <p:txBody>
          <a:bodyPr/>
          <a:lstStyle/>
          <a:p>
            <a:pPr eaLnBrk="1" hangingPunct="1"/>
            <a:r>
              <a:rPr lang="tr-TR" dirty="0" smtClean="0"/>
              <a:t>Egzersizin lif oranlarına etkisi az, Tip I oranı değişmez. </a:t>
            </a:r>
          </a:p>
          <a:p>
            <a:pPr eaLnBrk="1" hangingPunct="1"/>
            <a:r>
              <a:rPr lang="tr-TR" dirty="0" smtClean="0"/>
              <a:t>Dayanıklılık antrenmanı ile Tip </a:t>
            </a:r>
            <a:r>
              <a:rPr lang="tr-TR" dirty="0" err="1" smtClean="0"/>
              <a:t>IIb</a:t>
            </a:r>
            <a:r>
              <a:rPr lang="tr-TR" dirty="0" smtClean="0"/>
              <a:t> azalır, Tip </a:t>
            </a:r>
            <a:r>
              <a:rPr lang="tr-TR" dirty="0" err="1" smtClean="0"/>
              <a:t>IIa</a:t>
            </a:r>
            <a:r>
              <a:rPr lang="tr-TR" dirty="0" smtClean="0"/>
              <a:t> artar; kuvvet egzersizi ile Tip </a:t>
            </a:r>
            <a:r>
              <a:rPr lang="tr-TR" dirty="0" err="1" smtClean="0"/>
              <a:t>IIa</a:t>
            </a:r>
            <a:r>
              <a:rPr lang="tr-TR" dirty="0" smtClean="0"/>
              <a:t> azalır, Tip </a:t>
            </a:r>
            <a:r>
              <a:rPr lang="tr-TR" dirty="0" err="1" smtClean="0"/>
              <a:t>IIb</a:t>
            </a:r>
            <a:r>
              <a:rPr lang="tr-TR" dirty="0" smtClean="0"/>
              <a:t> artar. 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dirty="0"/>
              <a:t>Tüm lif tipleri egzersize yanıt verir</a:t>
            </a:r>
          </a:p>
          <a:p>
            <a:pPr eaLnBrk="1" hangingPunct="1"/>
            <a:r>
              <a:rPr lang="tr-TR" dirty="0" err="1"/>
              <a:t>Örn</a:t>
            </a:r>
            <a:r>
              <a:rPr lang="tr-TR" dirty="0"/>
              <a:t>. bacakta 2-3 ay kuvvet egzersizi ile </a:t>
            </a:r>
          </a:p>
          <a:p>
            <a:pPr lvl="1" eaLnBrk="1" hangingPunct="1"/>
            <a:r>
              <a:rPr lang="tr-TR" dirty="0"/>
              <a:t>Tip I lif hacmi %0-20</a:t>
            </a:r>
          </a:p>
          <a:p>
            <a:pPr lvl="1" eaLnBrk="1" hangingPunct="1"/>
            <a:r>
              <a:rPr lang="tr-TR" dirty="0"/>
              <a:t>Tip II lif hacmi %20-60 artar </a:t>
            </a:r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CEB-548D-45B1-83FB-8E3BAA3BBCE3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5029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7BB5666-C7FC-4505-A4CA-4FB7E5D42FFB}" type="slidenum">
              <a:rPr lang="tr-TR"/>
              <a:pPr eaLnBrk="1" hangingPunct="1"/>
              <a:t>15</a:t>
            </a:fld>
            <a:endParaRPr lang="tr-TR"/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İşlemeyen demir paslanır</a:t>
            </a:r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Kas kullanılmazsa –yine- motor birimin 3 özelliği (kasılma hızı, gücü, yorgunluk) değişir (birkaç hafta) </a:t>
            </a:r>
          </a:p>
          <a:p>
            <a:pPr eaLnBrk="1" hangingPunct="1"/>
            <a:r>
              <a:rPr lang="tr-TR" smtClean="0"/>
              <a:t>Kullanılmamak kasta lif tipi oranını etkilemez</a:t>
            </a:r>
          </a:p>
          <a:p>
            <a:pPr eaLnBrk="1" hangingPunct="1"/>
            <a:r>
              <a:rPr lang="tr-TR" smtClean="0"/>
              <a:t>En çabuk atrofi olan Tip I liflerdir (en çok kullanılır) 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Klinik Örnekler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mtClean="0"/>
              <a:t>Poliomiyelit: Motor nöronlar haraplanır.</a:t>
            </a:r>
          </a:p>
          <a:p>
            <a:pPr>
              <a:lnSpc>
                <a:spcPct val="90000"/>
              </a:lnSpc>
            </a:pPr>
            <a:r>
              <a:rPr lang="tr-TR" smtClean="0"/>
              <a:t>Kas krampları: İskelet kasının istemsiz tetanik kasılması ile oluşur. Ekstraselüler elektrolit dengesizliği ?? (dehidratasyon, aşırı egzersiz)</a:t>
            </a:r>
          </a:p>
          <a:p>
            <a:pPr>
              <a:lnSpc>
                <a:spcPct val="90000"/>
              </a:lnSpc>
            </a:pPr>
            <a:r>
              <a:rPr lang="tr-TR" smtClean="0"/>
              <a:t>Hipokalsemik tetani: Ekstraselüler Ca, normal değerinin %40’ına düşerse olur. Kas-sinir zarındaki Na kanallarının açılmasına yol açar, spontan AP’ler çıkar.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72B77D7-FAF5-4A0F-9511-2B5DDBCCF3BC}" type="slidenum">
              <a:rPr lang="tr-TR"/>
              <a:pPr eaLnBrk="1" hangingPunct="1"/>
              <a:t>17</a:t>
            </a:fld>
            <a:endParaRPr lang="tr-TR"/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964612" cy="1143000"/>
          </a:xfrm>
        </p:spPr>
        <p:txBody>
          <a:bodyPr/>
          <a:lstStyle/>
          <a:p>
            <a:pPr eaLnBrk="1" hangingPunct="1"/>
            <a:r>
              <a:rPr lang="tr-TR" sz="4000" smtClean="0"/>
              <a:t>Kas kuvveti-döndürme momenti ilişkisi</a:t>
            </a:r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Kaslar kemiğe bağlantı noktalarına kuvvet uygulayarak çalışır. </a:t>
            </a:r>
          </a:p>
          <a:p>
            <a:pPr eaLnBrk="1" hangingPunct="1"/>
            <a:r>
              <a:rPr lang="tr-TR" dirty="0" smtClean="0"/>
              <a:t>Kas kuvveti kasın oluşturabildiği momente ve kasın enine kesit alanına bağlıdır.</a:t>
            </a:r>
          </a:p>
          <a:p>
            <a:pPr eaLnBrk="1" hangingPunct="1"/>
            <a:r>
              <a:rPr lang="tr-TR" dirty="0" smtClean="0"/>
              <a:t>Kas momenti kasın ekleme göre iskelet üzerinde tutunma şekline bağlıdır. </a:t>
            </a:r>
          </a:p>
          <a:p>
            <a:pPr eaLnBrk="1" hangingPunct="1"/>
            <a:r>
              <a:rPr lang="tr-TR" dirty="0">
                <a:latin typeface="Arial" panose="020B0604020202020204" pitchFamily="34" charset="0"/>
              </a:rPr>
              <a:t>Kuvvet yeterince fazlaysa kas kısalır, kemik hareket eder. </a:t>
            </a:r>
            <a:endParaRPr lang="tr-TR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692696"/>
            <a:ext cx="8229600" cy="4525963"/>
          </a:xfrm>
        </p:spPr>
        <p:txBody>
          <a:bodyPr/>
          <a:lstStyle/>
          <a:p>
            <a:r>
              <a:rPr lang="tr-TR" dirty="0">
                <a:latin typeface="Arial" panose="020B0604020202020204" pitchFamily="34" charset="0"/>
              </a:rPr>
              <a:t>Yük x yükün ekleme uzaklığı = Kasın gerimi x kasın tutunduğu noktanın ekleme uzaklığı. </a:t>
            </a:r>
          </a:p>
          <a:p>
            <a:r>
              <a:rPr lang="tr-TR" dirty="0" err="1">
                <a:latin typeface="Arial" panose="020B0604020202020204" pitchFamily="34" charset="0"/>
              </a:rPr>
              <a:t>Örn</a:t>
            </a:r>
            <a:r>
              <a:rPr lang="tr-TR" dirty="0">
                <a:latin typeface="Arial" panose="020B0604020202020204" pitchFamily="34" charset="0"/>
              </a:rPr>
              <a:t>. elimizle 10kg yük kaldırmak için 10 x 35 = ? X 5, buradan kasın 70kg gerim uygulaması sonucu çıkar.   </a:t>
            </a:r>
          </a:p>
          <a:p>
            <a:r>
              <a:rPr lang="tr-TR" dirty="0">
                <a:latin typeface="Arial" panose="020B0604020202020204" pitchFamily="34" charset="0"/>
              </a:rPr>
              <a:t>Ama </a:t>
            </a:r>
            <a:r>
              <a:rPr lang="tr-TR" dirty="0" err="1">
                <a:latin typeface="Arial" panose="020B0604020202020204" pitchFamily="34" charset="0"/>
              </a:rPr>
              <a:t>bisepsin</a:t>
            </a:r>
            <a:r>
              <a:rPr lang="tr-TR" dirty="0">
                <a:latin typeface="Arial" panose="020B0604020202020204" pitchFamily="34" charset="0"/>
              </a:rPr>
              <a:t> 1 cm kısalması, kolun 7 cm hareket etmesini sağlar, yani kasın kısalma hızına göre kolun hareket hızı 7 kat fazladır. Yani kaldıraç sistemi, kas kısalmasının hızını </a:t>
            </a:r>
            <a:r>
              <a:rPr lang="tr-TR" dirty="0" err="1">
                <a:latin typeface="Arial" panose="020B0604020202020204" pitchFamily="34" charset="0"/>
              </a:rPr>
              <a:t>amplifiye</a:t>
            </a:r>
            <a:r>
              <a:rPr lang="tr-TR" dirty="0">
                <a:latin typeface="Arial" panose="020B0604020202020204" pitchFamily="34" charset="0"/>
              </a:rPr>
              <a:t> eder. </a:t>
            </a:r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CEB-548D-45B1-83FB-8E3BAA3BBCE3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57112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4581635-324C-4208-B094-82862D73697D}" type="slidenum">
              <a:rPr lang="tr-TR"/>
              <a:pPr eaLnBrk="1" hangingPunct="1"/>
              <a:t>19</a:t>
            </a:fld>
            <a:endParaRPr lang="tr-TR"/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Kas kuvveti-lif yerleşim ilişkisi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smtClean="0"/>
              <a:t>Kas kuvvetinde liflerinin yerleşim şekli de önemlidir.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Fasiküllerin çekme eksenine göre yerleşimi önemlidir.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Çoğu kasta fasiküller çekme eksenine paralel değildir, daha çok kuş tüyündeki tüylere benzer yerleşimdedir.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Fasiküller çekme eksenine ne kadar açılı ise kesit alanı o kadar büyüktür.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Kesit alanı arttıkça kuvvet artar.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İskelet kası lif tipleri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4525963"/>
          </a:xfrm>
        </p:spPr>
        <p:txBody>
          <a:bodyPr/>
          <a:lstStyle/>
          <a:p>
            <a:r>
              <a:rPr lang="tr-TR" dirty="0" smtClean="0"/>
              <a:t>Kısalma hızları (hızlı-yavaş)</a:t>
            </a:r>
          </a:p>
          <a:p>
            <a:r>
              <a:rPr lang="tr-TR" dirty="0" smtClean="0"/>
              <a:t>ATP oluşturma şekilleri (</a:t>
            </a:r>
            <a:r>
              <a:rPr lang="tr-TR" dirty="0" err="1" smtClean="0"/>
              <a:t>oksidatif-glikolitik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Tip I (S) (yavaş + </a:t>
            </a:r>
            <a:r>
              <a:rPr lang="tr-TR" dirty="0" err="1" smtClean="0"/>
              <a:t>oksidatif</a:t>
            </a:r>
            <a:r>
              <a:rPr lang="tr-TR" dirty="0" smtClean="0"/>
              <a:t>) </a:t>
            </a:r>
          </a:p>
          <a:p>
            <a:pPr lvl="1"/>
            <a:r>
              <a:rPr lang="tr-TR" dirty="0" smtClean="0"/>
              <a:t>Tip </a:t>
            </a:r>
            <a:r>
              <a:rPr lang="tr-TR" dirty="0" err="1" smtClean="0"/>
              <a:t>IIa</a:t>
            </a:r>
            <a:r>
              <a:rPr lang="tr-TR" dirty="0" smtClean="0"/>
              <a:t> (FR) (hızlı + </a:t>
            </a:r>
            <a:r>
              <a:rPr lang="tr-TR" dirty="0" err="1" smtClean="0"/>
              <a:t>oksidatif</a:t>
            </a:r>
            <a:r>
              <a:rPr lang="tr-TR" dirty="0" smtClean="0"/>
              <a:t>/</a:t>
            </a:r>
            <a:r>
              <a:rPr lang="tr-TR" dirty="0" err="1" smtClean="0"/>
              <a:t>glikolitik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Tip </a:t>
            </a:r>
            <a:r>
              <a:rPr lang="tr-TR" dirty="0" err="1" smtClean="0"/>
              <a:t>IIb</a:t>
            </a:r>
            <a:r>
              <a:rPr lang="tr-TR" dirty="0" smtClean="0"/>
              <a:t> (FF) (hızlı + </a:t>
            </a:r>
            <a:r>
              <a:rPr lang="tr-TR" dirty="0" err="1" smtClean="0"/>
              <a:t>glikolitik</a:t>
            </a:r>
            <a:r>
              <a:rPr lang="tr-TR" dirty="0" smtClean="0"/>
              <a:t>)</a:t>
            </a:r>
            <a:endParaRPr lang="tr-TR" dirty="0"/>
          </a:p>
          <a:p>
            <a:pPr marL="457200" lvl="1" indent="0">
              <a:buNone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Tüm kasta gerim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mtClean="0"/>
              <a:t>Her lifte oluşan gerime bağlıdır</a:t>
            </a:r>
          </a:p>
          <a:p>
            <a:pPr lvl="1">
              <a:lnSpc>
                <a:spcPct val="90000"/>
              </a:lnSpc>
            </a:pPr>
            <a:r>
              <a:rPr lang="tr-TR" smtClean="0"/>
              <a:t>AP frekansı (frekans-gerim ilişkisi) (tetanide gerim artar)</a:t>
            </a:r>
          </a:p>
          <a:p>
            <a:pPr lvl="1">
              <a:lnSpc>
                <a:spcPct val="90000"/>
              </a:lnSpc>
            </a:pPr>
            <a:r>
              <a:rPr lang="tr-TR" smtClean="0"/>
              <a:t>Lif uzunluğu (boy-gerim ilişkisi)</a:t>
            </a:r>
          </a:p>
          <a:p>
            <a:pPr lvl="1">
              <a:lnSpc>
                <a:spcPct val="90000"/>
              </a:lnSpc>
            </a:pPr>
            <a:r>
              <a:rPr lang="tr-TR" smtClean="0"/>
              <a:t>Lif çapı</a:t>
            </a:r>
          </a:p>
          <a:p>
            <a:pPr lvl="1">
              <a:lnSpc>
                <a:spcPct val="90000"/>
              </a:lnSpc>
            </a:pPr>
            <a:r>
              <a:rPr lang="tr-TR" smtClean="0"/>
              <a:t>Yorgunluk</a:t>
            </a:r>
          </a:p>
          <a:p>
            <a:pPr>
              <a:lnSpc>
                <a:spcPct val="90000"/>
              </a:lnSpc>
            </a:pPr>
            <a:r>
              <a:rPr lang="tr-TR" smtClean="0"/>
              <a:t>Aktif lif sayısına bağlıdır</a:t>
            </a:r>
          </a:p>
          <a:p>
            <a:pPr lvl="1">
              <a:lnSpc>
                <a:spcPct val="90000"/>
              </a:lnSpc>
            </a:pPr>
            <a:r>
              <a:rPr lang="tr-TR" smtClean="0"/>
              <a:t>Motor birim başına lif sayısı</a:t>
            </a:r>
          </a:p>
          <a:p>
            <a:pPr lvl="1">
              <a:lnSpc>
                <a:spcPct val="90000"/>
              </a:lnSpc>
            </a:pPr>
            <a:r>
              <a:rPr lang="tr-TR" smtClean="0"/>
              <a:t>Aktif motor birim sayısı</a:t>
            </a:r>
          </a:p>
          <a:p>
            <a:pPr>
              <a:lnSpc>
                <a:spcPct val="90000"/>
              </a:lnSpc>
            </a:pPr>
            <a:r>
              <a:rPr lang="tr-TR" smtClean="0"/>
              <a:t>Liflerin kastaki yerleşim şekline bağlıdır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Tüm kasta kısalma hızı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mtClean="0"/>
              <a:t>Tüm kasa uygulanan kuvvet</a:t>
            </a:r>
          </a:p>
          <a:p>
            <a:r>
              <a:rPr lang="tr-TR" smtClean="0"/>
              <a:t>Kastaki motor birimlerin tipi</a:t>
            </a:r>
          </a:p>
          <a:p>
            <a:r>
              <a:rPr lang="tr-TR" smtClean="0"/>
              <a:t>Liflerin kastaki yerleşim şekline bağlıdır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80360" y="764704"/>
            <a:ext cx="8229600" cy="4525963"/>
          </a:xfrm>
        </p:spPr>
        <p:txBody>
          <a:bodyPr/>
          <a:lstStyle/>
          <a:p>
            <a:r>
              <a:rPr lang="tr-TR" dirty="0">
                <a:latin typeface="Arial" panose="020B0604020202020204" pitchFamily="34" charset="0"/>
              </a:rPr>
              <a:t>Hızlı ve yavaş liflerde </a:t>
            </a:r>
            <a:r>
              <a:rPr lang="tr-TR" dirty="0" err="1">
                <a:latin typeface="Arial" panose="020B0604020202020204" pitchFamily="34" charset="0"/>
              </a:rPr>
              <a:t>ATP’yi</a:t>
            </a:r>
            <a:r>
              <a:rPr lang="tr-TR" dirty="0">
                <a:latin typeface="Arial" panose="020B0604020202020204" pitchFamily="34" charset="0"/>
              </a:rPr>
              <a:t> farklı hızlarda parçalayan </a:t>
            </a:r>
            <a:r>
              <a:rPr lang="tr-TR" dirty="0" err="1">
                <a:latin typeface="Arial" panose="020B0604020202020204" pitchFamily="34" charset="0"/>
              </a:rPr>
              <a:t>miyozin</a:t>
            </a:r>
            <a:r>
              <a:rPr lang="tr-TR" dirty="0">
                <a:latin typeface="Arial" panose="020B0604020202020204" pitchFamily="34" charset="0"/>
              </a:rPr>
              <a:t> tipleri var bu nedenle çapraz köprü döngü hızları farklı. Çapraz köprünün oluşturduğu kuvvet yaklaşık aynı.</a:t>
            </a:r>
          </a:p>
          <a:p>
            <a:r>
              <a:rPr lang="tr-TR" dirty="0">
                <a:latin typeface="Arial" panose="020B0604020202020204" pitchFamily="34" charset="0"/>
              </a:rPr>
              <a:t>Tip I lif (yavaş) </a:t>
            </a:r>
            <a:r>
              <a:rPr lang="tr-TR" dirty="0" err="1">
                <a:latin typeface="Arial" panose="020B0604020202020204" pitchFamily="34" charset="0"/>
              </a:rPr>
              <a:t>oksidatif</a:t>
            </a:r>
            <a:r>
              <a:rPr lang="tr-TR" dirty="0">
                <a:latin typeface="Arial" panose="020B0604020202020204" pitchFamily="34" charset="0"/>
              </a:rPr>
              <a:t>, ATP için dolaşımdan gelen oksijen ve yakıt moleküllerini kullanıyor.  </a:t>
            </a:r>
          </a:p>
          <a:p>
            <a:r>
              <a:rPr lang="tr-TR" dirty="0">
                <a:latin typeface="Arial" panose="020B0604020202020204" pitchFamily="34" charset="0"/>
              </a:rPr>
              <a:t>Hızlı lifler </a:t>
            </a:r>
            <a:r>
              <a:rPr lang="tr-TR" dirty="0" err="1">
                <a:latin typeface="Arial" panose="020B0604020202020204" pitchFamily="34" charset="0"/>
              </a:rPr>
              <a:t>glikolitik</a:t>
            </a:r>
            <a:r>
              <a:rPr lang="tr-TR" dirty="0">
                <a:latin typeface="Arial" panose="020B0604020202020204" pitchFamily="34" charset="0"/>
              </a:rPr>
              <a:t>, mitokondri az, </a:t>
            </a:r>
            <a:r>
              <a:rPr lang="tr-TR" dirty="0" err="1">
                <a:latin typeface="Arial" panose="020B0604020202020204" pitchFamily="34" charset="0"/>
              </a:rPr>
              <a:t>glikolitik</a:t>
            </a:r>
            <a:r>
              <a:rPr lang="tr-TR" dirty="0">
                <a:latin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</a:rPr>
              <a:t>enzim </a:t>
            </a:r>
            <a:r>
              <a:rPr lang="tr-TR" dirty="0">
                <a:latin typeface="Arial" panose="020B0604020202020204" pitchFamily="34" charset="0"/>
              </a:rPr>
              <a:t>ve glikojeni çok, </a:t>
            </a:r>
            <a:r>
              <a:rPr lang="tr-TR" dirty="0" err="1">
                <a:latin typeface="Arial" panose="020B0604020202020204" pitchFamily="34" charset="0"/>
              </a:rPr>
              <a:t>miyoglobini</a:t>
            </a:r>
            <a:r>
              <a:rPr lang="tr-TR" dirty="0">
                <a:latin typeface="Arial" panose="020B0604020202020204" pitchFamily="34" charset="0"/>
              </a:rPr>
              <a:t> az, soluk</a:t>
            </a:r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CEB-548D-45B1-83FB-8E3BAA3BBCE3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6061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3A900BC-4B3E-49F2-97FD-07593D52BE96}" type="slidenum">
              <a:rPr lang="tr-TR"/>
              <a:pPr eaLnBrk="1" hangingPunct="1"/>
              <a:t>4</a:t>
            </a:fld>
            <a:endParaRPr lang="tr-TR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İskelet kası lif tipleri: Tip I (S)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Kasılma hızı yavaş, kırmızı </a:t>
            </a:r>
          </a:p>
          <a:p>
            <a:pPr eaLnBrk="1" hangingPunct="1"/>
            <a:r>
              <a:rPr lang="tr-TR" dirty="0" smtClean="0"/>
              <a:t>Yüksek </a:t>
            </a:r>
            <a:r>
              <a:rPr lang="tr-TR" dirty="0" err="1" smtClean="0"/>
              <a:t>oksidatif</a:t>
            </a:r>
            <a:r>
              <a:rPr lang="tr-TR" dirty="0" smtClean="0"/>
              <a:t> kapasite (mitokondri çok, kanlanma fazla, </a:t>
            </a:r>
            <a:r>
              <a:rPr lang="tr-TR" dirty="0" err="1" smtClean="0"/>
              <a:t>miyoglobin</a:t>
            </a:r>
            <a:r>
              <a:rPr lang="tr-TR" dirty="0" smtClean="0"/>
              <a:t>* fazla)</a:t>
            </a:r>
          </a:p>
          <a:p>
            <a:pPr eaLnBrk="1" hangingPunct="1"/>
            <a:r>
              <a:rPr lang="tr-TR" dirty="0" smtClean="0"/>
              <a:t>Glikojen-</a:t>
            </a:r>
            <a:r>
              <a:rPr lang="tr-TR" dirty="0" err="1" smtClean="0"/>
              <a:t>glikolitik</a:t>
            </a:r>
            <a:r>
              <a:rPr lang="tr-TR" dirty="0" smtClean="0"/>
              <a:t> enzim az</a:t>
            </a:r>
          </a:p>
          <a:p>
            <a:pPr eaLnBrk="1" hangingPunct="1"/>
            <a:r>
              <a:rPr lang="tr-TR" dirty="0" err="1" smtClean="0"/>
              <a:t>ATPaz</a:t>
            </a:r>
            <a:r>
              <a:rPr lang="tr-TR" dirty="0" smtClean="0"/>
              <a:t> aktivitesi yavaş </a:t>
            </a:r>
            <a:r>
              <a:rPr lang="tr-TR" dirty="0" err="1" smtClean="0"/>
              <a:t>miyozin</a:t>
            </a:r>
            <a:r>
              <a:rPr lang="tr-TR" dirty="0" smtClean="0"/>
              <a:t> tipi içerir, </a:t>
            </a:r>
            <a:r>
              <a:rPr lang="tr-TR" dirty="0" err="1" smtClean="0"/>
              <a:t>Ca</a:t>
            </a:r>
            <a:r>
              <a:rPr lang="tr-TR" dirty="0" smtClean="0"/>
              <a:t> pompalama sınırlı, küçük çaplı  </a:t>
            </a:r>
          </a:p>
          <a:p>
            <a:pPr eaLnBrk="1" hangingPunct="1"/>
            <a:r>
              <a:rPr lang="tr-TR" dirty="0" err="1" smtClean="0"/>
              <a:t>Postürü</a:t>
            </a:r>
            <a:r>
              <a:rPr lang="tr-TR" dirty="0" smtClean="0"/>
              <a:t> sağlayan kaslarda çok  </a:t>
            </a:r>
          </a:p>
          <a:p>
            <a:pPr marL="0" indent="0" eaLnBrk="1" hangingPunct="1">
              <a:buNone/>
            </a:pPr>
            <a:r>
              <a:rPr lang="tr-TR" sz="2000" dirty="0" smtClean="0">
                <a:latin typeface="Arial" panose="020B0604020202020204" pitchFamily="34" charset="0"/>
              </a:rPr>
              <a:t>*</a:t>
            </a:r>
            <a:r>
              <a:rPr lang="tr-TR" sz="2000" dirty="0" err="1" smtClean="0">
                <a:latin typeface="Arial" panose="020B0604020202020204" pitchFamily="34" charset="0"/>
              </a:rPr>
              <a:t>Miyoglobin</a:t>
            </a:r>
            <a:r>
              <a:rPr lang="tr-TR" sz="2000" dirty="0" smtClean="0">
                <a:latin typeface="Arial" panose="020B0604020202020204" pitchFamily="34" charset="0"/>
              </a:rPr>
              <a:t> </a:t>
            </a:r>
            <a:r>
              <a:rPr lang="tr-TR" sz="2000" dirty="0">
                <a:latin typeface="Arial" panose="020B0604020202020204" pitchFamily="34" charset="0"/>
              </a:rPr>
              <a:t>oksijen bağlayan protein, kırmızı rengi verir</a:t>
            </a:r>
            <a:r>
              <a:rPr lang="tr-TR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7E8430E-A9F4-4046-949E-052173EBBF57}" type="slidenum">
              <a:rPr lang="tr-TR"/>
              <a:pPr eaLnBrk="1" hangingPunct="1"/>
              <a:t>5</a:t>
            </a:fld>
            <a:endParaRPr lang="tr-TR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İskelet kası tipleri: Tip II-A (FR)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Kasılma hızlı, </a:t>
            </a:r>
            <a:r>
              <a:rPr lang="tr-TR" dirty="0" err="1" smtClean="0"/>
              <a:t>oksidatif-glikolitik</a:t>
            </a:r>
            <a:r>
              <a:rPr lang="tr-TR" dirty="0" smtClean="0"/>
              <a:t>, kırmızı  </a:t>
            </a:r>
          </a:p>
          <a:p>
            <a:pPr eaLnBrk="1" hangingPunct="1"/>
            <a:r>
              <a:rPr lang="tr-TR" dirty="0" smtClean="0"/>
              <a:t>Yüksek </a:t>
            </a:r>
            <a:r>
              <a:rPr lang="tr-TR" dirty="0" err="1" smtClean="0"/>
              <a:t>glikolitik</a:t>
            </a:r>
            <a:r>
              <a:rPr lang="tr-TR" dirty="0" smtClean="0"/>
              <a:t> ve </a:t>
            </a:r>
            <a:r>
              <a:rPr lang="tr-TR" dirty="0" err="1" smtClean="0"/>
              <a:t>oksidatif</a:t>
            </a:r>
            <a:r>
              <a:rPr lang="tr-TR" dirty="0" smtClean="0"/>
              <a:t> kapasite</a:t>
            </a:r>
          </a:p>
          <a:p>
            <a:pPr eaLnBrk="1" hangingPunct="1"/>
            <a:r>
              <a:rPr lang="tr-TR" dirty="0" smtClean="0"/>
              <a:t>Hızlı </a:t>
            </a:r>
            <a:r>
              <a:rPr lang="tr-TR" dirty="0" err="1" smtClean="0"/>
              <a:t>miyozin</a:t>
            </a:r>
            <a:r>
              <a:rPr lang="tr-TR" dirty="0" smtClean="0"/>
              <a:t> </a:t>
            </a:r>
            <a:r>
              <a:rPr lang="tr-TR" dirty="0" err="1" smtClean="0"/>
              <a:t>ATPaz</a:t>
            </a:r>
            <a:r>
              <a:rPr lang="tr-TR" dirty="0" smtClean="0"/>
              <a:t> aktivitesi, büyük çaplı*, </a:t>
            </a:r>
            <a:r>
              <a:rPr lang="tr-TR" dirty="0" err="1" smtClean="0"/>
              <a:t>Ca</a:t>
            </a:r>
            <a:r>
              <a:rPr lang="tr-TR" dirty="0" smtClean="0"/>
              <a:t> pompalama fazla, </a:t>
            </a:r>
          </a:p>
          <a:p>
            <a:pPr eaLnBrk="1" hangingPunct="1"/>
            <a:r>
              <a:rPr lang="tr-TR" dirty="0" smtClean="0"/>
              <a:t>İnce motor hareketle ilgili kaslarda çoktur </a:t>
            </a:r>
          </a:p>
          <a:p>
            <a:pPr marL="0" indent="0" eaLnBrk="1" hangingPunct="1">
              <a:buNone/>
            </a:pPr>
            <a:r>
              <a:rPr lang="tr-TR" dirty="0" smtClean="0">
                <a:latin typeface="Arial" panose="020B0604020202020204" pitchFamily="34" charset="0"/>
              </a:rPr>
              <a:t>*</a:t>
            </a:r>
            <a:r>
              <a:rPr lang="tr-TR" sz="2400" dirty="0" smtClean="0">
                <a:latin typeface="Arial" panose="020B0604020202020204" pitchFamily="34" charset="0"/>
              </a:rPr>
              <a:t>Birim </a:t>
            </a:r>
            <a:r>
              <a:rPr lang="tr-TR" sz="2400" dirty="0">
                <a:latin typeface="Arial" panose="020B0604020202020204" pitchFamily="34" charset="0"/>
              </a:rPr>
              <a:t>alanda </a:t>
            </a:r>
            <a:r>
              <a:rPr lang="tr-TR" sz="2400" dirty="0" err="1">
                <a:latin typeface="Arial" panose="020B0604020202020204" pitchFamily="34" charset="0"/>
              </a:rPr>
              <a:t>aktin-miyozin</a:t>
            </a:r>
            <a:r>
              <a:rPr lang="tr-TR" sz="2400" dirty="0">
                <a:latin typeface="Arial" panose="020B0604020202020204" pitchFamily="34" charset="0"/>
              </a:rPr>
              <a:t> yaklaşık aynı, bu nedenle büyük çaplı lifin oluşturduğu kuvvet daha fazla</a:t>
            </a:r>
            <a:endParaRPr lang="tr-TR" sz="2400" dirty="0" smtClean="0"/>
          </a:p>
          <a:p>
            <a:pPr eaLnBrk="1" hangingPunct="1"/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E006382-1F49-406C-BAD1-50CCF7A6B653}" type="slidenum">
              <a:rPr lang="tr-TR"/>
              <a:pPr eaLnBrk="1" hangingPunct="1"/>
              <a:t>6</a:t>
            </a:fld>
            <a:endParaRPr lang="tr-TR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İskelet kası tipleri: Tip II-B (FF)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En hızlı, glikolitik, beyaz </a:t>
            </a:r>
          </a:p>
          <a:p>
            <a:pPr eaLnBrk="1" hangingPunct="1"/>
            <a:r>
              <a:rPr lang="tr-TR" smtClean="0"/>
              <a:t>Yüksek glikolitik ve düşük oksidatif kapasite,</a:t>
            </a:r>
          </a:p>
          <a:p>
            <a:pPr eaLnBrk="1" hangingPunct="1"/>
            <a:r>
              <a:rPr lang="tr-TR" smtClean="0"/>
              <a:t>Fosfokreatin, glikojen fazla </a:t>
            </a:r>
          </a:p>
          <a:p>
            <a:pPr eaLnBrk="1" hangingPunct="1"/>
            <a:r>
              <a:rPr lang="tr-TR" smtClean="0"/>
              <a:t>Hızlı miyozin ATPaz akt.,en büyük çaplı, Ca pomp. fazla</a:t>
            </a:r>
          </a:p>
          <a:p>
            <a:pPr eaLnBrk="1" hangingPunct="1"/>
            <a:r>
              <a:rPr lang="tr-TR" smtClean="0"/>
              <a:t>İnce motor hareketle ilgili kaslarda çoktur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6FF1866-7B9D-4946-AB65-ED5369FD1A76}" type="slidenum">
              <a:rPr lang="tr-TR"/>
              <a:pPr eaLnBrk="1" hangingPunct="1"/>
              <a:t>7</a:t>
            </a:fld>
            <a:endParaRPr lang="tr-TR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pPr eaLnBrk="1" hangingPunct="1"/>
            <a:r>
              <a:rPr lang="tr-TR" smtClean="0"/>
              <a:t>Motor birim tipleri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51117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/>
              <a:t>Bir kas Tip I, Tip IIa ve Tip IIb liflerin karışımından oluşur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Bir motor birimdeki kas lifleri tek tip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Motor birim de Tip I, Tip IIa ve Tip IIb diye tanımlanır.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En kolay uyarılan Tip I (büyüklük prensibi), sonra Tip IIa, sonra Tip IIb (gevşeme tersi sıra ile)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Örn. ayağa kalkarken Tip I, yürürken Tip IIa, koşar-zıplarken tip IIb eklenir (kabaca).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E0FA39D-756D-48FB-93C4-F2DC3704897F}" type="slidenum">
              <a:rPr lang="tr-TR"/>
              <a:pPr eaLnBrk="1" hangingPunct="1"/>
              <a:t>8</a:t>
            </a:fld>
            <a:endParaRPr lang="tr-TR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Lif tipi motor nöronla ilgilidir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Cerrahi olarak kası innerve eden sinir değiştirilirse, kas lifi bu sinirin özelliğini kazanır. Hızlı kasın aksonu yavaş kasa bağlanırsa, yavaş kas, hızlı kas haline gelir.</a:t>
            </a:r>
          </a:p>
          <a:p>
            <a:pPr eaLnBrk="1" hangingPunct="1"/>
            <a:r>
              <a:rPr lang="tr-TR" smtClean="0"/>
              <a:t>Hızlı motor birim nöronu az frekansla ateşlenirse bir süre sonra kas yavaş tip kas halini alır.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45DFC82-1F4F-4087-A727-DB46A6F107F5}" type="slidenum">
              <a:rPr lang="tr-TR"/>
              <a:pPr eaLnBrk="1" hangingPunct="1"/>
              <a:t>9</a:t>
            </a:fld>
            <a:endParaRPr lang="tr-TR"/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Hipertrofi, atrofi, hiperplazi</a:t>
            </a:r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eaLnBrk="1" hangingPunct="1"/>
            <a:r>
              <a:rPr lang="tr-TR" dirty="0" smtClean="0"/>
              <a:t>Kas kütlesinin artışı </a:t>
            </a:r>
            <a:r>
              <a:rPr lang="tr-TR" dirty="0" err="1" smtClean="0"/>
              <a:t>hipertrofidir</a:t>
            </a:r>
            <a:r>
              <a:rPr lang="tr-TR" dirty="0" smtClean="0"/>
              <a:t>. Aktin-</a:t>
            </a:r>
            <a:r>
              <a:rPr lang="tr-TR" dirty="0" err="1" smtClean="0"/>
              <a:t>miyozin</a:t>
            </a:r>
            <a:r>
              <a:rPr lang="tr-TR" dirty="0" smtClean="0"/>
              <a:t> sayısı, enzimler (</a:t>
            </a:r>
            <a:r>
              <a:rPr lang="tr-TR" dirty="0" err="1" smtClean="0"/>
              <a:t>özl</a:t>
            </a:r>
            <a:r>
              <a:rPr lang="tr-TR" dirty="0" smtClean="0"/>
              <a:t>. </a:t>
            </a:r>
            <a:r>
              <a:rPr lang="tr-TR" dirty="0" err="1" smtClean="0"/>
              <a:t>glikolitik</a:t>
            </a:r>
            <a:r>
              <a:rPr lang="tr-TR" dirty="0" smtClean="0"/>
              <a:t>) artar. Yüke karşı kasılma ile hızla gelişir (6-10 </a:t>
            </a:r>
            <a:r>
              <a:rPr lang="tr-TR" dirty="0" err="1" smtClean="0"/>
              <a:t>hf</a:t>
            </a:r>
            <a:r>
              <a:rPr lang="tr-TR" dirty="0" smtClean="0"/>
              <a:t>). </a:t>
            </a:r>
          </a:p>
          <a:p>
            <a:pPr eaLnBrk="1" hangingPunct="1"/>
            <a:r>
              <a:rPr lang="tr-TR" dirty="0" smtClean="0"/>
              <a:t>Kas kütlesinin azalmasına </a:t>
            </a:r>
            <a:r>
              <a:rPr lang="tr-TR" dirty="0" err="1" smtClean="0"/>
              <a:t>atrofi</a:t>
            </a:r>
            <a:r>
              <a:rPr lang="tr-TR" dirty="0" smtClean="0"/>
              <a:t> denir (kullanılmama </a:t>
            </a:r>
            <a:r>
              <a:rPr lang="tr-TR" dirty="0" err="1" smtClean="0"/>
              <a:t>atrofisi</a:t>
            </a:r>
            <a:r>
              <a:rPr lang="tr-TR" dirty="0" smtClean="0"/>
              <a:t>, </a:t>
            </a:r>
            <a:r>
              <a:rPr lang="tr-TR" dirty="0" err="1" smtClean="0"/>
              <a:t>denervasyon</a:t>
            </a:r>
            <a:r>
              <a:rPr lang="tr-TR" dirty="0" smtClean="0"/>
              <a:t> </a:t>
            </a:r>
            <a:r>
              <a:rPr lang="tr-TR" dirty="0" err="1" smtClean="0"/>
              <a:t>atrofisi</a:t>
            </a:r>
            <a:r>
              <a:rPr lang="tr-TR" dirty="0" smtClean="0"/>
              <a:t>*). </a:t>
            </a:r>
            <a:r>
              <a:rPr lang="tr-TR" sz="2800" i="1" dirty="0" smtClean="0"/>
              <a:t>(</a:t>
            </a:r>
            <a:r>
              <a:rPr lang="tr-TR" sz="2800" i="1" dirty="0" err="1" smtClean="0"/>
              <a:t>Fasikülasyon</a:t>
            </a:r>
            <a:r>
              <a:rPr lang="tr-TR" sz="2800" i="1" dirty="0" smtClean="0"/>
              <a:t>, </a:t>
            </a:r>
            <a:r>
              <a:rPr lang="tr-TR" sz="2800" i="1" dirty="0" err="1" smtClean="0"/>
              <a:t>fibrilasyon</a:t>
            </a:r>
            <a:r>
              <a:rPr lang="tr-TR" sz="2800" i="1" dirty="0" smtClean="0"/>
              <a:t>)</a:t>
            </a:r>
          </a:p>
          <a:p>
            <a:pPr eaLnBrk="1" hangingPunct="1"/>
            <a:r>
              <a:rPr lang="tr-TR" dirty="0" err="1" smtClean="0"/>
              <a:t>Hiperplazi</a:t>
            </a:r>
            <a:r>
              <a:rPr lang="tr-TR" dirty="0" smtClean="0"/>
              <a:t> (kas lifi sayısının artışı) az gözlenir.</a:t>
            </a:r>
          </a:p>
          <a:p>
            <a:r>
              <a:rPr lang="tr-TR" sz="2000" dirty="0" err="1">
                <a:latin typeface="Arial" panose="020B0604020202020204" pitchFamily="34" charset="0"/>
              </a:rPr>
              <a:t>Denervasyon</a:t>
            </a:r>
            <a:r>
              <a:rPr lang="tr-TR" sz="2000" dirty="0">
                <a:latin typeface="Arial" panose="020B0604020202020204" pitchFamily="34" charset="0"/>
              </a:rPr>
              <a:t>: siniri </a:t>
            </a:r>
            <a:r>
              <a:rPr lang="tr-TR" sz="2000">
                <a:latin typeface="Arial" panose="020B0604020202020204" pitchFamily="34" charset="0"/>
              </a:rPr>
              <a:t>harap </a:t>
            </a:r>
            <a:r>
              <a:rPr lang="tr-TR" sz="2000" smtClean="0">
                <a:latin typeface="Arial" panose="020B0604020202020204" pitchFamily="34" charset="0"/>
              </a:rPr>
              <a:t>olursa; Kullanılmama</a:t>
            </a:r>
            <a:r>
              <a:rPr lang="tr-TR" sz="2000" dirty="0">
                <a:latin typeface="Arial" panose="020B0604020202020204" pitchFamily="34" charset="0"/>
              </a:rPr>
              <a:t>: </a:t>
            </a:r>
            <a:r>
              <a:rPr lang="tr-TR" sz="2000" dirty="0" err="1">
                <a:latin typeface="Arial" panose="020B0604020202020204" pitchFamily="34" charset="0"/>
              </a:rPr>
              <a:t>örn</a:t>
            </a:r>
            <a:r>
              <a:rPr lang="tr-TR" sz="2000" dirty="0">
                <a:latin typeface="Arial" panose="020B0604020202020204" pitchFamily="34" charset="0"/>
              </a:rPr>
              <a:t> kemik kırığı</a:t>
            </a:r>
          </a:p>
          <a:p>
            <a:pPr eaLnBrk="1" hangingPunct="1"/>
            <a:endParaRPr lang="tr-TR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4103</TotalTime>
  <Words>1005</Words>
  <Application>Microsoft Office PowerPoint</Application>
  <PresentationFormat>Ekran Gösterisi (4:3)</PresentationFormat>
  <Paragraphs>115</Paragraphs>
  <Slides>21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4" baseType="lpstr">
      <vt:lpstr>Arial</vt:lpstr>
      <vt:lpstr>Wingdings</vt:lpstr>
      <vt:lpstr>Varsayılan Tasarım</vt:lpstr>
      <vt:lpstr>İskelet kası lif tipleri</vt:lpstr>
      <vt:lpstr>İskelet kası lif tipleri</vt:lpstr>
      <vt:lpstr>PowerPoint Sunusu</vt:lpstr>
      <vt:lpstr>İskelet kası lif tipleri: Tip I (S)</vt:lpstr>
      <vt:lpstr>İskelet kası tipleri: Tip II-A (FR)</vt:lpstr>
      <vt:lpstr>İskelet kası tipleri: Tip II-B (FF)</vt:lpstr>
      <vt:lpstr>Motor birim tipleri</vt:lpstr>
      <vt:lpstr>Lif tipi motor nöronla ilgilidir</vt:lpstr>
      <vt:lpstr>Hipertrofi, atrofi, hiperplazi</vt:lpstr>
      <vt:lpstr>Egzersiz</vt:lpstr>
      <vt:lpstr>Dayanıklılık antrenmanı</vt:lpstr>
      <vt:lpstr>Kuvvet egzersizi</vt:lpstr>
      <vt:lpstr>Egzersiz-Lif tipi ilişkisi</vt:lpstr>
      <vt:lpstr>PowerPoint Sunusu</vt:lpstr>
      <vt:lpstr>İşlemeyen demir paslanır</vt:lpstr>
      <vt:lpstr>Klinik Örnekler</vt:lpstr>
      <vt:lpstr>Kas kuvveti-döndürme momenti ilişkisi</vt:lpstr>
      <vt:lpstr>PowerPoint Sunusu</vt:lpstr>
      <vt:lpstr>Kas kuvveti-lif yerleşim ilişkisi</vt:lpstr>
      <vt:lpstr>Tüm kasta gerim</vt:lpstr>
      <vt:lpstr>Tüm kasta kısalma hızı</vt:lpstr>
    </vt:vector>
  </TitlesOfParts>
  <Company>ankara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MEKANİK</dc:title>
  <dc:creator>ersoz</dc:creator>
  <cp:lastModifiedBy>user</cp:lastModifiedBy>
  <cp:revision>233</cp:revision>
  <dcterms:created xsi:type="dcterms:W3CDTF">2016-02-16T00:28:58Z</dcterms:created>
  <dcterms:modified xsi:type="dcterms:W3CDTF">2020-05-17T10:38:12Z</dcterms:modified>
</cp:coreProperties>
</file>