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embeddings/oleObject1.bin" ContentType="application/vnd.openxmlformats-officedocument.oleObject"/>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43"/>
  </p:notesMasterIdLst>
  <p:sldIdLst>
    <p:sldId id="256" r:id="rId2"/>
    <p:sldId id="368" r:id="rId3"/>
    <p:sldId id="369" r:id="rId4"/>
    <p:sldId id="370" r:id="rId5"/>
    <p:sldId id="428" r:id="rId6"/>
    <p:sldId id="431" r:id="rId7"/>
    <p:sldId id="372" r:id="rId8"/>
    <p:sldId id="373" r:id="rId9"/>
    <p:sldId id="374" r:id="rId10"/>
    <p:sldId id="434" r:id="rId11"/>
    <p:sldId id="435" r:id="rId12"/>
    <p:sldId id="436" r:id="rId13"/>
    <p:sldId id="376" r:id="rId14"/>
    <p:sldId id="375" r:id="rId15"/>
    <p:sldId id="378" r:id="rId16"/>
    <p:sldId id="377" r:id="rId17"/>
    <p:sldId id="379" r:id="rId18"/>
    <p:sldId id="380" r:id="rId19"/>
    <p:sldId id="381" r:id="rId20"/>
    <p:sldId id="382" r:id="rId21"/>
    <p:sldId id="383" r:id="rId22"/>
    <p:sldId id="384" r:id="rId23"/>
    <p:sldId id="385" r:id="rId24"/>
    <p:sldId id="387" r:id="rId25"/>
    <p:sldId id="388" r:id="rId26"/>
    <p:sldId id="389" r:id="rId27"/>
    <p:sldId id="391" r:id="rId28"/>
    <p:sldId id="393" r:id="rId29"/>
    <p:sldId id="394" r:id="rId30"/>
    <p:sldId id="395" r:id="rId31"/>
    <p:sldId id="396" r:id="rId32"/>
    <p:sldId id="397" r:id="rId33"/>
    <p:sldId id="398" r:id="rId34"/>
    <p:sldId id="399" r:id="rId35"/>
    <p:sldId id="259" r:id="rId36"/>
    <p:sldId id="400" r:id="rId37"/>
    <p:sldId id="261" r:id="rId38"/>
    <p:sldId id="401" r:id="rId39"/>
    <p:sldId id="269" r:id="rId40"/>
    <p:sldId id="271" r:id="rId41"/>
    <p:sldId id="272"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06/relationships/legacyDocTextInfo" Target="legacyDocTextInfo.bin"/></Relationships>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11" Type="http://schemas.microsoft.com/office/2006/relationships/legacyDiagramText" Target="legacyDiagramText11.bin"/><Relationship Id="rId5" Type="http://schemas.microsoft.com/office/2006/relationships/legacyDiagramText" Target="legacyDiagramText5.bin"/><Relationship Id="rId10" Type="http://schemas.microsoft.com/office/2006/relationships/legacyDiagramText" Target="legacyDiagramText10.bin"/><Relationship Id="rId4" Type="http://schemas.microsoft.com/office/2006/relationships/legacyDiagramText" Target="legacyDiagramText4.bin"/><Relationship Id="rId9" Type="http://schemas.microsoft.com/office/2006/relationships/legacyDiagramText" Target="legacyDiagramText9.bin"/></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40B71-B167-4EEA-B83A-9BF92219CF8C}" type="datetimeFigureOut">
              <a:rPr lang="tr-TR" smtClean="0"/>
              <a:pPr/>
              <a:t>25.2.2018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FD74A-8341-4EAC-A87E-9021C91D5B78}"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4294967295"/>
          </p:nvPr>
        </p:nvSpPr>
        <p:spPr bwMode="auto">
          <a:xfrm>
            <a:off x="3884613" y="8685932"/>
            <a:ext cx="2971800" cy="456489"/>
          </a:xfrm>
          <a:prstGeom prst="rect">
            <a:avLst/>
          </a:prstGeom>
          <a:noFill/>
          <a:ln>
            <a:miter lim="800000"/>
            <a:headEnd/>
            <a:tailEnd/>
          </a:ln>
        </p:spPr>
        <p:txBody>
          <a:bodyPr/>
          <a:lstStyle/>
          <a:p>
            <a:fld id="{8F5429FB-B499-4CBE-AB7B-C7296A6E9272}" type="slidenum">
              <a:rPr lang="en-US"/>
              <a:pPr/>
              <a:t>20</a:t>
            </a:fld>
            <a:endParaRPr lang="en-US"/>
          </a:p>
        </p:txBody>
      </p:sp>
      <p:sp>
        <p:nvSpPr>
          <p:cNvPr id="354307" name="Rectangle 2"/>
          <p:cNvSpPr>
            <a:spLocks noGrp="1" noRot="1" noChangeAspect="1" noChangeArrowheads="1" noTextEdit="1"/>
          </p:cNvSpPr>
          <p:nvPr>
            <p:ph type="sldImg"/>
          </p:nvPr>
        </p:nvSpPr>
        <p:spPr bwMode="auto">
          <a:xfrm>
            <a:off x="847725" y="463550"/>
            <a:ext cx="5165725" cy="3873500"/>
          </a:xfrm>
          <a:prstGeom prst="rect">
            <a:avLst/>
          </a:prstGeom>
          <a:noFill/>
          <a:ln w="12700">
            <a:solidFill>
              <a:schemeClr val="tx1"/>
            </a:solidFill>
            <a:miter lim="800000"/>
            <a:headEnd/>
            <a:tailEnd/>
          </a:ln>
        </p:spPr>
      </p:sp>
      <p:sp>
        <p:nvSpPr>
          <p:cNvPr id="354308" name="Rectangle 3"/>
          <p:cNvSpPr>
            <a:spLocks noChangeArrowheads="1"/>
          </p:cNvSpPr>
          <p:nvPr/>
        </p:nvSpPr>
        <p:spPr bwMode="auto">
          <a:xfrm>
            <a:off x="30163" y="44227"/>
            <a:ext cx="3497262" cy="905366"/>
          </a:xfrm>
          <a:prstGeom prst="rect">
            <a:avLst/>
          </a:prstGeom>
          <a:noFill/>
          <a:ln w="12700">
            <a:noFill/>
            <a:miter lim="800000"/>
            <a:headEnd/>
            <a:tailEnd/>
          </a:ln>
        </p:spPr>
        <p:txBody>
          <a:bodyPr lIns="90480" tIns="44445" rIns="90480" bIns="44445">
            <a:spAutoFit/>
          </a:bodyPr>
          <a:lstStyle/>
          <a:p>
            <a:pPr eaLnBrk="0" hangingPunct="0">
              <a:lnSpc>
                <a:spcPct val="90000"/>
              </a:lnSpc>
              <a:spcBef>
                <a:spcPct val="50000"/>
              </a:spcBef>
            </a:pPr>
            <a:r>
              <a:rPr lang="en-US" b="1"/>
              <a:t>Market Segmentation</a:t>
            </a:r>
            <a:endParaRPr lang="en-US" sz="1400" b="1"/>
          </a:p>
          <a:p>
            <a:pPr eaLnBrk="0" hangingPunct="0">
              <a:lnSpc>
                <a:spcPct val="90000"/>
              </a:lnSpc>
              <a:spcBef>
                <a:spcPct val="50000"/>
              </a:spcBef>
            </a:pPr>
            <a:r>
              <a:rPr lang="en-US" sz="1600" b="1"/>
              <a:t>This CTR relates to Table 7-1 on p. 203 and the material on pp. 202-209.</a:t>
            </a:r>
          </a:p>
        </p:txBody>
      </p:sp>
      <p:sp>
        <p:nvSpPr>
          <p:cNvPr id="354309" name="Rectangle 4"/>
          <p:cNvSpPr>
            <a:spLocks noChangeArrowheads="1"/>
          </p:cNvSpPr>
          <p:nvPr/>
        </p:nvSpPr>
        <p:spPr bwMode="auto">
          <a:xfrm>
            <a:off x="1588" y="2745254"/>
            <a:ext cx="6754812" cy="5306571"/>
          </a:xfrm>
          <a:prstGeom prst="rect">
            <a:avLst/>
          </a:prstGeom>
          <a:noFill/>
          <a:ln w="12700">
            <a:noFill/>
            <a:miter lim="800000"/>
            <a:headEnd/>
            <a:tailEnd/>
          </a:ln>
        </p:spPr>
        <p:txBody>
          <a:bodyPr lIns="90480" tIns="44445" rIns="90480" bIns="44445">
            <a:spAutoFit/>
          </a:bodyPr>
          <a:lstStyle/>
          <a:p>
            <a:pPr eaLnBrk="0" hangingPunct="0">
              <a:spcAft>
                <a:spcPct val="50000"/>
              </a:spcAft>
            </a:pPr>
            <a:r>
              <a:rPr lang="en-US" sz="1600" b="1"/>
              <a:t>Bases for Segmenting Consumer Markets</a:t>
            </a:r>
            <a:endParaRPr lang="en-US" b="1"/>
          </a:p>
          <a:p>
            <a:pPr eaLnBrk="0" hangingPunct="0">
              <a:spcAft>
                <a:spcPct val="50000"/>
              </a:spcAft>
            </a:pPr>
            <a:r>
              <a:rPr lang="en-US" sz="1400" b="1" i="1"/>
              <a:t>Geographic Segmentation.  </a:t>
            </a:r>
            <a:r>
              <a:rPr lang="en-US" sz="1400" b="1"/>
              <a:t>Geographic segmentation divides the market into different geographic units based upon physical proximity.  While location determines how geographic segmentation is done, it is also true that many consumer products have attribute differences associated with regional tastes.</a:t>
            </a:r>
          </a:p>
          <a:p>
            <a:pPr eaLnBrk="0" hangingPunct="0">
              <a:spcAft>
                <a:spcPct val="50000"/>
              </a:spcAft>
            </a:pPr>
            <a:r>
              <a:rPr lang="en-US" sz="1400" b="1" i="1"/>
              <a:t>Demographic Segmentation.  </a:t>
            </a:r>
            <a:r>
              <a:rPr lang="en-US" sz="1400" b="1"/>
              <a:t>Dividing the market into groups based upon variables such as sex, age, family size, family life cycle, income, education, occupation, religious affiliation, or nationality are all demographic segmentations.  Consumer needs often vary with demographic variables.  Demographic information is also relatively easy to measure.  Age and life-cycle stage, sex, and income are three major demographic bases for segmentation.</a:t>
            </a:r>
          </a:p>
          <a:p>
            <a:pPr eaLnBrk="0" hangingPunct="0">
              <a:spcAft>
                <a:spcPct val="50000"/>
              </a:spcAft>
            </a:pPr>
            <a:r>
              <a:rPr lang="en-US" sz="1400" b="1" i="1"/>
              <a:t>Psychographic Segmentation.  </a:t>
            </a:r>
            <a:r>
              <a:rPr lang="en-US" sz="1400" b="1"/>
              <a:t>Psychographic Segmentation divides the market into groups based on social class, life style, or personality characteristics.  Psychographic segmentation cuts across demographic differences.  Social class preferences reflect values and preferences that remain constant even as income increases.  Life style describes helps group markets around ideas such as health, youthful, or environmentally conscious.  Personalities may transcend other differences in markets and may be transferred to products themselves.</a:t>
            </a:r>
          </a:p>
          <a:p>
            <a:pPr eaLnBrk="0" hangingPunct="0">
              <a:spcAft>
                <a:spcPct val="50000"/>
              </a:spcAft>
            </a:pPr>
            <a:r>
              <a:rPr lang="en-US" sz="1400" b="1" i="1"/>
              <a:t>Behavioral Segmentation.  </a:t>
            </a:r>
            <a:r>
              <a:rPr lang="en-US" sz="1400" b="1"/>
              <a:t>Behavioral Segmentation divides markets into groups based on their knowledge, attitudes, uses, or responses to a product.  Types of  of behavioral segmentation are based upon occasions, benefits sought, user status, usage rates, loyalty, buyer readiness stage, and attitude.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4294967295"/>
          </p:nvPr>
        </p:nvSpPr>
        <p:spPr bwMode="auto">
          <a:xfrm>
            <a:off x="3884613" y="8685932"/>
            <a:ext cx="2971800" cy="456489"/>
          </a:xfrm>
          <a:prstGeom prst="rect">
            <a:avLst/>
          </a:prstGeom>
          <a:noFill/>
          <a:ln>
            <a:miter lim="800000"/>
            <a:headEnd/>
            <a:tailEnd/>
          </a:ln>
        </p:spPr>
        <p:txBody>
          <a:bodyPr/>
          <a:lstStyle/>
          <a:p>
            <a:fld id="{F4A71449-7793-4596-9EBA-E3853E7DC417}" type="slidenum">
              <a:rPr lang="en-US"/>
              <a:pPr/>
              <a:t>22</a:t>
            </a:fld>
            <a:endParaRPr lang="en-US"/>
          </a:p>
        </p:txBody>
      </p:sp>
      <p:sp>
        <p:nvSpPr>
          <p:cNvPr id="355331" name="Rectangle 2"/>
          <p:cNvSpPr>
            <a:spLocks noGrp="1" noRot="1" noChangeAspect="1" noChangeArrowheads="1" noTextEdit="1"/>
          </p:cNvSpPr>
          <p:nvPr>
            <p:ph type="sldImg"/>
          </p:nvPr>
        </p:nvSpPr>
        <p:spPr bwMode="auto">
          <a:xfrm>
            <a:off x="835025" y="462808"/>
            <a:ext cx="5191125" cy="3874629"/>
          </a:xfrm>
          <a:prstGeom prst="rect">
            <a:avLst/>
          </a:prstGeom>
          <a:noFill/>
          <a:ln w="12700">
            <a:solidFill>
              <a:schemeClr val="tx1"/>
            </a:solidFill>
            <a:miter lim="800000"/>
            <a:headEnd/>
            <a:tailEnd/>
          </a:ln>
        </p:spPr>
      </p:sp>
      <p:sp>
        <p:nvSpPr>
          <p:cNvPr id="355332" name="Rectangle 3"/>
          <p:cNvSpPr>
            <a:spLocks noChangeArrowheads="1"/>
          </p:cNvSpPr>
          <p:nvPr/>
        </p:nvSpPr>
        <p:spPr bwMode="auto">
          <a:xfrm>
            <a:off x="44451" y="129523"/>
            <a:ext cx="3497263" cy="1126965"/>
          </a:xfrm>
          <a:prstGeom prst="rect">
            <a:avLst/>
          </a:prstGeom>
          <a:noFill/>
          <a:ln w="12700">
            <a:noFill/>
            <a:miter lim="800000"/>
            <a:headEnd/>
            <a:tailEnd/>
          </a:ln>
        </p:spPr>
        <p:txBody>
          <a:bodyPr lIns="90480" tIns="44445" rIns="90480" bIns="44445">
            <a:spAutoFit/>
          </a:bodyPr>
          <a:lstStyle/>
          <a:p>
            <a:pPr eaLnBrk="0" hangingPunct="0">
              <a:lnSpc>
                <a:spcPct val="90000"/>
              </a:lnSpc>
              <a:spcBef>
                <a:spcPct val="50000"/>
              </a:spcBef>
            </a:pPr>
            <a:r>
              <a:rPr lang="en-US" b="1"/>
              <a:t>Market Coverage Strategies</a:t>
            </a:r>
          </a:p>
          <a:p>
            <a:pPr eaLnBrk="0" hangingPunct="0">
              <a:lnSpc>
                <a:spcPct val="90000"/>
              </a:lnSpc>
              <a:spcBef>
                <a:spcPct val="50000"/>
              </a:spcBef>
            </a:pPr>
            <a:r>
              <a:rPr lang="en-US" sz="1600" b="1"/>
              <a:t>This CTR corresponds to Figure 7-4 on p. 217 and relates to the discussion on pp. 216-219.</a:t>
            </a:r>
          </a:p>
        </p:txBody>
      </p:sp>
      <p:sp>
        <p:nvSpPr>
          <p:cNvPr id="355333" name="Rectangle 4"/>
          <p:cNvSpPr>
            <a:spLocks noChangeArrowheads="1"/>
          </p:cNvSpPr>
          <p:nvPr/>
        </p:nvSpPr>
        <p:spPr bwMode="auto">
          <a:xfrm>
            <a:off x="1589" y="2873197"/>
            <a:ext cx="6797675" cy="3259857"/>
          </a:xfrm>
          <a:prstGeom prst="rect">
            <a:avLst/>
          </a:prstGeom>
          <a:noFill/>
          <a:ln w="12700">
            <a:noFill/>
            <a:miter lim="800000"/>
            <a:headEnd/>
            <a:tailEnd/>
          </a:ln>
        </p:spPr>
        <p:txBody>
          <a:bodyPr lIns="90480" tIns="44445" rIns="90480" bIns="44445">
            <a:spAutoFit/>
          </a:bodyPr>
          <a:lstStyle/>
          <a:p>
            <a:pPr eaLnBrk="0" hangingPunct="0">
              <a:spcAft>
                <a:spcPct val="50000"/>
              </a:spcAft>
            </a:pPr>
            <a:r>
              <a:rPr lang="en-US" sz="1600" b="1">
                <a:latin typeface="Helvetica"/>
              </a:rPr>
              <a:t>Market Coverage Strategies</a:t>
            </a:r>
            <a:endParaRPr lang="en-US" sz="1400" b="1">
              <a:latin typeface="Helvetica"/>
            </a:endParaRPr>
          </a:p>
          <a:p>
            <a:pPr eaLnBrk="0" hangingPunct="0">
              <a:spcAft>
                <a:spcPct val="50000"/>
              </a:spcAft>
            </a:pPr>
            <a:r>
              <a:rPr lang="en-US" sz="1400" b="1" i="1">
                <a:latin typeface="Helvetica"/>
              </a:rPr>
              <a:t>Undifferentiated Marketing</a:t>
            </a:r>
            <a:r>
              <a:rPr lang="en-US" sz="1400" b="1">
                <a:latin typeface="Helvetica"/>
              </a:rPr>
              <a:t>.  This strategy uses the same marketing mix for the entire market.  This strategy focuses on the common needs of the market rather than differences in it.  Undifferentiated marketing provides economies of scale on product costs but may be limited in application.</a:t>
            </a:r>
          </a:p>
          <a:p>
            <a:pPr eaLnBrk="0" hangingPunct="0">
              <a:spcAft>
                <a:spcPct val="50000"/>
              </a:spcAft>
            </a:pPr>
            <a:r>
              <a:rPr lang="en-US" sz="1400" b="1" i="1">
                <a:latin typeface="Helvetica"/>
              </a:rPr>
              <a:t>Differentiated Marketing.  </a:t>
            </a:r>
            <a:r>
              <a:rPr lang="en-US" sz="1400" b="1">
                <a:latin typeface="Helvetica"/>
              </a:rPr>
              <a:t>This strategy targets several market segments and designs separate marketing mixes for each of them.  Product and marketing variation also helps company image and may produce loyalty in consumers as they change segments.</a:t>
            </a:r>
          </a:p>
          <a:p>
            <a:pPr eaLnBrk="0" hangingPunct="0">
              <a:spcAft>
                <a:spcPct val="50000"/>
              </a:spcAft>
            </a:pPr>
            <a:r>
              <a:rPr lang="en-US" sz="1400" b="1" i="1">
                <a:latin typeface="Helvetica"/>
              </a:rPr>
              <a:t>Concentrated Marketing.</a:t>
            </a:r>
            <a:r>
              <a:rPr lang="en-US" sz="1400" b="1">
                <a:latin typeface="Helvetica"/>
              </a:rPr>
              <a:t> This strategy commits a company to pursue a large share of one or more submarkets.  Economies and segment knowledge and service are strengths of this approach but risk due to smaller market size is greater.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49BD48E4-3F24-467F-A936-ABFB8028B8E7}" type="datetimeFigureOut">
              <a:rPr lang="tr-TR" smtClean="0"/>
              <a:pPr/>
              <a:t>25.2.2018</a:t>
            </a:fld>
            <a:endParaRPr lang="tr-TR"/>
          </a:p>
        </p:txBody>
      </p:sp>
      <p:sp>
        <p:nvSpPr>
          <p:cNvPr id="16" name="15 Slayt Numarası Yer Tutucusu"/>
          <p:cNvSpPr>
            <a:spLocks noGrp="1"/>
          </p:cNvSpPr>
          <p:nvPr>
            <p:ph type="sldNum" sz="quarter" idx="11"/>
          </p:nvPr>
        </p:nvSpPr>
        <p:spPr/>
        <p:txBody>
          <a:bodyPr/>
          <a:lstStyle/>
          <a:p>
            <a:fld id="{3FDB45E3-8A6B-4E43-91AB-F60377078358}"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9BD48E4-3F24-467F-A936-ABFB8028B8E7}" type="datetimeFigureOut">
              <a:rPr lang="tr-TR" smtClean="0"/>
              <a:pPr/>
              <a:t>25.2.2018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FDB45E3-8A6B-4E43-91AB-F6037707835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9BD48E4-3F24-467F-A936-ABFB8028B8E7}" type="datetimeFigureOut">
              <a:rPr lang="tr-TR" smtClean="0"/>
              <a:pPr/>
              <a:t>25.2.2018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FDB45E3-8A6B-4E43-91AB-F60377078358}"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Başlık ve Diyagram veya Kuruluş Grafiği">
    <p:spTree>
      <p:nvGrpSpPr>
        <p:cNvPr id="1" name=""/>
        <p:cNvGrpSpPr/>
        <p:nvPr/>
      </p:nvGrpSpPr>
      <p:grpSpPr>
        <a:xfrm>
          <a:off x="0" y="0"/>
          <a:ext cx="0" cy="0"/>
          <a:chOff x="0" y="0"/>
          <a:chExt cx="0" cy="0"/>
        </a:xfrm>
      </p:grpSpPr>
      <p:sp>
        <p:nvSpPr>
          <p:cNvPr id="2" name="Başlık 1"/>
          <p:cNvSpPr>
            <a:spLocks noGrp="1"/>
          </p:cNvSpPr>
          <p:nvPr>
            <p:ph type="title"/>
          </p:nvPr>
        </p:nvSpPr>
        <p:spPr>
          <a:xfrm>
            <a:off x="219075" y="227013"/>
            <a:ext cx="8385175" cy="1143000"/>
          </a:xfrm>
        </p:spPr>
        <p:txBody>
          <a:bodyPr/>
          <a:lstStyle/>
          <a:p>
            <a:r>
              <a:rPr lang="tr-TR" smtClean="0"/>
              <a:t>Asıl başlık stili için tıklatın</a:t>
            </a:r>
            <a:endParaRPr lang="tr-TR"/>
          </a:p>
        </p:txBody>
      </p:sp>
      <p:sp>
        <p:nvSpPr>
          <p:cNvPr id="3" name="SmartArt Yer Tutucusu 2"/>
          <p:cNvSpPr>
            <a:spLocks noGrp="1"/>
          </p:cNvSpPr>
          <p:nvPr>
            <p:ph type="dgm" idx="1"/>
          </p:nvPr>
        </p:nvSpPr>
        <p:spPr>
          <a:xfrm>
            <a:off x="263525" y="1598613"/>
            <a:ext cx="8412163" cy="4497387"/>
          </a:xfrm>
        </p:spPr>
        <p:txBody>
          <a:bodyPr/>
          <a:lstStyle/>
          <a:p>
            <a:pPr lvl="0"/>
            <a:endParaRPr lang="tr-TR" noProof="0" smtClean="0"/>
          </a:p>
        </p:txBody>
      </p:sp>
      <p:sp>
        <p:nvSpPr>
          <p:cNvPr id="4" name="Rectangle 59"/>
          <p:cNvSpPr>
            <a:spLocks noGrp="1" noChangeArrowheads="1"/>
          </p:cNvSpPr>
          <p:nvPr>
            <p:ph type="dt" sz="half" idx="10"/>
          </p:nvPr>
        </p:nvSpPr>
        <p:spPr/>
        <p:txBody>
          <a:bodyPr/>
          <a:lstStyle>
            <a:lvl1pPr>
              <a:defRPr/>
            </a:lvl1pPr>
          </a:lstStyle>
          <a:p>
            <a:pPr>
              <a:defRPr/>
            </a:pPr>
            <a:r>
              <a:rPr lang="tr-TR"/>
              <a:t>08 11 2007</a:t>
            </a:r>
            <a:endParaRPr lang="en-US"/>
          </a:p>
        </p:txBody>
      </p:sp>
      <p:sp>
        <p:nvSpPr>
          <p:cNvPr id="5" name="Rectangle 61"/>
          <p:cNvSpPr>
            <a:spLocks noGrp="1" noChangeArrowheads="1"/>
          </p:cNvSpPr>
          <p:nvPr>
            <p:ph type="sldNum" sz="quarter" idx="11"/>
          </p:nvPr>
        </p:nvSpPr>
        <p:spPr/>
        <p:txBody>
          <a:bodyPr/>
          <a:lstStyle>
            <a:lvl1pPr>
              <a:defRPr/>
            </a:lvl1pPr>
          </a:lstStyle>
          <a:p>
            <a:pPr>
              <a:defRPr/>
            </a:pPr>
            <a:fld id="{3BD9B9FC-20B9-4B98-8949-F1B4A8201CF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7813"/>
            <a:ext cx="8229600" cy="58531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endParaRPr lang="tr-TR"/>
          </a:p>
        </p:txBody>
      </p:sp>
      <p:sp>
        <p:nvSpPr>
          <p:cNvPr id="4" name="Rectangle 45"/>
          <p:cNvSpPr>
            <a:spLocks noGrp="1" noChangeArrowheads="1"/>
          </p:cNvSpPr>
          <p:nvPr>
            <p:ph type="ftr" sz="quarter" idx="11"/>
          </p:nvPr>
        </p:nvSpPr>
        <p:spPr>
          <a:ln/>
        </p:spPr>
        <p:txBody>
          <a:bodyPr/>
          <a:lstStyle>
            <a:lvl1pPr>
              <a:defRPr/>
            </a:lvl1pPr>
          </a:lstStyle>
          <a:p>
            <a:pPr>
              <a:defRPr/>
            </a:pP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06E52E34-B962-4319-A672-E3482FBDAAD0}"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219075" y="227013"/>
            <a:ext cx="8385175"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263525" y="1598613"/>
            <a:ext cx="8412163" cy="4497387"/>
          </a:xfrm>
        </p:spPr>
        <p:txBody>
          <a:bodyPr/>
          <a:lstStyle/>
          <a:p>
            <a:pPr lvl="0"/>
            <a:endParaRPr lang="tr-TR" noProof="0" smtClean="0"/>
          </a:p>
        </p:txBody>
      </p:sp>
      <p:sp>
        <p:nvSpPr>
          <p:cNvPr id="4" name="Rectangle 59"/>
          <p:cNvSpPr>
            <a:spLocks noGrp="1" noChangeArrowheads="1"/>
          </p:cNvSpPr>
          <p:nvPr>
            <p:ph type="dt" sz="half" idx="10"/>
          </p:nvPr>
        </p:nvSpPr>
        <p:spPr/>
        <p:txBody>
          <a:bodyPr/>
          <a:lstStyle>
            <a:lvl1pPr>
              <a:defRPr/>
            </a:lvl1pPr>
          </a:lstStyle>
          <a:p>
            <a:pPr>
              <a:defRPr/>
            </a:pPr>
            <a:r>
              <a:rPr lang="tr-TR"/>
              <a:t>08 11 2007</a:t>
            </a:r>
            <a:endParaRPr lang="en-US"/>
          </a:p>
        </p:txBody>
      </p:sp>
      <p:sp>
        <p:nvSpPr>
          <p:cNvPr id="5" name="Rectangle 61"/>
          <p:cNvSpPr>
            <a:spLocks noGrp="1" noChangeArrowheads="1"/>
          </p:cNvSpPr>
          <p:nvPr>
            <p:ph type="sldNum" sz="quarter" idx="11"/>
          </p:nvPr>
        </p:nvSpPr>
        <p:spPr/>
        <p:txBody>
          <a:bodyPr/>
          <a:lstStyle>
            <a:lvl1pPr>
              <a:defRPr/>
            </a:lvl1pPr>
          </a:lstStyle>
          <a:p>
            <a:pPr>
              <a:defRPr/>
            </a:pPr>
            <a:fld id="{6312907E-A97C-4ACB-B660-1EA53EEDABE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49BD48E4-3F24-467F-A936-ABFB8028B8E7}" type="datetimeFigureOut">
              <a:rPr lang="tr-TR" smtClean="0"/>
              <a:pPr/>
              <a:t>25.2.2018</a:t>
            </a:fld>
            <a:endParaRPr lang="tr-TR"/>
          </a:p>
        </p:txBody>
      </p:sp>
      <p:sp>
        <p:nvSpPr>
          <p:cNvPr id="15" name="14 Slayt Numarası Yer Tutucusu"/>
          <p:cNvSpPr>
            <a:spLocks noGrp="1"/>
          </p:cNvSpPr>
          <p:nvPr>
            <p:ph type="sldNum" sz="quarter" idx="15"/>
          </p:nvPr>
        </p:nvSpPr>
        <p:spPr/>
        <p:txBody>
          <a:bodyPr/>
          <a:lstStyle>
            <a:lvl1pPr algn="ctr">
              <a:defRPr/>
            </a:lvl1pPr>
          </a:lstStyle>
          <a:p>
            <a:fld id="{3FDB45E3-8A6B-4E43-91AB-F60377078358}"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49BD48E4-3F24-467F-A936-ABFB8028B8E7}" type="datetimeFigureOut">
              <a:rPr lang="tr-TR" smtClean="0"/>
              <a:pPr/>
              <a:t>25.2.2018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FDB45E3-8A6B-4E43-91AB-F60377078358}"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49BD48E4-3F24-467F-A936-ABFB8028B8E7}" type="datetimeFigureOut">
              <a:rPr lang="tr-TR" smtClean="0"/>
              <a:pPr/>
              <a:t>25.2.2018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FDB45E3-8A6B-4E43-91AB-F60377078358}"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3FDB45E3-8A6B-4E43-91AB-F60377078358}"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49BD48E4-3F24-467F-A936-ABFB8028B8E7}" type="datetimeFigureOut">
              <a:rPr lang="tr-TR" smtClean="0"/>
              <a:pPr/>
              <a:t>25.2.2018</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49BD48E4-3F24-467F-A936-ABFB8028B8E7}" type="datetimeFigureOut">
              <a:rPr lang="tr-TR" smtClean="0"/>
              <a:pPr/>
              <a:t>25.2.2018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FDB45E3-8A6B-4E43-91AB-F60377078358}"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9BD48E4-3F24-467F-A936-ABFB8028B8E7}" type="datetimeFigureOut">
              <a:rPr lang="tr-TR" smtClean="0"/>
              <a:pPr/>
              <a:t>25.2.2018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3FDB45E3-8A6B-4E43-91AB-F6037707835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49BD48E4-3F24-467F-A936-ABFB8028B8E7}" type="datetimeFigureOut">
              <a:rPr lang="tr-TR" smtClean="0"/>
              <a:pPr/>
              <a:t>25.2.2018</a:t>
            </a:fld>
            <a:endParaRPr lang="tr-TR"/>
          </a:p>
        </p:txBody>
      </p:sp>
      <p:sp>
        <p:nvSpPr>
          <p:cNvPr id="9" name="8 Slayt Numarası Yer Tutucusu"/>
          <p:cNvSpPr>
            <a:spLocks noGrp="1"/>
          </p:cNvSpPr>
          <p:nvPr>
            <p:ph type="sldNum" sz="quarter" idx="15"/>
          </p:nvPr>
        </p:nvSpPr>
        <p:spPr/>
        <p:txBody>
          <a:bodyPr/>
          <a:lstStyle/>
          <a:p>
            <a:fld id="{3FDB45E3-8A6B-4E43-91AB-F60377078358}"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49BD48E4-3F24-467F-A936-ABFB8028B8E7}" type="datetimeFigureOut">
              <a:rPr lang="tr-TR" smtClean="0"/>
              <a:pPr/>
              <a:t>25.2.2018</a:t>
            </a:fld>
            <a:endParaRPr lang="tr-TR"/>
          </a:p>
        </p:txBody>
      </p:sp>
      <p:sp>
        <p:nvSpPr>
          <p:cNvPr id="9" name="8 Slayt Numarası Yer Tutucusu"/>
          <p:cNvSpPr>
            <a:spLocks noGrp="1"/>
          </p:cNvSpPr>
          <p:nvPr>
            <p:ph type="sldNum" sz="quarter" idx="11"/>
          </p:nvPr>
        </p:nvSpPr>
        <p:spPr/>
        <p:txBody>
          <a:bodyPr/>
          <a:lstStyle/>
          <a:p>
            <a:fld id="{3FDB45E3-8A6B-4E43-91AB-F60377078358}"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9BD48E4-3F24-467F-A936-ABFB8028B8E7}" type="datetimeFigureOut">
              <a:rPr lang="tr-TR" smtClean="0"/>
              <a:pPr/>
              <a:t>25.2.2018</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FDB45E3-8A6B-4E43-91AB-F60377078358}"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4" r:id="rId12"/>
    <p:sldLayoutId id="2147483705" r:id="rId13"/>
    <p:sldLayoutId id="2147483706" r:id="rId14"/>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montblanc.com/"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r>
              <a:rPr lang="tr-TR" smtClean="0"/>
              <a:t>Kasım 2017</a:t>
            </a:r>
            <a:endParaRPr lang="tr-TR" dirty="0"/>
          </a:p>
        </p:txBody>
      </p:sp>
      <p:sp>
        <p:nvSpPr>
          <p:cNvPr id="2" name="1 Başlık"/>
          <p:cNvSpPr>
            <a:spLocks noGrp="1"/>
          </p:cNvSpPr>
          <p:nvPr>
            <p:ph type="ctrTitle"/>
          </p:nvPr>
        </p:nvSpPr>
        <p:spPr/>
        <p:txBody>
          <a:bodyPr/>
          <a:lstStyle/>
          <a:p>
            <a:r>
              <a:rPr lang="tr-TR" dirty="0" smtClean="0"/>
              <a:t>MARKA</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081" y="0"/>
            <a:ext cx="9154081" cy="5364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081" y="0"/>
            <a:ext cx="9154081" cy="5364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 name="Grup 6"/>
          <p:cNvGrpSpPr/>
          <p:nvPr/>
        </p:nvGrpSpPr>
        <p:grpSpPr>
          <a:xfrm>
            <a:off x="1115617" y="806140"/>
            <a:ext cx="7128791" cy="630942"/>
            <a:chOff x="564979" y="406400"/>
            <a:chExt cx="5475833" cy="812800"/>
          </a:xfrm>
        </p:grpSpPr>
        <p:sp>
          <p:nvSpPr>
            <p:cNvPr id="8" name="Dikdörtgen 7"/>
            <p:cNvSpPr/>
            <p:nvPr/>
          </p:nvSpPr>
          <p:spPr>
            <a:xfrm>
              <a:off x="564979" y="406400"/>
              <a:ext cx="5475833" cy="812800"/>
            </a:xfrm>
            <a:prstGeom prst="rect">
              <a:avLst/>
            </a:prstGeom>
          </p:spPr>
          <p:style>
            <a:lnRef idx="2">
              <a:schemeClr val="accent3">
                <a:shade val="50000"/>
              </a:schemeClr>
            </a:lnRef>
            <a:fillRef idx="1">
              <a:schemeClr val="accent3"/>
            </a:fillRef>
            <a:effectRef idx="0">
              <a:schemeClr val="accent3"/>
            </a:effectRef>
            <a:fontRef idx="minor">
              <a:schemeClr val="lt1"/>
            </a:fontRef>
          </p:style>
        </p:sp>
        <p:sp>
          <p:nvSpPr>
            <p:cNvPr id="9" name="Dikdörtgen 8"/>
            <p:cNvSpPr/>
            <p:nvPr/>
          </p:nvSpPr>
          <p:spPr>
            <a:xfrm>
              <a:off x="564979" y="406400"/>
              <a:ext cx="5475833" cy="812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645160" tIns="106680" rIns="106680" bIns="106680" numCol="1" spcCol="1270" anchor="ctr" anchorCtr="0">
              <a:noAutofit/>
            </a:bodyPr>
            <a:lstStyle/>
            <a:p>
              <a:pPr lvl="0" algn="l" defTabSz="1866900">
                <a:lnSpc>
                  <a:spcPct val="90000"/>
                </a:lnSpc>
                <a:spcBef>
                  <a:spcPct val="0"/>
                </a:spcBef>
                <a:spcAft>
                  <a:spcPct val="35000"/>
                </a:spcAft>
              </a:pPr>
              <a:endParaRPr lang="tr-TR" sz="4200" kern="1200"/>
            </a:p>
          </p:txBody>
        </p:sp>
      </p:grpSp>
      <p:sp>
        <p:nvSpPr>
          <p:cNvPr id="10" name="Oval 9"/>
          <p:cNvSpPr/>
          <p:nvPr/>
        </p:nvSpPr>
        <p:spPr>
          <a:xfrm>
            <a:off x="607617" y="613611"/>
            <a:ext cx="1016000" cy="1016000"/>
          </a:xfrm>
          <a:prstGeom prst="ellipse">
            <a:avLst/>
          </a:prstGeom>
        </p:spPr>
        <p:style>
          <a:lnRef idx="2">
            <a:schemeClr val="accent3"/>
          </a:lnRef>
          <a:fillRef idx="1">
            <a:schemeClr val="lt1"/>
          </a:fillRef>
          <a:effectRef idx="0">
            <a:schemeClr val="accent3"/>
          </a:effectRef>
          <a:fontRef idx="minor">
            <a:schemeClr val="dk1"/>
          </a:fontRef>
        </p:style>
      </p:sp>
      <p:sp>
        <p:nvSpPr>
          <p:cNvPr id="11" name="Dikdörtgen 10"/>
          <p:cNvSpPr/>
          <p:nvPr/>
        </p:nvSpPr>
        <p:spPr>
          <a:xfrm>
            <a:off x="1619674" y="806140"/>
            <a:ext cx="6624734" cy="630942"/>
          </a:xfrm>
          <a:prstGeom prst="rect">
            <a:avLst/>
          </a:prstGeom>
        </p:spPr>
        <p:txBody>
          <a:bodyPr wrap="square">
            <a:spAutoFit/>
          </a:bodyPr>
          <a:lstStyle/>
          <a:p>
            <a:r>
              <a:rPr lang="tr-TR" sz="3500" dirty="0" smtClean="0">
                <a:solidFill>
                  <a:schemeClr val="bg1"/>
                </a:solidFill>
              </a:rPr>
              <a:t>Marka Ögesi Olarak “Menşe Ülkesi” </a:t>
            </a:r>
            <a:endParaRPr lang="tr-TR" sz="3500" dirty="0">
              <a:solidFill>
                <a:schemeClr val="bg1"/>
              </a:solidFill>
            </a:endParaRPr>
          </a:p>
        </p:txBody>
      </p:sp>
      <p:sp>
        <p:nvSpPr>
          <p:cNvPr id="12" name="Dikdörtgen 11"/>
          <p:cNvSpPr/>
          <p:nvPr/>
        </p:nvSpPr>
        <p:spPr>
          <a:xfrm>
            <a:off x="467544" y="2492896"/>
            <a:ext cx="8208912" cy="2400657"/>
          </a:xfrm>
          <a:prstGeom prst="rect">
            <a:avLst/>
          </a:prstGeom>
        </p:spPr>
        <p:txBody>
          <a:bodyPr wrap="square">
            <a:spAutoFit/>
          </a:bodyPr>
          <a:lstStyle/>
          <a:p>
            <a:r>
              <a:rPr lang="tr-TR" sz="2500" dirty="0" smtClean="0"/>
              <a:t>	Küresel </a:t>
            </a:r>
            <a:r>
              <a:rPr lang="tr-TR" sz="2500" dirty="0"/>
              <a:t>pazarlamadaki hayatın gerçeklerinden bir tanesi, belirli ülkeler ile ilgili görüşlerin ve bu ülkelere karşı tavırların genellikle bu ülkelerden geldiği bilinen ürünlere ve markalara kadar uzandığıdır. Bu tip algılar, </a:t>
            </a:r>
            <a:r>
              <a:rPr lang="tr-TR" sz="2500" b="1" dirty="0"/>
              <a:t>menşe ülke etkisine </a:t>
            </a:r>
            <a:r>
              <a:rPr lang="tr-TR" sz="2500" dirty="0"/>
              <a:t>katkıda bulunmaktadır: bunlar, bir markanın imajının bir parçası hâline gelir ve marka denkliğine katkıda bulunur. </a:t>
            </a:r>
          </a:p>
        </p:txBody>
      </p:sp>
    </p:spTree>
    <p:extLst>
      <p:ext uri="{BB962C8B-B14F-4D97-AF65-F5344CB8AC3E}">
        <p14:creationId xmlns:p14="http://schemas.microsoft.com/office/powerpoint/2010/main" xmlns="" val="428356631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lnSpcReduction="20000"/>
          </a:bodyPr>
          <a:lstStyle/>
          <a:p>
            <a:r>
              <a:rPr lang="tr-TR" dirty="0" smtClean="0"/>
              <a:t>Turistlerin deneyimleri, ziyaretçiler, kitaplarda, internette, filmlerde ve büyük etkinliklerde sunulan görsellerle ve ülkenin ekonomik, politik ve eğitim sistemlerinin yansıttıkları ile inşa edilmektedir.</a:t>
            </a:r>
          </a:p>
          <a:p>
            <a:endParaRPr lang="tr-TR" dirty="0" smtClean="0"/>
          </a:p>
          <a:p>
            <a:r>
              <a:rPr lang="tr-TR" dirty="0" smtClean="0"/>
              <a:t>Teknolojik olarak gelişmiş ülkelerin çok kaliteli ürünler geliştirdiklerine inanılır.</a:t>
            </a:r>
          </a:p>
          <a:p>
            <a:endParaRPr lang="tr-TR" dirty="0" smtClean="0"/>
          </a:p>
          <a:p>
            <a:r>
              <a:rPr lang="tr-TR" dirty="0" smtClean="0"/>
              <a:t>Japonya, otomobil ve elektronik eşyalar, Amerika ileri teknoloji yenilikleri, meşrubat, oyuncak, sigara ve kot pantolon; Fransa şarap, parfüm ve lüks tüketim ürünlerinde üne sahiptir. İtalyan tekstil ürünlerinin, Alman otomobillerinin, İngiliz kumaşlarının ve Türk lokumunun sahip olduğu imajlar.</a:t>
            </a:r>
            <a:endParaRPr lang="tr-TR" dirty="0"/>
          </a:p>
        </p:txBody>
      </p:sp>
      <p:sp>
        <p:nvSpPr>
          <p:cNvPr id="3" name="2 Başlık"/>
          <p:cNvSpPr>
            <a:spLocks noGrp="1"/>
          </p:cNvSpPr>
          <p:nvPr>
            <p:ph type="title"/>
          </p:nvPr>
        </p:nvSpPr>
        <p:spPr/>
        <p:txBody>
          <a:bodyPr/>
          <a:lstStyle/>
          <a:p>
            <a:r>
              <a:rPr lang="tr-TR" dirty="0" smtClean="0"/>
              <a:t>Bir ülkenin imajı,</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Ulusal, gerek uluslararası kamular tarafından, kişisel tecrübeler ve edinilen bilgiler doğrultusunda oluşturulan ülke ile ilgili algılamalardır.</a:t>
            </a:r>
          </a:p>
          <a:p>
            <a:endParaRPr lang="tr-TR" dirty="0" smtClean="0"/>
          </a:p>
          <a:p>
            <a:r>
              <a:rPr lang="tr-TR" dirty="0" smtClean="0"/>
              <a:t>Menşe ülke, “bir markanın hedef müşterileri tarafından algılanan ait olduğu yer, bölge ya da ülke” olarak tanımlanmaktadır. Algılanan bu yer, tüketicilerin o yer hakkındaki algıları doğrultusunda ürüne yönelik pozitif ya da negatif imaj yaratmaktadır.</a:t>
            </a:r>
            <a:endParaRPr lang="tr-TR" dirty="0"/>
          </a:p>
        </p:txBody>
      </p:sp>
      <p:sp>
        <p:nvSpPr>
          <p:cNvPr id="3" name="2 Başlık"/>
          <p:cNvSpPr>
            <a:spLocks noGrp="1"/>
          </p:cNvSpPr>
          <p:nvPr>
            <p:ph type="title"/>
          </p:nvPr>
        </p:nvSpPr>
        <p:spPr/>
        <p:txBody>
          <a:bodyPr/>
          <a:lstStyle/>
          <a:p>
            <a:r>
              <a:rPr lang="tr-TR" dirty="0" smtClean="0"/>
              <a:t>Ülke itibarı</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ulas\Desktop\market-segmentation-ppt-4-728.jpg"/>
          <p:cNvPicPr>
            <a:picLocks noChangeAspect="1" noChangeArrowheads="1"/>
          </p:cNvPicPr>
          <p:nvPr/>
        </p:nvPicPr>
        <p:blipFill>
          <a:blip r:embed="rId2" cstate="print"/>
          <a:srcRect/>
          <a:stretch>
            <a:fillRect/>
          </a:stretch>
        </p:blipFill>
        <p:spPr bwMode="auto">
          <a:xfrm>
            <a:off x="228600" y="171450"/>
            <a:ext cx="8534400" cy="6400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3"/>
          <p:cNvGrpSpPr>
            <a:grpSpLocks/>
          </p:cNvGrpSpPr>
          <p:nvPr/>
        </p:nvGrpSpPr>
        <p:grpSpPr bwMode="auto">
          <a:xfrm>
            <a:off x="539750" y="115888"/>
            <a:ext cx="8135938" cy="6137275"/>
            <a:chOff x="107504" y="116632"/>
            <a:chExt cx="8136904" cy="6136521"/>
          </a:xfrm>
        </p:grpSpPr>
        <p:pic>
          <p:nvPicPr>
            <p:cNvPr id="54275" name="Picture 2"/>
            <p:cNvPicPr>
              <a:picLocks noChangeAspect="1" noChangeArrowheads="1"/>
            </p:cNvPicPr>
            <p:nvPr/>
          </p:nvPicPr>
          <p:blipFill>
            <a:blip r:embed="rId2" cstate="print"/>
            <a:srcRect/>
            <a:stretch>
              <a:fillRect/>
            </a:stretch>
          </p:blipFill>
          <p:spPr bwMode="auto">
            <a:xfrm>
              <a:off x="107504" y="116632"/>
              <a:ext cx="3108069" cy="2160240"/>
            </a:xfrm>
            <a:prstGeom prst="rect">
              <a:avLst/>
            </a:prstGeom>
            <a:noFill/>
            <a:ln w="9525">
              <a:noFill/>
              <a:miter lim="800000"/>
              <a:headEnd/>
              <a:tailEnd/>
            </a:ln>
          </p:spPr>
        </p:pic>
        <p:pic>
          <p:nvPicPr>
            <p:cNvPr id="54276" name="Picture 3"/>
            <p:cNvPicPr>
              <a:picLocks noChangeAspect="1" noChangeArrowheads="1"/>
            </p:cNvPicPr>
            <p:nvPr/>
          </p:nvPicPr>
          <p:blipFill>
            <a:blip r:embed="rId3" cstate="print"/>
            <a:srcRect/>
            <a:stretch>
              <a:fillRect/>
            </a:stretch>
          </p:blipFill>
          <p:spPr bwMode="auto">
            <a:xfrm>
              <a:off x="1661538" y="1988840"/>
              <a:ext cx="6582870" cy="4264313"/>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ulas\Desktop\market-segmentation-ppt-31-728.jpg"/>
          <p:cNvPicPr>
            <a:picLocks noChangeAspect="1" noChangeArrowheads="1"/>
          </p:cNvPicPr>
          <p:nvPr/>
        </p:nvPicPr>
        <p:blipFill>
          <a:blip r:embed="rId2" cstate="print"/>
          <a:srcRect/>
          <a:stretch>
            <a:fillRect/>
          </a:stretch>
        </p:blipFill>
        <p:spPr bwMode="auto">
          <a:xfrm>
            <a:off x="533400" y="228600"/>
            <a:ext cx="7734300" cy="58007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3"/>
          <p:cNvGrpSpPr>
            <a:grpSpLocks/>
          </p:cNvGrpSpPr>
          <p:nvPr/>
        </p:nvGrpSpPr>
        <p:grpSpPr bwMode="auto">
          <a:xfrm>
            <a:off x="971550" y="260350"/>
            <a:ext cx="7175500" cy="5976938"/>
            <a:chOff x="107504" y="116632"/>
            <a:chExt cx="7175385" cy="5976664"/>
          </a:xfrm>
        </p:grpSpPr>
        <p:pic>
          <p:nvPicPr>
            <p:cNvPr id="55299" name="Picture 2"/>
            <p:cNvPicPr>
              <a:picLocks noChangeAspect="1" noChangeArrowheads="1"/>
            </p:cNvPicPr>
            <p:nvPr/>
          </p:nvPicPr>
          <p:blipFill>
            <a:blip r:embed="rId2" cstate="print"/>
            <a:srcRect/>
            <a:stretch>
              <a:fillRect/>
            </a:stretch>
          </p:blipFill>
          <p:spPr bwMode="auto">
            <a:xfrm>
              <a:off x="107504" y="116632"/>
              <a:ext cx="3383584" cy="2304256"/>
            </a:xfrm>
            <a:prstGeom prst="rect">
              <a:avLst/>
            </a:prstGeom>
            <a:noFill/>
            <a:ln w="9525">
              <a:noFill/>
              <a:miter lim="800000"/>
              <a:headEnd/>
              <a:tailEnd/>
            </a:ln>
          </p:spPr>
        </p:pic>
        <p:pic>
          <p:nvPicPr>
            <p:cNvPr id="55300" name="Picture 3"/>
            <p:cNvPicPr>
              <a:picLocks noChangeAspect="1" noChangeArrowheads="1"/>
            </p:cNvPicPr>
            <p:nvPr/>
          </p:nvPicPr>
          <p:blipFill>
            <a:blip r:embed="rId3" cstate="print"/>
            <a:srcRect/>
            <a:stretch>
              <a:fillRect/>
            </a:stretch>
          </p:blipFill>
          <p:spPr bwMode="auto">
            <a:xfrm>
              <a:off x="1907704" y="2708920"/>
              <a:ext cx="5375185" cy="338437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3"/>
          <p:cNvGrpSpPr>
            <a:grpSpLocks/>
          </p:cNvGrpSpPr>
          <p:nvPr/>
        </p:nvGrpSpPr>
        <p:grpSpPr bwMode="auto">
          <a:xfrm>
            <a:off x="127000" y="981075"/>
            <a:ext cx="8909050" cy="4032250"/>
            <a:chOff x="126587" y="404664"/>
            <a:chExt cx="8909909" cy="4032448"/>
          </a:xfrm>
        </p:grpSpPr>
        <p:pic>
          <p:nvPicPr>
            <p:cNvPr id="140291" name="Picture 2"/>
            <p:cNvPicPr>
              <a:picLocks noChangeAspect="1" noChangeArrowheads="1"/>
            </p:cNvPicPr>
            <p:nvPr/>
          </p:nvPicPr>
          <p:blipFill>
            <a:blip r:embed="rId2" cstate="print"/>
            <a:srcRect/>
            <a:stretch>
              <a:fillRect/>
            </a:stretch>
          </p:blipFill>
          <p:spPr bwMode="auto">
            <a:xfrm>
              <a:off x="126587" y="404664"/>
              <a:ext cx="3378115" cy="4032448"/>
            </a:xfrm>
            <a:prstGeom prst="rect">
              <a:avLst/>
            </a:prstGeom>
            <a:noFill/>
            <a:ln w="9525">
              <a:noFill/>
              <a:miter lim="800000"/>
              <a:headEnd/>
              <a:tailEnd/>
            </a:ln>
          </p:spPr>
        </p:pic>
        <p:pic>
          <p:nvPicPr>
            <p:cNvPr id="140292" name="Picture 3"/>
            <p:cNvPicPr>
              <a:picLocks noChangeAspect="1" noChangeArrowheads="1"/>
            </p:cNvPicPr>
            <p:nvPr/>
          </p:nvPicPr>
          <p:blipFill>
            <a:blip r:embed="rId3" cstate="print"/>
            <a:srcRect/>
            <a:stretch>
              <a:fillRect/>
            </a:stretch>
          </p:blipFill>
          <p:spPr bwMode="auto">
            <a:xfrm>
              <a:off x="3707904" y="404664"/>
              <a:ext cx="5328592" cy="402535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4"/>
          <p:cNvGrpSpPr>
            <a:grpSpLocks/>
          </p:cNvGrpSpPr>
          <p:nvPr/>
        </p:nvGrpSpPr>
        <p:grpSpPr bwMode="auto">
          <a:xfrm>
            <a:off x="107950" y="115888"/>
            <a:ext cx="8928100" cy="6567487"/>
            <a:chOff x="107504" y="116632"/>
            <a:chExt cx="8928992" cy="6566088"/>
          </a:xfrm>
        </p:grpSpPr>
        <p:pic>
          <p:nvPicPr>
            <p:cNvPr id="141315" name="Picture 2"/>
            <p:cNvPicPr>
              <a:picLocks noChangeAspect="1" noChangeArrowheads="1"/>
            </p:cNvPicPr>
            <p:nvPr/>
          </p:nvPicPr>
          <p:blipFill>
            <a:blip r:embed="rId2" cstate="print"/>
            <a:srcRect/>
            <a:stretch>
              <a:fillRect/>
            </a:stretch>
          </p:blipFill>
          <p:spPr bwMode="auto">
            <a:xfrm>
              <a:off x="107504" y="116632"/>
              <a:ext cx="8928992" cy="3766602"/>
            </a:xfrm>
            <a:prstGeom prst="rect">
              <a:avLst/>
            </a:prstGeom>
            <a:noFill/>
            <a:ln w="9525">
              <a:noFill/>
              <a:miter lim="800000"/>
              <a:headEnd/>
              <a:tailEnd/>
            </a:ln>
          </p:spPr>
        </p:pic>
        <p:sp>
          <p:nvSpPr>
            <p:cNvPr id="141316" name="Metin kutusu 3"/>
            <p:cNvSpPr txBox="1">
              <a:spLocks noChangeArrowheads="1"/>
            </p:cNvSpPr>
            <p:nvPr/>
          </p:nvSpPr>
          <p:spPr bwMode="auto">
            <a:xfrm>
              <a:off x="107504" y="4005064"/>
              <a:ext cx="8928992" cy="2677656"/>
            </a:xfrm>
            <a:prstGeom prst="rect">
              <a:avLst/>
            </a:prstGeom>
            <a:noFill/>
            <a:ln w="9525">
              <a:noFill/>
              <a:miter lim="800000"/>
              <a:headEnd/>
              <a:tailEnd/>
            </a:ln>
          </p:spPr>
          <p:txBody>
            <a:bodyPr>
              <a:spAutoFit/>
            </a:bodyPr>
            <a:lstStyle/>
            <a:p>
              <a:r>
                <a:rPr lang="tr-TR" sz="2400"/>
                <a:t>Ağız sağlığı pazarında rekabet eden işletmeler, bu pazarda yer alan farklı tüketici gruplarının ihtiyaçlarını çeşitli ürünlerle karşılamaktadırlar. Sensodyne, duyarlı dişleri olan tüketicileri hedeflemektedir. Crest Pro–Health, diş eti iltihabı olan yetişkinleri hedeflemektedir. Orajel, aşındırıcı olmayan ve çocukların sevebileceği güzel tadı olan diş macunları ile çocuğu yeni yürümeye başlayan aileleri hedeflemektedir.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3"/>
          <p:cNvSpPr>
            <a:spLocks noGrp="1"/>
          </p:cNvSpPr>
          <p:nvPr>
            <p:ph type="dt" sz="quarter" idx="10"/>
          </p:nvPr>
        </p:nvSpPr>
        <p:spPr>
          <a:extLst>
            <a:ext uri="{909E8E84-426E-40DD-AFC4-6F175D3DCCD1}"/>
            <a:ext uri="{91240B29-F687-4F45-9708-019B960494DF}"/>
            <a:ext uri="{AF507438-7753-43E0-B8FC-AC1667EBCBE1}"/>
          </a:extLst>
        </p:spPr>
        <p:txBody>
          <a:bodyPr/>
          <a:lstStyle/>
          <a:p>
            <a:pPr>
              <a:defRPr/>
            </a:pPr>
            <a:r>
              <a:rPr lang="tr-TR" dirty="0" smtClean="0"/>
              <a:t>30.10.2016</a:t>
            </a:r>
            <a:endParaRPr lang="en-US" dirty="0"/>
          </a:p>
        </p:txBody>
      </p:sp>
      <p:graphicFrame>
        <p:nvGraphicFramePr>
          <p:cNvPr id="4098" name="Organization Chart 2"/>
          <p:cNvGraphicFramePr>
            <a:graphicFrameLocks/>
          </p:cNvGraphicFramePr>
          <p:nvPr/>
        </p:nvGraphicFramePr>
        <p:xfrm>
          <a:off x="468313" y="1052513"/>
          <a:ext cx="8353425" cy="4392612"/>
        </p:xfrm>
        <a:graphic>
          <a:graphicData uri="http://schemas.openxmlformats.org/drawingml/2006/compatibility">
            <com:legacyDrawing xmlns:com="http://schemas.openxmlformats.org/drawingml/2006/compatibility" spid="_x0000_s1026"/>
          </a:graphicData>
        </a:graphic>
      </p:graphicFrame>
      <p:sp>
        <p:nvSpPr>
          <p:cNvPr id="4122" name="Text Box 25"/>
          <p:cNvSpPr txBox="1">
            <a:spLocks noChangeArrowheads="1"/>
          </p:cNvSpPr>
          <p:nvPr/>
        </p:nvSpPr>
        <p:spPr bwMode="auto">
          <a:xfrm>
            <a:off x="1331913" y="692150"/>
            <a:ext cx="7056437" cy="701675"/>
          </a:xfrm>
          <a:prstGeom prst="rect">
            <a:avLst/>
          </a:prstGeom>
          <a:noFill/>
          <a:ln w="9525">
            <a:noFill/>
            <a:miter lim="800000"/>
            <a:headEnd/>
            <a:tailEnd/>
          </a:ln>
        </p:spPr>
        <p:txBody>
          <a:bodyPr>
            <a:spAutoFit/>
          </a:bodyPr>
          <a:lstStyle/>
          <a:p>
            <a:endParaRPr lang="tr-TR" sz="4000">
              <a:latin typeface="Comic Sans MS" pitchFamily="66" charset="0"/>
            </a:endParaRPr>
          </a:p>
        </p:txBody>
      </p:sp>
      <p:sp>
        <p:nvSpPr>
          <p:cNvPr id="4123" name="Text Box 26"/>
          <p:cNvSpPr txBox="1">
            <a:spLocks noChangeArrowheads="1"/>
          </p:cNvSpPr>
          <p:nvPr/>
        </p:nvSpPr>
        <p:spPr bwMode="auto">
          <a:xfrm>
            <a:off x="2209800" y="304800"/>
            <a:ext cx="4883150" cy="457200"/>
          </a:xfrm>
          <a:prstGeom prst="rect">
            <a:avLst/>
          </a:prstGeom>
          <a:noFill/>
          <a:ln w="9525">
            <a:noFill/>
            <a:miter lim="800000"/>
            <a:headEnd/>
            <a:tailEnd/>
          </a:ln>
        </p:spPr>
        <p:txBody>
          <a:bodyPr>
            <a:spAutoFit/>
          </a:bodyPr>
          <a:lstStyle/>
          <a:p>
            <a:r>
              <a:rPr lang="tr-TR" sz="2400" b="1">
                <a:solidFill>
                  <a:srgbClr val="CC0000"/>
                </a:solidFill>
              </a:rPr>
              <a:t>Pazar Bölümlendirme Kriterleri</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3"/>
          <p:cNvGrpSpPr>
            <a:grpSpLocks/>
          </p:cNvGrpSpPr>
          <p:nvPr/>
        </p:nvGrpSpPr>
        <p:grpSpPr bwMode="auto">
          <a:xfrm>
            <a:off x="26988" y="101600"/>
            <a:ext cx="9009062" cy="6207125"/>
            <a:chOff x="27337" y="101139"/>
            <a:chExt cx="9009159" cy="6208181"/>
          </a:xfrm>
        </p:grpSpPr>
        <p:pic>
          <p:nvPicPr>
            <p:cNvPr id="17411" name="Picture 2"/>
            <p:cNvPicPr>
              <a:picLocks noChangeAspect="1" noChangeArrowheads="1"/>
            </p:cNvPicPr>
            <p:nvPr/>
          </p:nvPicPr>
          <p:blipFill>
            <a:blip r:embed="rId2" cstate="print"/>
            <a:srcRect/>
            <a:stretch>
              <a:fillRect/>
            </a:stretch>
          </p:blipFill>
          <p:spPr bwMode="auto">
            <a:xfrm>
              <a:off x="27337" y="101139"/>
              <a:ext cx="9009159" cy="6208181"/>
            </a:xfrm>
            <a:prstGeom prst="rect">
              <a:avLst/>
            </a:prstGeom>
            <a:noFill/>
            <a:ln w="9525">
              <a:noFill/>
              <a:miter lim="800000"/>
              <a:headEnd/>
              <a:tailEnd/>
            </a:ln>
          </p:spPr>
        </p:pic>
        <p:pic>
          <p:nvPicPr>
            <p:cNvPr id="17412" name="Picture 3"/>
            <p:cNvPicPr>
              <a:picLocks noChangeAspect="1" noChangeArrowheads="1"/>
            </p:cNvPicPr>
            <p:nvPr/>
          </p:nvPicPr>
          <p:blipFill>
            <a:blip r:embed="rId3" cstate="print"/>
            <a:srcRect/>
            <a:stretch>
              <a:fillRect/>
            </a:stretch>
          </p:blipFill>
          <p:spPr bwMode="auto">
            <a:xfrm>
              <a:off x="5796136" y="133284"/>
              <a:ext cx="3168352" cy="1373547"/>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 name="Veri Yer Tutucusu 3"/>
          <p:cNvSpPr>
            <a:spLocks noGrp="1"/>
          </p:cNvSpPr>
          <p:nvPr>
            <p:ph type="dt" sz="quarter" idx="4294967295"/>
          </p:nvPr>
        </p:nvSpPr>
        <p:spPr>
          <a:xfrm>
            <a:off x="457200" y="6243638"/>
            <a:ext cx="2133600" cy="457200"/>
          </a:xfrm>
          <a:prstGeom prst="rect">
            <a:avLst/>
          </a:prstGeom>
          <a:extLst>
            <a:ext uri="{909E8E84-426E-40DD-AFC4-6F175D3DCCD1}"/>
            <a:ext uri="{91240B29-F687-4F45-9708-019B960494DF}"/>
            <a:ext uri="{AF507438-7753-43E0-B8FC-AC1667EBCBE1}"/>
          </a:extLst>
        </p:spPr>
        <p:txBody>
          <a:bodyPr/>
          <a:lstStyle/>
          <a:p>
            <a:pPr>
              <a:defRPr/>
            </a:pPr>
            <a:r>
              <a:rPr lang="tr-TR" dirty="0" smtClean="0"/>
              <a:t>30.10.2016</a:t>
            </a:r>
            <a:endParaRPr lang="en-US" dirty="0" smtClean="0"/>
          </a:p>
          <a:p>
            <a:pPr>
              <a:defRPr/>
            </a:pPr>
            <a:endParaRPr lang="en-US" dirty="0"/>
          </a:p>
        </p:txBody>
      </p:sp>
      <p:sp>
        <p:nvSpPr>
          <p:cNvPr id="56323" name="Rectangle 2"/>
          <p:cNvSpPr>
            <a:spLocks noChangeArrowheads="1"/>
          </p:cNvSpPr>
          <p:nvPr/>
        </p:nvSpPr>
        <p:spPr bwMode="auto">
          <a:xfrm>
            <a:off x="3563938" y="4005263"/>
            <a:ext cx="2932112" cy="1022350"/>
          </a:xfrm>
          <a:prstGeom prst="rect">
            <a:avLst/>
          </a:prstGeom>
          <a:gradFill rotWithShape="0">
            <a:gsLst>
              <a:gs pos="0">
                <a:srgbClr val="FFFFFF"/>
              </a:gs>
              <a:gs pos="100000">
                <a:srgbClr val="EAEC5E"/>
              </a:gs>
            </a:gsLst>
            <a:lin ang="18900000" scaled="1"/>
          </a:gradFill>
          <a:ln w="12700">
            <a:solidFill>
              <a:schemeClr val="tx1"/>
            </a:solidFill>
            <a:miter lim="800000"/>
            <a:headEnd/>
            <a:tailEnd/>
          </a:ln>
          <a:effectLst>
            <a:outerShdw dist="107763" dir="2700000" algn="ctr" rotWithShape="0">
              <a:schemeClr val="tx1"/>
            </a:outerShdw>
          </a:effectLst>
        </p:spPr>
        <p:txBody>
          <a:bodyPr wrap="none" anchor="ctr"/>
          <a:lstStyle/>
          <a:p>
            <a:pPr>
              <a:defRPr/>
            </a:pPr>
            <a:endParaRPr lang="tr-TR">
              <a:latin typeface="Arial" charset="0"/>
              <a:cs typeface="Arial" charset="0"/>
            </a:endParaRPr>
          </a:p>
        </p:txBody>
      </p:sp>
      <p:sp>
        <p:nvSpPr>
          <p:cNvPr id="56324" name="Rectangle 4"/>
          <p:cNvSpPr>
            <a:spLocks noChangeArrowheads="1"/>
          </p:cNvSpPr>
          <p:nvPr/>
        </p:nvSpPr>
        <p:spPr bwMode="auto">
          <a:xfrm>
            <a:off x="512763" y="1354138"/>
            <a:ext cx="2936875" cy="1162050"/>
          </a:xfrm>
          <a:prstGeom prst="rect">
            <a:avLst/>
          </a:prstGeom>
          <a:gradFill rotWithShape="0">
            <a:gsLst>
              <a:gs pos="0">
                <a:srgbClr val="FFFFFF"/>
              </a:gs>
              <a:gs pos="100000">
                <a:srgbClr val="F95AB7"/>
              </a:gs>
            </a:gsLst>
            <a:lin ang="18900000" scaled="1"/>
          </a:gradFill>
          <a:ln w="12700">
            <a:solidFill>
              <a:schemeClr val="tx1"/>
            </a:solidFill>
            <a:miter lim="800000"/>
            <a:headEnd/>
            <a:tailEnd/>
          </a:ln>
          <a:effectLst>
            <a:outerShdw dist="107763" dir="2700000" algn="ctr" rotWithShape="0">
              <a:srgbClr val="414141"/>
            </a:outerShdw>
          </a:effectLst>
        </p:spPr>
        <p:txBody>
          <a:bodyPr wrap="none" anchor="ctr"/>
          <a:lstStyle/>
          <a:p>
            <a:pPr>
              <a:defRPr/>
            </a:pPr>
            <a:endParaRPr lang="tr-TR">
              <a:latin typeface="Arial" charset="0"/>
              <a:cs typeface="Arial" charset="0"/>
            </a:endParaRPr>
          </a:p>
        </p:txBody>
      </p:sp>
      <p:grpSp>
        <p:nvGrpSpPr>
          <p:cNvPr id="2" name="Group 5"/>
          <p:cNvGrpSpPr>
            <a:grpSpLocks/>
          </p:cNvGrpSpPr>
          <p:nvPr/>
        </p:nvGrpSpPr>
        <p:grpSpPr bwMode="auto">
          <a:xfrm>
            <a:off x="2246313" y="1058863"/>
            <a:ext cx="2651125" cy="1162050"/>
            <a:chOff x="1557" y="756"/>
            <a:chExt cx="1837" cy="829"/>
          </a:xfrm>
        </p:grpSpPr>
        <p:sp>
          <p:nvSpPr>
            <p:cNvPr id="143171" name="Freeform 6"/>
            <p:cNvSpPr>
              <a:spLocks/>
            </p:cNvSpPr>
            <p:nvPr/>
          </p:nvSpPr>
          <p:spPr bwMode="auto">
            <a:xfrm>
              <a:off x="3257" y="756"/>
              <a:ext cx="137" cy="156"/>
            </a:xfrm>
            <a:custGeom>
              <a:avLst/>
              <a:gdLst>
                <a:gd name="T0" fmla="*/ 32 w 137"/>
                <a:gd name="T1" fmla="*/ 5 h 156"/>
                <a:gd name="T2" fmla="*/ 12 w 137"/>
                <a:gd name="T3" fmla="*/ 33 h 156"/>
                <a:gd name="T4" fmla="*/ 21 w 137"/>
                <a:gd name="T5" fmla="*/ 44 h 156"/>
                <a:gd name="T6" fmla="*/ 12 w 137"/>
                <a:gd name="T7" fmla="*/ 57 h 156"/>
                <a:gd name="T8" fmla="*/ 17 w 137"/>
                <a:gd name="T9" fmla="*/ 61 h 156"/>
                <a:gd name="T10" fmla="*/ 14 w 137"/>
                <a:gd name="T11" fmla="*/ 70 h 156"/>
                <a:gd name="T12" fmla="*/ 14 w 137"/>
                <a:gd name="T13" fmla="*/ 85 h 156"/>
                <a:gd name="T14" fmla="*/ 0 w 137"/>
                <a:gd name="T15" fmla="*/ 90 h 156"/>
                <a:gd name="T16" fmla="*/ 5 w 137"/>
                <a:gd name="T17" fmla="*/ 94 h 156"/>
                <a:gd name="T18" fmla="*/ 34 w 137"/>
                <a:gd name="T19" fmla="*/ 148 h 156"/>
                <a:gd name="T20" fmla="*/ 56 w 137"/>
                <a:gd name="T21" fmla="*/ 155 h 156"/>
                <a:gd name="T22" fmla="*/ 55 w 137"/>
                <a:gd name="T23" fmla="*/ 144 h 156"/>
                <a:gd name="T24" fmla="*/ 66 w 137"/>
                <a:gd name="T25" fmla="*/ 135 h 156"/>
                <a:gd name="T26" fmla="*/ 62 w 137"/>
                <a:gd name="T27" fmla="*/ 126 h 156"/>
                <a:gd name="T28" fmla="*/ 90 w 137"/>
                <a:gd name="T29" fmla="*/ 115 h 156"/>
                <a:gd name="T30" fmla="*/ 91 w 137"/>
                <a:gd name="T31" fmla="*/ 100 h 156"/>
                <a:gd name="T32" fmla="*/ 108 w 137"/>
                <a:gd name="T33" fmla="*/ 99 h 156"/>
                <a:gd name="T34" fmla="*/ 120 w 137"/>
                <a:gd name="T35" fmla="*/ 87 h 156"/>
                <a:gd name="T36" fmla="*/ 136 w 137"/>
                <a:gd name="T37" fmla="*/ 80 h 156"/>
                <a:gd name="T38" fmla="*/ 136 w 137"/>
                <a:gd name="T39" fmla="*/ 70 h 156"/>
                <a:gd name="T40" fmla="*/ 115 w 137"/>
                <a:gd name="T41" fmla="*/ 67 h 156"/>
                <a:gd name="T42" fmla="*/ 111 w 137"/>
                <a:gd name="T43" fmla="*/ 56 h 156"/>
                <a:gd name="T44" fmla="*/ 89 w 137"/>
                <a:gd name="T45" fmla="*/ 55 h 156"/>
                <a:gd name="T46" fmla="*/ 72 w 137"/>
                <a:gd name="T47" fmla="*/ 9 h 156"/>
                <a:gd name="T48" fmla="*/ 64 w 137"/>
                <a:gd name="T49" fmla="*/ 0 h 156"/>
                <a:gd name="T50" fmla="*/ 43 w 137"/>
                <a:gd name="T51" fmla="*/ 4 h 156"/>
                <a:gd name="T52" fmla="*/ 39 w 137"/>
                <a:gd name="T53" fmla="*/ 8 h 156"/>
                <a:gd name="T54" fmla="*/ 32 w 137"/>
                <a:gd name="T55" fmla="*/ 5 h 1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7"/>
                <a:gd name="T85" fmla="*/ 0 h 156"/>
                <a:gd name="T86" fmla="*/ 137 w 137"/>
                <a:gd name="T87" fmla="*/ 156 h 1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7" h="156">
                  <a:moveTo>
                    <a:pt x="32" y="5"/>
                  </a:moveTo>
                  <a:lnTo>
                    <a:pt x="12" y="33"/>
                  </a:lnTo>
                  <a:lnTo>
                    <a:pt x="21" y="44"/>
                  </a:lnTo>
                  <a:lnTo>
                    <a:pt x="12" y="57"/>
                  </a:lnTo>
                  <a:lnTo>
                    <a:pt x="17" y="61"/>
                  </a:lnTo>
                  <a:lnTo>
                    <a:pt x="14" y="70"/>
                  </a:lnTo>
                  <a:lnTo>
                    <a:pt x="14" y="85"/>
                  </a:lnTo>
                  <a:lnTo>
                    <a:pt x="0" y="90"/>
                  </a:lnTo>
                  <a:lnTo>
                    <a:pt x="5" y="94"/>
                  </a:lnTo>
                  <a:lnTo>
                    <a:pt x="34" y="148"/>
                  </a:lnTo>
                  <a:lnTo>
                    <a:pt x="56" y="155"/>
                  </a:lnTo>
                  <a:lnTo>
                    <a:pt x="55" y="144"/>
                  </a:lnTo>
                  <a:lnTo>
                    <a:pt x="66" y="135"/>
                  </a:lnTo>
                  <a:lnTo>
                    <a:pt x="62" y="126"/>
                  </a:lnTo>
                  <a:lnTo>
                    <a:pt x="90" y="115"/>
                  </a:lnTo>
                  <a:lnTo>
                    <a:pt x="91" y="100"/>
                  </a:lnTo>
                  <a:lnTo>
                    <a:pt x="108" y="99"/>
                  </a:lnTo>
                  <a:lnTo>
                    <a:pt x="120" y="87"/>
                  </a:lnTo>
                  <a:lnTo>
                    <a:pt x="136" y="80"/>
                  </a:lnTo>
                  <a:lnTo>
                    <a:pt x="136" y="70"/>
                  </a:lnTo>
                  <a:lnTo>
                    <a:pt x="115" y="67"/>
                  </a:lnTo>
                  <a:lnTo>
                    <a:pt x="111" y="56"/>
                  </a:lnTo>
                  <a:lnTo>
                    <a:pt x="89" y="55"/>
                  </a:lnTo>
                  <a:lnTo>
                    <a:pt x="72" y="9"/>
                  </a:lnTo>
                  <a:lnTo>
                    <a:pt x="64" y="0"/>
                  </a:lnTo>
                  <a:lnTo>
                    <a:pt x="43" y="4"/>
                  </a:lnTo>
                  <a:lnTo>
                    <a:pt x="39" y="8"/>
                  </a:lnTo>
                  <a:lnTo>
                    <a:pt x="32" y="5"/>
                  </a:lnTo>
                </a:path>
              </a:pathLst>
            </a:custGeom>
            <a:solidFill>
              <a:srgbClr val="001F9F"/>
            </a:solidFill>
            <a:ln w="12700" cap="rnd">
              <a:solidFill>
                <a:srgbClr val="000000"/>
              </a:solidFill>
              <a:round/>
              <a:headEnd/>
              <a:tailEnd/>
            </a:ln>
          </p:spPr>
          <p:txBody>
            <a:bodyPr/>
            <a:lstStyle/>
            <a:p>
              <a:endParaRPr lang="tr-TR"/>
            </a:p>
          </p:txBody>
        </p:sp>
        <p:grpSp>
          <p:nvGrpSpPr>
            <p:cNvPr id="3" name="Group 7"/>
            <p:cNvGrpSpPr>
              <a:grpSpLocks/>
            </p:cNvGrpSpPr>
            <p:nvPr/>
          </p:nvGrpSpPr>
          <p:grpSpPr bwMode="auto">
            <a:xfrm>
              <a:off x="1557" y="769"/>
              <a:ext cx="1801" cy="816"/>
              <a:chOff x="1557" y="769"/>
              <a:chExt cx="1801" cy="816"/>
            </a:xfrm>
          </p:grpSpPr>
          <p:sp>
            <p:nvSpPr>
              <p:cNvPr id="143173" name="Freeform 8"/>
              <p:cNvSpPr>
                <a:spLocks/>
              </p:cNvSpPr>
              <p:nvPr/>
            </p:nvSpPr>
            <p:spPr bwMode="auto">
              <a:xfrm>
                <a:off x="3055" y="1059"/>
                <a:ext cx="176" cy="56"/>
              </a:xfrm>
              <a:custGeom>
                <a:avLst/>
                <a:gdLst>
                  <a:gd name="T0" fmla="*/ 0 w 176"/>
                  <a:gd name="T1" fmla="*/ 19 h 56"/>
                  <a:gd name="T2" fmla="*/ 130 w 176"/>
                  <a:gd name="T3" fmla="*/ 0 h 56"/>
                  <a:gd name="T4" fmla="*/ 152 w 176"/>
                  <a:gd name="T5" fmla="*/ 38 h 56"/>
                  <a:gd name="T6" fmla="*/ 174 w 176"/>
                  <a:gd name="T7" fmla="*/ 34 h 56"/>
                  <a:gd name="T8" fmla="*/ 175 w 176"/>
                  <a:gd name="T9" fmla="*/ 53 h 56"/>
                  <a:gd name="T10" fmla="*/ 157 w 176"/>
                  <a:gd name="T11" fmla="*/ 55 h 56"/>
                  <a:gd name="T12" fmla="*/ 141 w 176"/>
                  <a:gd name="T13" fmla="*/ 43 h 56"/>
                  <a:gd name="T14" fmla="*/ 130 w 176"/>
                  <a:gd name="T15" fmla="*/ 28 h 56"/>
                  <a:gd name="T16" fmla="*/ 128 w 176"/>
                  <a:gd name="T17" fmla="*/ 7 h 56"/>
                  <a:gd name="T18" fmla="*/ 121 w 176"/>
                  <a:gd name="T19" fmla="*/ 17 h 56"/>
                  <a:gd name="T20" fmla="*/ 130 w 176"/>
                  <a:gd name="T21" fmla="*/ 49 h 56"/>
                  <a:gd name="T22" fmla="*/ 91 w 176"/>
                  <a:gd name="T23" fmla="*/ 53 h 56"/>
                  <a:gd name="T24" fmla="*/ 90 w 176"/>
                  <a:gd name="T25" fmla="*/ 30 h 56"/>
                  <a:gd name="T26" fmla="*/ 67 w 176"/>
                  <a:gd name="T27" fmla="*/ 20 h 56"/>
                  <a:gd name="T28" fmla="*/ 47 w 176"/>
                  <a:gd name="T29" fmla="*/ 18 h 56"/>
                  <a:gd name="T30" fmla="*/ 5 w 176"/>
                  <a:gd name="T31" fmla="*/ 34 h 56"/>
                  <a:gd name="T32" fmla="*/ 0 w 176"/>
                  <a:gd name="T33" fmla="*/ 19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6"/>
                  <a:gd name="T52" fmla="*/ 0 h 56"/>
                  <a:gd name="T53" fmla="*/ 176 w 176"/>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6" h="56">
                    <a:moveTo>
                      <a:pt x="0" y="19"/>
                    </a:moveTo>
                    <a:lnTo>
                      <a:pt x="130" y="0"/>
                    </a:lnTo>
                    <a:lnTo>
                      <a:pt x="152" y="38"/>
                    </a:lnTo>
                    <a:lnTo>
                      <a:pt x="174" y="34"/>
                    </a:lnTo>
                    <a:lnTo>
                      <a:pt x="175" y="53"/>
                    </a:lnTo>
                    <a:lnTo>
                      <a:pt x="157" y="55"/>
                    </a:lnTo>
                    <a:lnTo>
                      <a:pt x="141" y="43"/>
                    </a:lnTo>
                    <a:lnTo>
                      <a:pt x="130" y="28"/>
                    </a:lnTo>
                    <a:lnTo>
                      <a:pt x="128" y="7"/>
                    </a:lnTo>
                    <a:lnTo>
                      <a:pt x="121" y="17"/>
                    </a:lnTo>
                    <a:lnTo>
                      <a:pt x="130" y="49"/>
                    </a:lnTo>
                    <a:lnTo>
                      <a:pt x="91" y="53"/>
                    </a:lnTo>
                    <a:lnTo>
                      <a:pt x="90" y="30"/>
                    </a:lnTo>
                    <a:lnTo>
                      <a:pt x="67" y="20"/>
                    </a:lnTo>
                    <a:lnTo>
                      <a:pt x="47" y="18"/>
                    </a:lnTo>
                    <a:lnTo>
                      <a:pt x="5" y="34"/>
                    </a:lnTo>
                    <a:lnTo>
                      <a:pt x="0" y="19"/>
                    </a:lnTo>
                  </a:path>
                </a:pathLst>
              </a:custGeom>
              <a:solidFill>
                <a:srgbClr val="BFBFDF"/>
              </a:solidFill>
              <a:ln w="12700" cap="rnd">
                <a:solidFill>
                  <a:srgbClr val="000000"/>
                </a:solidFill>
                <a:round/>
                <a:headEnd/>
                <a:tailEnd/>
              </a:ln>
            </p:spPr>
            <p:txBody>
              <a:bodyPr/>
              <a:lstStyle/>
              <a:p>
                <a:endParaRPr lang="tr-TR"/>
              </a:p>
            </p:txBody>
          </p:sp>
          <p:sp>
            <p:nvSpPr>
              <p:cNvPr id="143174" name="Freeform 9"/>
              <p:cNvSpPr>
                <a:spLocks/>
              </p:cNvSpPr>
              <p:nvPr/>
            </p:nvSpPr>
            <p:spPr bwMode="auto">
              <a:xfrm>
                <a:off x="1634" y="769"/>
                <a:ext cx="231" cy="126"/>
              </a:xfrm>
              <a:custGeom>
                <a:avLst/>
                <a:gdLst>
                  <a:gd name="T0" fmla="*/ 58 w 231"/>
                  <a:gd name="T1" fmla="*/ 0 h 126"/>
                  <a:gd name="T2" fmla="*/ 105 w 231"/>
                  <a:gd name="T3" fmla="*/ 10 h 126"/>
                  <a:gd name="T4" fmla="*/ 141 w 231"/>
                  <a:gd name="T5" fmla="*/ 16 h 126"/>
                  <a:gd name="T6" fmla="*/ 159 w 231"/>
                  <a:gd name="T7" fmla="*/ 19 h 126"/>
                  <a:gd name="T8" fmla="*/ 177 w 231"/>
                  <a:gd name="T9" fmla="*/ 21 h 126"/>
                  <a:gd name="T10" fmla="*/ 201 w 231"/>
                  <a:gd name="T11" fmla="*/ 24 h 126"/>
                  <a:gd name="T12" fmla="*/ 230 w 231"/>
                  <a:gd name="T13" fmla="*/ 28 h 126"/>
                  <a:gd name="T14" fmla="*/ 211 w 231"/>
                  <a:gd name="T15" fmla="*/ 125 h 126"/>
                  <a:gd name="T16" fmla="*/ 122 w 231"/>
                  <a:gd name="T17" fmla="*/ 111 h 126"/>
                  <a:gd name="T18" fmla="*/ 110 w 231"/>
                  <a:gd name="T19" fmla="*/ 117 h 126"/>
                  <a:gd name="T20" fmla="*/ 94 w 231"/>
                  <a:gd name="T21" fmla="*/ 108 h 126"/>
                  <a:gd name="T22" fmla="*/ 79 w 231"/>
                  <a:gd name="T23" fmla="*/ 117 h 126"/>
                  <a:gd name="T24" fmla="*/ 67 w 231"/>
                  <a:gd name="T25" fmla="*/ 109 h 126"/>
                  <a:gd name="T26" fmla="*/ 30 w 231"/>
                  <a:gd name="T27" fmla="*/ 108 h 126"/>
                  <a:gd name="T28" fmla="*/ 35 w 231"/>
                  <a:gd name="T29" fmla="*/ 92 h 126"/>
                  <a:gd name="T30" fmla="*/ 8 w 231"/>
                  <a:gd name="T31" fmla="*/ 91 h 126"/>
                  <a:gd name="T32" fmla="*/ 6 w 231"/>
                  <a:gd name="T33" fmla="*/ 81 h 126"/>
                  <a:gd name="T34" fmla="*/ 11 w 231"/>
                  <a:gd name="T35" fmla="*/ 72 h 126"/>
                  <a:gd name="T36" fmla="*/ 5 w 231"/>
                  <a:gd name="T37" fmla="*/ 63 h 126"/>
                  <a:gd name="T38" fmla="*/ 5 w 231"/>
                  <a:gd name="T39" fmla="*/ 39 h 126"/>
                  <a:gd name="T40" fmla="*/ 0 w 231"/>
                  <a:gd name="T41" fmla="*/ 20 h 126"/>
                  <a:gd name="T42" fmla="*/ 3 w 231"/>
                  <a:gd name="T43" fmla="*/ 13 h 126"/>
                  <a:gd name="T44" fmla="*/ 15 w 231"/>
                  <a:gd name="T45" fmla="*/ 16 h 126"/>
                  <a:gd name="T46" fmla="*/ 27 w 231"/>
                  <a:gd name="T47" fmla="*/ 27 h 126"/>
                  <a:gd name="T48" fmla="*/ 50 w 231"/>
                  <a:gd name="T49" fmla="*/ 29 h 126"/>
                  <a:gd name="T50" fmla="*/ 56 w 231"/>
                  <a:gd name="T51" fmla="*/ 38 h 126"/>
                  <a:gd name="T52" fmla="*/ 45 w 231"/>
                  <a:gd name="T53" fmla="*/ 38 h 126"/>
                  <a:gd name="T54" fmla="*/ 43 w 231"/>
                  <a:gd name="T55" fmla="*/ 46 h 126"/>
                  <a:gd name="T56" fmla="*/ 50 w 231"/>
                  <a:gd name="T57" fmla="*/ 47 h 126"/>
                  <a:gd name="T58" fmla="*/ 52 w 231"/>
                  <a:gd name="T59" fmla="*/ 55 h 126"/>
                  <a:gd name="T60" fmla="*/ 39 w 231"/>
                  <a:gd name="T61" fmla="*/ 60 h 126"/>
                  <a:gd name="T62" fmla="*/ 39 w 231"/>
                  <a:gd name="T63" fmla="*/ 66 h 126"/>
                  <a:gd name="T64" fmla="*/ 54 w 231"/>
                  <a:gd name="T65" fmla="*/ 66 h 126"/>
                  <a:gd name="T66" fmla="*/ 58 w 231"/>
                  <a:gd name="T67" fmla="*/ 52 h 126"/>
                  <a:gd name="T68" fmla="*/ 70 w 231"/>
                  <a:gd name="T69" fmla="*/ 44 h 126"/>
                  <a:gd name="T70" fmla="*/ 56 w 231"/>
                  <a:gd name="T71" fmla="*/ 23 h 126"/>
                  <a:gd name="T72" fmla="*/ 65 w 231"/>
                  <a:gd name="T73" fmla="*/ 16 h 126"/>
                  <a:gd name="T74" fmla="*/ 58 w 231"/>
                  <a:gd name="T75" fmla="*/ 0 h 1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126"/>
                  <a:gd name="T116" fmla="*/ 231 w 231"/>
                  <a:gd name="T117" fmla="*/ 126 h 1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126">
                    <a:moveTo>
                      <a:pt x="58" y="0"/>
                    </a:moveTo>
                    <a:lnTo>
                      <a:pt x="105" y="10"/>
                    </a:lnTo>
                    <a:lnTo>
                      <a:pt x="141" y="16"/>
                    </a:lnTo>
                    <a:lnTo>
                      <a:pt x="159" y="19"/>
                    </a:lnTo>
                    <a:lnTo>
                      <a:pt x="177" y="21"/>
                    </a:lnTo>
                    <a:lnTo>
                      <a:pt x="201" y="24"/>
                    </a:lnTo>
                    <a:lnTo>
                      <a:pt x="230" y="28"/>
                    </a:lnTo>
                    <a:lnTo>
                      <a:pt x="211" y="125"/>
                    </a:lnTo>
                    <a:lnTo>
                      <a:pt x="122" y="111"/>
                    </a:lnTo>
                    <a:lnTo>
                      <a:pt x="110" y="117"/>
                    </a:lnTo>
                    <a:lnTo>
                      <a:pt x="94" y="108"/>
                    </a:lnTo>
                    <a:lnTo>
                      <a:pt x="79" y="117"/>
                    </a:lnTo>
                    <a:lnTo>
                      <a:pt x="67" y="109"/>
                    </a:lnTo>
                    <a:lnTo>
                      <a:pt x="30" y="108"/>
                    </a:lnTo>
                    <a:lnTo>
                      <a:pt x="35" y="92"/>
                    </a:lnTo>
                    <a:lnTo>
                      <a:pt x="8" y="91"/>
                    </a:lnTo>
                    <a:lnTo>
                      <a:pt x="6" y="81"/>
                    </a:lnTo>
                    <a:lnTo>
                      <a:pt x="11" y="72"/>
                    </a:lnTo>
                    <a:lnTo>
                      <a:pt x="5" y="63"/>
                    </a:lnTo>
                    <a:lnTo>
                      <a:pt x="5" y="39"/>
                    </a:lnTo>
                    <a:lnTo>
                      <a:pt x="0" y="20"/>
                    </a:lnTo>
                    <a:lnTo>
                      <a:pt x="3" y="13"/>
                    </a:lnTo>
                    <a:lnTo>
                      <a:pt x="15" y="16"/>
                    </a:lnTo>
                    <a:lnTo>
                      <a:pt x="27" y="27"/>
                    </a:lnTo>
                    <a:lnTo>
                      <a:pt x="50" y="29"/>
                    </a:lnTo>
                    <a:lnTo>
                      <a:pt x="56" y="38"/>
                    </a:lnTo>
                    <a:lnTo>
                      <a:pt x="45" y="38"/>
                    </a:lnTo>
                    <a:lnTo>
                      <a:pt x="43" y="46"/>
                    </a:lnTo>
                    <a:lnTo>
                      <a:pt x="50" y="47"/>
                    </a:lnTo>
                    <a:lnTo>
                      <a:pt x="52" y="55"/>
                    </a:lnTo>
                    <a:lnTo>
                      <a:pt x="39" y="60"/>
                    </a:lnTo>
                    <a:lnTo>
                      <a:pt x="39" y="66"/>
                    </a:lnTo>
                    <a:lnTo>
                      <a:pt x="54" y="66"/>
                    </a:lnTo>
                    <a:lnTo>
                      <a:pt x="58" y="52"/>
                    </a:lnTo>
                    <a:lnTo>
                      <a:pt x="70" y="44"/>
                    </a:lnTo>
                    <a:lnTo>
                      <a:pt x="56" y="23"/>
                    </a:lnTo>
                    <a:lnTo>
                      <a:pt x="65" y="16"/>
                    </a:lnTo>
                    <a:lnTo>
                      <a:pt x="58" y="0"/>
                    </a:lnTo>
                  </a:path>
                </a:pathLst>
              </a:custGeom>
              <a:solidFill>
                <a:srgbClr val="007F9F"/>
              </a:solidFill>
              <a:ln w="12700" cap="rnd">
                <a:solidFill>
                  <a:srgbClr val="000000"/>
                </a:solidFill>
                <a:round/>
                <a:headEnd/>
                <a:tailEnd/>
              </a:ln>
            </p:spPr>
            <p:txBody>
              <a:bodyPr/>
              <a:lstStyle/>
              <a:p>
                <a:endParaRPr lang="tr-TR"/>
              </a:p>
            </p:txBody>
          </p:sp>
          <p:sp>
            <p:nvSpPr>
              <p:cNvPr id="143175" name="Freeform 10"/>
              <p:cNvSpPr>
                <a:spLocks/>
              </p:cNvSpPr>
              <p:nvPr/>
            </p:nvSpPr>
            <p:spPr bwMode="auto">
              <a:xfrm>
                <a:off x="1580" y="859"/>
                <a:ext cx="287" cy="163"/>
              </a:xfrm>
              <a:custGeom>
                <a:avLst/>
                <a:gdLst>
                  <a:gd name="T0" fmla="*/ 62 w 287"/>
                  <a:gd name="T1" fmla="*/ 0 h 163"/>
                  <a:gd name="T2" fmla="*/ 54 w 287"/>
                  <a:gd name="T3" fmla="*/ 3 h 163"/>
                  <a:gd name="T4" fmla="*/ 49 w 287"/>
                  <a:gd name="T5" fmla="*/ 18 h 163"/>
                  <a:gd name="T6" fmla="*/ 44 w 287"/>
                  <a:gd name="T7" fmla="*/ 30 h 163"/>
                  <a:gd name="T8" fmla="*/ 40 w 287"/>
                  <a:gd name="T9" fmla="*/ 39 h 163"/>
                  <a:gd name="T10" fmla="*/ 35 w 287"/>
                  <a:gd name="T11" fmla="*/ 50 h 163"/>
                  <a:gd name="T12" fmla="*/ 29 w 287"/>
                  <a:gd name="T13" fmla="*/ 60 h 163"/>
                  <a:gd name="T14" fmla="*/ 21 w 287"/>
                  <a:gd name="T15" fmla="*/ 72 h 163"/>
                  <a:gd name="T16" fmla="*/ 11 w 287"/>
                  <a:gd name="T17" fmla="*/ 85 h 163"/>
                  <a:gd name="T18" fmla="*/ 0 w 287"/>
                  <a:gd name="T19" fmla="*/ 98 h 163"/>
                  <a:gd name="T20" fmla="*/ 0 w 287"/>
                  <a:gd name="T21" fmla="*/ 126 h 163"/>
                  <a:gd name="T22" fmla="*/ 160 w 287"/>
                  <a:gd name="T23" fmla="*/ 151 h 163"/>
                  <a:gd name="T24" fmla="*/ 234 w 287"/>
                  <a:gd name="T25" fmla="*/ 162 h 163"/>
                  <a:gd name="T26" fmla="*/ 250 w 287"/>
                  <a:gd name="T27" fmla="*/ 106 h 163"/>
                  <a:gd name="T28" fmla="*/ 260 w 287"/>
                  <a:gd name="T29" fmla="*/ 101 h 163"/>
                  <a:gd name="T30" fmla="*/ 251 w 287"/>
                  <a:gd name="T31" fmla="*/ 88 h 163"/>
                  <a:gd name="T32" fmla="*/ 255 w 287"/>
                  <a:gd name="T33" fmla="*/ 76 h 163"/>
                  <a:gd name="T34" fmla="*/ 286 w 287"/>
                  <a:gd name="T35" fmla="*/ 54 h 163"/>
                  <a:gd name="T36" fmla="*/ 265 w 287"/>
                  <a:gd name="T37" fmla="*/ 34 h 163"/>
                  <a:gd name="T38" fmla="*/ 176 w 287"/>
                  <a:gd name="T39" fmla="*/ 21 h 163"/>
                  <a:gd name="T40" fmla="*/ 164 w 287"/>
                  <a:gd name="T41" fmla="*/ 26 h 163"/>
                  <a:gd name="T42" fmla="*/ 148 w 287"/>
                  <a:gd name="T43" fmla="*/ 17 h 163"/>
                  <a:gd name="T44" fmla="*/ 133 w 287"/>
                  <a:gd name="T45" fmla="*/ 27 h 163"/>
                  <a:gd name="T46" fmla="*/ 120 w 287"/>
                  <a:gd name="T47" fmla="*/ 17 h 163"/>
                  <a:gd name="T48" fmla="*/ 84 w 287"/>
                  <a:gd name="T49" fmla="*/ 17 h 163"/>
                  <a:gd name="T50" fmla="*/ 89 w 287"/>
                  <a:gd name="T51" fmla="*/ 1 h 163"/>
                  <a:gd name="T52" fmla="*/ 62 w 287"/>
                  <a:gd name="T53" fmla="*/ 0 h 1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7"/>
                  <a:gd name="T82" fmla="*/ 0 h 163"/>
                  <a:gd name="T83" fmla="*/ 287 w 287"/>
                  <a:gd name="T84" fmla="*/ 163 h 1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7" h="163">
                    <a:moveTo>
                      <a:pt x="62" y="0"/>
                    </a:moveTo>
                    <a:lnTo>
                      <a:pt x="54" y="3"/>
                    </a:lnTo>
                    <a:lnTo>
                      <a:pt x="49" y="18"/>
                    </a:lnTo>
                    <a:lnTo>
                      <a:pt x="44" y="30"/>
                    </a:lnTo>
                    <a:lnTo>
                      <a:pt x="40" y="39"/>
                    </a:lnTo>
                    <a:lnTo>
                      <a:pt x="35" y="50"/>
                    </a:lnTo>
                    <a:lnTo>
                      <a:pt x="29" y="60"/>
                    </a:lnTo>
                    <a:lnTo>
                      <a:pt x="21" y="72"/>
                    </a:lnTo>
                    <a:lnTo>
                      <a:pt x="11" y="85"/>
                    </a:lnTo>
                    <a:lnTo>
                      <a:pt x="0" y="98"/>
                    </a:lnTo>
                    <a:lnTo>
                      <a:pt x="0" y="126"/>
                    </a:lnTo>
                    <a:lnTo>
                      <a:pt x="160" y="151"/>
                    </a:lnTo>
                    <a:lnTo>
                      <a:pt x="234" y="162"/>
                    </a:lnTo>
                    <a:lnTo>
                      <a:pt x="250" y="106"/>
                    </a:lnTo>
                    <a:lnTo>
                      <a:pt x="260" y="101"/>
                    </a:lnTo>
                    <a:lnTo>
                      <a:pt x="251" y="88"/>
                    </a:lnTo>
                    <a:lnTo>
                      <a:pt x="255" y="76"/>
                    </a:lnTo>
                    <a:lnTo>
                      <a:pt x="286" y="54"/>
                    </a:lnTo>
                    <a:lnTo>
                      <a:pt x="265" y="34"/>
                    </a:lnTo>
                    <a:lnTo>
                      <a:pt x="176" y="21"/>
                    </a:lnTo>
                    <a:lnTo>
                      <a:pt x="164" y="26"/>
                    </a:lnTo>
                    <a:lnTo>
                      <a:pt x="148" y="17"/>
                    </a:lnTo>
                    <a:lnTo>
                      <a:pt x="133" y="27"/>
                    </a:lnTo>
                    <a:lnTo>
                      <a:pt x="120" y="17"/>
                    </a:lnTo>
                    <a:lnTo>
                      <a:pt x="84" y="17"/>
                    </a:lnTo>
                    <a:lnTo>
                      <a:pt x="89" y="1"/>
                    </a:lnTo>
                    <a:lnTo>
                      <a:pt x="62" y="0"/>
                    </a:lnTo>
                  </a:path>
                </a:pathLst>
              </a:custGeom>
              <a:solidFill>
                <a:srgbClr val="3F5F00"/>
              </a:solidFill>
              <a:ln w="12700" cap="rnd">
                <a:solidFill>
                  <a:srgbClr val="000000"/>
                </a:solidFill>
                <a:round/>
                <a:headEnd/>
                <a:tailEnd/>
              </a:ln>
            </p:spPr>
            <p:txBody>
              <a:bodyPr/>
              <a:lstStyle/>
              <a:p>
                <a:endParaRPr lang="tr-TR"/>
              </a:p>
            </p:txBody>
          </p:sp>
          <p:sp>
            <p:nvSpPr>
              <p:cNvPr id="143176" name="Freeform 11"/>
              <p:cNvSpPr>
                <a:spLocks/>
              </p:cNvSpPr>
              <p:nvPr/>
            </p:nvSpPr>
            <p:spPr bwMode="auto">
              <a:xfrm>
                <a:off x="1557" y="985"/>
                <a:ext cx="302" cy="346"/>
              </a:xfrm>
              <a:custGeom>
                <a:avLst/>
                <a:gdLst>
                  <a:gd name="T0" fmla="*/ 23 w 302"/>
                  <a:gd name="T1" fmla="*/ 0 h 346"/>
                  <a:gd name="T2" fmla="*/ 161 w 302"/>
                  <a:gd name="T3" fmla="*/ 21 h 346"/>
                  <a:gd name="T4" fmla="*/ 131 w 302"/>
                  <a:gd name="T5" fmla="*/ 122 h 346"/>
                  <a:gd name="T6" fmla="*/ 287 w 302"/>
                  <a:gd name="T7" fmla="*/ 277 h 346"/>
                  <a:gd name="T8" fmla="*/ 301 w 302"/>
                  <a:gd name="T9" fmla="*/ 297 h 346"/>
                  <a:gd name="T10" fmla="*/ 286 w 302"/>
                  <a:gd name="T11" fmla="*/ 306 h 346"/>
                  <a:gd name="T12" fmla="*/ 277 w 302"/>
                  <a:gd name="T13" fmla="*/ 323 h 346"/>
                  <a:gd name="T14" fmla="*/ 268 w 302"/>
                  <a:gd name="T15" fmla="*/ 333 h 346"/>
                  <a:gd name="T16" fmla="*/ 277 w 302"/>
                  <a:gd name="T17" fmla="*/ 342 h 346"/>
                  <a:gd name="T18" fmla="*/ 261 w 302"/>
                  <a:gd name="T19" fmla="*/ 345 h 346"/>
                  <a:gd name="T20" fmla="*/ 170 w 302"/>
                  <a:gd name="T21" fmla="*/ 343 h 346"/>
                  <a:gd name="T22" fmla="*/ 164 w 302"/>
                  <a:gd name="T23" fmla="*/ 323 h 346"/>
                  <a:gd name="T24" fmla="*/ 148 w 302"/>
                  <a:gd name="T25" fmla="*/ 308 h 346"/>
                  <a:gd name="T26" fmla="*/ 136 w 302"/>
                  <a:gd name="T27" fmla="*/ 303 h 346"/>
                  <a:gd name="T28" fmla="*/ 133 w 302"/>
                  <a:gd name="T29" fmla="*/ 292 h 346"/>
                  <a:gd name="T30" fmla="*/ 123 w 302"/>
                  <a:gd name="T31" fmla="*/ 287 h 346"/>
                  <a:gd name="T32" fmla="*/ 114 w 302"/>
                  <a:gd name="T33" fmla="*/ 280 h 346"/>
                  <a:gd name="T34" fmla="*/ 111 w 302"/>
                  <a:gd name="T35" fmla="*/ 271 h 346"/>
                  <a:gd name="T36" fmla="*/ 102 w 302"/>
                  <a:gd name="T37" fmla="*/ 266 h 346"/>
                  <a:gd name="T38" fmla="*/ 87 w 302"/>
                  <a:gd name="T39" fmla="*/ 269 h 346"/>
                  <a:gd name="T40" fmla="*/ 71 w 302"/>
                  <a:gd name="T41" fmla="*/ 265 h 346"/>
                  <a:gd name="T42" fmla="*/ 71 w 302"/>
                  <a:gd name="T43" fmla="*/ 260 h 346"/>
                  <a:gd name="T44" fmla="*/ 71 w 302"/>
                  <a:gd name="T45" fmla="*/ 251 h 346"/>
                  <a:gd name="T46" fmla="*/ 64 w 302"/>
                  <a:gd name="T47" fmla="*/ 240 h 346"/>
                  <a:gd name="T48" fmla="*/ 64 w 302"/>
                  <a:gd name="T49" fmla="*/ 232 h 346"/>
                  <a:gd name="T50" fmla="*/ 57 w 302"/>
                  <a:gd name="T51" fmla="*/ 224 h 346"/>
                  <a:gd name="T52" fmla="*/ 59 w 302"/>
                  <a:gd name="T53" fmla="*/ 217 h 346"/>
                  <a:gd name="T54" fmla="*/ 39 w 302"/>
                  <a:gd name="T55" fmla="*/ 199 h 346"/>
                  <a:gd name="T56" fmla="*/ 39 w 302"/>
                  <a:gd name="T57" fmla="*/ 189 h 346"/>
                  <a:gd name="T58" fmla="*/ 49 w 302"/>
                  <a:gd name="T59" fmla="*/ 185 h 346"/>
                  <a:gd name="T60" fmla="*/ 49 w 302"/>
                  <a:gd name="T61" fmla="*/ 179 h 346"/>
                  <a:gd name="T62" fmla="*/ 39 w 302"/>
                  <a:gd name="T63" fmla="*/ 177 h 346"/>
                  <a:gd name="T64" fmla="*/ 34 w 302"/>
                  <a:gd name="T65" fmla="*/ 168 h 346"/>
                  <a:gd name="T66" fmla="*/ 29 w 302"/>
                  <a:gd name="T67" fmla="*/ 151 h 346"/>
                  <a:gd name="T68" fmla="*/ 44 w 302"/>
                  <a:gd name="T69" fmla="*/ 160 h 346"/>
                  <a:gd name="T70" fmla="*/ 38 w 302"/>
                  <a:gd name="T71" fmla="*/ 148 h 346"/>
                  <a:gd name="T72" fmla="*/ 49 w 302"/>
                  <a:gd name="T73" fmla="*/ 148 h 346"/>
                  <a:gd name="T74" fmla="*/ 49 w 302"/>
                  <a:gd name="T75" fmla="*/ 140 h 346"/>
                  <a:gd name="T76" fmla="*/ 38 w 302"/>
                  <a:gd name="T77" fmla="*/ 134 h 346"/>
                  <a:gd name="T78" fmla="*/ 33 w 302"/>
                  <a:gd name="T79" fmla="*/ 142 h 346"/>
                  <a:gd name="T80" fmla="*/ 23 w 302"/>
                  <a:gd name="T81" fmla="*/ 139 h 346"/>
                  <a:gd name="T82" fmla="*/ 4 w 302"/>
                  <a:gd name="T83" fmla="*/ 100 h 346"/>
                  <a:gd name="T84" fmla="*/ 9 w 302"/>
                  <a:gd name="T85" fmla="*/ 73 h 346"/>
                  <a:gd name="T86" fmla="*/ 0 w 302"/>
                  <a:gd name="T87" fmla="*/ 57 h 346"/>
                  <a:gd name="T88" fmla="*/ 5 w 302"/>
                  <a:gd name="T89" fmla="*/ 45 h 346"/>
                  <a:gd name="T90" fmla="*/ 14 w 302"/>
                  <a:gd name="T91" fmla="*/ 43 h 346"/>
                  <a:gd name="T92" fmla="*/ 23 w 302"/>
                  <a:gd name="T93" fmla="*/ 23 h 346"/>
                  <a:gd name="T94" fmla="*/ 23 w 302"/>
                  <a:gd name="T95" fmla="*/ 0 h 3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2"/>
                  <a:gd name="T145" fmla="*/ 0 h 346"/>
                  <a:gd name="T146" fmla="*/ 302 w 302"/>
                  <a:gd name="T147" fmla="*/ 346 h 3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2" h="346">
                    <a:moveTo>
                      <a:pt x="23" y="0"/>
                    </a:moveTo>
                    <a:lnTo>
                      <a:pt x="161" y="21"/>
                    </a:lnTo>
                    <a:lnTo>
                      <a:pt x="131" y="122"/>
                    </a:lnTo>
                    <a:lnTo>
                      <a:pt x="287" y="277"/>
                    </a:lnTo>
                    <a:lnTo>
                      <a:pt x="301" y="297"/>
                    </a:lnTo>
                    <a:lnTo>
                      <a:pt x="286" y="306"/>
                    </a:lnTo>
                    <a:lnTo>
                      <a:pt x="277" y="323"/>
                    </a:lnTo>
                    <a:lnTo>
                      <a:pt x="268" y="333"/>
                    </a:lnTo>
                    <a:lnTo>
                      <a:pt x="277" y="342"/>
                    </a:lnTo>
                    <a:lnTo>
                      <a:pt x="261" y="345"/>
                    </a:lnTo>
                    <a:lnTo>
                      <a:pt x="170" y="343"/>
                    </a:lnTo>
                    <a:lnTo>
                      <a:pt x="164" y="323"/>
                    </a:lnTo>
                    <a:lnTo>
                      <a:pt x="148" y="308"/>
                    </a:lnTo>
                    <a:lnTo>
                      <a:pt x="136" y="303"/>
                    </a:lnTo>
                    <a:lnTo>
                      <a:pt x="133" y="292"/>
                    </a:lnTo>
                    <a:lnTo>
                      <a:pt x="123" y="287"/>
                    </a:lnTo>
                    <a:lnTo>
                      <a:pt x="114" y="280"/>
                    </a:lnTo>
                    <a:lnTo>
                      <a:pt x="111" y="271"/>
                    </a:lnTo>
                    <a:lnTo>
                      <a:pt x="102" y="266"/>
                    </a:lnTo>
                    <a:lnTo>
                      <a:pt x="87" y="269"/>
                    </a:lnTo>
                    <a:lnTo>
                      <a:pt x="71" y="265"/>
                    </a:lnTo>
                    <a:lnTo>
                      <a:pt x="71" y="260"/>
                    </a:lnTo>
                    <a:lnTo>
                      <a:pt x="71" y="251"/>
                    </a:lnTo>
                    <a:lnTo>
                      <a:pt x="64" y="240"/>
                    </a:lnTo>
                    <a:lnTo>
                      <a:pt x="64" y="232"/>
                    </a:lnTo>
                    <a:lnTo>
                      <a:pt x="57" y="224"/>
                    </a:lnTo>
                    <a:lnTo>
                      <a:pt x="59" y="217"/>
                    </a:lnTo>
                    <a:lnTo>
                      <a:pt x="39" y="199"/>
                    </a:lnTo>
                    <a:lnTo>
                      <a:pt x="39" y="189"/>
                    </a:lnTo>
                    <a:lnTo>
                      <a:pt x="49" y="185"/>
                    </a:lnTo>
                    <a:lnTo>
                      <a:pt x="49" y="179"/>
                    </a:lnTo>
                    <a:lnTo>
                      <a:pt x="39" y="177"/>
                    </a:lnTo>
                    <a:lnTo>
                      <a:pt x="34" y="168"/>
                    </a:lnTo>
                    <a:lnTo>
                      <a:pt x="29" y="151"/>
                    </a:lnTo>
                    <a:lnTo>
                      <a:pt x="44" y="160"/>
                    </a:lnTo>
                    <a:lnTo>
                      <a:pt x="38" y="148"/>
                    </a:lnTo>
                    <a:lnTo>
                      <a:pt x="49" y="148"/>
                    </a:lnTo>
                    <a:lnTo>
                      <a:pt x="49" y="140"/>
                    </a:lnTo>
                    <a:lnTo>
                      <a:pt x="38" y="134"/>
                    </a:lnTo>
                    <a:lnTo>
                      <a:pt x="33" y="142"/>
                    </a:lnTo>
                    <a:lnTo>
                      <a:pt x="23" y="139"/>
                    </a:lnTo>
                    <a:lnTo>
                      <a:pt x="4" y="100"/>
                    </a:lnTo>
                    <a:lnTo>
                      <a:pt x="9" y="73"/>
                    </a:lnTo>
                    <a:lnTo>
                      <a:pt x="0" y="57"/>
                    </a:lnTo>
                    <a:lnTo>
                      <a:pt x="5" y="45"/>
                    </a:lnTo>
                    <a:lnTo>
                      <a:pt x="14" y="43"/>
                    </a:lnTo>
                    <a:lnTo>
                      <a:pt x="23" y="23"/>
                    </a:lnTo>
                    <a:lnTo>
                      <a:pt x="23" y="0"/>
                    </a:lnTo>
                  </a:path>
                </a:pathLst>
              </a:custGeom>
              <a:solidFill>
                <a:srgbClr val="00DFBF"/>
              </a:solidFill>
              <a:ln w="12700" cap="rnd">
                <a:solidFill>
                  <a:srgbClr val="000000"/>
                </a:solidFill>
                <a:round/>
                <a:headEnd/>
                <a:tailEnd/>
              </a:ln>
            </p:spPr>
            <p:txBody>
              <a:bodyPr/>
              <a:lstStyle/>
              <a:p>
                <a:endParaRPr lang="tr-TR"/>
              </a:p>
            </p:txBody>
          </p:sp>
          <p:sp>
            <p:nvSpPr>
              <p:cNvPr id="143177" name="Freeform 12"/>
              <p:cNvSpPr>
                <a:spLocks/>
              </p:cNvSpPr>
              <p:nvPr/>
            </p:nvSpPr>
            <p:spPr bwMode="auto">
              <a:xfrm>
                <a:off x="1688" y="1006"/>
                <a:ext cx="230" cy="257"/>
              </a:xfrm>
              <a:custGeom>
                <a:avLst/>
                <a:gdLst>
                  <a:gd name="T0" fmla="*/ 29 w 230"/>
                  <a:gd name="T1" fmla="*/ 0 h 257"/>
                  <a:gd name="T2" fmla="*/ 0 w 230"/>
                  <a:gd name="T3" fmla="*/ 101 h 257"/>
                  <a:gd name="T4" fmla="*/ 156 w 230"/>
                  <a:gd name="T5" fmla="*/ 256 h 257"/>
                  <a:gd name="T6" fmla="*/ 166 w 230"/>
                  <a:gd name="T7" fmla="*/ 249 h 257"/>
                  <a:gd name="T8" fmla="*/ 165 w 230"/>
                  <a:gd name="T9" fmla="*/ 219 h 257"/>
                  <a:gd name="T10" fmla="*/ 184 w 230"/>
                  <a:gd name="T11" fmla="*/ 221 h 257"/>
                  <a:gd name="T12" fmla="*/ 204 w 230"/>
                  <a:gd name="T13" fmla="*/ 127 h 257"/>
                  <a:gd name="T14" fmla="*/ 218 w 230"/>
                  <a:gd name="T15" fmla="*/ 64 h 257"/>
                  <a:gd name="T16" fmla="*/ 222 w 230"/>
                  <a:gd name="T17" fmla="*/ 45 h 257"/>
                  <a:gd name="T18" fmla="*/ 229 w 230"/>
                  <a:gd name="T19" fmla="*/ 27 h 257"/>
                  <a:gd name="T20" fmla="*/ 126 w 230"/>
                  <a:gd name="T21" fmla="*/ 15 h 257"/>
                  <a:gd name="T22" fmla="*/ 29 w 230"/>
                  <a:gd name="T23" fmla="*/ 0 h 2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
                  <a:gd name="T37" fmla="*/ 0 h 257"/>
                  <a:gd name="T38" fmla="*/ 230 w 230"/>
                  <a:gd name="T39" fmla="*/ 257 h 2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 h="257">
                    <a:moveTo>
                      <a:pt x="29" y="0"/>
                    </a:moveTo>
                    <a:lnTo>
                      <a:pt x="0" y="101"/>
                    </a:lnTo>
                    <a:lnTo>
                      <a:pt x="156" y="256"/>
                    </a:lnTo>
                    <a:lnTo>
                      <a:pt x="166" y="249"/>
                    </a:lnTo>
                    <a:lnTo>
                      <a:pt x="165" y="219"/>
                    </a:lnTo>
                    <a:lnTo>
                      <a:pt x="184" y="221"/>
                    </a:lnTo>
                    <a:lnTo>
                      <a:pt x="204" y="127"/>
                    </a:lnTo>
                    <a:lnTo>
                      <a:pt x="218" y="64"/>
                    </a:lnTo>
                    <a:lnTo>
                      <a:pt x="222" y="45"/>
                    </a:lnTo>
                    <a:lnTo>
                      <a:pt x="229" y="27"/>
                    </a:lnTo>
                    <a:lnTo>
                      <a:pt x="126" y="15"/>
                    </a:lnTo>
                    <a:lnTo>
                      <a:pt x="29" y="0"/>
                    </a:lnTo>
                  </a:path>
                </a:pathLst>
              </a:custGeom>
              <a:solidFill>
                <a:srgbClr val="5FDF00"/>
              </a:solidFill>
              <a:ln w="12700" cap="rnd">
                <a:solidFill>
                  <a:srgbClr val="000000"/>
                </a:solidFill>
                <a:round/>
                <a:headEnd/>
                <a:tailEnd/>
              </a:ln>
            </p:spPr>
            <p:txBody>
              <a:bodyPr/>
              <a:lstStyle/>
              <a:p>
                <a:endParaRPr lang="tr-TR"/>
              </a:p>
            </p:txBody>
          </p:sp>
          <p:sp>
            <p:nvSpPr>
              <p:cNvPr id="143178" name="Freeform 13"/>
              <p:cNvSpPr>
                <a:spLocks/>
              </p:cNvSpPr>
              <p:nvPr/>
            </p:nvSpPr>
            <p:spPr bwMode="auto">
              <a:xfrm>
                <a:off x="1814" y="796"/>
                <a:ext cx="207" cy="248"/>
              </a:xfrm>
              <a:custGeom>
                <a:avLst/>
                <a:gdLst>
                  <a:gd name="T0" fmla="*/ 50 w 207"/>
                  <a:gd name="T1" fmla="*/ 0 h 248"/>
                  <a:gd name="T2" fmla="*/ 31 w 207"/>
                  <a:gd name="T3" fmla="*/ 97 h 248"/>
                  <a:gd name="T4" fmla="*/ 50 w 207"/>
                  <a:gd name="T5" fmla="*/ 117 h 248"/>
                  <a:gd name="T6" fmla="*/ 20 w 207"/>
                  <a:gd name="T7" fmla="*/ 139 h 248"/>
                  <a:gd name="T8" fmla="*/ 16 w 207"/>
                  <a:gd name="T9" fmla="*/ 153 h 248"/>
                  <a:gd name="T10" fmla="*/ 25 w 207"/>
                  <a:gd name="T11" fmla="*/ 164 h 248"/>
                  <a:gd name="T12" fmla="*/ 16 w 207"/>
                  <a:gd name="T13" fmla="*/ 169 h 248"/>
                  <a:gd name="T14" fmla="*/ 0 w 207"/>
                  <a:gd name="T15" fmla="*/ 225 h 248"/>
                  <a:gd name="T16" fmla="*/ 98 w 207"/>
                  <a:gd name="T17" fmla="*/ 238 h 248"/>
                  <a:gd name="T18" fmla="*/ 191 w 207"/>
                  <a:gd name="T19" fmla="*/ 247 h 248"/>
                  <a:gd name="T20" fmla="*/ 201 w 207"/>
                  <a:gd name="T21" fmla="*/ 196 h 248"/>
                  <a:gd name="T22" fmla="*/ 206 w 207"/>
                  <a:gd name="T23" fmla="*/ 168 h 248"/>
                  <a:gd name="T24" fmla="*/ 197 w 207"/>
                  <a:gd name="T25" fmla="*/ 158 h 248"/>
                  <a:gd name="T26" fmla="*/ 176 w 207"/>
                  <a:gd name="T27" fmla="*/ 161 h 248"/>
                  <a:gd name="T28" fmla="*/ 148 w 207"/>
                  <a:gd name="T29" fmla="*/ 163 h 248"/>
                  <a:gd name="T30" fmla="*/ 143 w 207"/>
                  <a:gd name="T31" fmla="*/ 140 h 248"/>
                  <a:gd name="T32" fmla="*/ 109 w 207"/>
                  <a:gd name="T33" fmla="*/ 121 h 248"/>
                  <a:gd name="T34" fmla="*/ 114 w 207"/>
                  <a:gd name="T35" fmla="*/ 109 h 248"/>
                  <a:gd name="T36" fmla="*/ 117 w 207"/>
                  <a:gd name="T37" fmla="*/ 88 h 248"/>
                  <a:gd name="T38" fmla="*/ 74 w 207"/>
                  <a:gd name="T39" fmla="*/ 43 h 248"/>
                  <a:gd name="T40" fmla="*/ 79 w 207"/>
                  <a:gd name="T41" fmla="*/ 3 h 248"/>
                  <a:gd name="T42" fmla="*/ 50 w 207"/>
                  <a:gd name="T43" fmla="*/ 0 h 2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7"/>
                  <a:gd name="T67" fmla="*/ 0 h 248"/>
                  <a:gd name="T68" fmla="*/ 207 w 207"/>
                  <a:gd name="T69" fmla="*/ 248 h 2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7" h="248">
                    <a:moveTo>
                      <a:pt x="50" y="0"/>
                    </a:moveTo>
                    <a:lnTo>
                      <a:pt x="31" y="97"/>
                    </a:lnTo>
                    <a:lnTo>
                      <a:pt x="50" y="117"/>
                    </a:lnTo>
                    <a:lnTo>
                      <a:pt x="20" y="139"/>
                    </a:lnTo>
                    <a:lnTo>
                      <a:pt x="16" y="153"/>
                    </a:lnTo>
                    <a:lnTo>
                      <a:pt x="25" y="164"/>
                    </a:lnTo>
                    <a:lnTo>
                      <a:pt x="16" y="169"/>
                    </a:lnTo>
                    <a:lnTo>
                      <a:pt x="0" y="225"/>
                    </a:lnTo>
                    <a:lnTo>
                      <a:pt x="98" y="238"/>
                    </a:lnTo>
                    <a:lnTo>
                      <a:pt x="191" y="247"/>
                    </a:lnTo>
                    <a:lnTo>
                      <a:pt x="201" y="196"/>
                    </a:lnTo>
                    <a:lnTo>
                      <a:pt x="206" y="168"/>
                    </a:lnTo>
                    <a:lnTo>
                      <a:pt x="197" y="158"/>
                    </a:lnTo>
                    <a:lnTo>
                      <a:pt x="176" y="161"/>
                    </a:lnTo>
                    <a:lnTo>
                      <a:pt x="148" y="163"/>
                    </a:lnTo>
                    <a:lnTo>
                      <a:pt x="143" y="140"/>
                    </a:lnTo>
                    <a:lnTo>
                      <a:pt x="109" y="121"/>
                    </a:lnTo>
                    <a:lnTo>
                      <a:pt x="114" y="109"/>
                    </a:lnTo>
                    <a:lnTo>
                      <a:pt x="117" y="88"/>
                    </a:lnTo>
                    <a:lnTo>
                      <a:pt x="74" y="43"/>
                    </a:lnTo>
                    <a:lnTo>
                      <a:pt x="79" y="3"/>
                    </a:lnTo>
                    <a:lnTo>
                      <a:pt x="50" y="0"/>
                    </a:lnTo>
                  </a:path>
                </a:pathLst>
              </a:custGeom>
              <a:solidFill>
                <a:srgbClr val="5F7FFF"/>
              </a:solidFill>
              <a:ln w="12700" cap="rnd">
                <a:solidFill>
                  <a:srgbClr val="000000"/>
                </a:solidFill>
                <a:round/>
                <a:headEnd/>
                <a:tailEnd/>
              </a:ln>
            </p:spPr>
            <p:txBody>
              <a:bodyPr/>
              <a:lstStyle/>
              <a:p>
                <a:endParaRPr lang="tr-TR"/>
              </a:p>
            </p:txBody>
          </p:sp>
          <p:sp>
            <p:nvSpPr>
              <p:cNvPr id="143179" name="Freeform 14"/>
              <p:cNvSpPr>
                <a:spLocks/>
              </p:cNvSpPr>
              <p:nvPr/>
            </p:nvSpPr>
            <p:spPr bwMode="auto">
              <a:xfrm>
                <a:off x="1878" y="1034"/>
                <a:ext cx="191" cy="182"/>
              </a:xfrm>
              <a:custGeom>
                <a:avLst/>
                <a:gdLst>
                  <a:gd name="T0" fmla="*/ 35 w 191"/>
                  <a:gd name="T1" fmla="*/ 0 h 182"/>
                  <a:gd name="T2" fmla="*/ 128 w 191"/>
                  <a:gd name="T3" fmla="*/ 9 h 182"/>
                  <a:gd name="T4" fmla="*/ 122 w 191"/>
                  <a:gd name="T5" fmla="*/ 44 h 182"/>
                  <a:gd name="T6" fmla="*/ 190 w 191"/>
                  <a:gd name="T7" fmla="*/ 49 h 182"/>
                  <a:gd name="T8" fmla="*/ 171 w 191"/>
                  <a:gd name="T9" fmla="*/ 181 h 182"/>
                  <a:gd name="T10" fmla="*/ 0 w 191"/>
                  <a:gd name="T11" fmla="*/ 167 h 182"/>
                  <a:gd name="T12" fmla="*/ 17 w 191"/>
                  <a:gd name="T13" fmla="*/ 83 h 182"/>
                  <a:gd name="T14" fmla="*/ 35 w 191"/>
                  <a:gd name="T15" fmla="*/ 0 h 182"/>
                  <a:gd name="T16" fmla="*/ 0 60000 65536"/>
                  <a:gd name="T17" fmla="*/ 0 60000 65536"/>
                  <a:gd name="T18" fmla="*/ 0 60000 65536"/>
                  <a:gd name="T19" fmla="*/ 0 60000 65536"/>
                  <a:gd name="T20" fmla="*/ 0 60000 65536"/>
                  <a:gd name="T21" fmla="*/ 0 60000 65536"/>
                  <a:gd name="T22" fmla="*/ 0 60000 65536"/>
                  <a:gd name="T23" fmla="*/ 0 60000 65536"/>
                  <a:gd name="T24" fmla="*/ 0 w 191"/>
                  <a:gd name="T25" fmla="*/ 0 h 182"/>
                  <a:gd name="T26" fmla="*/ 191 w 191"/>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1" h="182">
                    <a:moveTo>
                      <a:pt x="35" y="0"/>
                    </a:moveTo>
                    <a:lnTo>
                      <a:pt x="128" y="9"/>
                    </a:lnTo>
                    <a:lnTo>
                      <a:pt x="122" y="44"/>
                    </a:lnTo>
                    <a:lnTo>
                      <a:pt x="190" y="49"/>
                    </a:lnTo>
                    <a:lnTo>
                      <a:pt x="171" y="181"/>
                    </a:lnTo>
                    <a:lnTo>
                      <a:pt x="0" y="167"/>
                    </a:lnTo>
                    <a:lnTo>
                      <a:pt x="17" y="83"/>
                    </a:lnTo>
                    <a:lnTo>
                      <a:pt x="35" y="0"/>
                    </a:lnTo>
                  </a:path>
                </a:pathLst>
              </a:custGeom>
              <a:solidFill>
                <a:srgbClr val="3F7FFF"/>
              </a:solidFill>
              <a:ln w="12700" cap="rnd">
                <a:solidFill>
                  <a:srgbClr val="000000"/>
                </a:solidFill>
                <a:round/>
                <a:headEnd/>
                <a:tailEnd/>
              </a:ln>
            </p:spPr>
            <p:txBody>
              <a:bodyPr/>
              <a:lstStyle/>
              <a:p>
                <a:endParaRPr lang="tr-TR"/>
              </a:p>
            </p:txBody>
          </p:sp>
          <p:sp>
            <p:nvSpPr>
              <p:cNvPr id="143180" name="Freeform 15"/>
              <p:cNvSpPr>
                <a:spLocks/>
              </p:cNvSpPr>
              <p:nvPr/>
            </p:nvSpPr>
            <p:spPr bwMode="auto">
              <a:xfrm>
                <a:off x="1887" y="798"/>
                <a:ext cx="358" cy="167"/>
              </a:xfrm>
              <a:custGeom>
                <a:avLst/>
                <a:gdLst>
                  <a:gd name="T0" fmla="*/ 6 w 358"/>
                  <a:gd name="T1" fmla="*/ 0 h 167"/>
                  <a:gd name="T2" fmla="*/ 76 w 358"/>
                  <a:gd name="T3" fmla="*/ 7 h 167"/>
                  <a:gd name="T4" fmla="*/ 119 w 358"/>
                  <a:gd name="T5" fmla="*/ 11 h 167"/>
                  <a:gd name="T6" fmla="*/ 175 w 358"/>
                  <a:gd name="T7" fmla="*/ 15 h 167"/>
                  <a:gd name="T8" fmla="*/ 226 w 358"/>
                  <a:gd name="T9" fmla="*/ 19 h 167"/>
                  <a:gd name="T10" fmla="*/ 315 w 358"/>
                  <a:gd name="T11" fmla="*/ 24 h 167"/>
                  <a:gd name="T12" fmla="*/ 357 w 358"/>
                  <a:gd name="T13" fmla="*/ 26 h 167"/>
                  <a:gd name="T14" fmla="*/ 356 w 358"/>
                  <a:gd name="T15" fmla="*/ 162 h 167"/>
                  <a:gd name="T16" fmla="*/ 137 w 358"/>
                  <a:gd name="T17" fmla="*/ 148 h 167"/>
                  <a:gd name="T18" fmla="*/ 133 w 358"/>
                  <a:gd name="T19" fmla="*/ 166 h 167"/>
                  <a:gd name="T20" fmla="*/ 124 w 358"/>
                  <a:gd name="T21" fmla="*/ 157 h 167"/>
                  <a:gd name="T22" fmla="*/ 104 w 358"/>
                  <a:gd name="T23" fmla="*/ 159 h 167"/>
                  <a:gd name="T24" fmla="*/ 75 w 358"/>
                  <a:gd name="T25" fmla="*/ 162 h 167"/>
                  <a:gd name="T26" fmla="*/ 70 w 358"/>
                  <a:gd name="T27" fmla="*/ 139 h 167"/>
                  <a:gd name="T28" fmla="*/ 36 w 358"/>
                  <a:gd name="T29" fmla="*/ 120 h 167"/>
                  <a:gd name="T30" fmla="*/ 41 w 358"/>
                  <a:gd name="T31" fmla="*/ 102 h 167"/>
                  <a:gd name="T32" fmla="*/ 44 w 358"/>
                  <a:gd name="T33" fmla="*/ 88 h 167"/>
                  <a:gd name="T34" fmla="*/ 0 w 358"/>
                  <a:gd name="T35" fmla="*/ 41 h 167"/>
                  <a:gd name="T36" fmla="*/ 6 w 358"/>
                  <a:gd name="T37" fmla="*/ 0 h 1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8"/>
                  <a:gd name="T58" fmla="*/ 0 h 167"/>
                  <a:gd name="T59" fmla="*/ 358 w 358"/>
                  <a:gd name="T60" fmla="*/ 167 h 1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8" h="167">
                    <a:moveTo>
                      <a:pt x="6" y="0"/>
                    </a:moveTo>
                    <a:lnTo>
                      <a:pt x="76" y="7"/>
                    </a:lnTo>
                    <a:lnTo>
                      <a:pt x="119" y="11"/>
                    </a:lnTo>
                    <a:lnTo>
                      <a:pt x="175" y="15"/>
                    </a:lnTo>
                    <a:lnTo>
                      <a:pt x="226" y="19"/>
                    </a:lnTo>
                    <a:lnTo>
                      <a:pt x="315" y="24"/>
                    </a:lnTo>
                    <a:lnTo>
                      <a:pt x="357" y="26"/>
                    </a:lnTo>
                    <a:lnTo>
                      <a:pt x="356" y="162"/>
                    </a:lnTo>
                    <a:lnTo>
                      <a:pt x="137" y="148"/>
                    </a:lnTo>
                    <a:lnTo>
                      <a:pt x="133" y="166"/>
                    </a:lnTo>
                    <a:lnTo>
                      <a:pt x="124" y="157"/>
                    </a:lnTo>
                    <a:lnTo>
                      <a:pt x="104" y="159"/>
                    </a:lnTo>
                    <a:lnTo>
                      <a:pt x="75" y="162"/>
                    </a:lnTo>
                    <a:lnTo>
                      <a:pt x="70" y="139"/>
                    </a:lnTo>
                    <a:lnTo>
                      <a:pt x="36" y="120"/>
                    </a:lnTo>
                    <a:lnTo>
                      <a:pt x="41" y="102"/>
                    </a:lnTo>
                    <a:lnTo>
                      <a:pt x="44" y="88"/>
                    </a:lnTo>
                    <a:lnTo>
                      <a:pt x="0" y="41"/>
                    </a:lnTo>
                    <a:lnTo>
                      <a:pt x="6" y="0"/>
                    </a:lnTo>
                  </a:path>
                </a:pathLst>
              </a:custGeom>
              <a:solidFill>
                <a:srgbClr val="9FBFFF"/>
              </a:solidFill>
              <a:ln w="12700" cap="rnd">
                <a:solidFill>
                  <a:srgbClr val="000000"/>
                </a:solidFill>
                <a:round/>
                <a:headEnd/>
                <a:tailEnd/>
              </a:ln>
            </p:spPr>
            <p:txBody>
              <a:bodyPr/>
              <a:lstStyle/>
              <a:p>
                <a:endParaRPr lang="tr-TR"/>
              </a:p>
            </p:txBody>
          </p:sp>
          <p:sp>
            <p:nvSpPr>
              <p:cNvPr id="143181" name="Freeform 16"/>
              <p:cNvSpPr>
                <a:spLocks/>
              </p:cNvSpPr>
              <p:nvPr/>
            </p:nvSpPr>
            <p:spPr bwMode="auto">
              <a:xfrm>
                <a:off x="1998" y="945"/>
                <a:ext cx="246" cy="149"/>
              </a:xfrm>
              <a:custGeom>
                <a:avLst/>
                <a:gdLst>
                  <a:gd name="T0" fmla="*/ 24 w 246"/>
                  <a:gd name="T1" fmla="*/ 0 h 149"/>
                  <a:gd name="T2" fmla="*/ 15 w 246"/>
                  <a:gd name="T3" fmla="*/ 55 h 149"/>
                  <a:gd name="T4" fmla="*/ 0 w 246"/>
                  <a:gd name="T5" fmla="*/ 134 h 149"/>
                  <a:gd name="T6" fmla="*/ 71 w 246"/>
                  <a:gd name="T7" fmla="*/ 138 h 149"/>
                  <a:gd name="T8" fmla="*/ 237 w 246"/>
                  <a:gd name="T9" fmla="*/ 148 h 149"/>
                  <a:gd name="T10" fmla="*/ 245 w 246"/>
                  <a:gd name="T11" fmla="*/ 15 h 149"/>
                  <a:gd name="T12" fmla="*/ 24 w 246"/>
                  <a:gd name="T13" fmla="*/ 0 h 149"/>
                  <a:gd name="T14" fmla="*/ 0 60000 65536"/>
                  <a:gd name="T15" fmla="*/ 0 60000 65536"/>
                  <a:gd name="T16" fmla="*/ 0 60000 65536"/>
                  <a:gd name="T17" fmla="*/ 0 60000 65536"/>
                  <a:gd name="T18" fmla="*/ 0 60000 65536"/>
                  <a:gd name="T19" fmla="*/ 0 60000 65536"/>
                  <a:gd name="T20" fmla="*/ 0 60000 65536"/>
                  <a:gd name="T21" fmla="*/ 0 w 246"/>
                  <a:gd name="T22" fmla="*/ 0 h 149"/>
                  <a:gd name="T23" fmla="*/ 246 w 246"/>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 h="149">
                    <a:moveTo>
                      <a:pt x="24" y="0"/>
                    </a:moveTo>
                    <a:lnTo>
                      <a:pt x="15" y="55"/>
                    </a:lnTo>
                    <a:lnTo>
                      <a:pt x="0" y="134"/>
                    </a:lnTo>
                    <a:lnTo>
                      <a:pt x="71" y="138"/>
                    </a:lnTo>
                    <a:lnTo>
                      <a:pt x="237" y="148"/>
                    </a:lnTo>
                    <a:lnTo>
                      <a:pt x="245" y="15"/>
                    </a:lnTo>
                    <a:lnTo>
                      <a:pt x="24" y="0"/>
                    </a:lnTo>
                  </a:path>
                </a:pathLst>
              </a:custGeom>
              <a:solidFill>
                <a:srgbClr val="9F7F5F"/>
              </a:solidFill>
              <a:ln w="12700" cap="rnd">
                <a:solidFill>
                  <a:srgbClr val="000000"/>
                </a:solidFill>
                <a:round/>
                <a:headEnd/>
                <a:tailEnd/>
              </a:ln>
            </p:spPr>
            <p:txBody>
              <a:bodyPr/>
              <a:lstStyle/>
              <a:p>
                <a:endParaRPr lang="tr-TR"/>
              </a:p>
            </p:txBody>
          </p:sp>
          <p:sp>
            <p:nvSpPr>
              <p:cNvPr id="143182" name="Freeform 17"/>
              <p:cNvSpPr>
                <a:spLocks/>
              </p:cNvSpPr>
              <p:nvPr/>
            </p:nvSpPr>
            <p:spPr bwMode="auto">
              <a:xfrm>
                <a:off x="2048" y="1084"/>
                <a:ext cx="255" cy="142"/>
              </a:xfrm>
              <a:custGeom>
                <a:avLst/>
                <a:gdLst>
                  <a:gd name="T0" fmla="*/ 21 w 255"/>
                  <a:gd name="T1" fmla="*/ 0 h 142"/>
                  <a:gd name="T2" fmla="*/ 8 w 255"/>
                  <a:gd name="T3" fmla="*/ 85 h 142"/>
                  <a:gd name="T4" fmla="*/ 0 w 255"/>
                  <a:gd name="T5" fmla="*/ 133 h 142"/>
                  <a:gd name="T6" fmla="*/ 127 w 255"/>
                  <a:gd name="T7" fmla="*/ 138 h 142"/>
                  <a:gd name="T8" fmla="*/ 248 w 255"/>
                  <a:gd name="T9" fmla="*/ 141 h 142"/>
                  <a:gd name="T10" fmla="*/ 252 w 255"/>
                  <a:gd name="T11" fmla="*/ 75 h 142"/>
                  <a:gd name="T12" fmla="*/ 254 w 255"/>
                  <a:gd name="T13" fmla="*/ 11 h 142"/>
                  <a:gd name="T14" fmla="*/ 185 w 255"/>
                  <a:gd name="T15" fmla="*/ 10 h 142"/>
                  <a:gd name="T16" fmla="*/ 21 w 255"/>
                  <a:gd name="T17" fmla="*/ 0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5"/>
                  <a:gd name="T28" fmla="*/ 0 h 142"/>
                  <a:gd name="T29" fmla="*/ 255 w 255"/>
                  <a:gd name="T30" fmla="*/ 142 h 1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5" h="142">
                    <a:moveTo>
                      <a:pt x="21" y="0"/>
                    </a:moveTo>
                    <a:lnTo>
                      <a:pt x="8" y="85"/>
                    </a:lnTo>
                    <a:lnTo>
                      <a:pt x="0" y="133"/>
                    </a:lnTo>
                    <a:lnTo>
                      <a:pt x="127" y="138"/>
                    </a:lnTo>
                    <a:lnTo>
                      <a:pt x="248" y="141"/>
                    </a:lnTo>
                    <a:lnTo>
                      <a:pt x="252" y="75"/>
                    </a:lnTo>
                    <a:lnTo>
                      <a:pt x="254" y="11"/>
                    </a:lnTo>
                    <a:lnTo>
                      <a:pt x="185" y="10"/>
                    </a:lnTo>
                    <a:lnTo>
                      <a:pt x="21" y="0"/>
                    </a:lnTo>
                  </a:path>
                </a:pathLst>
              </a:custGeom>
              <a:solidFill>
                <a:srgbClr val="9F9FBF"/>
              </a:solidFill>
              <a:ln w="12700" cap="rnd">
                <a:solidFill>
                  <a:srgbClr val="000000"/>
                </a:solidFill>
                <a:round/>
                <a:headEnd/>
                <a:tailEnd/>
              </a:ln>
            </p:spPr>
            <p:txBody>
              <a:bodyPr/>
              <a:lstStyle/>
              <a:p>
                <a:endParaRPr lang="tr-TR"/>
              </a:p>
            </p:txBody>
          </p:sp>
          <p:sp>
            <p:nvSpPr>
              <p:cNvPr id="143183" name="Freeform 18"/>
              <p:cNvSpPr>
                <a:spLocks/>
              </p:cNvSpPr>
              <p:nvPr/>
            </p:nvSpPr>
            <p:spPr bwMode="auto">
              <a:xfrm>
                <a:off x="1819" y="1203"/>
                <a:ext cx="231" cy="191"/>
              </a:xfrm>
              <a:custGeom>
                <a:avLst/>
                <a:gdLst>
                  <a:gd name="T0" fmla="*/ 58 w 231"/>
                  <a:gd name="T1" fmla="*/ 0 h 191"/>
                  <a:gd name="T2" fmla="*/ 54 w 231"/>
                  <a:gd name="T3" fmla="*/ 25 h 191"/>
                  <a:gd name="T4" fmla="*/ 34 w 231"/>
                  <a:gd name="T5" fmla="*/ 22 h 191"/>
                  <a:gd name="T6" fmla="*/ 35 w 231"/>
                  <a:gd name="T7" fmla="*/ 54 h 191"/>
                  <a:gd name="T8" fmla="*/ 26 w 231"/>
                  <a:gd name="T9" fmla="*/ 60 h 191"/>
                  <a:gd name="T10" fmla="*/ 40 w 231"/>
                  <a:gd name="T11" fmla="*/ 80 h 191"/>
                  <a:gd name="T12" fmla="*/ 26 w 231"/>
                  <a:gd name="T13" fmla="*/ 88 h 191"/>
                  <a:gd name="T14" fmla="*/ 18 w 231"/>
                  <a:gd name="T15" fmla="*/ 102 h 191"/>
                  <a:gd name="T16" fmla="*/ 7 w 231"/>
                  <a:gd name="T17" fmla="*/ 116 h 191"/>
                  <a:gd name="T18" fmla="*/ 15 w 231"/>
                  <a:gd name="T19" fmla="*/ 124 h 191"/>
                  <a:gd name="T20" fmla="*/ 1 w 231"/>
                  <a:gd name="T21" fmla="*/ 127 h 191"/>
                  <a:gd name="T22" fmla="*/ 0 w 231"/>
                  <a:gd name="T23" fmla="*/ 140 h 191"/>
                  <a:gd name="T24" fmla="*/ 129 w 231"/>
                  <a:gd name="T25" fmla="*/ 189 h 191"/>
                  <a:gd name="T26" fmla="*/ 202 w 231"/>
                  <a:gd name="T27" fmla="*/ 190 h 191"/>
                  <a:gd name="T28" fmla="*/ 230 w 231"/>
                  <a:gd name="T29" fmla="*/ 15 h 191"/>
                  <a:gd name="T30" fmla="*/ 58 w 231"/>
                  <a:gd name="T31" fmla="*/ 0 h 1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1"/>
                  <a:gd name="T49" fmla="*/ 0 h 191"/>
                  <a:gd name="T50" fmla="*/ 231 w 231"/>
                  <a:gd name="T51" fmla="*/ 191 h 1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1" h="191">
                    <a:moveTo>
                      <a:pt x="58" y="0"/>
                    </a:moveTo>
                    <a:lnTo>
                      <a:pt x="54" y="25"/>
                    </a:lnTo>
                    <a:lnTo>
                      <a:pt x="34" y="22"/>
                    </a:lnTo>
                    <a:lnTo>
                      <a:pt x="35" y="54"/>
                    </a:lnTo>
                    <a:lnTo>
                      <a:pt x="26" y="60"/>
                    </a:lnTo>
                    <a:lnTo>
                      <a:pt x="40" y="80"/>
                    </a:lnTo>
                    <a:lnTo>
                      <a:pt x="26" y="88"/>
                    </a:lnTo>
                    <a:lnTo>
                      <a:pt x="18" y="102"/>
                    </a:lnTo>
                    <a:lnTo>
                      <a:pt x="7" y="116"/>
                    </a:lnTo>
                    <a:lnTo>
                      <a:pt x="15" y="124"/>
                    </a:lnTo>
                    <a:lnTo>
                      <a:pt x="1" y="127"/>
                    </a:lnTo>
                    <a:lnTo>
                      <a:pt x="0" y="140"/>
                    </a:lnTo>
                    <a:lnTo>
                      <a:pt x="129" y="189"/>
                    </a:lnTo>
                    <a:lnTo>
                      <a:pt x="202" y="190"/>
                    </a:lnTo>
                    <a:lnTo>
                      <a:pt x="230" y="15"/>
                    </a:lnTo>
                    <a:lnTo>
                      <a:pt x="58" y="0"/>
                    </a:lnTo>
                  </a:path>
                </a:pathLst>
              </a:custGeom>
              <a:solidFill>
                <a:srgbClr val="BFBF00"/>
              </a:solidFill>
              <a:ln w="12700" cap="rnd">
                <a:solidFill>
                  <a:srgbClr val="000000"/>
                </a:solidFill>
                <a:round/>
                <a:headEnd/>
                <a:tailEnd/>
              </a:ln>
            </p:spPr>
            <p:txBody>
              <a:bodyPr/>
              <a:lstStyle/>
              <a:p>
                <a:endParaRPr lang="tr-TR"/>
              </a:p>
            </p:txBody>
          </p:sp>
          <p:sp>
            <p:nvSpPr>
              <p:cNvPr id="143184" name="Freeform 19"/>
              <p:cNvSpPr>
                <a:spLocks/>
              </p:cNvSpPr>
              <p:nvPr/>
            </p:nvSpPr>
            <p:spPr bwMode="auto">
              <a:xfrm>
                <a:off x="2020" y="1215"/>
                <a:ext cx="246" cy="181"/>
              </a:xfrm>
              <a:custGeom>
                <a:avLst/>
                <a:gdLst>
                  <a:gd name="T0" fmla="*/ 30 w 246"/>
                  <a:gd name="T1" fmla="*/ 0 h 181"/>
                  <a:gd name="T2" fmla="*/ 245 w 246"/>
                  <a:gd name="T3" fmla="*/ 7 h 181"/>
                  <a:gd name="T4" fmla="*/ 235 w 246"/>
                  <a:gd name="T5" fmla="*/ 166 h 181"/>
                  <a:gd name="T6" fmla="*/ 164 w 246"/>
                  <a:gd name="T7" fmla="*/ 163 h 181"/>
                  <a:gd name="T8" fmla="*/ 99 w 246"/>
                  <a:gd name="T9" fmla="*/ 162 h 181"/>
                  <a:gd name="T10" fmla="*/ 99 w 246"/>
                  <a:gd name="T11" fmla="*/ 168 h 181"/>
                  <a:gd name="T12" fmla="*/ 44 w 246"/>
                  <a:gd name="T13" fmla="*/ 168 h 181"/>
                  <a:gd name="T14" fmla="*/ 41 w 246"/>
                  <a:gd name="T15" fmla="*/ 180 h 181"/>
                  <a:gd name="T16" fmla="*/ 0 w 246"/>
                  <a:gd name="T17" fmla="*/ 176 h 181"/>
                  <a:gd name="T18" fmla="*/ 23 w 246"/>
                  <a:gd name="T19" fmla="*/ 42 h 181"/>
                  <a:gd name="T20" fmla="*/ 30 w 246"/>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6"/>
                  <a:gd name="T34" fmla="*/ 0 h 181"/>
                  <a:gd name="T35" fmla="*/ 246 w 246"/>
                  <a:gd name="T36" fmla="*/ 181 h 1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6" h="181">
                    <a:moveTo>
                      <a:pt x="30" y="0"/>
                    </a:moveTo>
                    <a:lnTo>
                      <a:pt x="245" y="7"/>
                    </a:lnTo>
                    <a:lnTo>
                      <a:pt x="235" y="166"/>
                    </a:lnTo>
                    <a:lnTo>
                      <a:pt x="164" y="163"/>
                    </a:lnTo>
                    <a:lnTo>
                      <a:pt x="99" y="162"/>
                    </a:lnTo>
                    <a:lnTo>
                      <a:pt x="99" y="168"/>
                    </a:lnTo>
                    <a:lnTo>
                      <a:pt x="44" y="168"/>
                    </a:lnTo>
                    <a:lnTo>
                      <a:pt x="41" y="180"/>
                    </a:lnTo>
                    <a:lnTo>
                      <a:pt x="0" y="176"/>
                    </a:lnTo>
                    <a:lnTo>
                      <a:pt x="23" y="42"/>
                    </a:lnTo>
                    <a:lnTo>
                      <a:pt x="30" y="0"/>
                    </a:lnTo>
                  </a:path>
                </a:pathLst>
              </a:custGeom>
              <a:solidFill>
                <a:srgbClr val="800080"/>
              </a:solidFill>
              <a:ln w="12700" cap="rnd">
                <a:solidFill>
                  <a:srgbClr val="000000"/>
                </a:solidFill>
                <a:round/>
                <a:headEnd/>
                <a:tailEnd/>
              </a:ln>
            </p:spPr>
            <p:txBody>
              <a:bodyPr/>
              <a:lstStyle/>
              <a:p>
                <a:endParaRPr lang="tr-TR"/>
              </a:p>
            </p:txBody>
          </p:sp>
          <p:sp>
            <p:nvSpPr>
              <p:cNvPr id="143185" name="Freeform 20"/>
              <p:cNvSpPr>
                <a:spLocks/>
              </p:cNvSpPr>
              <p:nvPr/>
            </p:nvSpPr>
            <p:spPr bwMode="auto">
              <a:xfrm>
                <a:off x="2117" y="1242"/>
                <a:ext cx="500" cy="343"/>
              </a:xfrm>
              <a:custGeom>
                <a:avLst/>
                <a:gdLst>
                  <a:gd name="T0" fmla="*/ 144 w 500"/>
                  <a:gd name="T1" fmla="*/ 0 h 343"/>
                  <a:gd name="T2" fmla="*/ 255 w 500"/>
                  <a:gd name="T3" fmla="*/ 3 h 343"/>
                  <a:gd name="T4" fmla="*/ 255 w 500"/>
                  <a:gd name="T5" fmla="*/ 65 h 343"/>
                  <a:gd name="T6" fmla="*/ 311 w 500"/>
                  <a:gd name="T7" fmla="*/ 82 h 343"/>
                  <a:gd name="T8" fmla="*/ 326 w 500"/>
                  <a:gd name="T9" fmla="*/ 76 h 343"/>
                  <a:gd name="T10" fmla="*/ 363 w 500"/>
                  <a:gd name="T11" fmla="*/ 89 h 343"/>
                  <a:gd name="T12" fmla="*/ 385 w 500"/>
                  <a:gd name="T13" fmla="*/ 88 h 343"/>
                  <a:gd name="T14" fmla="*/ 428 w 500"/>
                  <a:gd name="T15" fmla="*/ 75 h 343"/>
                  <a:gd name="T16" fmla="*/ 452 w 500"/>
                  <a:gd name="T17" fmla="*/ 88 h 343"/>
                  <a:gd name="T18" fmla="*/ 474 w 500"/>
                  <a:gd name="T19" fmla="*/ 91 h 343"/>
                  <a:gd name="T20" fmla="*/ 474 w 500"/>
                  <a:gd name="T21" fmla="*/ 142 h 343"/>
                  <a:gd name="T22" fmla="*/ 499 w 500"/>
                  <a:gd name="T23" fmla="*/ 174 h 343"/>
                  <a:gd name="T24" fmla="*/ 493 w 500"/>
                  <a:gd name="T25" fmla="*/ 217 h 343"/>
                  <a:gd name="T26" fmla="*/ 466 w 500"/>
                  <a:gd name="T27" fmla="*/ 234 h 343"/>
                  <a:gd name="T28" fmla="*/ 460 w 500"/>
                  <a:gd name="T29" fmla="*/ 218 h 343"/>
                  <a:gd name="T30" fmla="*/ 452 w 500"/>
                  <a:gd name="T31" fmla="*/ 225 h 343"/>
                  <a:gd name="T32" fmla="*/ 458 w 500"/>
                  <a:gd name="T33" fmla="*/ 235 h 343"/>
                  <a:gd name="T34" fmla="*/ 410 w 500"/>
                  <a:gd name="T35" fmla="*/ 261 h 343"/>
                  <a:gd name="T36" fmla="*/ 398 w 500"/>
                  <a:gd name="T37" fmla="*/ 263 h 343"/>
                  <a:gd name="T38" fmla="*/ 373 w 500"/>
                  <a:gd name="T39" fmla="*/ 276 h 343"/>
                  <a:gd name="T40" fmla="*/ 373 w 500"/>
                  <a:gd name="T41" fmla="*/ 283 h 343"/>
                  <a:gd name="T42" fmla="*/ 365 w 500"/>
                  <a:gd name="T43" fmla="*/ 284 h 343"/>
                  <a:gd name="T44" fmla="*/ 371 w 500"/>
                  <a:gd name="T45" fmla="*/ 293 h 343"/>
                  <a:gd name="T46" fmla="*/ 357 w 500"/>
                  <a:gd name="T47" fmla="*/ 306 h 343"/>
                  <a:gd name="T48" fmla="*/ 365 w 500"/>
                  <a:gd name="T49" fmla="*/ 324 h 343"/>
                  <a:gd name="T50" fmla="*/ 373 w 500"/>
                  <a:gd name="T51" fmla="*/ 331 h 343"/>
                  <a:gd name="T52" fmla="*/ 371 w 500"/>
                  <a:gd name="T53" fmla="*/ 342 h 343"/>
                  <a:gd name="T54" fmla="*/ 352 w 500"/>
                  <a:gd name="T55" fmla="*/ 342 h 343"/>
                  <a:gd name="T56" fmla="*/ 334 w 500"/>
                  <a:gd name="T57" fmla="*/ 336 h 343"/>
                  <a:gd name="T58" fmla="*/ 323 w 500"/>
                  <a:gd name="T59" fmla="*/ 338 h 343"/>
                  <a:gd name="T60" fmla="*/ 284 w 500"/>
                  <a:gd name="T61" fmla="*/ 328 h 343"/>
                  <a:gd name="T62" fmla="*/ 266 w 500"/>
                  <a:gd name="T63" fmla="*/ 288 h 343"/>
                  <a:gd name="T64" fmla="*/ 239 w 500"/>
                  <a:gd name="T65" fmla="*/ 270 h 343"/>
                  <a:gd name="T66" fmla="*/ 215 w 500"/>
                  <a:gd name="T67" fmla="*/ 235 h 343"/>
                  <a:gd name="T68" fmla="*/ 204 w 500"/>
                  <a:gd name="T69" fmla="*/ 232 h 343"/>
                  <a:gd name="T70" fmla="*/ 191 w 500"/>
                  <a:gd name="T71" fmla="*/ 223 h 343"/>
                  <a:gd name="T72" fmla="*/ 179 w 500"/>
                  <a:gd name="T73" fmla="*/ 223 h 343"/>
                  <a:gd name="T74" fmla="*/ 160 w 500"/>
                  <a:gd name="T75" fmla="*/ 221 h 343"/>
                  <a:gd name="T76" fmla="*/ 146 w 500"/>
                  <a:gd name="T77" fmla="*/ 223 h 343"/>
                  <a:gd name="T78" fmla="*/ 136 w 500"/>
                  <a:gd name="T79" fmla="*/ 241 h 343"/>
                  <a:gd name="T80" fmla="*/ 122 w 500"/>
                  <a:gd name="T81" fmla="*/ 243 h 343"/>
                  <a:gd name="T82" fmla="*/ 90 w 500"/>
                  <a:gd name="T83" fmla="*/ 230 h 343"/>
                  <a:gd name="T84" fmla="*/ 71 w 500"/>
                  <a:gd name="T85" fmla="*/ 214 h 343"/>
                  <a:gd name="T86" fmla="*/ 68 w 500"/>
                  <a:gd name="T87" fmla="*/ 194 h 343"/>
                  <a:gd name="T88" fmla="*/ 54 w 500"/>
                  <a:gd name="T89" fmla="*/ 181 h 343"/>
                  <a:gd name="T90" fmla="*/ 23 w 500"/>
                  <a:gd name="T91" fmla="*/ 162 h 343"/>
                  <a:gd name="T92" fmla="*/ 0 w 500"/>
                  <a:gd name="T93" fmla="*/ 143 h 343"/>
                  <a:gd name="T94" fmla="*/ 0 w 500"/>
                  <a:gd name="T95" fmla="*/ 134 h 343"/>
                  <a:gd name="T96" fmla="*/ 75 w 500"/>
                  <a:gd name="T97" fmla="*/ 135 h 343"/>
                  <a:gd name="T98" fmla="*/ 136 w 500"/>
                  <a:gd name="T99" fmla="*/ 139 h 343"/>
                  <a:gd name="T100" fmla="*/ 144 w 500"/>
                  <a:gd name="T101" fmla="*/ 0 h 3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0"/>
                  <a:gd name="T154" fmla="*/ 0 h 343"/>
                  <a:gd name="T155" fmla="*/ 500 w 500"/>
                  <a:gd name="T156" fmla="*/ 343 h 3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0" h="343">
                    <a:moveTo>
                      <a:pt x="144" y="0"/>
                    </a:moveTo>
                    <a:lnTo>
                      <a:pt x="255" y="3"/>
                    </a:lnTo>
                    <a:lnTo>
                      <a:pt x="255" y="65"/>
                    </a:lnTo>
                    <a:lnTo>
                      <a:pt x="311" y="82"/>
                    </a:lnTo>
                    <a:lnTo>
                      <a:pt x="326" y="76"/>
                    </a:lnTo>
                    <a:lnTo>
                      <a:pt x="363" y="89"/>
                    </a:lnTo>
                    <a:lnTo>
                      <a:pt x="385" y="88"/>
                    </a:lnTo>
                    <a:lnTo>
                      <a:pt x="428" y="75"/>
                    </a:lnTo>
                    <a:lnTo>
                      <a:pt x="452" y="88"/>
                    </a:lnTo>
                    <a:lnTo>
                      <a:pt x="474" y="91"/>
                    </a:lnTo>
                    <a:lnTo>
                      <a:pt x="474" y="142"/>
                    </a:lnTo>
                    <a:lnTo>
                      <a:pt x="499" y="174"/>
                    </a:lnTo>
                    <a:lnTo>
                      <a:pt x="493" y="217"/>
                    </a:lnTo>
                    <a:lnTo>
                      <a:pt x="466" y="234"/>
                    </a:lnTo>
                    <a:lnTo>
                      <a:pt x="460" y="218"/>
                    </a:lnTo>
                    <a:lnTo>
                      <a:pt x="452" y="225"/>
                    </a:lnTo>
                    <a:lnTo>
                      <a:pt x="458" y="235"/>
                    </a:lnTo>
                    <a:lnTo>
                      <a:pt x="410" y="261"/>
                    </a:lnTo>
                    <a:lnTo>
                      <a:pt x="398" y="263"/>
                    </a:lnTo>
                    <a:lnTo>
                      <a:pt x="373" y="276"/>
                    </a:lnTo>
                    <a:lnTo>
                      <a:pt x="373" y="283"/>
                    </a:lnTo>
                    <a:lnTo>
                      <a:pt x="365" y="284"/>
                    </a:lnTo>
                    <a:lnTo>
                      <a:pt x="371" y="293"/>
                    </a:lnTo>
                    <a:lnTo>
                      <a:pt x="357" y="306"/>
                    </a:lnTo>
                    <a:lnTo>
                      <a:pt x="365" y="324"/>
                    </a:lnTo>
                    <a:lnTo>
                      <a:pt x="373" y="331"/>
                    </a:lnTo>
                    <a:lnTo>
                      <a:pt x="371" y="342"/>
                    </a:lnTo>
                    <a:lnTo>
                      <a:pt x="352" y="342"/>
                    </a:lnTo>
                    <a:lnTo>
                      <a:pt x="334" y="336"/>
                    </a:lnTo>
                    <a:lnTo>
                      <a:pt x="323" y="338"/>
                    </a:lnTo>
                    <a:lnTo>
                      <a:pt x="284" y="328"/>
                    </a:lnTo>
                    <a:lnTo>
                      <a:pt x="266" y="288"/>
                    </a:lnTo>
                    <a:lnTo>
                      <a:pt x="239" y="270"/>
                    </a:lnTo>
                    <a:lnTo>
                      <a:pt x="215" y="235"/>
                    </a:lnTo>
                    <a:lnTo>
                      <a:pt x="204" y="232"/>
                    </a:lnTo>
                    <a:lnTo>
                      <a:pt x="191" y="223"/>
                    </a:lnTo>
                    <a:lnTo>
                      <a:pt x="179" y="223"/>
                    </a:lnTo>
                    <a:lnTo>
                      <a:pt x="160" y="221"/>
                    </a:lnTo>
                    <a:lnTo>
                      <a:pt x="146" y="223"/>
                    </a:lnTo>
                    <a:lnTo>
                      <a:pt x="136" y="241"/>
                    </a:lnTo>
                    <a:lnTo>
                      <a:pt x="122" y="243"/>
                    </a:lnTo>
                    <a:lnTo>
                      <a:pt x="90" y="230"/>
                    </a:lnTo>
                    <a:lnTo>
                      <a:pt x="71" y="214"/>
                    </a:lnTo>
                    <a:lnTo>
                      <a:pt x="68" y="194"/>
                    </a:lnTo>
                    <a:lnTo>
                      <a:pt x="54" y="181"/>
                    </a:lnTo>
                    <a:lnTo>
                      <a:pt x="23" y="162"/>
                    </a:lnTo>
                    <a:lnTo>
                      <a:pt x="0" y="143"/>
                    </a:lnTo>
                    <a:lnTo>
                      <a:pt x="0" y="134"/>
                    </a:lnTo>
                    <a:lnTo>
                      <a:pt x="75" y="135"/>
                    </a:lnTo>
                    <a:lnTo>
                      <a:pt x="136" y="139"/>
                    </a:lnTo>
                    <a:lnTo>
                      <a:pt x="144" y="0"/>
                    </a:lnTo>
                  </a:path>
                </a:pathLst>
              </a:custGeom>
              <a:solidFill>
                <a:srgbClr val="7FFF00"/>
              </a:solidFill>
              <a:ln w="12700" cap="rnd">
                <a:solidFill>
                  <a:srgbClr val="000000"/>
                </a:solidFill>
                <a:round/>
                <a:headEnd/>
                <a:tailEnd/>
              </a:ln>
            </p:spPr>
            <p:txBody>
              <a:bodyPr/>
              <a:lstStyle/>
              <a:p>
                <a:endParaRPr lang="tr-TR"/>
              </a:p>
            </p:txBody>
          </p:sp>
          <p:sp>
            <p:nvSpPr>
              <p:cNvPr id="143186" name="Freeform 21"/>
              <p:cNvSpPr>
                <a:spLocks/>
              </p:cNvSpPr>
              <p:nvPr/>
            </p:nvSpPr>
            <p:spPr bwMode="auto">
              <a:xfrm>
                <a:off x="2243" y="824"/>
                <a:ext cx="241" cy="107"/>
              </a:xfrm>
              <a:custGeom>
                <a:avLst/>
                <a:gdLst>
                  <a:gd name="T0" fmla="*/ 1 w 241"/>
                  <a:gd name="T1" fmla="*/ 0 h 107"/>
                  <a:gd name="T2" fmla="*/ 201 w 241"/>
                  <a:gd name="T3" fmla="*/ 3 h 107"/>
                  <a:gd name="T4" fmla="*/ 216 w 241"/>
                  <a:gd name="T5" fmla="*/ 35 h 107"/>
                  <a:gd name="T6" fmla="*/ 230 w 241"/>
                  <a:gd name="T7" fmla="*/ 58 h 107"/>
                  <a:gd name="T8" fmla="*/ 240 w 241"/>
                  <a:gd name="T9" fmla="*/ 97 h 107"/>
                  <a:gd name="T10" fmla="*/ 234 w 241"/>
                  <a:gd name="T11" fmla="*/ 106 h 107"/>
                  <a:gd name="T12" fmla="*/ 160 w 241"/>
                  <a:gd name="T13" fmla="*/ 105 h 107"/>
                  <a:gd name="T14" fmla="*/ 0 w 241"/>
                  <a:gd name="T15" fmla="*/ 103 h 107"/>
                  <a:gd name="T16" fmla="*/ 1 w 241"/>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1"/>
                  <a:gd name="T28" fmla="*/ 0 h 107"/>
                  <a:gd name="T29" fmla="*/ 241 w 241"/>
                  <a:gd name="T30" fmla="*/ 107 h 1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1" h="107">
                    <a:moveTo>
                      <a:pt x="1" y="0"/>
                    </a:moveTo>
                    <a:lnTo>
                      <a:pt x="201" y="3"/>
                    </a:lnTo>
                    <a:lnTo>
                      <a:pt x="216" y="35"/>
                    </a:lnTo>
                    <a:lnTo>
                      <a:pt x="230" y="58"/>
                    </a:lnTo>
                    <a:lnTo>
                      <a:pt x="240" y="97"/>
                    </a:lnTo>
                    <a:lnTo>
                      <a:pt x="234" y="106"/>
                    </a:lnTo>
                    <a:lnTo>
                      <a:pt x="160" y="105"/>
                    </a:lnTo>
                    <a:lnTo>
                      <a:pt x="0" y="103"/>
                    </a:lnTo>
                    <a:lnTo>
                      <a:pt x="1" y="0"/>
                    </a:lnTo>
                  </a:path>
                </a:pathLst>
              </a:custGeom>
              <a:solidFill>
                <a:srgbClr val="800000"/>
              </a:solidFill>
              <a:ln w="12700" cap="rnd">
                <a:solidFill>
                  <a:srgbClr val="000000"/>
                </a:solidFill>
                <a:round/>
                <a:headEnd/>
                <a:tailEnd/>
              </a:ln>
            </p:spPr>
            <p:txBody>
              <a:bodyPr/>
              <a:lstStyle/>
              <a:p>
                <a:endParaRPr lang="tr-TR"/>
              </a:p>
            </p:txBody>
          </p:sp>
          <p:sp>
            <p:nvSpPr>
              <p:cNvPr id="143187" name="Freeform 22"/>
              <p:cNvSpPr>
                <a:spLocks/>
              </p:cNvSpPr>
              <p:nvPr/>
            </p:nvSpPr>
            <p:spPr bwMode="auto">
              <a:xfrm>
                <a:off x="2237" y="925"/>
                <a:ext cx="253" cy="124"/>
              </a:xfrm>
              <a:custGeom>
                <a:avLst/>
                <a:gdLst>
                  <a:gd name="T0" fmla="*/ 5 w 253"/>
                  <a:gd name="T1" fmla="*/ 0 h 124"/>
                  <a:gd name="T2" fmla="*/ 4 w 253"/>
                  <a:gd name="T3" fmla="*/ 48 h 124"/>
                  <a:gd name="T4" fmla="*/ 0 w 253"/>
                  <a:gd name="T5" fmla="*/ 104 h 124"/>
                  <a:gd name="T6" fmla="*/ 183 w 253"/>
                  <a:gd name="T7" fmla="*/ 106 h 124"/>
                  <a:gd name="T8" fmla="*/ 202 w 253"/>
                  <a:gd name="T9" fmla="*/ 113 h 124"/>
                  <a:gd name="T10" fmla="*/ 216 w 253"/>
                  <a:gd name="T11" fmla="*/ 103 h 124"/>
                  <a:gd name="T12" fmla="*/ 252 w 253"/>
                  <a:gd name="T13" fmla="*/ 123 h 124"/>
                  <a:gd name="T14" fmla="*/ 247 w 253"/>
                  <a:gd name="T15" fmla="*/ 102 h 124"/>
                  <a:gd name="T16" fmla="*/ 250 w 253"/>
                  <a:gd name="T17" fmla="*/ 85 h 124"/>
                  <a:gd name="T18" fmla="*/ 252 w 253"/>
                  <a:gd name="T19" fmla="*/ 29 h 124"/>
                  <a:gd name="T20" fmla="*/ 236 w 253"/>
                  <a:gd name="T21" fmla="*/ 17 h 124"/>
                  <a:gd name="T22" fmla="*/ 242 w 253"/>
                  <a:gd name="T23" fmla="*/ 2 h 124"/>
                  <a:gd name="T24" fmla="*/ 122 w 253"/>
                  <a:gd name="T25" fmla="*/ 1 h 124"/>
                  <a:gd name="T26" fmla="*/ 5 w 253"/>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
                  <a:gd name="T43" fmla="*/ 0 h 124"/>
                  <a:gd name="T44" fmla="*/ 253 w 253"/>
                  <a:gd name="T45" fmla="*/ 124 h 1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 h="124">
                    <a:moveTo>
                      <a:pt x="5" y="0"/>
                    </a:moveTo>
                    <a:lnTo>
                      <a:pt x="4" y="48"/>
                    </a:lnTo>
                    <a:lnTo>
                      <a:pt x="0" y="104"/>
                    </a:lnTo>
                    <a:lnTo>
                      <a:pt x="183" y="106"/>
                    </a:lnTo>
                    <a:lnTo>
                      <a:pt x="202" y="113"/>
                    </a:lnTo>
                    <a:lnTo>
                      <a:pt x="216" y="103"/>
                    </a:lnTo>
                    <a:lnTo>
                      <a:pt x="252" y="123"/>
                    </a:lnTo>
                    <a:lnTo>
                      <a:pt x="247" y="102"/>
                    </a:lnTo>
                    <a:lnTo>
                      <a:pt x="250" y="85"/>
                    </a:lnTo>
                    <a:lnTo>
                      <a:pt x="252" y="29"/>
                    </a:lnTo>
                    <a:lnTo>
                      <a:pt x="236" y="17"/>
                    </a:lnTo>
                    <a:lnTo>
                      <a:pt x="242" y="2"/>
                    </a:lnTo>
                    <a:lnTo>
                      <a:pt x="122" y="1"/>
                    </a:lnTo>
                    <a:lnTo>
                      <a:pt x="5" y="0"/>
                    </a:lnTo>
                  </a:path>
                </a:pathLst>
              </a:custGeom>
              <a:solidFill>
                <a:srgbClr val="808000"/>
              </a:solidFill>
              <a:ln w="12700" cap="rnd">
                <a:solidFill>
                  <a:srgbClr val="000000"/>
                </a:solidFill>
                <a:round/>
                <a:headEnd/>
                <a:tailEnd/>
              </a:ln>
            </p:spPr>
            <p:txBody>
              <a:bodyPr/>
              <a:lstStyle/>
              <a:p>
                <a:endParaRPr lang="tr-TR"/>
              </a:p>
            </p:txBody>
          </p:sp>
          <p:sp>
            <p:nvSpPr>
              <p:cNvPr id="143188" name="Freeform 23"/>
              <p:cNvSpPr>
                <a:spLocks/>
              </p:cNvSpPr>
              <p:nvPr/>
            </p:nvSpPr>
            <p:spPr bwMode="auto">
              <a:xfrm>
                <a:off x="2233" y="1027"/>
                <a:ext cx="301" cy="101"/>
              </a:xfrm>
              <a:custGeom>
                <a:avLst/>
                <a:gdLst>
                  <a:gd name="T0" fmla="*/ 3 w 301"/>
                  <a:gd name="T1" fmla="*/ 0 h 101"/>
                  <a:gd name="T2" fmla="*/ 0 w 301"/>
                  <a:gd name="T3" fmla="*/ 66 h 101"/>
                  <a:gd name="T4" fmla="*/ 68 w 301"/>
                  <a:gd name="T5" fmla="*/ 68 h 101"/>
                  <a:gd name="T6" fmla="*/ 67 w 301"/>
                  <a:gd name="T7" fmla="*/ 100 h 101"/>
                  <a:gd name="T8" fmla="*/ 158 w 301"/>
                  <a:gd name="T9" fmla="*/ 99 h 101"/>
                  <a:gd name="T10" fmla="*/ 240 w 301"/>
                  <a:gd name="T11" fmla="*/ 98 h 101"/>
                  <a:gd name="T12" fmla="*/ 300 w 301"/>
                  <a:gd name="T13" fmla="*/ 99 h 101"/>
                  <a:gd name="T14" fmla="*/ 281 w 301"/>
                  <a:gd name="T15" fmla="*/ 71 h 101"/>
                  <a:gd name="T16" fmla="*/ 268 w 301"/>
                  <a:gd name="T17" fmla="*/ 45 h 101"/>
                  <a:gd name="T18" fmla="*/ 254 w 301"/>
                  <a:gd name="T19" fmla="*/ 18 h 101"/>
                  <a:gd name="T20" fmla="*/ 220 w 301"/>
                  <a:gd name="T21" fmla="*/ 0 h 101"/>
                  <a:gd name="T22" fmla="*/ 205 w 301"/>
                  <a:gd name="T23" fmla="*/ 10 h 101"/>
                  <a:gd name="T24" fmla="*/ 186 w 301"/>
                  <a:gd name="T25" fmla="*/ 3 h 101"/>
                  <a:gd name="T26" fmla="*/ 104 w 301"/>
                  <a:gd name="T27" fmla="*/ 1 h 101"/>
                  <a:gd name="T28" fmla="*/ 3 w 301"/>
                  <a:gd name="T29" fmla="*/ 0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1"/>
                  <a:gd name="T46" fmla="*/ 0 h 101"/>
                  <a:gd name="T47" fmla="*/ 301 w 301"/>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1" h="101">
                    <a:moveTo>
                      <a:pt x="3" y="0"/>
                    </a:moveTo>
                    <a:lnTo>
                      <a:pt x="0" y="66"/>
                    </a:lnTo>
                    <a:lnTo>
                      <a:pt x="68" y="68"/>
                    </a:lnTo>
                    <a:lnTo>
                      <a:pt x="67" y="100"/>
                    </a:lnTo>
                    <a:lnTo>
                      <a:pt x="158" y="99"/>
                    </a:lnTo>
                    <a:lnTo>
                      <a:pt x="240" y="98"/>
                    </a:lnTo>
                    <a:lnTo>
                      <a:pt x="300" y="99"/>
                    </a:lnTo>
                    <a:lnTo>
                      <a:pt x="281" y="71"/>
                    </a:lnTo>
                    <a:lnTo>
                      <a:pt x="268" y="45"/>
                    </a:lnTo>
                    <a:lnTo>
                      <a:pt x="254" y="18"/>
                    </a:lnTo>
                    <a:lnTo>
                      <a:pt x="220" y="0"/>
                    </a:lnTo>
                    <a:lnTo>
                      <a:pt x="205" y="10"/>
                    </a:lnTo>
                    <a:lnTo>
                      <a:pt x="186" y="3"/>
                    </a:lnTo>
                    <a:lnTo>
                      <a:pt x="104" y="1"/>
                    </a:lnTo>
                    <a:lnTo>
                      <a:pt x="3" y="0"/>
                    </a:lnTo>
                  </a:path>
                </a:pathLst>
              </a:custGeom>
              <a:solidFill>
                <a:srgbClr val="FF7F3F"/>
              </a:solidFill>
              <a:ln w="12700" cap="rnd">
                <a:solidFill>
                  <a:srgbClr val="000000"/>
                </a:solidFill>
                <a:round/>
                <a:headEnd/>
                <a:tailEnd/>
              </a:ln>
            </p:spPr>
            <p:txBody>
              <a:bodyPr/>
              <a:lstStyle/>
              <a:p>
                <a:endParaRPr lang="tr-TR"/>
              </a:p>
            </p:txBody>
          </p:sp>
          <p:sp>
            <p:nvSpPr>
              <p:cNvPr id="143189" name="Freeform 24"/>
              <p:cNvSpPr>
                <a:spLocks/>
              </p:cNvSpPr>
              <p:nvPr/>
            </p:nvSpPr>
            <p:spPr bwMode="auto">
              <a:xfrm>
                <a:off x="2297" y="1125"/>
                <a:ext cx="266" cy="101"/>
              </a:xfrm>
              <a:custGeom>
                <a:avLst/>
                <a:gdLst>
                  <a:gd name="T0" fmla="*/ 3 w 266"/>
                  <a:gd name="T1" fmla="*/ 1 h 101"/>
                  <a:gd name="T2" fmla="*/ 2 w 266"/>
                  <a:gd name="T3" fmla="*/ 58 h 101"/>
                  <a:gd name="T4" fmla="*/ 0 w 266"/>
                  <a:gd name="T5" fmla="*/ 99 h 101"/>
                  <a:gd name="T6" fmla="*/ 265 w 266"/>
                  <a:gd name="T7" fmla="*/ 100 h 101"/>
                  <a:gd name="T8" fmla="*/ 260 w 266"/>
                  <a:gd name="T9" fmla="*/ 48 h 101"/>
                  <a:gd name="T10" fmla="*/ 260 w 266"/>
                  <a:gd name="T11" fmla="*/ 28 h 101"/>
                  <a:gd name="T12" fmla="*/ 239 w 266"/>
                  <a:gd name="T13" fmla="*/ 16 h 101"/>
                  <a:gd name="T14" fmla="*/ 245 w 266"/>
                  <a:gd name="T15" fmla="*/ 6 h 101"/>
                  <a:gd name="T16" fmla="*/ 236 w 266"/>
                  <a:gd name="T17" fmla="*/ 0 h 101"/>
                  <a:gd name="T18" fmla="*/ 116 w 266"/>
                  <a:gd name="T19" fmla="*/ 1 h 101"/>
                  <a:gd name="T20" fmla="*/ 3 w 266"/>
                  <a:gd name="T21" fmla="*/ 1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6"/>
                  <a:gd name="T34" fmla="*/ 0 h 101"/>
                  <a:gd name="T35" fmla="*/ 266 w 266"/>
                  <a:gd name="T36" fmla="*/ 101 h 1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6" h="101">
                    <a:moveTo>
                      <a:pt x="3" y="1"/>
                    </a:moveTo>
                    <a:lnTo>
                      <a:pt x="2" y="58"/>
                    </a:lnTo>
                    <a:lnTo>
                      <a:pt x="0" y="99"/>
                    </a:lnTo>
                    <a:lnTo>
                      <a:pt x="265" y="100"/>
                    </a:lnTo>
                    <a:lnTo>
                      <a:pt x="260" y="48"/>
                    </a:lnTo>
                    <a:lnTo>
                      <a:pt x="260" y="28"/>
                    </a:lnTo>
                    <a:lnTo>
                      <a:pt x="239" y="16"/>
                    </a:lnTo>
                    <a:lnTo>
                      <a:pt x="245" y="6"/>
                    </a:lnTo>
                    <a:lnTo>
                      <a:pt x="236" y="0"/>
                    </a:lnTo>
                    <a:lnTo>
                      <a:pt x="116" y="1"/>
                    </a:lnTo>
                    <a:lnTo>
                      <a:pt x="3" y="1"/>
                    </a:lnTo>
                  </a:path>
                </a:pathLst>
              </a:custGeom>
              <a:solidFill>
                <a:srgbClr val="005F7F"/>
              </a:solidFill>
              <a:ln w="12700" cap="rnd">
                <a:solidFill>
                  <a:srgbClr val="000000"/>
                </a:solidFill>
                <a:round/>
                <a:headEnd/>
                <a:tailEnd/>
              </a:ln>
            </p:spPr>
            <p:txBody>
              <a:bodyPr/>
              <a:lstStyle/>
              <a:p>
                <a:endParaRPr lang="tr-TR"/>
              </a:p>
            </p:txBody>
          </p:sp>
          <p:sp>
            <p:nvSpPr>
              <p:cNvPr id="143190" name="Freeform 25"/>
              <p:cNvSpPr>
                <a:spLocks/>
              </p:cNvSpPr>
              <p:nvPr/>
            </p:nvSpPr>
            <p:spPr bwMode="auto">
              <a:xfrm>
                <a:off x="2260" y="1222"/>
                <a:ext cx="309" cy="111"/>
              </a:xfrm>
              <a:custGeom>
                <a:avLst/>
                <a:gdLst>
                  <a:gd name="T0" fmla="*/ 2 w 309"/>
                  <a:gd name="T1" fmla="*/ 0 h 111"/>
                  <a:gd name="T2" fmla="*/ 0 w 309"/>
                  <a:gd name="T3" fmla="*/ 20 h 111"/>
                  <a:gd name="T4" fmla="*/ 110 w 309"/>
                  <a:gd name="T5" fmla="*/ 23 h 111"/>
                  <a:gd name="T6" fmla="*/ 110 w 309"/>
                  <a:gd name="T7" fmla="*/ 85 h 111"/>
                  <a:gd name="T8" fmla="*/ 166 w 309"/>
                  <a:gd name="T9" fmla="*/ 102 h 111"/>
                  <a:gd name="T10" fmla="*/ 182 w 309"/>
                  <a:gd name="T11" fmla="*/ 96 h 111"/>
                  <a:gd name="T12" fmla="*/ 217 w 309"/>
                  <a:gd name="T13" fmla="*/ 110 h 111"/>
                  <a:gd name="T14" fmla="*/ 240 w 309"/>
                  <a:gd name="T15" fmla="*/ 110 h 111"/>
                  <a:gd name="T16" fmla="*/ 283 w 309"/>
                  <a:gd name="T17" fmla="*/ 96 h 111"/>
                  <a:gd name="T18" fmla="*/ 308 w 309"/>
                  <a:gd name="T19" fmla="*/ 109 h 111"/>
                  <a:gd name="T20" fmla="*/ 308 w 309"/>
                  <a:gd name="T21" fmla="*/ 41 h 111"/>
                  <a:gd name="T22" fmla="*/ 300 w 309"/>
                  <a:gd name="T23" fmla="*/ 1 h 111"/>
                  <a:gd name="T24" fmla="*/ 2 w 309"/>
                  <a:gd name="T25" fmla="*/ 0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9"/>
                  <a:gd name="T40" fmla="*/ 0 h 111"/>
                  <a:gd name="T41" fmla="*/ 309 w 309"/>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9" h="111">
                    <a:moveTo>
                      <a:pt x="2" y="0"/>
                    </a:moveTo>
                    <a:lnTo>
                      <a:pt x="0" y="20"/>
                    </a:lnTo>
                    <a:lnTo>
                      <a:pt x="110" y="23"/>
                    </a:lnTo>
                    <a:lnTo>
                      <a:pt x="110" y="85"/>
                    </a:lnTo>
                    <a:lnTo>
                      <a:pt x="166" y="102"/>
                    </a:lnTo>
                    <a:lnTo>
                      <a:pt x="182" y="96"/>
                    </a:lnTo>
                    <a:lnTo>
                      <a:pt x="217" y="110"/>
                    </a:lnTo>
                    <a:lnTo>
                      <a:pt x="240" y="110"/>
                    </a:lnTo>
                    <a:lnTo>
                      <a:pt x="283" y="96"/>
                    </a:lnTo>
                    <a:lnTo>
                      <a:pt x="308" y="109"/>
                    </a:lnTo>
                    <a:lnTo>
                      <a:pt x="308" y="41"/>
                    </a:lnTo>
                    <a:lnTo>
                      <a:pt x="300" y="1"/>
                    </a:lnTo>
                    <a:lnTo>
                      <a:pt x="2" y="0"/>
                    </a:lnTo>
                  </a:path>
                </a:pathLst>
              </a:custGeom>
              <a:solidFill>
                <a:srgbClr val="9FBFFF"/>
              </a:solidFill>
              <a:ln w="12700" cap="rnd">
                <a:solidFill>
                  <a:srgbClr val="000000"/>
                </a:solidFill>
                <a:round/>
                <a:headEnd/>
                <a:tailEnd/>
              </a:ln>
            </p:spPr>
            <p:txBody>
              <a:bodyPr/>
              <a:lstStyle/>
              <a:p>
                <a:endParaRPr lang="tr-TR"/>
              </a:p>
            </p:txBody>
          </p:sp>
          <p:sp>
            <p:nvSpPr>
              <p:cNvPr id="143191" name="Freeform 26"/>
              <p:cNvSpPr>
                <a:spLocks/>
              </p:cNvSpPr>
              <p:nvPr/>
            </p:nvSpPr>
            <p:spPr bwMode="auto">
              <a:xfrm>
                <a:off x="2564" y="1228"/>
                <a:ext cx="174" cy="120"/>
              </a:xfrm>
              <a:custGeom>
                <a:avLst/>
                <a:gdLst>
                  <a:gd name="T0" fmla="*/ 0 w 174"/>
                  <a:gd name="T1" fmla="*/ 11 h 120"/>
                  <a:gd name="T2" fmla="*/ 68 w 174"/>
                  <a:gd name="T3" fmla="*/ 5 h 120"/>
                  <a:gd name="T4" fmla="*/ 152 w 174"/>
                  <a:gd name="T5" fmla="*/ 0 h 120"/>
                  <a:gd name="T6" fmla="*/ 148 w 174"/>
                  <a:gd name="T7" fmla="*/ 16 h 120"/>
                  <a:gd name="T8" fmla="*/ 167 w 174"/>
                  <a:gd name="T9" fmla="*/ 12 h 120"/>
                  <a:gd name="T10" fmla="*/ 173 w 174"/>
                  <a:gd name="T11" fmla="*/ 23 h 120"/>
                  <a:gd name="T12" fmla="*/ 154 w 174"/>
                  <a:gd name="T13" fmla="*/ 32 h 120"/>
                  <a:gd name="T14" fmla="*/ 158 w 174"/>
                  <a:gd name="T15" fmla="*/ 49 h 120"/>
                  <a:gd name="T16" fmla="*/ 138 w 174"/>
                  <a:gd name="T17" fmla="*/ 76 h 120"/>
                  <a:gd name="T18" fmla="*/ 123 w 174"/>
                  <a:gd name="T19" fmla="*/ 93 h 120"/>
                  <a:gd name="T20" fmla="*/ 132 w 174"/>
                  <a:gd name="T21" fmla="*/ 115 h 120"/>
                  <a:gd name="T22" fmla="*/ 25 w 174"/>
                  <a:gd name="T23" fmla="*/ 119 h 120"/>
                  <a:gd name="T24" fmla="*/ 24 w 174"/>
                  <a:gd name="T25" fmla="*/ 106 h 120"/>
                  <a:gd name="T26" fmla="*/ 3 w 174"/>
                  <a:gd name="T27" fmla="*/ 103 h 120"/>
                  <a:gd name="T28" fmla="*/ 3 w 174"/>
                  <a:gd name="T29" fmla="*/ 32 h 120"/>
                  <a:gd name="T30" fmla="*/ 0 w 174"/>
                  <a:gd name="T31" fmla="*/ 11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4"/>
                  <a:gd name="T49" fmla="*/ 0 h 120"/>
                  <a:gd name="T50" fmla="*/ 174 w 174"/>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4" h="120">
                    <a:moveTo>
                      <a:pt x="0" y="11"/>
                    </a:moveTo>
                    <a:lnTo>
                      <a:pt x="68" y="5"/>
                    </a:lnTo>
                    <a:lnTo>
                      <a:pt x="152" y="0"/>
                    </a:lnTo>
                    <a:lnTo>
                      <a:pt x="148" y="16"/>
                    </a:lnTo>
                    <a:lnTo>
                      <a:pt x="167" y="12"/>
                    </a:lnTo>
                    <a:lnTo>
                      <a:pt x="173" y="23"/>
                    </a:lnTo>
                    <a:lnTo>
                      <a:pt x="154" y="32"/>
                    </a:lnTo>
                    <a:lnTo>
                      <a:pt x="158" y="49"/>
                    </a:lnTo>
                    <a:lnTo>
                      <a:pt x="138" y="76"/>
                    </a:lnTo>
                    <a:lnTo>
                      <a:pt x="123" y="93"/>
                    </a:lnTo>
                    <a:lnTo>
                      <a:pt x="132" y="115"/>
                    </a:lnTo>
                    <a:lnTo>
                      <a:pt x="25" y="119"/>
                    </a:lnTo>
                    <a:lnTo>
                      <a:pt x="24" y="106"/>
                    </a:lnTo>
                    <a:lnTo>
                      <a:pt x="3" y="103"/>
                    </a:lnTo>
                    <a:lnTo>
                      <a:pt x="3" y="32"/>
                    </a:lnTo>
                    <a:lnTo>
                      <a:pt x="0" y="11"/>
                    </a:lnTo>
                  </a:path>
                </a:pathLst>
              </a:custGeom>
              <a:solidFill>
                <a:srgbClr val="7FFFDF"/>
              </a:solidFill>
              <a:ln w="12700" cap="rnd">
                <a:solidFill>
                  <a:srgbClr val="000000"/>
                </a:solidFill>
                <a:round/>
                <a:headEnd/>
                <a:tailEnd/>
              </a:ln>
            </p:spPr>
            <p:txBody>
              <a:bodyPr/>
              <a:lstStyle/>
              <a:p>
                <a:endParaRPr lang="tr-TR"/>
              </a:p>
            </p:txBody>
          </p:sp>
          <p:sp>
            <p:nvSpPr>
              <p:cNvPr id="143192" name="Freeform 27"/>
              <p:cNvSpPr>
                <a:spLocks/>
              </p:cNvSpPr>
              <p:nvPr/>
            </p:nvSpPr>
            <p:spPr bwMode="auto">
              <a:xfrm>
                <a:off x="2588" y="1343"/>
                <a:ext cx="213" cy="127"/>
              </a:xfrm>
              <a:custGeom>
                <a:avLst/>
                <a:gdLst>
                  <a:gd name="T0" fmla="*/ 0 w 213"/>
                  <a:gd name="T1" fmla="*/ 3 h 127"/>
                  <a:gd name="T2" fmla="*/ 106 w 213"/>
                  <a:gd name="T3" fmla="*/ 0 h 127"/>
                  <a:gd name="T4" fmla="*/ 125 w 213"/>
                  <a:gd name="T5" fmla="*/ 26 h 127"/>
                  <a:gd name="T6" fmla="*/ 109 w 213"/>
                  <a:gd name="T7" fmla="*/ 57 h 127"/>
                  <a:gd name="T8" fmla="*/ 103 w 213"/>
                  <a:gd name="T9" fmla="*/ 70 h 127"/>
                  <a:gd name="T10" fmla="*/ 175 w 213"/>
                  <a:gd name="T11" fmla="*/ 65 h 127"/>
                  <a:gd name="T12" fmla="*/ 179 w 213"/>
                  <a:gd name="T13" fmla="*/ 85 h 127"/>
                  <a:gd name="T14" fmla="*/ 158 w 213"/>
                  <a:gd name="T15" fmla="*/ 83 h 127"/>
                  <a:gd name="T16" fmla="*/ 148 w 213"/>
                  <a:gd name="T17" fmla="*/ 92 h 127"/>
                  <a:gd name="T18" fmla="*/ 159 w 213"/>
                  <a:gd name="T19" fmla="*/ 97 h 127"/>
                  <a:gd name="T20" fmla="*/ 178 w 213"/>
                  <a:gd name="T21" fmla="*/ 91 h 127"/>
                  <a:gd name="T22" fmla="*/ 179 w 213"/>
                  <a:gd name="T23" fmla="*/ 100 h 127"/>
                  <a:gd name="T24" fmla="*/ 191 w 213"/>
                  <a:gd name="T25" fmla="*/ 92 h 127"/>
                  <a:gd name="T26" fmla="*/ 198 w 213"/>
                  <a:gd name="T27" fmla="*/ 92 h 127"/>
                  <a:gd name="T28" fmla="*/ 189 w 213"/>
                  <a:gd name="T29" fmla="*/ 109 h 127"/>
                  <a:gd name="T30" fmla="*/ 207 w 213"/>
                  <a:gd name="T31" fmla="*/ 112 h 127"/>
                  <a:gd name="T32" fmla="*/ 212 w 213"/>
                  <a:gd name="T33" fmla="*/ 121 h 127"/>
                  <a:gd name="T34" fmla="*/ 204 w 213"/>
                  <a:gd name="T35" fmla="*/ 124 h 127"/>
                  <a:gd name="T36" fmla="*/ 193 w 213"/>
                  <a:gd name="T37" fmla="*/ 118 h 127"/>
                  <a:gd name="T38" fmla="*/ 173 w 213"/>
                  <a:gd name="T39" fmla="*/ 114 h 127"/>
                  <a:gd name="T40" fmla="*/ 177 w 213"/>
                  <a:gd name="T41" fmla="*/ 125 h 127"/>
                  <a:gd name="T42" fmla="*/ 167 w 213"/>
                  <a:gd name="T43" fmla="*/ 126 h 127"/>
                  <a:gd name="T44" fmla="*/ 158 w 213"/>
                  <a:gd name="T45" fmla="*/ 116 h 127"/>
                  <a:gd name="T46" fmla="*/ 153 w 213"/>
                  <a:gd name="T47" fmla="*/ 122 h 127"/>
                  <a:gd name="T48" fmla="*/ 122 w 213"/>
                  <a:gd name="T49" fmla="*/ 122 h 127"/>
                  <a:gd name="T50" fmla="*/ 122 w 213"/>
                  <a:gd name="T51" fmla="*/ 116 h 127"/>
                  <a:gd name="T52" fmla="*/ 111 w 213"/>
                  <a:gd name="T53" fmla="*/ 109 h 127"/>
                  <a:gd name="T54" fmla="*/ 87 w 213"/>
                  <a:gd name="T55" fmla="*/ 108 h 127"/>
                  <a:gd name="T56" fmla="*/ 107 w 213"/>
                  <a:gd name="T57" fmla="*/ 116 h 127"/>
                  <a:gd name="T58" fmla="*/ 80 w 213"/>
                  <a:gd name="T59" fmla="*/ 120 h 127"/>
                  <a:gd name="T60" fmla="*/ 37 w 213"/>
                  <a:gd name="T61" fmla="*/ 115 h 127"/>
                  <a:gd name="T62" fmla="*/ 21 w 213"/>
                  <a:gd name="T63" fmla="*/ 116 h 127"/>
                  <a:gd name="T64" fmla="*/ 27 w 213"/>
                  <a:gd name="T65" fmla="*/ 74 h 127"/>
                  <a:gd name="T66" fmla="*/ 1 w 213"/>
                  <a:gd name="T67" fmla="*/ 40 h 127"/>
                  <a:gd name="T68" fmla="*/ 0 w 213"/>
                  <a:gd name="T69" fmla="*/ 3 h 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3"/>
                  <a:gd name="T106" fmla="*/ 0 h 127"/>
                  <a:gd name="T107" fmla="*/ 213 w 213"/>
                  <a:gd name="T108" fmla="*/ 127 h 1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3" h="127">
                    <a:moveTo>
                      <a:pt x="0" y="3"/>
                    </a:moveTo>
                    <a:lnTo>
                      <a:pt x="106" y="0"/>
                    </a:lnTo>
                    <a:lnTo>
                      <a:pt x="125" y="26"/>
                    </a:lnTo>
                    <a:lnTo>
                      <a:pt x="109" y="57"/>
                    </a:lnTo>
                    <a:lnTo>
                      <a:pt x="103" y="70"/>
                    </a:lnTo>
                    <a:lnTo>
                      <a:pt x="175" y="65"/>
                    </a:lnTo>
                    <a:lnTo>
                      <a:pt x="179" y="85"/>
                    </a:lnTo>
                    <a:lnTo>
                      <a:pt x="158" y="83"/>
                    </a:lnTo>
                    <a:lnTo>
                      <a:pt x="148" y="92"/>
                    </a:lnTo>
                    <a:lnTo>
                      <a:pt x="159" y="97"/>
                    </a:lnTo>
                    <a:lnTo>
                      <a:pt x="178" y="91"/>
                    </a:lnTo>
                    <a:lnTo>
                      <a:pt x="179" y="100"/>
                    </a:lnTo>
                    <a:lnTo>
                      <a:pt x="191" y="92"/>
                    </a:lnTo>
                    <a:lnTo>
                      <a:pt x="198" y="92"/>
                    </a:lnTo>
                    <a:lnTo>
                      <a:pt x="189" y="109"/>
                    </a:lnTo>
                    <a:lnTo>
                      <a:pt x="207" y="112"/>
                    </a:lnTo>
                    <a:lnTo>
                      <a:pt x="212" y="121"/>
                    </a:lnTo>
                    <a:lnTo>
                      <a:pt x="204" y="124"/>
                    </a:lnTo>
                    <a:lnTo>
                      <a:pt x="193" y="118"/>
                    </a:lnTo>
                    <a:lnTo>
                      <a:pt x="173" y="114"/>
                    </a:lnTo>
                    <a:lnTo>
                      <a:pt x="177" y="125"/>
                    </a:lnTo>
                    <a:lnTo>
                      <a:pt x="167" y="126"/>
                    </a:lnTo>
                    <a:lnTo>
                      <a:pt x="158" y="116"/>
                    </a:lnTo>
                    <a:lnTo>
                      <a:pt x="153" y="122"/>
                    </a:lnTo>
                    <a:lnTo>
                      <a:pt x="122" y="122"/>
                    </a:lnTo>
                    <a:lnTo>
                      <a:pt x="122" y="116"/>
                    </a:lnTo>
                    <a:lnTo>
                      <a:pt x="111" y="109"/>
                    </a:lnTo>
                    <a:lnTo>
                      <a:pt x="87" y="108"/>
                    </a:lnTo>
                    <a:lnTo>
                      <a:pt x="107" y="116"/>
                    </a:lnTo>
                    <a:lnTo>
                      <a:pt x="80" y="120"/>
                    </a:lnTo>
                    <a:lnTo>
                      <a:pt x="37" y="115"/>
                    </a:lnTo>
                    <a:lnTo>
                      <a:pt x="21" y="116"/>
                    </a:lnTo>
                    <a:lnTo>
                      <a:pt x="27" y="74"/>
                    </a:lnTo>
                    <a:lnTo>
                      <a:pt x="1" y="40"/>
                    </a:lnTo>
                    <a:lnTo>
                      <a:pt x="0" y="3"/>
                    </a:lnTo>
                  </a:path>
                </a:pathLst>
              </a:custGeom>
              <a:solidFill>
                <a:srgbClr val="FF7F9F"/>
              </a:solidFill>
              <a:ln w="12700" cap="rnd">
                <a:solidFill>
                  <a:srgbClr val="000000"/>
                </a:solidFill>
                <a:round/>
                <a:headEnd/>
                <a:tailEnd/>
              </a:ln>
            </p:spPr>
            <p:txBody>
              <a:bodyPr/>
              <a:lstStyle/>
              <a:p>
                <a:endParaRPr lang="tr-TR"/>
              </a:p>
            </p:txBody>
          </p:sp>
          <p:sp>
            <p:nvSpPr>
              <p:cNvPr id="143193" name="Freeform 28"/>
              <p:cNvSpPr>
                <a:spLocks/>
              </p:cNvSpPr>
              <p:nvPr/>
            </p:nvSpPr>
            <p:spPr bwMode="auto">
              <a:xfrm>
                <a:off x="2444" y="812"/>
                <a:ext cx="237" cy="198"/>
              </a:xfrm>
              <a:custGeom>
                <a:avLst/>
                <a:gdLst>
                  <a:gd name="T0" fmla="*/ 0 w 237"/>
                  <a:gd name="T1" fmla="*/ 15 h 198"/>
                  <a:gd name="T2" fmla="*/ 62 w 237"/>
                  <a:gd name="T3" fmla="*/ 15 h 198"/>
                  <a:gd name="T4" fmla="*/ 61 w 237"/>
                  <a:gd name="T5" fmla="*/ 0 h 198"/>
                  <a:gd name="T6" fmla="*/ 75 w 237"/>
                  <a:gd name="T7" fmla="*/ 4 h 198"/>
                  <a:gd name="T8" fmla="*/ 77 w 237"/>
                  <a:gd name="T9" fmla="*/ 16 h 198"/>
                  <a:gd name="T10" fmla="*/ 107 w 237"/>
                  <a:gd name="T11" fmla="*/ 29 h 198"/>
                  <a:gd name="T12" fmla="*/ 116 w 237"/>
                  <a:gd name="T13" fmla="*/ 23 h 198"/>
                  <a:gd name="T14" fmla="*/ 133 w 237"/>
                  <a:gd name="T15" fmla="*/ 23 h 198"/>
                  <a:gd name="T16" fmla="*/ 147 w 237"/>
                  <a:gd name="T17" fmla="*/ 35 h 198"/>
                  <a:gd name="T18" fmla="*/ 156 w 237"/>
                  <a:gd name="T19" fmla="*/ 31 h 198"/>
                  <a:gd name="T20" fmla="*/ 182 w 237"/>
                  <a:gd name="T21" fmla="*/ 35 h 198"/>
                  <a:gd name="T22" fmla="*/ 191 w 237"/>
                  <a:gd name="T23" fmla="*/ 27 h 198"/>
                  <a:gd name="T24" fmla="*/ 207 w 237"/>
                  <a:gd name="T25" fmla="*/ 33 h 198"/>
                  <a:gd name="T26" fmla="*/ 236 w 237"/>
                  <a:gd name="T27" fmla="*/ 33 h 198"/>
                  <a:gd name="T28" fmla="*/ 189 w 237"/>
                  <a:gd name="T29" fmla="*/ 57 h 198"/>
                  <a:gd name="T30" fmla="*/ 166 w 237"/>
                  <a:gd name="T31" fmla="*/ 78 h 198"/>
                  <a:gd name="T32" fmla="*/ 170 w 237"/>
                  <a:gd name="T33" fmla="*/ 109 h 198"/>
                  <a:gd name="T34" fmla="*/ 154 w 237"/>
                  <a:gd name="T35" fmla="*/ 122 h 198"/>
                  <a:gd name="T36" fmla="*/ 161 w 237"/>
                  <a:gd name="T37" fmla="*/ 131 h 198"/>
                  <a:gd name="T38" fmla="*/ 161 w 237"/>
                  <a:gd name="T39" fmla="*/ 154 h 198"/>
                  <a:gd name="T40" fmla="*/ 177 w 237"/>
                  <a:gd name="T41" fmla="*/ 154 h 198"/>
                  <a:gd name="T42" fmla="*/ 201 w 237"/>
                  <a:gd name="T43" fmla="*/ 171 h 198"/>
                  <a:gd name="T44" fmla="*/ 210 w 237"/>
                  <a:gd name="T45" fmla="*/ 191 h 198"/>
                  <a:gd name="T46" fmla="*/ 43 w 237"/>
                  <a:gd name="T47" fmla="*/ 197 h 198"/>
                  <a:gd name="T48" fmla="*/ 44 w 237"/>
                  <a:gd name="T49" fmla="*/ 142 h 198"/>
                  <a:gd name="T50" fmla="*/ 29 w 237"/>
                  <a:gd name="T51" fmla="*/ 131 h 198"/>
                  <a:gd name="T52" fmla="*/ 34 w 237"/>
                  <a:gd name="T53" fmla="*/ 116 h 198"/>
                  <a:gd name="T54" fmla="*/ 39 w 237"/>
                  <a:gd name="T55" fmla="*/ 108 h 198"/>
                  <a:gd name="T56" fmla="*/ 29 w 237"/>
                  <a:gd name="T57" fmla="*/ 70 h 198"/>
                  <a:gd name="T58" fmla="*/ 15 w 237"/>
                  <a:gd name="T59" fmla="*/ 45 h 198"/>
                  <a:gd name="T60" fmla="*/ 0 w 237"/>
                  <a:gd name="T61" fmla="*/ 15 h 1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7"/>
                  <a:gd name="T94" fmla="*/ 0 h 198"/>
                  <a:gd name="T95" fmla="*/ 237 w 237"/>
                  <a:gd name="T96" fmla="*/ 198 h 1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7" h="198">
                    <a:moveTo>
                      <a:pt x="0" y="15"/>
                    </a:moveTo>
                    <a:lnTo>
                      <a:pt x="62" y="15"/>
                    </a:lnTo>
                    <a:lnTo>
                      <a:pt x="61" y="0"/>
                    </a:lnTo>
                    <a:lnTo>
                      <a:pt x="75" y="4"/>
                    </a:lnTo>
                    <a:lnTo>
                      <a:pt x="77" y="16"/>
                    </a:lnTo>
                    <a:lnTo>
                      <a:pt x="107" y="29"/>
                    </a:lnTo>
                    <a:lnTo>
                      <a:pt x="116" y="23"/>
                    </a:lnTo>
                    <a:lnTo>
                      <a:pt x="133" y="23"/>
                    </a:lnTo>
                    <a:lnTo>
                      <a:pt x="147" y="35"/>
                    </a:lnTo>
                    <a:lnTo>
                      <a:pt x="156" y="31"/>
                    </a:lnTo>
                    <a:lnTo>
                      <a:pt x="182" y="35"/>
                    </a:lnTo>
                    <a:lnTo>
                      <a:pt x="191" y="27"/>
                    </a:lnTo>
                    <a:lnTo>
                      <a:pt x="207" y="33"/>
                    </a:lnTo>
                    <a:lnTo>
                      <a:pt x="236" y="33"/>
                    </a:lnTo>
                    <a:lnTo>
                      <a:pt x="189" y="57"/>
                    </a:lnTo>
                    <a:lnTo>
                      <a:pt x="166" y="78"/>
                    </a:lnTo>
                    <a:lnTo>
                      <a:pt x="170" y="109"/>
                    </a:lnTo>
                    <a:lnTo>
                      <a:pt x="154" y="122"/>
                    </a:lnTo>
                    <a:lnTo>
                      <a:pt x="161" y="131"/>
                    </a:lnTo>
                    <a:lnTo>
                      <a:pt x="161" y="154"/>
                    </a:lnTo>
                    <a:lnTo>
                      <a:pt x="177" y="154"/>
                    </a:lnTo>
                    <a:lnTo>
                      <a:pt x="201" y="171"/>
                    </a:lnTo>
                    <a:lnTo>
                      <a:pt x="210" y="191"/>
                    </a:lnTo>
                    <a:lnTo>
                      <a:pt x="43" y="197"/>
                    </a:lnTo>
                    <a:lnTo>
                      <a:pt x="44" y="142"/>
                    </a:lnTo>
                    <a:lnTo>
                      <a:pt x="29" y="131"/>
                    </a:lnTo>
                    <a:lnTo>
                      <a:pt x="34" y="116"/>
                    </a:lnTo>
                    <a:lnTo>
                      <a:pt x="39" y="108"/>
                    </a:lnTo>
                    <a:lnTo>
                      <a:pt x="29" y="70"/>
                    </a:lnTo>
                    <a:lnTo>
                      <a:pt x="15" y="45"/>
                    </a:lnTo>
                    <a:lnTo>
                      <a:pt x="0" y="15"/>
                    </a:lnTo>
                  </a:path>
                </a:pathLst>
              </a:custGeom>
              <a:solidFill>
                <a:srgbClr val="5FC000"/>
              </a:solidFill>
              <a:ln w="12700" cap="rnd">
                <a:solidFill>
                  <a:srgbClr val="000000"/>
                </a:solidFill>
                <a:round/>
                <a:headEnd/>
                <a:tailEnd/>
              </a:ln>
            </p:spPr>
            <p:txBody>
              <a:bodyPr/>
              <a:lstStyle/>
              <a:p>
                <a:endParaRPr lang="tr-TR"/>
              </a:p>
            </p:txBody>
          </p:sp>
          <p:sp>
            <p:nvSpPr>
              <p:cNvPr id="143194" name="Freeform 29"/>
              <p:cNvSpPr>
                <a:spLocks/>
              </p:cNvSpPr>
              <p:nvPr/>
            </p:nvSpPr>
            <p:spPr bwMode="auto">
              <a:xfrm>
                <a:off x="2597" y="880"/>
                <a:ext cx="179" cy="156"/>
              </a:xfrm>
              <a:custGeom>
                <a:avLst/>
                <a:gdLst>
                  <a:gd name="T0" fmla="*/ 13 w 179"/>
                  <a:gd name="T1" fmla="*/ 10 h 156"/>
                  <a:gd name="T2" fmla="*/ 26 w 179"/>
                  <a:gd name="T3" fmla="*/ 9 h 156"/>
                  <a:gd name="T4" fmla="*/ 38 w 179"/>
                  <a:gd name="T5" fmla="*/ 9 h 156"/>
                  <a:gd name="T6" fmla="*/ 46 w 179"/>
                  <a:gd name="T7" fmla="*/ 0 h 156"/>
                  <a:gd name="T8" fmla="*/ 52 w 179"/>
                  <a:gd name="T9" fmla="*/ 11 h 156"/>
                  <a:gd name="T10" fmla="*/ 71 w 179"/>
                  <a:gd name="T11" fmla="*/ 11 h 156"/>
                  <a:gd name="T12" fmla="*/ 81 w 179"/>
                  <a:gd name="T13" fmla="*/ 22 h 156"/>
                  <a:gd name="T14" fmla="*/ 101 w 179"/>
                  <a:gd name="T15" fmla="*/ 19 h 156"/>
                  <a:gd name="T16" fmla="*/ 115 w 179"/>
                  <a:gd name="T17" fmla="*/ 26 h 156"/>
                  <a:gd name="T18" fmla="*/ 140 w 179"/>
                  <a:gd name="T19" fmla="*/ 31 h 156"/>
                  <a:gd name="T20" fmla="*/ 144 w 179"/>
                  <a:gd name="T21" fmla="*/ 39 h 156"/>
                  <a:gd name="T22" fmla="*/ 157 w 179"/>
                  <a:gd name="T23" fmla="*/ 39 h 156"/>
                  <a:gd name="T24" fmla="*/ 153 w 179"/>
                  <a:gd name="T25" fmla="*/ 47 h 156"/>
                  <a:gd name="T26" fmla="*/ 158 w 179"/>
                  <a:gd name="T27" fmla="*/ 56 h 156"/>
                  <a:gd name="T28" fmla="*/ 149 w 179"/>
                  <a:gd name="T29" fmla="*/ 68 h 156"/>
                  <a:gd name="T30" fmla="*/ 155 w 179"/>
                  <a:gd name="T31" fmla="*/ 70 h 156"/>
                  <a:gd name="T32" fmla="*/ 169 w 179"/>
                  <a:gd name="T33" fmla="*/ 58 h 156"/>
                  <a:gd name="T34" fmla="*/ 168 w 179"/>
                  <a:gd name="T35" fmla="*/ 53 h 156"/>
                  <a:gd name="T36" fmla="*/ 174 w 179"/>
                  <a:gd name="T37" fmla="*/ 52 h 156"/>
                  <a:gd name="T38" fmla="*/ 178 w 179"/>
                  <a:gd name="T39" fmla="*/ 58 h 156"/>
                  <a:gd name="T40" fmla="*/ 167 w 179"/>
                  <a:gd name="T41" fmla="*/ 66 h 156"/>
                  <a:gd name="T42" fmla="*/ 163 w 179"/>
                  <a:gd name="T43" fmla="*/ 86 h 156"/>
                  <a:gd name="T44" fmla="*/ 163 w 179"/>
                  <a:gd name="T45" fmla="*/ 119 h 156"/>
                  <a:gd name="T46" fmla="*/ 169 w 179"/>
                  <a:gd name="T47" fmla="*/ 124 h 156"/>
                  <a:gd name="T48" fmla="*/ 166 w 179"/>
                  <a:gd name="T49" fmla="*/ 145 h 156"/>
                  <a:gd name="T50" fmla="*/ 82 w 179"/>
                  <a:gd name="T51" fmla="*/ 155 h 156"/>
                  <a:gd name="T52" fmla="*/ 61 w 179"/>
                  <a:gd name="T53" fmla="*/ 145 h 156"/>
                  <a:gd name="T54" fmla="*/ 65 w 179"/>
                  <a:gd name="T55" fmla="*/ 133 h 156"/>
                  <a:gd name="T56" fmla="*/ 55 w 179"/>
                  <a:gd name="T57" fmla="*/ 120 h 156"/>
                  <a:gd name="T58" fmla="*/ 46 w 179"/>
                  <a:gd name="T59" fmla="*/ 103 h 156"/>
                  <a:gd name="T60" fmla="*/ 22 w 179"/>
                  <a:gd name="T61" fmla="*/ 86 h 156"/>
                  <a:gd name="T62" fmla="*/ 8 w 179"/>
                  <a:gd name="T63" fmla="*/ 86 h 156"/>
                  <a:gd name="T64" fmla="*/ 8 w 179"/>
                  <a:gd name="T65" fmla="*/ 63 h 156"/>
                  <a:gd name="T66" fmla="*/ 0 w 179"/>
                  <a:gd name="T67" fmla="*/ 55 h 156"/>
                  <a:gd name="T68" fmla="*/ 17 w 179"/>
                  <a:gd name="T69" fmla="*/ 41 h 156"/>
                  <a:gd name="T70" fmla="*/ 13 w 179"/>
                  <a:gd name="T71" fmla="*/ 10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9"/>
                  <a:gd name="T109" fmla="*/ 0 h 156"/>
                  <a:gd name="T110" fmla="*/ 179 w 179"/>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9" h="156">
                    <a:moveTo>
                      <a:pt x="13" y="10"/>
                    </a:moveTo>
                    <a:lnTo>
                      <a:pt x="26" y="9"/>
                    </a:lnTo>
                    <a:lnTo>
                      <a:pt x="38" y="9"/>
                    </a:lnTo>
                    <a:lnTo>
                      <a:pt x="46" y="0"/>
                    </a:lnTo>
                    <a:lnTo>
                      <a:pt x="52" y="11"/>
                    </a:lnTo>
                    <a:lnTo>
                      <a:pt x="71" y="11"/>
                    </a:lnTo>
                    <a:lnTo>
                      <a:pt x="81" y="22"/>
                    </a:lnTo>
                    <a:lnTo>
                      <a:pt x="101" y="19"/>
                    </a:lnTo>
                    <a:lnTo>
                      <a:pt x="115" y="26"/>
                    </a:lnTo>
                    <a:lnTo>
                      <a:pt x="140" y="31"/>
                    </a:lnTo>
                    <a:lnTo>
                      <a:pt x="144" y="39"/>
                    </a:lnTo>
                    <a:lnTo>
                      <a:pt x="157" y="39"/>
                    </a:lnTo>
                    <a:lnTo>
                      <a:pt x="153" y="47"/>
                    </a:lnTo>
                    <a:lnTo>
                      <a:pt x="158" y="56"/>
                    </a:lnTo>
                    <a:lnTo>
                      <a:pt x="149" y="68"/>
                    </a:lnTo>
                    <a:lnTo>
                      <a:pt x="155" y="70"/>
                    </a:lnTo>
                    <a:lnTo>
                      <a:pt x="169" y="58"/>
                    </a:lnTo>
                    <a:lnTo>
                      <a:pt x="168" y="53"/>
                    </a:lnTo>
                    <a:lnTo>
                      <a:pt x="174" y="52"/>
                    </a:lnTo>
                    <a:lnTo>
                      <a:pt x="178" y="58"/>
                    </a:lnTo>
                    <a:lnTo>
                      <a:pt x="167" y="66"/>
                    </a:lnTo>
                    <a:lnTo>
                      <a:pt x="163" y="86"/>
                    </a:lnTo>
                    <a:lnTo>
                      <a:pt x="163" y="119"/>
                    </a:lnTo>
                    <a:lnTo>
                      <a:pt x="169" y="124"/>
                    </a:lnTo>
                    <a:lnTo>
                      <a:pt x="166" y="145"/>
                    </a:lnTo>
                    <a:lnTo>
                      <a:pt x="82" y="155"/>
                    </a:lnTo>
                    <a:lnTo>
                      <a:pt x="61" y="145"/>
                    </a:lnTo>
                    <a:lnTo>
                      <a:pt x="65" y="133"/>
                    </a:lnTo>
                    <a:lnTo>
                      <a:pt x="55" y="120"/>
                    </a:lnTo>
                    <a:lnTo>
                      <a:pt x="46" y="103"/>
                    </a:lnTo>
                    <a:lnTo>
                      <a:pt x="22" y="86"/>
                    </a:lnTo>
                    <a:lnTo>
                      <a:pt x="8" y="86"/>
                    </a:lnTo>
                    <a:lnTo>
                      <a:pt x="8" y="63"/>
                    </a:lnTo>
                    <a:lnTo>
                      <a:pt x="0" y="55"/>
                    </a:lnTo>
                    <a:lnTo>
                      <a:pt x="17" y="41"/>
                    </a:lnTo>
                    <a:lnTo>
                      <a:pt x="13" y="10"/>
                    </a:lnTo>
                  </a:path>
                </a:pathLst>
              </a:custGeom>
              <a:solidFill>
                <a:srgbClr val="000080"/>
              </a:solidFill>
              <a:ln w="12700" cap="rnd">
                <a:solidFill>
                  <a:srgbClr val="000000"/>
                </a:solidFill>
                <a:round/>
                <a:headEnd/>
                <a:tailEnd/>
              </a:ln>
            </p:spPr>
            <p:txBody>
              <a:bodyPr/>
              <a:lstStyle/>
              <a:p>
                <a:endParaRPr lang="tr-TR"/>
              </a:p>
            </p:txBody>
          </p:sp>
          <p:sp>
            <p:nvSpPr>
              <p:cNvPr id="143195" name="Freeform 30"/>
              <p:cNvSpPr>
                <a:spLocks/>
              </p:cNvSpPr>
              <p:nvPr/>
            </p:nvSpPr>
            <p:spPr bwMode="auto">
              <a:xfrm>
                <a:off x="2483" y="1003"/>
                <a:ext cx="209" cy="102"/>
              </a:xfrm>
              <a:custGeom>
                <a:avLst/>
                <a:gdLst>
                  <a:gd name="T0" fmla="*/ 3 w 209"/>
                  <a:gd name="T1" fmla="*/ 5 h 102"/>
                  <a:gd name="T2" fmla="*/ 0 w 209"/>
                  <a:gd name="T3" fmla="*/ 23 h 102"/>
                  <a:gd name="T4" fmla="*/ 5 w 209"/>
                  <a:gd name="T5" fmla="*/ 42 h 102"/>
                  <a:gd name="T6" fmla="*/ 24 w 209"/>
                  <a:gd name="T7" fmla="*/ 80 h 102"/>
                  <a:gd name="T8" fmla="*/ 35 w 209"/>
                  <a:gd name="T9" fmla="*/ 101 h 102"/>
                  <a:gd name="T10" fmla="*/ 157 w 209"/>
                  <a:gd name="T11" fmla="*/ 96 h 102"/>
                  <a:gd name="T12" fmla="*/ 177 w 209"/>
                  <a:gd name="T13" fmla="*/ 101 h 102"/>
                  <a:gd name="T14" fmla="*/ 189 w 209"/>
                  <a:gd name="T15" fmla="*/ 81 h 102"/>
                  <a:gd name="T16" fmla="*/ 185 w 209"/>
                  <a:gd name="T17" fmla="*/ 67 h 102"/>
                  <a:gd name="T18" fmla="*/ 205 w 209"/>
                  <a:gd name="T19" fmla="*/ 64 h 102"/>
                  <a:gd name="T20" fmla="*/ 208 w 209"/>
                  <a:gd name="T21" fmla="*/ 42 h 102"/>
                  <a:gd name="T22" fmla="*/ 196 w 209"/>
                  <a:gd name="T23" fmla="*/ 33 h 102"/>
                  <a:gd name="T24" fmla="*/ 175 w 209"/>
                  <a:gd name="T25" fmla="*/ 23 h 102"/>
                  <a:gd name="T26" fmla="*/ 179 w 209"/>
                  <a:gd name="T27" fmla="*/ 10 h 102"/>
                  <a:gd name="T28" fmla="*/ 170 w 209"/>
                  <a:gd name="T29" fmla="*/ 0 h 102"/>
                  <a:gd name="T30" fmla="*/ 124 w 209"/>
                  <a:gd name="T31" fmla="*/ 1 h 102"/>
                  <a:gd name="T32" fmla="*/ 78 w 209"/>
                  <a:gd name="T33" fmla="*/ 3 h 102"/>
                  <a:gd name="T34" fmla="*/ 3 w 209"/>
                  <a:gd name="T35" fmla="*/ 5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9"/>
                  <a:gd name="T55" fmla="*/ 0 h 102"/>
                  <a:gd name="T56" fmla="*/ 209 w 209"/>
                  <a:gd name="T57" fmla="*/ 102 h 1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9" h="102">
                    <a:moveTo>
                      <a:pt x="3" y="5"/>
                    </a:moveTo>
                    <a:lnTo>
                      <a:pt x="0" y="23"/>
                    </a:lnTo>
                    <a:lnTo>
                      <a:pt x="5" y="42"/>
                    </a:lnTo>
                    <a:lnTo>
                      <a:pt x="24" y="80"/>
                    </a:lnTo>
                    <a:lnTo>
                      <a:pt x="35" y="101"/>
                    </a:lnTo>
                    <a:lnTo>
                      <a:pt x="157" y="96"/>
                    </a:lnTo>
                    <a:lnTo>
                      <a:pt x="177" y="101"/>
                    </a:lnTo>
                    <a:lnTo>
                      <a:pt x="189" y="81"/>
                    </a:lnTo>
                    <a:lnTo>
                      <a:pt x="185" y="67"/>
                    </a:lnTo>
                    <a:lnTo>
                      <a:pt x="205" y="64"/>
                    </a:lnTo>
                    <a:lnTo>
                      <a:pt x="208" y="42"/>
                    </a:lnTo>
                    <a:lnTo>
                      <a:pt x="196" y="33"/>
                    </a:lnTo>
                    <a:lnTo>
                      <a:pt x="175" y="23"/>
                    </a:lnTo>
                    <a:lnTo>
                      <a:pt x="179" y="10"/>
                    </a:lnTo>
                    <a:lnTo>
                      <a:pt x="170" y="0"/>
                    </a:lnTo>
                    <a:lnTo>
                      <a:pt x="124" y="1"/>
                    </a:lnTo>
                    <a:lnTo>
                      <a:pt x="78" y="3"/>
                    </a:lnTo>
                    <a:lnTo>
                      <a:pt x="3" y="5"/>
                    </a:lnTo>
                  </a:path>
                </a:pathLst>
              </a:custGeom>
              <a:solidFill>
                <a:srgbClr val="00BFDF"/>
              </a:solidFill>
              <a:ln w="12700" cap="rnd">
                <a:solidFill>
                  <a:srgbClr val="000000"/>
                </a:solidFill>
                <a:round/>
                <a:headEnd/>
                <a:tailEnd/>
              </a:ln>
            </p:spPr>
            <p:txBody>
              <a:bodyPr/>
              <a:lstStyle/>
              <a:p>
                <a:endParaRPr lang="tr-TR"/>
              </a:p>
            </p:txBody>
          </p:sp>
          <p:sp>
            <p:nvSpPr>
              <p:cNvPr id="143196" name="Freeform 31"/>
              <p:cNvSpPr>
                <a:spLocks/>
              </p:cNvSpPr>
              <p:nvPr/>
            </p:nvSpPr>
            <p:spPr bwMode="auto">
              <a:xfrm>
                <a:off x="2668" y="857"/>
                <a:ext cx="193" cy="63"/>
              </a:xfrm>
              <a:custGeom>
                <a:avLst/>
                <a:gdLst>
                  <a:gd name="T0" fmla="*/ 0 w 193"/>
                  <a:gd name="T1" fmla="*/ 34 h 63"/>
                  <a:gd name="T2" fmla="*/ 43 w 193"/>
                  <a:gd name="T3" fmla="*/ 0 h 63"/>
                  <a:gd name="T4" fmla="*/ 35 w 193"/>
                  <a:gd name="T5" fmla="*/ 14 h 63"/>
                  <a:gd name="T6" fmla="*/ 41 w 193"/>
                  <a:gd name="T7" fmla="*/ 18 h 63"/>
                  <a:gd name="T8" fmla="*/ 55 w 193"/>
                  <a:gd name="T9" fmla="*/ 12 h 63"/>
                  <a:gd name="T10" fmla="*/ 84 w 193"/>
                  <a:gd name="T11" fmla="*/ 21 h 63"/>
                  <a:gd name="T12" fmla="*/ 97 w 193"/>
                  <a:gd name="T13" fmla="*/ 14 h 63"/>
                  <a:gd name="T14" fmla="*/ 137 w 193"/>
                  <a:gd name="T15" fmla="*/ 10 h 63"/>
                  <a:gd name="T16" fmla="*/ 144 w 193"/>
                  <a:gd name="T17" fmla="*/ 19 h 63"/>
                  <a:gd name="T18" fmla="*/ 160 w 193"/>
                  <a:gd name="T19" fmla="*/ 17 h 63"/>
                  <a:gd name="T20" fmla="*/ 190 w 193"/>
                  <a:gd name="T21" fmla="*/ 26 h 63"/>
                  <a:gd name="T22" fmla="*/ 192 w 193"/>
                  <a:gd name="T23" fmla="*/ 33 h 63"/>
                  <a:gd name="T24" fmla="*/ 159 w 193"/>
                  <a:gd name="T25" fmla="*/ 38 h 63"/>
                  <a:gd name="T26" fmla="*/ 150 w 193"/>
                  <a:gd name="T27" fmla="*/ 34 h 63"/>
                  <a:gd name="T28" fmla="*/ 133 w 193"/>
                  <a:gd name="T29" fmla="*/ 36 h 63"/>
                  <a:gd name="T30" fmla="*/ 114 w 193"/>
                  <a:gd name="T31" fmla="*/ 44 h 63"/>
                  <a:gd name="T32" fmla="*/ 105 w 193"/>
                  <a:gd name="T33" fmla="*/ 45 h 63"/>
                  <a:gd name="T34" fmla="*/ 98 w 193"/>
                  <a:gd name="T35" fmla="*/ 38 h 63"/>
                  <a:gd name="T36" fmla="*/ 87 w 193"/>
                  <a:gd name="T37" fmla="*/ 62 h 63"/>
                  <a:gd name="T38" fmla="*/ 74 w 193"/>
                  <a:gd name="T39" fmla="*/ 62 h 63"/>
                  <a:gd name="T40" fmla="*/ 69 w 193"/>
                  <a:gd name="T41" fmla="*/ 53 h 63"/>
                  <a:gd name="T42" fmla="*/ 44 w 193"/>
                  <a:gd name="T43" fmla="*/ 49 h 63"/>
                  <a:gd name="T44" fmla="*/ 31 w 193"/>
                  <a:gd name="T45" fmla="*/ 42 h 63"/>
                  <a:gd name="T46" fmla="*/ 10 w 193"/>
                  <a:gd name="T47" fmla="*/ 44 h 63"/>
                  <a:gd name="T48" fmla="*/ 0 w 193"/>
                  <a:gd name="T49" fmla="*/ 34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3"/>
                  <a:gd name="T76" fmla="*/ 0 h 63"/>
                  <a:gd name="T77" fmla="*/ 193 w 193"/>
                  <a:gd name="T78" fmla="*/ 63 h 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3" h="63">
                    <a:moveTo>
                      <a:pt x="0" y="34"/>
                    </a:moveTo>
                    <a:lnTo>
                      <a:pt x="43" y="0"/>
                    </a:lnTo>
                    <a:lnTo>
                      <a:pt x="35" y="14"/>
                    </a:lnTo>
                    <a:lnTo>
                      <a:pt x="41" y="18"/>
                    </a:lnTo>
                    <a:lnTo>
                      <a:pt x="55" y="12"/>
                    </a:lnTo>
                    <a:lnTo>
                      <a:pt x="84" y="21"/>
                    </a:lnTo>
                    <a:lnTo>
                      <a:pt x="97" y="14"/>
                    </a:lnTo>
                    <a:lnTo>
                      <a:pt x="137" y="10"/>
                    </a:lnTo>
                    <a:lnTo>
                      <a:pt x="144" y="19"/>
                    </a:lnTo>
                    <a:lnTo>
                      <a:pt x="160" y="17"/>
                    </a:lnTo>
                    <a:lnTo>
                      <a:pt x="190" y="26"/>
                    </a:lnTo>
                    <a:lnTo>
                      <a:pt x="192" y="33"/>
                    </a:lnTo>
                    <a:lnTo>
                      <a:pt x="159" y="38"/>
                    </a:lnTo>
                    <a:lnTo>
                      <a:pt x="150" y="34"/>
                    </a:lnTo>
                    <a:lnTo>
                      <a:pt x="133" y="36"/>
                    </a:lnTo>
                    <a:lnTo>
                      <a:pt x="114" y="44"/>
                    </a:lnTo>
                    <a:lnTo>
                      <a:pt x="105" y="45"/>
                    </a:lnTo>
                    <a:lnTo>
                      <a:pt x="98" y="38"/>
                    </a:lnTo>
                    <a:lnTo>
                      <a:pt x="87" y="62"/>
                    </a:lnTo>
                    <a:lnTo>
                      <a:pt x="74" y="62"/>
                    </a:lnTo>
                    <a:lnTo>
                      <a:pt x="69" y="53"/>
                    </a:lnTo>
                    <a:lnTo>
                      <a:pt x="44" y="49"/>
                    </a:lnTo>
                    <a:lnTo>
                      <a:pt x="31" y="42"/>
                    </a:lnTo>
                    <a:lnTo>
                      <a:pt x="10" y="44"/>
                    </a:lnTo>
                    <a:lnTo>
                      <a:pt x="0" y="34"/>
                    </a:lnTo>
                  </a:path>
                </a:pathLst>
              </a:custGeom>
              <a:solidFill>
                <a:srgbClr val="9F3F00"/>
              </a:solidFill>
              <a:ln w="12700" cap="rnd">
                <a:solidFill>
                  <a:srgbClr val="000000"/>
                </a:solidFill>
                <a:round/>
                <a:headEnd/>
                <a:tailEnd/>
              </a:ln>
            </p:spPr>
            <p:txBody>
              <a:bodyPr/>
              <a:lstStyle/>
              <a:p>
                <a:endParaRPr lang="tr-TR"/>
              </a:p>
            </p:txBody>
          </p:sp>
          <p:sp>
            <p:nvSpPr>
              <p:cNvPr id="143197" name="Freeform 32"/>
              <p:cNvSpPr>
                <a:spLocks/>
              </p:cNvSpPr>
              <p:nvPr/>
            </p:nvSpPr>
            <p:spPr bwMode="auto">
              <a:xfrm>
                <a:off x="2800" y="901"/>
                <a:ext cx="139" cy="139"/>
              </a:xfrm>
              <a:custGeom>
                <a:avLst/>
                <a:gdLst>
                  <a:gd name="T0" fmla="*/ 35 w 139"/>
                  <a:gd name="T1" fmla="*/ 6 h 139"/>
                  <a:gd name="T2" fmla="*/ 40 w 139"/>
                  <a:gd name="T3" fmla="*/ 14 h 139"/>
                  <a:gd name="T4" fmla="*/ 30 w 139"/>
                  <a:gd name="T5" fmla="*/ 20 h 139"/>
                  <a:gd name="T6" fmla="*/ 30 w 139"/>
                  <a:gd name="T7" fmla="*/ 41 h 139"/>
                  <a:gd name="T8" fmla="*/ 25 w 139"/>
                  <a:gd name="T9" fmla="*/ 27 h 139"/>
                  <a:gd name="T10" fmla="*/ 5 w 139"/>
                  <a:gd name="T11" fmla="*/ 41 h 139"/>
                  <a:gd name="T12" fmla="*/ 0 w 139"/>
                  <a:gd name="T13" fmla="*/ 80 h 139"/>
                  <a:gd name="T14" fmla="*/ 13 w 139"/>
                  <a:gd name="T15" fmla="*/ 100 h 139"/>
                  <a:gd name="T16" fmla="*/ 14 w 139"/>
                  <a:gd name="T17" fmla="*/ 110 h 139"/>
                  <a:gd name="T18" fmla="*/ 15 w 139"/>
                  <a:gd name="T19" fmla="*/ 118 h 139"/>
                  <a:gd name="T20" fmla="*/ 14 w 139"/>
                  <a:gd name="T21" fmla="*/ 125 h 139"/>
                  <a:gd name="T22" fmla="*/ 12 w 139"/>
                  <a:gd name="T23" fmla="*/ 138 h 139"/>
                  <a:gd name="T24" fmla="*/ 66 w 139"/>
                  <a:gd name="T25" fmla="*/ 136 h 139"/>
                  <a:gd name="T26" fmla="*/ 137 w 139"/>
                  <a:gd name="T27" fmla="*/ 131 h 139"/>
                  <a:gd name="T28" fmla="*/ 124 w 139"/>
                  <a:gd name="T29" fmla="*/ 128 h 139"/>
                  <a:gd name="T30" fmla="*/ 117 w 139"/>
                  <a:gd name="T31" fmla="*/ 121 h 139"/>
                  <a:gd name="T32" fmla="*/ 128 w 139"/>
                  <a:gd name="T33" fmla="*/ 115 h 139"/>
                  <a:gd name="T34" fmla="*/ 128 w 139"/>
                  <a:gd name="T35" fmla="*/ 107 h 139"/>
                  <a:gd name="T36" fmla="*/ 123 w 139"/>
                  <a:gd name="T37" fmla="*/ 100 h 139"/>
                  <a:gd name="T38" fmla="*/ 128 w 139"/>
                  <a:gd name="T39" fmla="*/ 96 h 139"/>
                  <a:gd name="T40" fmla="*/ 138 w 139"/>
                  <a:gd name="T41" fmla="*/ 96 h 139"/>
                  <a:gd name="T42" fmla="*/ 136 w 139"/>
                  <a:gd name="T43" fmla="*/ 77 h 139"/>
                  <a:gd name="T44" fmla="*/ 133 w 139"/>
                  <a:gd name="T45" fmla="*/ 66 h 139"/>
                  <a:gd name="T46" fmla="*/ 128 w 139"/>
                  <a:gd name="T47" fmla="*/ 59 h 139"/>
                  <a:gd name="T48" fmla="*/ 122 w 139"/>
                  <a:gd name="T49" fmla="*/ 54 h 139"/>
                  <a:gd name="T50" fmla="*/ 113 w 139"/>
                  <a:gd name="T51" fmla="*/ 53 h 139"/>
                  <a:gd name="T52" fmla="*/ 104 w 139"/>
                  <a:gd name="T53" fmla="*/ 53 h 139"/>
                  <a:gd name="T54" fmla="*/ 95 w 139"/>
                  <a:gd name="T55" fmla="*/ 62 h 139"/>
                  <a:gd name="T56" fmla="*/ 90 w 139"/>
                  <a:gd name="T57" fmla="*/ 65 h 139"/>
                  <a:gd name="T58" fmla="*/ 86 w 139"/>
                  <a:gd name="T59" fmla="*/ 66 h 139"/>
                  <a:gd name="T60" fmla="*/ 81 w 139"/>
                  <a:gd name="T61" fmla="*/ 64 h 139"/>
                  <a:gd name="T62" fmla="*/ 80 w 139"/>
                  <a:gd name="T63" fmla="*/ 60 h 139"/>
                  <a:gd name="T64" fmla="*/ 81 w 139"/>
                  <a:gd name="T65" fmla="*/ 57 h 139"/>
                  <a:gd name="T66" fmla="*/ 85 w 139"/>
                  <a:gd name="T67" fmla="*/ 54 h 139"/>
                  <a:gd name="T68" fmla="*/ 89 w 139"/>
                  <a:gd name="T69" fmla="*/ 53 h 139"/>
                  <a:gd name="T70" fmla="*/ 93 w 139"/>
                  <a:gd name="T71" fmla="*/ 52 h 139"/>
                  <a:gd name="T72" fmla="*/ 93 w 139"/>
                  <a:gd name="T73" fmla="*/ 47 h 139"/>
                  <a:gd name="T74" fmla="*/ 103 w 139"/>
                  <a:gd name="T75" fmla="*/ 41 h 139"/>
                  <a:gd name="T76" fmla="*/ 93 w 139"/>
                  <a:gd name="T77" fmla="*/ 23 h 139"/>
                  <a:gd name="T78" fmla="*/ 93 w 139"/>
                  <a:gd name="T79" fmla="*/ 15 h 139"/>
                  <a:gd name="T80" fmla="*/ 75 w 139"/>
                  <a:gd name="T81" fmla="*/ 11 h 139"/>
                  <a:gd name="T82" fmla="*/ 50 w 139"/>
                  <a:gd name="T83" fmla="*/ 0 h 139"/>
                  <a:gd name="T84" fmla="*/ 35 w 139"/>
                  <a:gd name="T85" fmla="*/ 6 h 1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9"/>
                  <a:gd name="T130" fmla="*/ 0 h 139"/>
                  <a:gd name="T131" fmla="*/ 139 w 139"/>
                  <a:gd name="T132" fmla="*/ 139 h 1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9" h="139">
                    <a:moveTo>
                      <a:pt x="35" y="6"/>
                    </a:moveTo>
                    <a:lnTo>
                      <a:pt x="40" y="14"/>
                    </a:lnTo>
                    <a:lnTo>
                      <a:pt x="30" y="20"/>
                    </a:lnTo>
                    <a:lnTo>
                      <a:pt x="30" y="41"/>
                    </a:lnTo>
                    <a:lnTo>
                      <a:pt x="25" y="27"/>
                    </a:lnTo>
                    <a:lnTo>
                      <a:pt x="5" y="41"/>
                    </a:lnTo>
                    <a:lnTo>
                      <a:pt x="0" y="80"/>
                    </a:lnTo>
                    <a:lnTo>
                      <a:pt x="13" y="100"/>
                    </a:lnTo>
                    <a:lnTo>
                      <a:pt x="14" y="110"/>
                    </a:lnTo>
                    <a:lnTo>
                      <a:pt x="15" y="118"/>
                    </a:lnTo>
                    <a:lnTo>
                      <a:pt x="14" y="125"/>
                    </a:lnTo>
                    <a:lnTo>
                      <a:pt x="12" y="138"/>
                    </a:lnTo>
                    <a:lnTo>
                      <a:pt x="66" y="136"/>
                    </a:lnTo>
                    <a:lnTo>
                      <a:pt x="137" y="131"/>
                    </a:lnTo>
                    <a:lnTo>
                      <a:pt x="124" y="128"/>
                    </a:lnTo>
                    <a:lnTo>
                      <a:pt x="117" y="121"/>
                    </a:lnTo>
                    <a:lnTo>
                      <a:pt x="128" y="115"/>
                    </a:lnTo>
                    <a:lnTo>
                      <a:pt x="128" y="107"/>
                    </a:lnTo>
                    <a:lnTo>
                      <a:pt x="123" y="100"/>
                    </a:lnTo>
                    <a:lnTo>
                      <a:pt x="128" y="96"/>
                    </a:lnTo>
                    <a:lnTo>
                      <a:pt x="138" y="96"/>
                    </a:lnTo>
                    <a:lnTo>
                      <a:pt x="136" y="77"/>
                    </a:lnTo>
                    <a:lnTo>
                      <a:pt x="133" y="66"/>
                    </a:lnTo>
                    <a:lnTo>
                      <a:pt x="128" y="59"/>
                    </a:lnTo>
                    <a:lnTo>
                      <a:pt x="122" y="54"/>
                    </a:lnTo>
                    <a:lnTo>
                      <a:pt x="113" y="53"/>
                    </a:lnTo>
                    <a:lnTo>
                      <a:pt x="104" y="53"/>
                    </a:lnTo>
                    <a:lnTo>
                      <a:pt x="95" y="62"/>
                    </a:lnTo>
                    <a:lnTo>
                      <a:pt x="90" y="65"/>
                    </a:lnTo>
                    <a:lnTo>
                      <a:pt x="86" y="66"/>
                    </a:lnTo>
                    <a:lnTo>
                      <a:pt x="81" y="64"/>
                    </a:lnTo>
                    <a:lnTo>
                      <a:pt x="80" y="60"/>
                    </a:lnTo>
                    <a:lnTo>
                      <a:pt x="81" y="57"/>
                    </a:lnTo>
                    <a:lnTo>
                      <a:pt x="85" y="54"/>
                    </a:lnTo>
                    <a:lnTo>
                      <a:pt x="89" y="53"/>
                    </a:lnTo>
                    <a:lnTo>
                      <a:pt x="93" y="52"/>
                    </a:lnTo>
                    <a:lnTo>
                      <a:pt x="93" y="47"/>
                    </a:lnTo>
                    <a:lnTo>
                      <a:pt x="103" y="41"/>
                    </a:lnTo>
                    <a:lnTo>
                      <a:pt x="93" y="23"/>
                    </a:lnTo>
                    <a:lnTo>
                      <a:pt x="93" y="15"/>
                    </a:lnTo>
                    <a:lnTo>
                      <a:pt x="75" y="11"/>
                    </a:lnTo>
                    <a:lnTo>
                      <a:pt x="50" y="0"/>
                    </a:lnTo>
                    <a:lnTo>
                      <a:pt x="35" y="6"/>
                    </a:lnTo>
                  </a:path>
                </a:pathLst>
              </a:custGeom>
              <a:solidFill>
                <a:srgbClr val="9F3F00"/>
              </a:solidFill>
              <a:ln w="12700" cap="rnd">
                <a:solidFill>
                  <a:srgbClr val="000000"/>
                </a:solidFill>
                <a:round/>
                <a:headEnd/>
                <a:tailEnd/>
              </a:ln>
            </p:spPr>
            <p:txBody>
              <a:bodyPr/>
              <a:lstStyle/>
              <a:p>
                <a:endParaRPr lang="tr-TR"/>
              </a:p>
            </p:txBody>
          </p:sp>
          <p:sp>
            <p:nvSpPr>
              <p:cNvPr id="143198" name="Freeform 33"/>
              <p:cNvSpPr>
                <a:spLocks/>
              </p:cNvSpPr>
              <p:nvPr/>
            </p:nvSpPr>
            <p:spPr bwMode="auto">
              <a:xfrm>
                <a:off x="2650" y="1025"/>
                <a:ext cx="151" cy="183"/>
              </a:xfrm>
              <a:custGeom>
                <a:avLst/>
                <a:gdLst>
                  <a:gd name="T0" fmla="*/ 28 w 151"/>
                  <a:gd name="T1" fmla="*/ 10 h 183"/>
                  <a:gd name="T2" fmla="*/ 114 w 151"/>
                  <a:gd name="T3" fmla="*/ 0 h 183"/>
                  <a:gd name="T4" fmla="*/ 127 w 151"/>
                  <a:gd name="T5" fmla="*/ 22 h 183"/>
                  <a:gd name="T6" fmla="*/ 145 w 151"/>
                  <a:gd name="T7" fmla="*/ 115 h 183"/>
                  <a:gd name="T8" fmla="*/ 150 w 151"/>
                  <a:gd name="T9" fmla="*/ 128 h 183"/>
                  <a:gd name="T10" fmla="*/ 136 w 151"/>
                  <a:gd name="T11" fmla="*/ 153 h 183"/>
                  <a:gd name="T12" fmla="*/ 136 w 151"/>
                  <a:gd name="T13" fmla="*/ 170 h 183"/>
                  <a:gd name="T14" fmla="*/ 121 w 151"/>
                  <a:gd name="T15" fmla="*/ 168 h 183"/>
                  <a:gd name="T16" fmla="*/ 122 w 151"/>
                  <a:gd name="T17" fmla="*/ 182 h 183"/>
                  <a:gd name="T18" fmla="*/ 105 w 151"/>
                  <a:gd name="T19" fmla="*/ 176 h 183"/>
                  <a:gd name="T20" fmla="*/ 97 w 151"/>
                  <a:gd name="T21" fmla="*/ 178 h 183"/>
                  <a:gd name="T22" fmla="*/ 85 w 151"/>
                  <a:gd name="T23" fmla="*/ 177 h 183"/>
                  <a:gd name="T24" fmla="*/ 76 w 151"/>
                  <a:gd name="T25" fmla="*/ 155 h 183"/>
                  <a:gd name="T26" fmla="*/ 58 w 151"/>
                  <a:gd name="T27" fmla="*/ 148 h 183"/>
                  <a:gd name="T28" fmla="*/ 58 w 151"/>
                  <a:gd name="T29" fmla="*/ 125 h 183"/>
                  <a:gd name="T30" fmla="*/ 41 w 151"/>
                  <a:gd name="T31" fmla="*/ 128 h 183"/>
                  <a:gd name="T32" fmla="*/ 31 w 151"/>
                  <a:gd name="T33" fmla="*/ 111 h 183"/>
                  <a:gd name="T34" fmla="*/ 0 w 151"/>
                  <a:gd name="T35" fmla="*/ 91 h 183"/>
                  <a:gd name="T36" fmla="*/ 23 w 151"/>
                  <a:gd name="T37" fmla="*/ 59 h 183"/>
                  <a:gd name="T38" fmla="*/ 16 w 151"/>
                  <a:gd name="T39" fmla="*/ 45 h 183"/>
                  <a:gd name="T40" fmla="*/ 39 w 151"/>
                  <a:gd name="T41" fmla="*/ 42 h 183"/>
                  <a:gd name="T42" fmla="*/ 41 w 151"/>
                  <a:gd name="T43" fmla="*/ 21 h 183"/>
                  <a:gd name="T44" fmla="*/ 28 w 151"/>
                  <a:gd name="T45" fmla="*/ 10 h 1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1"/>
                  <a:gd name="T70" fmla="*/ 0 h 183"/>
                  <a:gd name="T71" fmla="*/ 151 w 151"/>
                  <a:gd name="T72" fmla="*/ 183 h 1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1" h="183">
                    <a:moveTo>
                      <a:pt x="28" y="10"/>
                    </a:moveTo>
                    <a:lnTo>
                      <a:pt x="114" y="0"/>
                    </a:lnTo>
                    <a:lnTo>
                      <a:pt x="127" y="22"/>
                    </a:lnTo>
                    <a:lnTo>
                      <a:pt x="145" y="115"/>
                    </a:lnTo>
                    <a:lnTo>
                      <a:pt x="150" y="128"/>
                    </a:lnTo>
                    <a:lnTo>
                      <a:pt x="136" y="153"/>
                    </a:lnTo>
                    <a:lnTo>
                      <a:pt x="136" y="170"/>
                    </a:lnTo>
                    <a:lnTo>
                      <a:pt x="121" y="168"/>
                    </a:lnTo>
                    <a:lnTo>
                      <a:pt x="122" y="182"/>
                    </a:lnTo>
                    <a:lnTo>
                      <a:pt x="105" y="176"/>
                    </a:lnTo>
                    <a:lnTo>
                      <a:pt x="97" y="178"/>
                    </a:lnTo>
                    <a:lnTo>
                      <a:pt x="85" y="177"/>
                    </a:lnTo>
                    <a:lnTo>
                      <a:pt x="76" y="155"/>
                    </a:lnTo>
                    <a:lnTo>
                      <a:pt x="58" y="148"/>
                    </a:lnTo>
                    <a:lnTo>
                      <a:pt x="58" y="125"/>
                    </a:lnTo>
                    <a:lnTo>
                      <a:pt x="41" y="128"/>
                    </a:lnTo>
                    <a:lnTo>
                      <a:pt x="31" y="111"/>
                    </a:lnTo>
                    <a:lnTo>
                      <a:pt x="0" y="91"/>
                    </a:lnTo>
                    <a:lnTo>
                      <a:pt x="23" y="59"/>
                    </a:lnTo>
                    <a:lnTo>
                      <a:pt x="16" y="45"/>
                    </a:lnTo>
                    <a:lnTo>
                      <a:pt x="39" y="42"/>
                    </a:lnTo>
                    <a:lnTo>
                      <a:pt x="41" y="21"/>
                    </a:lnTo>
                    <a:lnTo>
                      <a:pt x="28" y="10"/>
                    </a:lnTo>
                  </a:path>
                </a:pathLst>
              </a:custGeom>
              <a:solidFill>
                <a:srgbClr val="7F5F3F"/>
              </a:solidFill>
              <a:ln w="12700" cap="rnd">
                <a:solidFill>
                  <a:srgbClr val="000000"/>
                </a:solidFill>
                <a:round/>
                <a:headEnd/>
                <a:tailEnd/>
              </a:ln>
            </p:spPr>
            <p:txBody>
              <a:bodyPr/>
              <a:lstStyle/>
              <a:p>
                <a:endParaRPr lang="tr-TR"/>
              </a:p>
            </p:txBody>
          </p:sp>
          <p:sp>
            <p:nvSpPr>
              <p:cNvPr id="143199" name="Freeform 34"/>
              <p:cNvSpPr>
                <a:spLocks/>
              </p:cNvSpPr>
              <p:nvPr/>
            </p:nvSpPr>
            <p:spPr bwMode="auto">
              <a:xfrm>
                <a:off x="2518" y="1098"/>
                <a:ext cx="238" cy="148"/>
              </a:xfrm>
              <a:custGeom>
                <a:avLst/>
                <a:gdLst>
                  <a:gd name="T0" fmla="*/ 0 w 238"/>
                  <a:gd name="T1" fmla="*/ 5 h 148"/>
                  <a:gd name="T2" fmla="*/ 104 w 238"/>
                  <a:gd name="T3" fmla="*/ 0 h 148"/>
                  <a:gd name="T4" fmla="*/ 126 w 238"/>
                  <a:gd name="T5" fmla="*/ 0 h 148"/>
                  <a:gd name="T6" fmla="*/ 142 w 238"/>
                  <a:gd name="T7" fmla="*/ 4 h 148"/>
                  <a:gd name="T8" fmla="*/ 133 w 238"/>
                  <a:gd name="T9" fmla="*/ 17 h 148"/>
                  <a:gd name="T10" fmla="*/ 164 w 238"/>
                  <a:gd name="T11" fmla="*/ 38 h 148"/>
                  <a:gd name="T12" fmla="*/ 173 w 238"/>
                  <a:gd name="T13" fmla="*/ 55 h 148"/>
                  <a:gd name="T14" fmla="*/ 191 w 238"/>
                  <a:gd name="T15" fmla="*/ 51 h 148"/>
                  <a:gd name="T16" fmla="*/ 191 w 238"/>
                  <a:gd name="T17" fmla="*/ 76 h 148"/>
                  <a:gd name="T18" fmla="*/ 209 w 238"/>
                  <a:gd name="T19" fmla="*/ 83 h 148"/>
                  <a:gd name="T20" fmla="*/ 217 w 238"/>
                  <a:gd name="T21" fmla="*/ 105 h 148"/>
                  <a:gd name="T22" fmla="*/ 230 w 238"/>
                  <a:gd name="T23" fmla="*/ 107 h 148"/>
                  <a:gd name="T24" fmla="*/ 237 w 238"/>
                  <a:gd name="T25" fmla="*/ 116 h 148"/>
                  <a:gd name="T26" fmla="*/ 221 w 238"/>
                  <a:gd name="T27" fmla="*/ 129 h 148"/>
                  <a:gd name="T28" fmla="*/ 216 w 238"/>
                  <a:gd name="T29" fmla="*/ 143 h 148"/>
                  <a:gd name="T30" fmla="*/ 193 w 238"/>
                  <a:gd name="T31" fmla="*/ 147 h 148"/>
                  <a:gd name="T32" fmla="*/ 199 w 238"/>
                  <a:gd name="T33" fmla="*/ 131 h 148"/>
                  <a:gd name="T34" fmla="*/ 110 w 238"/>
                  <a:gd name="T35" fmla="*/ 137 h 148"/>
                  <a:gd name="T36" fmla="*/ 46 w 238"/>
                  <a:gd name="T37" fmla="*/ 143 h 148"/>
                  <a:gd name="T38" fmla="*/ 43 w 238"/>
                  <a:gd name="T39" fmla="*/ 127 h 148"/>
                  <a:gd name="T40" fmla="*/ 38 w 238"/>
                  <a:gd name="T41" fmla="*/ 80 h 148"/>
                  <a:gd name="T42" fmla="*/ 37 w 238"/>
                  <a:gd name="T43" fmla="*/ 54 h 148"/>
                  <a:gd name="T44" fmla="*/ 16 w 238"/>
                  <a:gd name="T45" fmla="*/ 43 h 148"/>
                  <a:gd name="T46" fmla="*/ 24 w 238"/>
                  <a:gd name="T47" fmla="*/ 32 h 148"/>
                  <a:gd name="T48" fmla="*/ 14 w 238"/>
                  <a:gd name="T49" fmla="*/ 26 h 148"/>
                  <a:gd name="T50" fmla="*/ 0 w 238"/>
                  <a:gd name="T51" fmla="*/ 5 h 1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8"/>
                  <a:gd name="T79" fmla="*/ 0 h 148"/>
                  <a:gd name="T80" fmla="*/ 238 w 238"/>
                  <a:gd name="T81" fmla="*/ 148 h 1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8" h="148">
                    <a:moveTo>
                      <a:pt x="0" y="5"/>
                    </a:moveTo>
                    <a:lnTo>
                      <a:pt x="104" y="0"/>
                    </a:lnTo>
                    <a:lnTo>
                      <a:pt x="126" y="0"/>
                    </a:lnTo>
                    <a:lnTo>
                      <a:pt x="142" y="4"/>
                    </a:lnTo>
                    <a:lnTo>
                      <a:pt x="133" y="17"/>
                    </a:lnTo>
                    <a:lnTo>
                      <a:pt x="164" y="38"/>
                    </a:lnTo>
                    <a:lnTo>
                      <a:pt x="173" y="55"/>
                    </a:lnTo>
                    <a:lnTo>
                      <a:pt x="191" y="51"/>
                    </a:lnTo>
                    <a:lnTo>
                      <a:pt x="191" y="76"/>
                    </a:lnTo>
                    <a:lnTo>
                      <a:pt x="209" y="83"/>
                    </a:lnTo>
                    <a:lnTo>
                      <a:pt x="217" y="105"/>
                    </a:lnTo>
                    <a:lnTo>
                      <a:pt x="230" y="107"/>
                    </a:lnTo>
                    <a:lnTo>
                      <a:pt x="237" y="116"/>
                    </a:lnTo>
                    <a:lnTo>
                      <a:pt x="221" y="129"/>
                    </a:lnTo>
                    <a:lnTo>
                      <a:pt x="216" y="143"/>
                    </a:lnTo>
                    <a:lnTo>
                      <a:pt x="193" y="147"/>
                    </a:lnTo>
                    <a:lnTo>
                      <a:pt x="199" y="131"/>
                    </a:lnTo>
                    <a:lnTo>
                      <a:pt x="110" y="137"/>
                    </a:lnTo>
                    <a:lnTo>
                      <a:pt x="46" y="143"/>
                    </a:lnTo>
                    <a:lnTo>
                      <a:pt x="43" y="127"/>
                    </a:lnTo>
                    <a:lnTo>
                      <a:pt x="38" y="80"/>
                    </a:lnTo>
                    <a:lnTo>
                      <a:pt x="37" y="54"/>
                    </a:lnTo>
                    <a:lnTo>
                      <a:pt x="16" y="43"/>
                    </a:lnTo>
                    <a:lnTo>
                      <a:pt x="24" y="32"/>
                    </a:lnTo>
                    <a:lnTo>
                      <a:pt x="14" y="26"/>
                    </a:lnTo>
                    <a:lnTo>
                      <a:pt x="0" y="5"/>
                    </a:lnTo>
                  </a:path>
                </a:pathLst>
              </a:custGeom>
              <a:solidFill>
                <a:srgbClr val="00FFFF"/>
              </a:solidFill>
              <a:ln w="12700" cap="rnd">
                <a:solidFill>
                  <a:srgbClr val="000000"/>
                </a:solidFill>
                <a:round/>
                <a:headEnd/>
                <a:tailEnd/>
              </a:ln>
            </p:spPr>
            <p:txBody>
              <a:bodyPr/>
              <a:lstStyle/>
              <a:p>
                <a:endParaRPr lang="tr-TR"/>
              </a:p>
            </p:txBody>
          </p:sp>
          <p:sp>
            <p:nvSpPr>
              <p:cNvPr id="143200" name="Freeform 35"/>
              <p:cNvSpPr>
                <a:spLocks/>
              </p:cNvSpPr>
              <p:nvPr/>
            </p:nvSpPr>
            <p:spPr bwMode="auto">
              <a:xfrm>
                <a:off x="2777" y="1037"/>
                <a:ext cx="117" cy="142"/>
              </a:xfrm>
              <a:custGeom>
                <a:avLst/>
                <a:gdLst>
                  <a:gd name="T0" fmla="*/ 0 w 117"/>
                  <a:gd name="T1" fmla="*/ 10 h 142"/>
                  <a:gd name="T2" fmla="*/ 14 w 117"/>
                  <a:gd name="T3" fmla="*/ 15 h 142"/>
                  <a:gd name="T4" fmla="*/ 26 w 117"/>
                  <a:gd name="T5" fmla="*/ 14 h 142"/>
                  <a:gd name="T6" fmla="*/ 31 w 117"/>
                  <a:gd name="T7" fmla="*/ 11 h 142"/>
                  <a:gd name="T8" fmla="*/ 34 w 117"/>
                  <a:gd name="T9" fmla="*/ 3 h 142"/>
                  <a:gd name="T10" fmla="*/ 90 w 117"/>
                  <a:gd name="T11" fmla="*/ 0 h 142"/>
                  <a:gd name="T12" fmla="*/ 116 w 117"/>
                  <a:gd name="T13" fmla="*/ 100 h 142"/>
                  <a:gd name="T14" fmla="*/ 114 w 117"/>
                  <a:gd name="T15" fmla="*/ 99 h 142"/>
                  <a:gd name="T16" fmla="*/ 95 w 117"/>
                  <a:gd name="T17" fmla="*/ 104 h 142"/>
                  <a:gd name="T18" fmla="*/ 81 w 117"/>
                  <a:gd name="T19" fmla="*/ 131 h 142"/>
                  <a:gd name="T20" fmla="*/ 61 w 117"/>
                  <a:gd name="T21" fmla="*/ 127 h 142"/>
                  <a:gd name="T22" fmla="*/ 38 w 117"/>
                  <a:gd name="T23" fmla="*/ 137 h 142"/>
                  <a:gd name="T24" fmla="*/ 8 w 117"/>
                  <a:gd name="T25" fmla="*/ 141 h 142"/>
                  <a:gd name="T26" fmla="*/ 21 w 117"/>
                  <a:gd name="T27" fmla="*/ 115 h 142"/>
                  <a:gd name="T28" fmla="*/ 15 w 117"/>
                  <a:gd name="T29" fmla="*/ 100 h 142"/>
                  <a:gd name="T30" fmla="*/ 0 w 117"/>
                  <a:gd name="T31" fmla="*/ 10 h 1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7"/>
                  <a:gd name="T49" fmla="*/ 0 h 142"/>
                  <a:gd name="T50" fmla="*/ 117 w 117"/>
                  <a:gd name="T51" fmla="*/ 142 h 1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7" h="142">
                    <a:moveTo>
                      <a:pt x="0" y="10"/>
                    </a:moveTo>
                    <a:lnTo>
                      <a:pt x="14" y="15"/>
                    </a:lnTo>
                    <a:lnTo>
                      <a:pt x="26" y="14"/>
                    </a:lnTo>
                    <a:lnTo>
                      <a:pt x="31" y="11"/>
                    </a:lnTo>
                    <a:lnTo>
                      <a:pt x="34" y="3"/>
                    </a:lnTo>
                    <a:lnTo>
                      <a:pt x="90" y="0"/>
                    </a:lnTo>
                    <a:lnTo>
                      <a:pt x="116" y="100"/>
                    </a:lnTo>
                    <a:lnTo>
                      <a:pt x="114" y="99"/>
                    </a:lnTo>
                    <a:lnTo>
                      <a:pt x="95" y="104"/>
                    </a:lnTo>
                    <a:lnTo>
                      <a:pt x="81" y="131"/>
                    </a:lnTo>
                    <a:lnTo>
                      <a:pt x="61" y="127"/>
                    </a:lnTo>
                    <a:lnTo>
                      <a:pt x="38" y="137"/>
                    </a:lnTo>
                    <a:lnTo>
                      <a:pt x="8" y="141"/>
                    </a:lnTo>
                    <a:lnTo>
                      <a:pt x="21" y="115"/>
                    </a:lnTo>
                    <a:lnTo>
                      <a:pt x="15" y="100"/>
                    </a:lnTo>
                    <a:lnTo>
                      <a:pt x="0" y="10"/>
                    </a:lnTo>
                  </a:path>
                </a:pathLst>
              </a:custGeom>
              <a:solidFill>
                <a:srgbClr val="007F9F"/>
              </a:solidFill>
              <a:ln w="12700" cap="rnd">
                <a:solidFill>
                  <a:srgbClr val="000000"/>
                </a:solidFill>
                <a:round/>
                <a:headEnd/>
                <a:tailEnd/>
              </a:ln>
            </p:spPr>
            <p:txBody>
              <a:bodyPr/>
              <a:lstStyle/>
              <a:p>
                <a:endParaRPr lang="tr-TR"/>
              </a:p>
            </p:txBody>
          </p:sp>
          <p:sp>
            <p:nvSpPr>
              <p:cNvPr id="143201" name="Freeform 36"/>
              <p:cNvSpPr>
                <a:spLocks/>
              </p:cNvSpPr>
              <p:nvPr/>
            </p:nvSpPr>
            <p:spPr bwMode="auto">
              <a:xfrm>
                <a:off x="2866" y="1009"/>
                <a:ext cx="151" cy="128"/>
              </a:xfrm>
              <a:custGeom>
                <a:avLst/>
                <a:gdLst>
                  <a:gd name="T0" fmla="*/ 0 w 151"/>
                  <a:gd name="T1" fmla="*/ 29 h 128"/>
                  <a:gd name="T2" fmla="*/ 68 w 151"/>
                  <a:gd name="T3" fmla="*/ 24 h 128"/>
                  <a:gd name="T4" fmla="*/ 82 w 151"/>
                  <a:gd name="T5" fmla="*/ 26 h 128"/>
                  <a:gd name="T6" fmla="*/ 114 w 151"/>
                  <a:gd name="T7" fmla="*/ 15 h 128"/>
                  <a:gd name="T8" fmla="*/ 121 w 151"/>
                  <a:gd name="T9" fmla="*/ 5 h 128"/>
                  <a:gd name="T10" fmla="*/ 140 w 151"/>
                  <a:gd name="T11" fmla="*/ 0 h 128"/>
                  <a:gd name="T12" fmla="*/ 150 w 151"/>
                  <a:gd name="T13" fmla="*/ 48 h 128"/>
                  <a:gd name="T14" fmla="*/ 142 w 151"/>
                  <a:gd name="T15" fmla="*/ 53 h 128"/>
                  <a:gd name="T16" fmla="*/ 144 w 151"/>
                  <a:gd name="T17" fmla="*/ 87 h 128"/>
                  <a:gd name="T18" fmla="*/ 129 w 151"/>
                  <a:gd name="T19" fmla="*/ 89 h 128"/>
                  <a:gd name="T20" fmla="*/ 121 w 151"/>
                  <a:gd name="T21" fmla="*/ 108 h 128"/>
                  <a:gd name="T22" fmla="*/ 109 w 151"/>
                  <a:gd name="T23" fmla="*/ 106 h 128"/>
                  <a:gd name="T24" fmla="*/ 105 w 151"/>
                  <a:gd name="T25" fmla="*/ 127 h 128"/>
                  <a:gd name="T26" fmla="*/ 88 w 151"/>
                  <a:gd name="T27" fmla="*/ 118 h 128"/>
                  <a:gd name="T28" fmla="*/ 55 w 151"/>
                  <a:gd name="T29" fmla="*/ 124 h 128"/>
                  <a:gd name="T30" fmla="*/ 41 w 151"/>
                  <a:gd name="T31" fmla="*/ 116 h 128"/>
                  <a:gd name="T32" fmla="*/ 22 w 151"/>
                  <a:gd name="T33" fmla="*/ 115 h 128"/>
                  <a:gd name="T34" fmla="*/ 12 w 151"/>
                  <a:gd name="T35" fmla="*/ 79 h 128"/>
                  <a:gd name="T36" fmla="*/ 0 w 151"/>
                  <a:gd name="T37" fmla="*/ 29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
                  <a:gd name="T58" fmla="*/ 0 h 128"/>
                  <a:gd name="T59" fmla="*/ 151 w 151"/>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 h="128">
                    <a:moveTo>
                      <a:pt x="0" y="29"/>
                    </a:moveTo>
                    <a:lnTo>
                      <a:pt x="68" y="24"/>
                    </a:lnTo>
                    <a:lnTo>
                      <a:pt x="82" y="26"/>
                    </a:lnTo>
                    <a:lnTo>
                      <a:pt x="114" y="15"/>
                    </a:lnTo>
                    <a:lnTo>
                      <a:pt x="121" y="5"/>
                    </a:lnTo>
                    <a:lnTo>
                      <a:pt x="140" y="0"/>
                    </a:lnTo>
                    <a:lnTo>
                      <a:pt x="150" y="48"/>
                    </a:lnTo>
                    <a:lnTo>
                      <a:pt x="142" y="53"/>
                    </a:lnTo>
                    <a:lnTo>
                      <a:pt x="144" y="87"/>
                    </a:lnTo>
                    <a:lnTo>
                      <a:pt x="129" y="89"/>
                    </a:lnTo>
                    <a:lnTo>
                      <a:pt x="121" y="108"/>
                    </a:lnTo>
                    <a:lnTo>
                      <a:pt x="109" y="106"/>
                    </a:lnTo>
                    <a:lnTo>
                      <a:pt x="105" y="127"/>
                    </a:lnTo>
                    <a:lnTo>
                      <a:pt x="88" y="118"/>
                    </a:lnTo>
                    <a:lnTo>
                      <a:pt x="55" y="124"/>
                    </a:lnTo>
                    <a:lnTo>
                      <a:pt x="41" y="116"/>
                    </a:lnTo>
                    <a:lnTo>
                      <a:pt x="22" y="115"/>
                    </a:lnTo>
                    <a:lnTo>
                      <a:pt x="12" y="79"/>
                    </a:lnTo>
                    <a:lnTo>
                      <a:pt x="0" y="29"/>
                    </a:lnTo>
                  </a:path>
                </a:pathLst>
              </a:custGeom>
              <a:solidFill>
                <a:srgbClr val="FF9F7F"/>
              </a:solidFill>
              <a:ln w="12700" cap="rnd">
                <a:solidFill>
                  <a:srgbClr val="000000"/>
                </a:solidFill>
                <a:round/>
                <a:headEnd/>
                <a:tailEnd/>
              </a:ln>
            </p:spPr>
            <p:txBody>
              <a:bodyPr/>
              <a:lstStyle/>
              <a:p>
                <a:endParaRPr lang="tr-TR"/>
              </a:p>
            </p:txBody>
          </p:sp>
          <p:sp>
            <p:nvSpPr>
              <p:cNvPr id="143202" name="Freeform 37"/>
              <p:cNvSpPr>
                <a:spLocks/>
              </p:cNvSpPr>
              <p:nvPr/>
            </p:nvSpPr>
            <p:spPr bwMode="auto">
              <a:xfrm>
                <a:off x="2734" y="1125"/>
                <a:ext cx="265" cy="108"/>
              </a:xfrm>
              <a:custGeom>
                <a:avLst/>
                <a:gdLst>
                  <a:gd name="T0" fmla="*/ 0 w 265"/>
                  <a:gd name="T1" fmla="*/ 107 h 108"/>
                  <a:gd name="T2" fmla="*/ 64 w 265"/>
                  <a:gd name="T3" fmla="*/ 100 h 108"/>
                  <a:gd name="T4" fmla="*/ 64 w 265"/>
                  <a:gd name="T5" fmla="*/ 96 h 108"/>
                  <a:gd name="T6" fmla="*/ 219 w 265"/>
                  <a:gd name="T7" fmla="*/ 80 h 108"/>
                  <a:gd name="T8" fmla="*/ 222 w 265"/>
                  <a:gd name="T9" fmla="*/ 72 h 108"/>
                  <a:gd name="T10" fmla="*/ 245 w 265"/>
                  <a:gd name="T11" fmla="*/ 66 h 108"/>
                  <a:gd name="T12" fmla="*/ 247 w 265"/>
                  <a:gd name="T13" fmla="*/ 57 h 108"/>
                  <a:gd name="T14" fmla="*/ 257 w 265"/>
                  <a:gd name="T15" fmla="*/ 54 h 108"/>
                  <a:gd name="T16" fmla="*/ 264 w 265"/>
                  <a:gd name="T17" fmla="*/ 42 h 108"/>
                  <a:gd name="T18" fmla="*/ 243 w 265"/>
                  <a:gd name="T19" fmla="*/ 29 h 108"/>
                  <a:gd name="T20" fmla="*/ 239 w 265"/>
                  <a:gd name="T21" fmla="*/ 12 h 108"/>
                  <a:gd name="T22" fmla="*/ 222 w 265"/>
                  <a:gd name="T23" fmla="*/ 3 h 108"/>
                  <a:gd name="T24" fmla="*/ 187 w 265"/>
                  <a:gd name="T25" fmla="*/ 8 h 108"/>
                  <a:gd name="T26" fmla="*/ 171 w 265"/>
                  <a:gd name="T27" fmla="*/ 0 h 108"/>
                  <a:gd name="T28" fmla="*/ 156 w 265"/>
                  <a:gd name="T29" fmla="*/ 0 h 108"/>
                  <a:gd name="T30" fmla="*/ 159 w 265"/>
                  <a:gd name="T31" fmla="*/ 12 h 108"/>
                  <a:gd name="T32" fmla="*/ 138 w 265"/>
                  <a:gd name="T33" fmla="*/ 18 h 108"/>
                  <a:gd name="T34" fmla="*/ 123 w 265"/>
                  <a:gd name="T35" fmla="*/ 45 h 108"/>
                  <a:gd name="T36" fmla="*/ 104 w 265"/>
                  <a:gd name="T37" fmla="*/ 40 h 108"/>
                  <a:gd name="T38" fmla="*/ 80 w 265"/>
                  <a:gd name="T39" fmla="*/ 50 h 108"/>
                  <a:gd name="T40" fmla="*/ 51 w 265"/>
                  <a:gd name="T41" fmla="*/ 54 h 108"/>
                  <a:gd name="T42" fmla="*/ 51 w 265"/>
                  <a:gd name="T43" fmla="*/ 69 h 108"/>
                  <a:gd name="T44" fmla="*/ 36 w 265"/>
                  <a:gd name="T45" fmla="*/ 69 h 108"/>
                  <a:gd name="T46" fmla="*/ 36 w 265"/>
                  <a:gd name="T47" fmla="*/ 82 h 108"/>
                  <a:gd name="T48" fmla="*/ 21 w 265"/>
                  <a:gd name="T49" fmla="*/ 77 h 108"/>
                  <a:gd name="T50" fmla="*/ 12 w 265"/>
                  <a:gd name="T51" fmla="*/ 79 h 108"/>
                  <a:gd name="T52" fmla="*/ 19 w 265"/>
                  <a:gd name="T53" fmla="*/ 88 h 108"/>
                  <a:gd name="T54" fmla="*/ 3 w 265"/>
                  <a:gd name="T55" fmla="*/ 100 h 108"/>
                  <a:gd name="T56" fmla="*/ 0 w 265"/>
                  <a:gd name="T57" fmla="*/ 107 h 1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5"/>
                  <a:gd name="T88" fmla="*/ 0 h 108"/>
                  <a:gd name="T89" fmla="*/ 265 w 265"/>
                  <a:gd name="T90" fmla="*/ 108 h 1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5" h="108">
                    <a:moveTo>
                      <a:pt x="0" y="107"/>
                    </a:moveTo>
                    <a:lnTo>
                      <a:pt x="64" y="100"/>
                    </a:lnTo>
                    <a:lnTo>
                      <a:pt x="64" y="96"/>
                    </a:lnTo>
                    <a:lnTo>
                      <a:pt x="219" y="80"/>
                    </a:lnTo>
                    <a:lnTo>
                      <a:pt x="222" y="72"/>
                    </a:lnTo>
                    <a:lnTo>
                      <a:pt x="245" y="66"/>
                    </a:lnTo>
                    <a:lnTo>
                      <a:pt x="247" y="57"/>
                    </a:lnTo>
                    <a:lnTo>
                      <a:pt x="257" y="54"/>
                    </a:lnTo>
                    <a:lnTo>
                      <a:pt x="264" y="42"/>
                    </a:lnTo>
                    <a:lnTo>
                      <a:pt x="243" y="29"/>
                    </a:lnTo>
                    <a:lnTo>
                      <a:pt x="239" y="12"/>
                    </a:lnTo>
                    <a:lnTo>
                      <a:pt x="222" y="3"/>
                    </a:lnTo>
                    <a:lnTo>
                      <a:pt x="187" y="8"/>
                    </a:lnTo>
                    <a:lnTo>
                      <a:pt x="171" y="0"/>
                    </a:lnTo>
                    <a:lnTo>
                      <a:pt x="156" y="0"/>
                    </a:lnTo>
                    <a:lnTo>
                      <a:pt x="159" y="12"/>
                    </a:lnTo>
                    <a:lnTo>
                      <a:pt x="138" y="18"/>
                    </a:lnTo>
                    <a:lnTo>
                      <a:pt x="123" y="45"/>
                    </a:lnTo>
                    <a:lnTo>
                      <a:pt x="104" y="40"/>
                    </a:lnTo>
                    <a:lnTo>
                      <a:pt x="80" y="50"/>
                    </a:lnTo>
                    <a:lnTo>
                      <a:pt x="51" y="54"/>
                    </a:lnTo>
                    <a:lnTo>
                      <a:pt x="51" y="69"/>
                    </a:lnTo>
                    <a:lnTo>
                      <a:pt x="36" y="69"/>
                    </a:lnTo>
                    <a:lnTo>
                      <a:pt x="36" y="82"/>
                    </a:lnTo>
                    <a:lnTo>
                      <a:pt x="21" y="77"/>
                    </a:lnTo>
                    <a:lnTo>
                      <a:pt x="12" y="79"/>
                    </a:lnTo>
                    <a:lnTo>
                      <a:pt x="19" y="88"/>
                    </a:lnTo>
                    <a:lnTo>
                      <a:pt x="3" y="100"/>
                    </a:lnTo>
                    <a:lnTo>
                      <a:pt x="0" y="107"/>
                    </a:lnTo>
                  </a:path>
                </a:pathLst>
              </a:custGeom>
              <a:solidFill>
                <a:srgbClr val="008000"/>
              </a:solidFill>
              <a:ln w="12700" cap="rnd">
                <a:solidFill>
                  <a:srgbClr val="000000"/>
                </a:solidFill>
                <a:round/>
                <a:headEnd/>
                <a:tailEnd/>
              </a:ln>
            </p:spPr>
            <p:txBody>
              <a:bodyPr/>
              <a:lstStyle/>
              <a:p>
                <a:endParaRPr lang="tr-TR"/>
              </a:p>
            </p:txBody>
          </p:sp>
          <p:sp>
            <p:nvSpPr>
              <p:cNvPr id="143203" name="Freeform 38"/>
              <p:cNvSpPr>
                <a:spLocks/>
              </p:cNvSpPr>
              <p:nvPr/>
            </p:nvSpPr>
            <p:spPr bwMode="auto">
              <a:xfrm>
                <a:off x="2717" y="1194"/>
                <a:ext cx="303" cy="82"/>
              </a:xfrm>
              <a:custGeom>
                <a:avLst/>
                <a:gdLst>
                  <a:gd name="T0" fmla="*/ 18 w 303"/>
                  <a:gd name="T1" fmla="*/ 37 h 82"/>
                  <a:gd name="T2" fmla="*/ 18 w 303"/>
                  <a:gd name="T3" fmla="*/ 38 h 82"/>
                  <a:gd name="T4" fmla="*/ 13 w 303"/>
                  <a:gd name="T5" fmla="*/ 46 h 82"/>
                  <a:gd name="T6" fmla="*/ 19 w 303"/>
                  <a:gd name="T7" fmla="*/ 56 h 82"/>
                  <a:gd name="T8" fmla="*/ 0 w 303"/>
                  <a:gd name="T9" fmla="*/ 65 h 82"/>
                  <a:gd name="T10" fmla="*/ 4 w 303"/>
                  <a:gd name="T11" fmla="*/ 81 h 82"/>
                  <a:gd name="T12" fmla="*/ 83 w 303"/>
                  <a:gd name="T13" fmla="*/ 76 h 82"/>
                  <a:gd name="T14" fmla="*/ 177 w 303"/>
                  <a:gd name="T15" fmla="*/ 68 h 82"/>
                  <a:gd name="T16" fmla="*/ 224 w 303"/>
                  <a:gd name="T17" fmla="*/ 62 h 82"/>
                  <a:gd name="T18" fmla="*/ 234 w 303"/>
                  <a:gd name="T19" fmla="*/ 41 h 82"/>
                  <a:gd name="T20" fmla="*/ 250 w 303"/>
                  <a:gd name="T21" fmla="*/ 40 h 82"/>
                  <a:gd name="T22" fmla="*/ 302 w 303"/>
                  <a:gd name="T23" fmla="*/ 0 h 82"/>
                  <a:gd name="T24" fmla="*/ 235 w 303"/>
                  <a:gd name="T25" fmla="*/ 10 h 82"/>
                  <a:gd name="T26" fmla="*/ 79 w 303"/>
                  <a:gd name="T27" fmla="*/ 27 h 82"/>
                  <a:gd name="T28" fmla="*/ 80 w 303"/>
                  <a:gd name="T29" fmla="*/ 31 h 82"/>
                  <a:gd name="T30" fmla="*/ 18 w 303"/>
                  <a:gd name="T31" fmla="*/ 37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3"/>
                  <a:gd name="T49" fmla="*/ 0 h 82"/>
                  <a:gd name="T50" fmla="*/ 303 w 303"/>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3" h="82">
                    <a:moveTo>
                      <a:pt x="18" y="37"/>
                    </a:moveTo>
                    <a:lnTo>
                      <a:pt x="18" y="38"/>
                    </a:lnTo>
                    <a:lnTo>
                      <a:pt x="13" y="46"/>
                    </a:lnTo>
                    <a:lnTo>
                      <a:pt x="19" y="56"/>
                    </a:lnTo>
                    <a:lnTo>
                      <a:pt x="0" y="65"/>
                    </a:lnTo>
                    <a:lnTo>
                      <a:pt x="4" y="81"/>
                    </a:lnTo>
                    <a:lnTo>
                      <a:pt x="83" y="76"/>
                    </a:lnTo>
                    <a:lnTo>
                      <a:pt x="177" y="68"/>
                    </a:lnTo>
                    <a:lnTo>
                      <a:pt x="224" y="62"/>
                    </a:lnTo>
                    <a:lnTo>
                      <a:pt x="234" y="41"/>
                    </a:lnTo>
                    <a:lnTo>
                      <a:pt x="250" y="40"/>
                    </a:lnTo>
                    <a:lnTo>
                      <a:pt x="302" y="0"/>
                    </a:lnTo>
                    <a:lnTo>
                      <a:pt x="235" y="10"/>
                    </a:lnTo>
                    <a:lnTo>
                      <a:pt x="79" y="27"/>
                    </a:lnTo>
                    <a:lnTo>
                      <a:pt x="80" y="31"/>
                    </a:lnTo>
                    <a:lnTo>
                      <a:pt x="18" y="37"/>
                    </a:lnTo>
                  </a:path>
                </a:pathLst>
              </a:custGeom>
              <a:solidFill>
                <a:srgbClr val="DF9FFF"/>
              </a:solidFill>
              <a:ln w="12700" cap="rnd">
                <a:solidFill>
                  <a:srgbClr val="000000"/>
                </a:solidFill>
                <a:round/>
                <a:headEnd/>
                <a:tailEnd/>
              </a:ln>
            </p:spPr>
            <p:txBody>
              <a:bodyPr/>
              <a:lstStyle/>
              <a:p>
                <a:endParaRPr lang="tr-TR"/>
              </a:p>
            </p:txBody>
          </p:sp>
          <p:sp>
            <p:nvSpPr>
              <p:cNvPr id="143204" name="Freeform 39"/>
              <p:cNvSpPr>
                <a:spLocks/>
              </p:cNvSpPr>
              <p:nvPr/>
            </p:nvSpPr>
            <p:spPr bwMode="auto">
              <a:xfrm>
                <a:off x="2688" y="1270"/>
                <a:ext cx="125" cy="161"/>
              </a:xfrm>
              <a:custGeom>
                <a:avLst/>
                <a:gdLst>
                  <a:gd name="T0" fmla="*/ 35 w 125"/>
                  <a:gd name="T1" fmla="*/ 5 h 161"/>
                  <a:gd name="T2" fmla="*/ 16 w 125"/>
                  <a:gd name="T3" fmla="*/ 32 h 161"/>
                  <a:gd name="T4" fmla="*/ 0 w 125"/>
                  <a:gd name="T5" fmla="*/ 50 h 161"/>
                  <a:gd name="T6" fmla="*/ 5 w 125"/>
                  <a:gd name="T7" fmla="*/ 71 h 161"/>
                  <a:gd name="T8" fmla="*/ 25 w 125"/>
                  <a:gd name="T9" fmla="*/ 100 h 161"/>
                  <a:gd name="T10" fmla="*/ 10 w 125"/>
                  <a:gd name="T11" fmla="*/ 129 h 161"/>
                  <a:gd name="T12" fmla="*/ 3 w 125"/>
                  <a:gd name="T13" fmla="*/ 144 h 161"/>
                  <a:gd name="T14" fmla="*/ 76 w 125"/>
                  <a:gd name="T15" fmla="*/ 138 h 161"/>
                  <a:gd name="T16" fmla="*/ 79 w 125"/>
                  <a:gd name="T17" fmla="*/ 158 h 161"/>
                  <a:gd name="T18" fmla="*/ 94 w 125"/>
                  <a:gd name="T19" fmla="*/ 160 h 161"/>
                  <a:gd name="T20" fmla="*/ 98 w 125"/>
                  <a:gd name="T21" fmla="*/ 150 h 161"/>
                  <a:gd name="T22" fmla="*/ 124 w 125"/>
                  <a:gd name="T23" fmla="*/ 147 h 161"/>
                  <a:gd name="T24" fmla="*/ 118 w 125"/>
                  <a:gd name="T25" fmla="*/ 114 h 161"/>
                  <a:gd name="T26" fmla="*/ 117 w 125"/>
                  <a:gd name="T27" fmla="*/ 0 h 161"/>
                  <a:gd name="T28" fmla="*/ 35 w 125"/>
                  <a:gd name="T29" fmla="*/ 5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
                  <a:gd name="T46" fmla="*/ 0 h 161"/>
                  <a:gd name="T47" fmla="*/ 125 w 125"/>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 h="161">
                    <a:moveTo>
                      <a:pt x="35" y="5"/>
                    </a:moveTo>
                    <a:lnTo>
                      <a:pt x="16" y="32"/>
                    </a:lnTo>
                    <a:lnTo>
                      <a:pt x="0" y="50"/>
                    </a:lnTo>
                    <a:lnTo>
                      <a:pt x="5" y="71"/>
                    </a:lnTo>
                    <a:lnTo>
                      <a:pt x="25" y="100"/>
                    </a:lnTo>
                    <a:lnTo>
                      <a:pt x="10" y="129"/>
                    </a:lnTo>
                    <a:lnTo>
                      <a:pt x="3" y="144"/>
                    </a:lnTo>
                    <a:lnTo>
                      <a:pt x="76" y="138"/>
                    </a:lnTo>
                    <a:lnTo>
                      <a:pt x="79" y="158"/>
                    </a:lnTo>
                    <a:lnTo>
                      <a:pt x="94" y="160"/>
                    </a:lnTo>
                    <a:lnTo>
                      <a:pt x="98" y="150"/>
                    </a:lnTo>
                    <a:lnTo>
                      <a:pt x="124" y="147"/>
                    </a:lnTo>
                    <a:lnTo>
                      <a:pt x="118" y="114"/>
                    </a:lnTo>
                    <a:lnTo>
                      <a:pt x="117" y="0"/>
                    </a:lnTo>
                    <a:lnTo>
                      <a:pt x="35" y="5"/>
                    </a:lnTo>
                  </a:path>
                </a:pathLst>
              </a:custGeom>
              <a:solidFill>
                <a:srgbClr val="FF5FBF"/>
              </a:solidFill>
              <a:ln w="12700" cap="rnd">
                <a:solidFill>
                  <a:srgbClr val="000000"/>
                </a:solidFill>
                <a:round/>
                <a:headEnd/>
                <a:tailEnd/>
              </a:ln>
            </p:spPr>
            <p:txBody>
              <a:bodyPr/>
              <a:lstStyle/>
              <a:p>
                <a:endParaRPr lang="tr-TR"/>
              </a:p>
            </p:txBody>
          </p:sp>
          <p:sp>
            <p:nvSpPr>
              <p:cNvPr id="143205" name="Freeform 40"/>
              <p:cNvSpPr>
                <a:spLocks/>
              </p:cNvSpPr>
              <p:nvPr/>
            </p:nvSpPr>
            <p:spPr bwMode="auto">
              <a:xfrm>
                <a:off x="2803" y="1262"/>
                <a:ext cx="142" cy="162"/>
              </a:xfrm>
              <a:custGeom>
                <a:avLst/>
                <a:gdLst>
                  <a:gd name="T0" fmla="*/ 0 w 142"/>
                  <a:gd name="T1" fmla="*/ 8 h 162"/>
                  <a:gd name="T2" fmla="*/ 92 w 142"/>
                  <a:gd name="T3" fmla="*/ 0 h 162"/>
                  <a:gd name="T4" fmla="*/ 121 w 142"/>
                  <a:gd name="T5" fmla="*/ 74 h 162"/>
                  <a:gd name="T6" fmla="*/ 141 w 142"/>
                  <a:gd name="T7" fmla="*/ 86 h 162"/>
                  <a:gd name="T8" fmla="*/ 125 w 142"/>
                  <a:gd name="T9" fmla="*/ 108 h 162"/>
                  <a:gd name="T10" fmla="*/ 140 w 142"/>
                  <a:gd name="T11" fmla="*/ 129 h 162"/>
                  <a:gd name="T12" fmla="*/ 47 w 142"/>
                  <a:gd name="T13" fmla="*/ 137 h 162"/>
                  <a:gd name="T14" fmla="*/ 51 w 142"/>
                  <a:gd name="T15" fmla="*/ 155 h 162"/>
                  <a:gd name="T16" fmla="*/ 37 w 142"/>
                  <a:gd name="T17" fmla="*/ 161 h 162"/>
                  <a:gd name="T18" fmla="*/ 26 w 142"/>
                  <a:gd name="T19" fmla="*/ 138 h 162"/>
                  <a:gd name="T20" fmla="*/ 19 w 142"/>
                  <a:gd name="T21" fmla="*/ 157 h 162"/>
                  <a:gd name="T22" fmla="*/ 8 w 142"/>
                  <a:gd name="T23" fmla="*/ 155 h 162"/>
                  <a:gd name="T24" fmla="*/ 4 w 142"/>
                  <a:gd name="T25" fmla="*/ 136 h 162"/>
                  <a:gd name="T26" fmla="*/ 1 w 142"/>
                  <a:gd name="T27" fmla="*/ 120 h 162"/>
                  <a:gd name="T28" fmla="*/ 0 w 142"/>
                  <a:gd name="T29" fmla="*/ 8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
                  <a:gd name="T46" fmla="*/ 0 h 162"/>
                  <a:gd name="T47" fmla="*/ 142 w 142"/>
                  <a:gd name="T48" fmla="*/ 162 h 1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 h="162">
                    <a:moveTo>
                      <a:pt x="0" y="8"/>
                    </a:moveTo>
                    <a:lnTo>
                      <a:pt x="92" y="0"/>
                    </a:lnTo>
                    <a:lnTo>
                      <a:pt x="121" y="74"/>
                    </a:lnTo>
                    <a:lnTo>
                      <a:pt x="141" y="86"/>
                    </a:lnTo>
                    <a:lnTo>
                      <a:pt x="125" y="108"/>
                    </a:lnTo>
                    <a:lnTo>
                      <a:pt x="140" y="129"/>
                    </a:lnTo>
                    <a:lnTo>
                      <a:pt x="47" y="137"/>
                    </a:lnTo>
                    <a:lnTo>
                      <a:pt x="51" y="155"/>
                    </a:lnTo>
                    <a:lnTo>
                      <a:pt x="37" y="161"/>
                    </a:lnTo>
                    <a:lnTo>
                      <a:pt x="26" y="138"/>
                    </a:lnTo>
                    <a:lnTo>
                      <a:pt x="19" y="157"/>
                    </a:lnTo>
                    <a:lnTo>
                      <a:pt x="8" y="155"/>
                    </a:lnTo>
                    <a:lnTo>
                      <a:pt x="4" y="136"/>
                    </a:lnTo>
                    <a:lnTo>
                      <a:pt x="1" y="120"/>
                    </a:lnTo>
                    <a:lnTo>
                      <a:pt x="0" y="8"/>
                    </a:lnTo>
                  </a:path>
                </a:pathLst>
              </a:custGeom>
              <a:solidFill>
                <a:srgbClr val="7F00DF"/>
              </a:solidFill>
              <a:ln w="12700" cap="rnd">
                <a:solidFill>
                  <a:srgbClr val="000000"/>
                </a:solidFill>
                <a:round/>
                <a:headEnd/>
                <a:tailEnd/>
              </a:ln>
            </p:spPr>
            <p:txBody>
              <a:bodyPr/>
              <a:lstStyle/>
              <a:p>
                <a:endParaRPr lang="tr-TR"/>
              </a:p>
            </p:txBody>
          </p:sp>
          <p:sp>
            <p:nvSpPr>
              <p:cNvPr id="143206" name="Freeform 41"/>
              <p:cNvSpPr>
                <a:spLocks/>
              </p:cNvSpPr>
              <p:nvPr/>
            </p:nvSpPr>
            <p:spPr bwMode="auto">
              <a:xfrm>
                <a:off x="2895" y="1253"/>
                <a:ext cx="194" cy="150"/>
              </a:xfrm>
              <a:custGeom>
                <a:avLst/>
                <a:gdLst>
                  <a:gd name="T0" fmla="*/ 0 w 194"/>
                  <a:gd name="T1" fmla="*/ 9 h 150"/>
                  <a:gd name="T2" fmla="*/ 2 w 194"/>
                  <a:gd name="T3" fmla="*/ 9 h 150"/>
                  <a:gd name="T4" fmla="*/ 47 w 194"/>
                  <a:gd name="T5" fmla="*/ 3 h 150"/>
                  <a:gd name="T6" fmla="*/ 87 w 194"/>
                  <a:gd name="T7" fmla="*/ 0 h 150"/>
                  <a:gd name="T8" fmla="*/ 81 w 194"/>
                  <a:gd name="T9" fmla="*/ 8 h 150"/>
                  <a:gd name="T10" fmla="*/ 93 w 194"/>
                  <a:gd name="T11" fmla="*/ 8 h 150"/>
                  <a:gd name="T12" fmla="*/ 162 w 194"/>
                  <a:gd name="T13" fmla="*/ 53 h 150"/>
                  <a:gd name="T14" fmla="*/ 189 w 194"/>
                  <a:gd name="T15" fmla="*/ 83 h 150"/>
                  <a:gd name="T16" fmla="*/ 193 w 194"/>
                  <a:gd name="T17" fmla="*/ 103 h 150"/>
                  <a:gd name="T18" fmla="*/ 184 w 194"/>
                  <a:gd name="T19" fmla="*/ 108 h 150"/>
                  <a:gd name="T20" fmla="*/ 189 w 194"/>
                  <a:gd name="T21" fmla="*/ 128 h 150"/>
                  <a:gd name="T22" fmla="*/ 170 w 194"/>
                  <a:gd name="T23" fmla="*/ 129 h 150"/>
                  <a:gd name="T24" fmla="*/ 170 w 194"/>
                  <a:gd name="T25" fmla="*/ 147 h 150"/>
                  <a:gd name="T26" fmla="*/ 154 w 194"/>
                  <a:gd name="T27" fmla="*/ 138 h 150"/>
                  <a:gd name="T28" fmla="*/ 55 w 194"/>
                  <a:gd name="T29" fmla="*/ 149 h 150"/>
                  <a:gd name="T30" fmla="*/ 33 w 194"/>
                  <a:gd name="T31" fmla="*/ 117 h 150"/>
                  <a:gd name="T32" fmla="*/ 49 w 194"/>
                  <a:gd name="T33" fmla="*/ 95 h 150"/>
                  <a:gd name="T34" fmla="*/ 28 w 194"/>
                  <a:gd name="T35" fmla="*/ 84 h 150"/>
                  <a:gd name="T36" fmla="*/ 0 w 194"/>
                  <a:gd name="T37" fmla="*/ 9 h 1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4"/>
                  <a:gd name="T58" fmla="*/ 0 h 150"/>
                  <a:gd name="T59" fmla="*/ 194 w 194"/>
                  <a:gd name="T60" fmla="*/ 150 h 1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4" h="150">
                    <a:moveTo>
                      <a:pt x="0" y="9"/>
                    </a:moveTo>
                    <a:lnTo>
                      <a:pt x="2" y="9"/>
                    </a:lnTo>
                    <a:lnTo>
                      <a:pt x="47" y="3"/>
                    </a:lnTo>
                    <a:lnTo>
                      <a:pt x="87" y="0"/>
                    </a:lnTo>
                    <a:lnTo>
                      <a:pt x="81" y="8"/>
                    </a:lnTo>
                    <a:lnTo>
                      <a:pt x="93" y="8"/>
                    </a:lnTo>
                    <a:lnTo>
                      <a:pt x="162" y="53"/>
                    </a:lnTo>
                    <a:lnTo>
                      <a:pt x="189" y="83"/>
                    </a:lnTo>
                    <a:lnTo>
                      <a:pt x="193" y="103"/>
                    </a:lnTo>
                    <a:lnTo>
                      <a:pt x="184" y="108"/>
                    </a:lnTo>
                    <a:lnTo>
                      <a:pt x="189" y="128"/>
                    </a:lnTo>
                    <a:lnTo>
                      <a:pt x="170" y="129"/>
                    </a:lnTo>
                    <a:lnTo>
                      <a:pt x="170" y="147"/>
                    </a:lnTo>
                    <a:lnTo>
                      <a:pt x="154" y="138"/>
                    </a:lnTo>
                    <a:lnTo>
                      <a:pt x="55" y="149"/>
                    </a:lnTo>
                    <a:lnTo>
                      <a:pt x="33" y="117"/>
                    </a:lnTo>
                    <a:lnTo>
                      <a:pt x="49" y="95"/>
                    </a:lnTo>
                    <a:lnTo>
                      <a:pt x="28" y="84"/>
                    </a:lnTo>
                    <a:lnTo>
                      <a:pt x="0" y="9"/>
                    </a:lnTo>
                  </a:path>
                </a:pathLst>
              </a:custGeom>
              <a:solidFill>
                <a:srgbClr val="008080"/>
              </a:solidFill>
              <a:ln w="12700" cap="rnd">
                <a:solidFill>
                  <a:srgbClr val="000000"/>
                </a:solidFill>
                <a:round/>
                <a:headEnd/>
                <a:tailEnd/>
              </a:ln>
            </p:spPr>
            <p:txBody>
              <a:bodyPr/>
              <a:lstStyle/>
              <a:p>
                <a:endParaRPr lang="tr-TR"/>
              </a:p>
            </p:txBody>
          </p:sp>
          <p:sp>
            <p:nvSpPr>
              <p:cNvPr id="143207" name="Freeform 42"/>
              <p:cNvSpPr>
                <a:spLocks/>
              </p:cNvSpPr>
              <p:nvPr/>
            </p:nvSpPr>
            <p:spPr bwMode="auto">
              <a:xfrm>
                <a:off x="2976" y="1233"/>
                <a:ext cx="177" cy="105"/>
              </a:xfrm>
              <a:custGeom>
                <a:avLst/>
                <a:gdLst>
                  <a:gd name="T0" fmla="*/ 6 w 177"/>
                  <a:gd name="T1" fmla="*/ 19 h 105"/>
                  <a:gd name="T2" fmla="*/ 21 w 177"/>
                  <a:gd name="T3" fmla="*/ 9 h 105"/>
                  <a:gd name="T4" fmla="*/ 73 w 177"/>
                  <a:gd name="T5" fmla="*/ 0 h 105"/>
                  <a:gd name="T6" fmla="*/ 89 w 177"/>
                  <a:gd name="T7" fmla="*/ 6 h 105"/>
                  <a:gd name="T8" fmla="*/ 123 w 177"/>
                  <a:gd name="T9" fmla="*/ 1 h 105"/>
                  <a:gd name="T10" fmla="*/ 151 w 177"/>
                  <a:gd name="T11" fmla="*/ 16 h 105"/>
                  <a:gd name="T12" fmla="*/ 176 w 177"/>
                  <a:gd name="T13" fmla="*/ 28 h 105"/>
                  <a:gd name="T14" fmla="*/ 162 w 177"/>
                  <a:gd name="T15" fmla="*/ 59 h 105"/>
                  <a:gd name="T16" fmla="*/ 141 w 177"/>
                  <a:gd name="T17" fmla="*/ 75 h 105"/>
                  <a:gd name="T18" fmla="*/ 118 w 177"/>
                  <a:gd name="T19" fmla="*/ 79 h 105"/>
                  <a:gd name="T20" fmla="*/ 122 w 177"/>
                  <a:gd name="T21" fmla="*/ 92 h 105"/>
                  <a:gd name="T22" fmla="*/ 108 w 177"/>
                  <a:gd name="T23" fmla="*/ 104 h 105"/>
                  <a:gd name="T24" fmla="*/ 81 w 177"/>
                  <a:gd name="T25" fmla="*/ 75 h 105"/>
                  <a:gd name="T26" fmla="*/ 12 w 177"/>
                  <a:gd name="T27" fmla="*/ 28 h 105"/>
                  <a:gd name="T28" fmla="*/ 0 w 177"/>
                  <a:gd name="T29" fmla="*/ 28 h 105"/>
                  <a:gd name="T30" fmla="*/ 6 w 177"/>
                  <a:gd name="T31" fmla="*/ 19 h 1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
                  <a:gd name="T49" fmla="*/ 0 h 105"/>
                  <a:gd name="T50" fmla="*/ 177 w 177"/>
                  <a:gd name="T51" fmla="*/ 105 h 1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 h="105">
                    <a:moveTo>
                      <a:pt x="6" y="19"/>
                    </a:moveTo>
                    <a:lnTo>
                      <a:pt x="21" y="9"/>
                    </a:lnTo>
                    <a:lnTo>
                      <a:pt x="73" y="0"/>
                    </a:lnTo>
                    <a:lnTo>
                      <a:pt x="89" y="6"/>
                    </a:lnTo>
                    <a:lnTo>
                      <a:pt x="123" y="1"/>
                    </a:lnTo>
                    <a:lnTo>
                      <a:pt x="151" y="16"/>
                    </a:lnTo>
                    <a:lnTo>
                      <a:pt x="176" y="28"/>
                    </a:lnTo>
                    <a:lnTo>
                      <a:pt x="162" y="59"/>
                    </a:lnTo>
                    <a:lnTo>
                      <a:pt x="141" y="75"/>
                    </a:lnTo>
                    <a:lnTo>
                      <a:pt x="118" y="79"/>
                    </a:lnTo>
                    <a:lnTo>
                      <a:pt x="122" y="92"/>
                    </a:lnTo>
                    <a:lnTo>
                      <a:pt x="108" y="104"/>
                    </a:lnTo>
                    <a:lnTo>
                      <a:pt x="81" y="75"/>
                    </a:lnTo>
                    <a:lnTo>
                      <a:pt x="12" y="28"/>
                    </a:lnTo>
                    <a:lnTo>
                      <a:pt x="0" y="28"/>
                    </a:lnTo>
                    <a:lnTo>
                      <a:pt x="6" y="19"/>
                    </a:lnTo>
                  </a:path>
                </a:pathLst>
              </a:custGeom>
              <a:solidFill>
                <a:srgbClr val="FF5F1F"/>
              </a:solidFill>
              <a:ln w="12700" cap="rnd">
                <a:solidFill>
                  <a:srgbClr val="000000"/>
                </a:solidFill>
                <a:round/>
                <a:headEnd/>
                <a:tailEnd/>
              </a:ln>
            </p:spPr>
            <p:txBody>
              <a:bodyPr/>
              <a:lstStyle/>
              <a:p>
                <a:endParaRPr lang="tr-TR"/>
              </a:p>
            </p:txBody>
          </p:sp>
          <p:sp>
            <p:nvSpPr>
              <p:cNvPr id="143208" name="Freeform 43"/>
              <p:cNvSpPr>
                <a:spLocks/>
              </p:cNvSpPr>
              <p:nvPr/>
            </p:nvSpPr>
            <p:spPr bwMode="auto">
              <a:xfrm>
                <a:off x="2851" y="1382"/>
                <a:ext cx="331" cy="167"/>
              </a:xfrm>
              <a:custGeom>
                <a:avLst/>
                <a:gdLst>
                  <a:gd name="T0" fmla="*/ 0 w 331"/>
                  <a:gd name="T1" fmla="*/ 16 h 167"/>
                  <a:gd name="T2" fmla="*/ 91 w 331"/>
                  <a:gd name="T3" fmla="*/ 10 h 167"/>
                  <a:gd name="T4" fmla="*/ 100 w 331"/>
                  <a:gd name="T5" fmla="*/ 21 h 167"/>
                  <a:gd name="T6" fmla="*/ 197 w 331"/>
                  <a:gd name="T7" fmla="*/ 10 h 167"/>
                  <a:gd name="T8" fmla="*/ 214 w 331"/>
                  <a:gd name="T9" fmla="*/ 19 h 167"/>
                  <a:gd name="T10" fmla="*/ 214 w 331"/>
                  <a:gd name="T11" fmla="*/ 1 h 167"/>
                  <a:gd name="T12" fmla="*/ 213 w 331"/>
                  <a:gd name="T13" fmla="*/ 0 h 167"/>
                  <a:gd name="T14" fmla="*/ 232 w 331"/>
                  <a:gd name="T15" fmla="*/ 1 h 167"/>
                  <a:gd name="T16" fmla="*/ 253 w 331"/>
                  <a:gd name="T17" fmla="*/ 27 h 167"/>
                  <a:gd name="T18" fmla="*/ 286 w 331"/>
                  <a:gd name="T19" fmla="*/ 62 h 167"/>
                  <a:gd name="T20" fmla="*/ 302 w 331"/>
                  <a:gd name="T21" fmla="*/ 92 h 167"/>
                  <a:gd name="T22" fmla="*/ 326 w 331"/>
                  <a:gd name="T23" fmla="*/ 113 h 167"/>
                  <a:gd name="T24" fmla="*/ 330 w 331"/>
                  <a:gd name="T25" fmla="*/ 143 h 167"/>
                  <a:gd name="T26" fmla="*/ 322 w 331"/>
                  <a:gd name="T27" fmla="*/ 161 h 167"/>
                  <a:gd name="T28" fmla="*/ 288 w 331"/>
                  <a:gd name="T29" fmla="*/ 166 h 167"/>
                  <a:gd name="T30" fmla="*/ 282 w 331"/>
                  <a:gd name="T31" fmla="*/ 158 h 167"/>
                  <a:gd name="T32" fmla="*/ 257 w 331"/>
                  <a:gd name="T33" fmla="*/ 147 h 167"/>
                  <a:gd name="T34" fmla="*/ 250 w 331"/>
                  <a:gd name="T35" fmla="*/ 136 h 167"/>
                  <a:gd name="T36" fmla="*/ 243 w 331"/>
                  <a:gd name="T37" fmla="*/ 132 h 167"/>
                  <a:gd name="T38" fmla="*/ 239 w 331"/>
                  <a:gd name="T39" fmla="*/ 121 h 167"/>
                  <a:gd name="T40" fmla="*/ 234 w 331"/>
                  <a:gd name="T41" fmla="*/ 124 h 167"/>
                  <a:gd name="T42" fmla="*/ 214 w 331"/>
                  <a:gd name="T43" fmla="*/ 110 h 167"/>
                  <a:gd name="T44" fmla="*/ 219 w 331"/>
                  <a:gd name="T45" fmla="*/ 97 h 167"/>
                  <a:gd name="T46" fmla="*/ 214 w 331"/>
                  <a:gd name="T47" fmla="*/ 90 h 167"/>
                  <a:gd name="T48" fmla="*/ 208 w 331"/>
                  <a:gd name="T49" fmla="*/ 93 h 167"/>
                  <a:gd name="T50" fmla="*/ 209 w 331"/>
                  <a:gd name="T51" fmla="*/ 100 h 167"/>
                  <a:gd name="T52" fmla="*/ 203 w 331"/>
                  <a:gd name="T53" fmla="*/ 90 h 167"/>
                  <a:gd name="T54" fmla="*/ 203 w 331"/>
                  <a:gd name="T55" fmla="*/ 67 h 167"/>
                  <a:gd name="T56" fmla="*/ 191 w 331"/>
                  <a:gd name="T57" fmla="*/ 53 h 167"/>
                  <a:gd name="T58" fmla="*/ 160 w 331"/>
                  <a:gd name="T59" fmla="*/ 42 h 167"/>
                  <a:gd name="T60" fmla="*/ 145 w 331"/>
                  <a:gd name="T61" fmla="*/ 29 h 167"/>
                  <a:gd name="T62" fmla="*/ 127 w 331"/>
                  <a:gd name="T63" fmla="*/ 27 h 167"/>
                  <a:gd name="T64" fmla="*/ 120 w 331"/>
                  <a:gd name="T65" fmla="*/ 35 h 167"/>
                  <a:gd name="T66" fmla="*/ 95 w 331"/>
                  <a:gd name="T67" fmla="*/ 41 h 167"/>
                  <a:gd name="T68" fmla="*/ 80 w 331"/>
                  <a:gd name="T69" fmla="*/ 35 h 167"/>
                  <a:gd name="T70" fmla="*/ 72 w 331"/>
                  <a:gd name="T71" fmla="*/ 27 h 167"/>
                  <a:gd name="T72" fmla="*/ 24 w 331"/>
                  <a:gd name="T73" fmla="*/ 34 h 167"/>
                  <a:gd name="T74" fmla="*/ 14 w 331"/>
                  <a:gd name="T75" fmla="*/ 28 h 167"/>
                  <a:gd name="T76" fmla="*/ 3 w 331"/>
                  <a:gd name="T77" fmla="*/ 35 h 167"/>
                  <a:gd name="T78" fmla="*/ 0 w 331"/>
                  <a:gd name="T79" fmla="*/ 16 h 1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1"/>
                  <a:gd name="T121" fmla="*/ 0 h 167"/>
                  <a:gd name="T122" fmla="*/ 331 w 331"/>
                  <a:gd name="T123" fmla="*/ 167 h 1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1" h="167">
                    <a:moveTo>
                      <a:pt x="0" y="16"/>
                    </a:moveTo>
                    <a:lnTo>
                      <a:pt x="91" y="10"/>
                    </a:lnTo>
                    <a:lnTo>
                      <a:pt x="100" y="21"/>
                    </a:lnTo>
                    <a:lnTo>
                      <a:pt x="197" y="10"/>
                    </a:lnTo>
                    <a:lnTo>
                      <a:pt x="214" y="19"/>
                    </a:lnTo>
                    <a:lnTo>
                      <a:pt x="214" y="1"/>
                    </a:lnTo>
                    <a:lnTo>
                      <a:pt x="213" y="0"/>
                    </a:lnTo>
                    <a:lnTo>
                      <a:pt x="232" y="1"/>
                    </a:lnTo>
                    <a:lnTo>
                      <a:pt x="253" y="27"/>
                    </a:lnTo>
                    <a:lnTo>
                      <a:pt x="286" y="62"/>
                    </a:lnTo>
                    <a:lnTo>
                      <a:pt x="302" y="92"/>
                    </a:lnTo>
                    <a:lnTo>
                      <a:pt x="326" y="113"/>
                    </a:lnTo>
                    <a:lnTo>
                      <a:pt x="330" y="143"/>
                    </a:lnTo>
                    <a:lnTo>
                      <a:pt x="322" y="161"/>
                    </a:lnTo>
                    <a:lnTo>
                      <a:pt x="288" y="166"/>
                    </a:lnTo>
                    <a:lnTo>
                      <a:pt x="282" y="158"/>
                    </a:lnTo>
                    <a:lnTo>
                      <a:pt x="257" y="147"/>
                    </a:lnTo>
                    <a:lnTo>
                      <a:pt x="250" y="136"/>
                    </a:lnTo>
                    <a:lnTo>
                      <a:pt x="243" y="132"/>
                    </a:lnTo>
                    <a:lnTo>
                      <a:pt x="239" y="121"/>
                    </a:lnTo>
                    <a:lnTo>
                      <a:pt x="234" y="124"/>
                    </a:lnTo>
                    <a:lnTo>
                      <a:pt x="214" y="110"/>
                    </a:lnTo>
                    <a:lnTo>
                      <a:pt x="219" y="97"/>
                    </a:lnTo>
                    <a:lnTo>
                      <a:pt x="214" y="90"/>
                    </a:lnTo>
                    <a:lnTo>
                      <a:pt x="208" y="93"/>
                    </a:lnTo>
                    <a:lnTo>
                      <a:pt x="209" y="100"/>
                    </a:lnTo>
                    <a:lnTo>
                      <a:pt x="203" y="90"/>
                    </a:lnTo>
                    <a:lnTo>
                      <a:pt x="203" y="67"/>
                    </a:lnTo>
                    <a:lnTo>
                      <a:pt x="191" y="53"/>
                    </a:lnTo>
                    <a:lnTo>
                      <a:pt x="160" y="42"/>
                    </a:lnTo>
                    <a:lnTo>
                      <a:pt x="145" y="29"/>
                    </a:lnTo>
                    <a:lnTo>
                      <a:pt x="127" y="27"/>
                    </a:lnTo>
                    <a:lnTo>
                      <a:pt x="120" y="35"/>
                    </a:lnTo>
                    <a:lnTo>
                      <a:pt x="95" y="41"/>
                    </a:lnTo>
                    <a:lnTo>
                      <a:pt x="80" y="35"/>
                    </a:lnTo>
                    <a:lnTo>
                      <a:pt x="72" y="27"/>
                    </a:lnTo>
                    <a:lnTo>
                      <a:pt x="24" y="34"/>
                    </a:lnTo>
                    <a:lnTo>
                      <a:pt x="14" y="28"/>
                    </a:lnTo>
                    <a:lnTo>
                      <a:pt x="3" y="35"/>
                    </a:lnTo>
                    <a:lnTo>
                      <a:pt x="0" y="16"/>
                    </a:lnTo>
                  </a:path>
                </a:pathLst>
              </a:custGeom>
              <a:solidFill>
                <a:srgbClr val="009F9F"/>
              </a:solidFill>
              <a:ln w="12700" cap="rnd">
                <a:solidFill>
                  <a:srgbClr val="000000"/>
                </a:solidFill>
                <a:round/>
                <a:headEnd/>
                <a:tailEnd/>
              </a:ln>
            </p:spPr>
            <p:txBody>
              <a:bodyPr/>
              <a:lstStyle/>
              <a:p>
                <a:endParaRPr lang="tr-TR"/>
              </a:p>
            </p:txBody>
          </p:sp>
          <p:sp>
            <p:nvSpPr>
              <p:cNvPr id="143209" name="Freeform 44"/>
              <p:cNvSpPr>
                <a:spLocks/>
              </p:cNvSpPr>
              <p:nvPr/>
            </p:nvSpPr>
            <p:spPr bwMode="auto">
              <a:xfrm>
                <a:off x="2940" y="1163"/>
                <a:ext cx="306" cy="100"/>
              </a:xfrm>
              <a:custGeom>
                <a:avLst/>
                <a:gdLst>
                  <a:gd name="T0" fmla="*/ 10 w 306"/>
                  <a:gd name="T1" fmla="*/ 73 h 100"/>
                  <a:gd name="T2" fmla="*/ 0 w 306"/>
                  <a:gd name="T3" fmla="*/ 94 h 100"/>
                  <a:gd name="T4" fmla="*/ 39 w 306"/>
                  <a:gd name="T5" fmla="*/ 91 h 100"/>
                  <a:gd name="T6" fmla="*/ 55 w 306"/>
                  <a:gd name="T7" fmla="*/ 82 h 100"/>
                  <a:gd name="T8" fmla="*/ 109 w 306"/>
                  <a:gd name="T9" fmla="*/ 71 h 100"/>
                  <a:gd name="T10" fmla="*/ 123 w 306"/>
                  <a:gd name="T11" fmla="*/ 77 h 100"/>
                  <a:gd name="T12" fmla="*/ 159 w 306"/>
                  <a:gd name="T13" fmla="*/ 73 h 100"/>
                  <a:gd name="T14" fmla="*/ 159 w 306"/>
                  <a:gd name="T15" fmla="*/ 75 h 100"/>
                  <a:gd name="T16" fmla="*/ 212 w 306"/>
                  <a:gd name="T17" fmla="*/ 99 h 100"/>
                  <a:gd name="T18" fmla="*/ 243 w 306"/>
                  <a:gd name="T19" fmla="*/ 92 h 100"/>
                  <a:gd name="T20" fmla="*/ 260 w 306"/>
                  <a:gd name="T21" fmla="*/ 65 h 100"/>
                  <a:gd name="T22" fmla="*/ 291 w 306"/>
                  <a:gd name="T23" fmla="*/ 57 h 100"/>
                  <a:gd name="T24" fmla="*/ 305 w 306"/>
                  <a:gd name="T25" fmla="*/ 37 h 100"/>
                  <a:gd name="T26" fmla="*/ 304 w 306"/>
                  <a:gd name="T27" fmla="*/ 12 h 100"/>
                  <a:gd name="T28" fmla="*/ 300 w 306"/>
                  <a:gd name="T29" fmla="*/ 33 h 100"/>
                  <a:gd name="T30" fmla="*/ 284 w 306"/>
                  <a:gd name="T31" fmla="*/ 50 h 100"/>
                  <a:gd name="T32" fmla="*/ 277 w 306"/>
                  <a:gd name="T33" fmla="*/ 48 h 100"/>
                  <a:gd name="T34" fmla="*/ 255 w 306"/>
                  <a:gd name="T35" fmla="*/ 53 h 100"/>
                  <a:gd name="T36" fmla="*/ 255 w 306"/>
                  <a:gd name="T37" fmla="*/ 47 h 100"/>
                  <a:gd name="T38" fmla="*/ 277 w 306"/>
                  <a:gd name="T39" fmla="*/ 42 h 100"/>
                  <a:gd name="T40" fmla="*/ 257 w 306"/>
                  <a:gd name="T41" fmla="*/ 40 h 100"/>
                  <a:gd name="T42" fmla="*/ 280 w 306"/>
                  <a:gd name="T43" fmla="*/ 34 h 100"/>
                  <a:gd name="T44" fmla="*/ 289 w 306"/>
                  <a:gd name="T45" fmla="*/ 37 h 100"/>
                  <a:gd name="T46" fmla="*/ 293 w 306"/>
                  <a:gd name="T47" fmla="*/ 18 h 100"/>
                  <a:gd name="T48" fmla="*/ 288 w 306"/>
                  <a:gd name="T49" fmla="*/ 14 h 100"/>
                  <a:gd name="T50" fmla="*/ 260 w 306"/>
                  <a:gd name="T51" fmla="*/ 22 h 100"/>
                  <a:gd name="T52" fmla="*/ 260 w 306"/>
                  <a:gd name="T53" fmla="*/ 10 h 100"/>
                  <a:gd name="T54" fmla="*/ 272 w 306"/>
                  <a:gd name="T55" fmla="*/ 13 h 100"/>
                  <a:gd name="T56" fmla="*/ 288 w 306"/>
                  <a:gd name="T57" fmla="*/ 4 h 100"/>
                  <a:gd name="T58" fmla="*/ 279 w 306"/>
                  <a:gd name="T59" fmla="*/ 0 h 100"/>
                  <a:gd name="T60" fmla="*/ 188 w 306"/>
                  <a:gd name="T61" fmla="*/ 15 h 100"/>
                  <a:gd name="T62" fmla="*/ 76 w 306"/>
                  <a:gd name="T63" fmla="*/ 32 h 100"/>
                  <a:gd name="T64" fmla="*/ 25 w 306"/>
                  <a:gd name="T65" fmla="*/ 73 h 100"/>
                  <a:gd name="T66" fmla="*/ 10 w 306"/>
                  <a:gd name="T67" fmla="*/ 73 h 1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6"/>
                  <a:gd name="T103" fmla="*/ 0 h 100"/>
                  <a:gd name="T104" fmla="*/ 306 w 306"/>
                  <a:gd name="T105" fmla="*/ 100 h 1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6" h="100">
                    <a:moveTo>
                      <a:pt x="10" y="73"/>
                    </a:moveTo>
                    <a:lnTo>
                      <a:pt x="0" y="94"/>
                    </a:lnTo>
                    <a:lnTo>
                      <a:pt x="39" y="91"/>
                    </a:lnTo>
                    <a:lnTo>
                      <a:pt x="55" y="82"/>
                    </a:lnTo>
                    <a:lnTo>
                      <a:pt x="109" y="71"/>
                    </a:lnTo>
                    <a:lnTo>
                      <a:pt x="123" y="77"/>
                    </a:lnTo>
                    <a:lnTo>
                      <a:pt x="159" y="73"/>
                    </a:lnTo>
                    <a:lnTo>
                      <a:pt x="159" y="75"/>
                    </a:lnTo>
                    <a:lnTo>
                      <a:pt x="212" y="99"/>
                    </a:lnTo>
                    <a:lnTo>
                      <a:pt x="243" y="92"/>
                    </a:lnTo>
                    <a:lnTo>
                      <a:pt x="260" y="65"/>
                    </a:lnTo>
                    <a:lnTo>
                      <a:pt x="291" y="57"/>
                    </a:lnTo>
                    <a:lnTo>
                      <a:pt x="305" y="37"/>
                    </a:lnTo>
                    <a:lnTo>
                      <a:pt x="304" y="12"/>
                    </a:lnTo>
                    <a:lnTo>
                      <a:pt x="300" y="33"/>
                    </a:lnTo>
                    <a:lnTo>
                      <a:pt x="284" y="50"/>
                    </a:lnTo>
                    <a:lnTo>
                      <a:pt x="277" y="48"/>
                    </a:lnTo>
                    <a:lnTo>
                      <a:pt x="255" y="53"/>
                    </a:lnTo>
                    <a:lnTo>
                      <a:pt x="255" y="47"/>
                    </a:lnTo>
                    <a:lnTo>
                      <a:pt x="277" y="42"/>
                    </a:lnTo>
                    <a:lnTo>
                      <a:pt x="257" y="40"/>
                    </a:lnTo>
                    <a:lnTo>
                      <a:pt x="280" y="34"/>
                    </a:lnTo>
                    <a:lnTo>
                      <a:pt x="289" y="37"/>
                    </a:lnTo>
                    <a:lnTo>
                      <a:pt x="293" y="18"/>
                    </a:lnTo>
                    <a:lnTo>
                      <a:pt x="288" y="14"/>
                    </a:lnTo>
                    <a:lnTo>
                      <a:pt x="260" y="22"/>
                    </a:lnTo>
                    <a:lnTo>
                      <a:pt x="260" y="10"/>
                    </a:lnTo>
                    <a:lnTo>
                      <a:pt x="272" y="13"/>
                    </a:lnTo>
                    <a:lnTo>
                      <a:pt x="288" y="4"/>
                    </a:lnTo>
                    <a:lnTo>
                      <a:pt x="279" y="0"/>
                    </a:lnTo>
                    <a:lnTo>
                      <a:pt x="188" y="15"/>
                    </a:lnTo>
                    <a:lnTo>
                      <a:pt x="76" y="32"/>
                    </a:lnTo>
                    <a:lnTo>
                      <a:pt x="25" y="73"/>
                    </a:lnTo>
                    <a:lnTo>
                      <a:pt x="10" y="73"/>
                    </a:lnTo>
                  </a:path>
                </a:pathLst>
              </a:custGeom>
              <a:solidFill>
                <a:srgbClr val="BFFFBF"/>
              </a:solidFill>
              <a:ln w="12700" cap="rnd">
                <a:solidFill>
                  <a:srgbClr val="000000"/>
                </a:solidFill>
                <a:round/>
                <a:headEnd/>
                <a:tailEnd/>
              </a:ln>
            </p:spPr>
            <p:txBody>
              <a:bodyPr/>
              <a:lstStyle/>
              <a:p>
                <a:endParaRPr lang="tr-TR"/>
              </a:p>
            </p:txBody>
          </p:sp>
          <p:sp>
            <p:nvSpPr>
              <p:cNvPr id="143210" name="Freeform 45"/>
              <p:cNvSpPr>
                <a:spLocks/>
              </p:cNvSpPr>
              <p:nvPr/>
            </p:nvSpPr>
            <p:spPr bwMode="auto">
              <a:xfrm>
                <a:off x="2954" y="1080"/>
                <a:ext cx="267" cy="125"/>
              </a:xfrm>
              <a:custGeom>
                <a:avLst/>
                <a:gdLst>
                  <a:gd name="T0" fmla="*/ 44 w 267"/>
                  <a:gd name="T1" fmla="*/ 87 h 125"/>
                  <a:gd name="T2" fmla="*/ 36 w 267"/>
                  <a:gd name="T3" fmla="*/ 99 h 125"/>
                  <a:gd name="T4" fmla="*/ 25 w 267"/>
                  <a:gd name="T5" fmla="*/ 103 h 125"/>
                  <a:gd name="T6" fmla="*/ 24 w 267"/>
                  <a:gd name="T7" fmla="*/ 111 h 125"/>
                  <a:gd name="T8" fmla="*/ 1 w 267"/>
                  <a:gd name="T9" fmla="*/ 117 h 125"/>
                  <a:gd name="T10" fmla="*/ 0 w 267"/>
                  <a:gd name="T11" fmla="*/ 124 h 125"/>
                  <a:gd name="T12" fmla="*/ 63 w 267"/>
                  <a:gd name="T13" fmla="*/ 116 h 125"/>
                  <a:gd name="T14" fmla="*/ 178 w 267"/>
                  <a:gd name="T15" fmla="*/ 98 h 125"/>
                  <a:gd name="T16" fmla="*/ 266 w 267"/>
                  <a:gd name="T17" fmla="*/ 82 h 125"/>
                  <a:gd name="T18" fmla="*/ 266 w 267"/>
                  <a:gd name="T19" fmla="*/ 69 h 125"/>
                  <a:gd name="T20" fmla="*/ 256 w 267"/>
                  <a:gd name="T21" fmla="*/ 66 h 125"/>
                  <a:gd name="T22" fmla="*/ 249 w 267"/>
                  <a:gd name="T23" fmla="*/ 72 h 125"/>
                  <a:gd name="T24" fmla="*/ 244 w 267"/>
                  <a:gd name="T25" fmla="*/ 55 h 125"/>
                  <a:gd name="T26" fmla="*/ 249 w 267"/>
                  <a:gd name="T27" fmla="*/ 40 h 125"/>
                  <a:gd name="T28" fmla="*/ 216 w 267"/>
                  <a:gd name="T29" fmla="*/ 29 h 125"/>
                  <a:gd name="T30" fmla="*/ 193 w 267"/>
                  <a:gd name="T31" fmla="*/ 32 h 125"/>
                  <a:gd name="T32" fmla="*/ 193 w 267"/>
                  <a:gd name="T33" fmla="*/ 9 h 125"/>
                  <a:gd name="T34" fmla="*/ 169 w 267"/>
                  <a:gd name="T35" fmla="*/ 0 h 125"/>
                  <a:gd name="T36" fmla="*/ 152 w 267"/>
                  <a:gd name="T37" fmla="*/ 5 h 125"/>
                  <a:gd name="T38" fmla="*/ 140 w 267"/>
                  <a:gd name="T39" fmla="*/ 27 h 125"/>
                  <a:gd name="T40" fmla="*/ 120 w 267"/>
                  <a:gd name="T41" fmla="*/ 36 h 125"/>
                  <a:gd name="T42" fmla="*/ 111 w 267"/>
                  <a:gd name="T43" fmla="*/ 70 h 125"/>
                  <a:gd name="T44" fmla="*/ 78 w 267"/>
                  <a:gd name="T45" fmla="*/ 87 h 125"/>
                  <a:gd name="T46" fmla="*/ 51 w 267"/>
                  <a:gd name="T47" fmla="*/ 94 h 125"/>
                  <a:gd name="T48" fmla="*/ 44 w 267"/>
                  <a:gd name="T49" fmla="*/ 87 h 1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7"/>
                  <a:gd name="T76" fmla="*/ 0 h 125"/>
                  <a:gd name="T77" fmla="*/ 267 w 267"/>
                  <a:gd name="T78" fmla="*/ 125 h 1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7" h="125">
                    <a:moveTo>
                      <a:pt x="44" y="87"/>
                    </a:moveTo>
                    <a:lnTo>
                      <a:pt x="36" y="99"/>
                    </a:lnTo>
                    <a:lnTo>
                      <a:pt x="25" y="103"/>
                    </a:lnTo>
                    <a:lnTo>
                      <a:pt x="24" y="111"/>
                    </a:lnTo>
                    <a:lnTo>
                      <a:pt x="1" y="117"/>
                    </a:lnTo>
                    <a:lnTo>
                      <a:pt x="0" y="124"/>
                    </a:lnTo>
                    <a:lnTo>
                      <a:pt x="63" y="116"/>
                    </a:lnTo>
                    <a:lnTo>
                      <a:pt x="178" y="98"/>
                    </a:lnTo>
                    <a:lnTo>
                      <a:pt x="266" y="82"/>
                    </a:lnTo>
                    <a:lnTo>
                      <a:pt x="266" y="69"/>
                    </a:lnTo>
                    <a:lnTo>
                      <a:pt x="256" y="66"/>
                    </a:lnTo>
                    <a:lnTo>
                      <a:pt x="249" y="72"/>
                    </a:lnTo>
                    <a:lnTo>
                      <a:pt x="244" y="55"/>
                    </a:lnTo>
                    <a:lnTo>
                      <a:pt x="249" y="40"/>
                    </a:lnTo>
                    <a:lnTo>
                      <a:pt x="216" y="29"/>
                    </a:lnTo>
                    <a:lnTo>
                      <a:pt x="193" y="32"/>
                    </a:lnTo>
                    <a:lnTo>
                      <a:pt x="193" y="9"/>
                    </a:lnTo>
                    <a:lnTo>
                      <a:pt x="169" y="0"/>
                    </a:lnTo>
                    <a:lnTo>
                      <a:pt x="152" y="5"/>
                    </a:lnTo>
                    <a:lnTo>
                      <a:pt x="140" y="27"/>
                    </a:lnTo>
                    <a:lnTo>
                      <a:pt x="120" y="36"/>
                    </a:lnTo>
                    <a:lnTo>
                      <a:pt x="111" y="70"/>
                    </a:lnTo>
                    <a:lnTo>
                      <a:pt x="78" y="87"/>
                    </a:lnTo>
                    <a:lnTo>
                      <a:pt x="51" y="94"/>
                    </a:lnTo>
                    <a:lnTo>
                      <a:pt x="44" y="87"/>
                    </a:lnTo>
                  </a:path>
                </a:pathLst>
              </a:custGeom>
              <a:solidFill>
                <a:srgbClr val="BF5FFF"/>
              </a:solidFill>
              <a:ln w="12700" cap="rnd">
                <a:solidFill>
                  <a:srgbClr val="000000"/>
                </a:solidFill>
                <a:round/>
                <a:headEnd/>
                <a:tailEnd/>
              </a:ln>
            </p:spPr>
            <p:txBody>
              <a:bodyPr/>
              <a:lstStyle/>
              <a:p>
                <a:endParaRPr lang="tr-TR"/>
              </a:p>
            </p:txBody>
          </p:sp>
          <p:sp>
            <p:nvSpPr>
              <p:cNvPr id="143211" name="Freeform 46"/>
              <p:cNvSpPr>
                <a:spLocks/>
              </p:cNvSpPr>
              <p:nvPr/>
            </p:nvSpPr>
            <p:spPr bwMode="auto">
              <a:xfrm>
                <a:off x="2971" y="1056"/>
                <a:ext cx="153" cy="118"/>
              </a:xfrm>
              <a:custGeom>
                <a:avLst/>
                <a:gdLst>
                  <a:gd name="T0" fmla="*/ 16 w 153"/>
                  <a:gd name="T1" fmla="*/ 61 h 118"/>
                  <a:gd name="T2" fmla="*/ 4 w 153"/>
                  <a:gd name="T3" fmla="*/ 59 h 118"/>
                  <a:gd name="T4" fmla="*/ 0 w 153"/>
                  <a:gd name="T5" fmla="*/ 77 h 118"/>
                  <a:gd name="T6" fmla="*/ 4 w 153"/>
                  <a:gd name="T7" fmla="*/ 97 h 118"/>
                  <a:gd name="T8" fmla="*/ 26 w 153"/>
                  <a:gd name="T9" fmla="*/ 110 h 118"/>
                  <a:gd name="T10" fmla="*/ 31 w 153"/>
                  <a:gd name="T11" fmla="*/ 117 h 118"/>
                  <a:gd name="T12" fmla="*/ 59 w 153"/>
                  <a:gd name="T13" fmla="*/ 110 h 118"/>
                  <a:gd name="T14" fmla="*/ 92 w 153"/>
                  <a:gd name="T15" fmla="*/ 95 h 118"/>
                  <a:gd name="T16" fmla="*/ 102 w 153"/>
                  <a:gd name="T17" fmla="*/ 60 h 118"/>
                  <a:gd name="T18" fmla="*/ 123 w 153"/>
                  <a:gd name="T19" fmla="*/ 51 h 118"/>
                  <a:gd name="T20" fmla="*/ 135 w 153"/>
                  <a:gd name="T21" fmla="*/ 30 h 118"/>
                  <a:gd name="T22" fmla="*/ 152 w 153"/>
                  <a:gd name="T23" fmla="*/ 24 h 118"/>
                  <a:gd name="T24" fmla="*/ 130 w 153"/>
                  <a:gd name="T25" fmla="*/ 21 h 118"/>
                  <a:gd name="T26" fmla="*/ 92 w 153"/>
                  <a:gd name="T27" fmla="*/ 37 h 118"/>
                  <a:gd name="T28" fmla="*/ 86 w 153"/>
                  <a:gd name="T29" fmla="*/ 22 h 118"/>
                  <a:gd name="T30" fmla="*/ 53 w 153"/>
                  <a:gd name="T31" fmla="*/ 23 h 118"/>
                  <a:gd name="T32" fmla="*/ 45 w 153"/>
                  <a:gd name="T33" fmla="*/ 0 h 118"/>
                  <a:gd name="T34" fmla="*/ 36 w 153"/>
                  <a:gd name="T35" fmla="*/ 6 h 118"/>
                  <a:gd name="T36" fmla="*/ 39 w 153"/>
                  <a:gd name="T37" fmla="*/ 40 h 118"/>
                  <a:gd name="T38" fmla="*/ 24 w 153"/>
                  <a:gd name="T39" fmla="*/ 43 h 118"/>
                  <a:gd name="T40" fmla="*/ 16 w 153"/>
                  <a:gd name="T41" fmla="*/ 61 h 1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3"/>
                  <a:gd name="T64" fmla="*/ 0 h 118"/>
                  <a:gd name="T65" fmla="*/ 153 w 153"/>
                  <a:gd name="T66" fmla="*/ 118 h 1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3" h="118">
                    <a:moveTo>
                      <a:pt x="16" y="61"/>
                    </a:moveTo>
                    <a:lnTo>
                      <a:pt x="4" y="59"/>
                    </a:lnTo>
                    <a:lnTo>
                      <a:pt x="0" y="77"/>
                    </a:lnTo>
                    <a:lnTo>
                      <a:pt x="4" y="97"/>
                    </a:lnTo>
                    <a:lnTo>
                      <a:pt x="26" y="110"/>
                    </a:lnTo>
                    <a:lnTo>
                      <a:pt x="31" y="117"/>
                    </a:lnTo>
                    <a:lnTo>
                      <a:pt x="59" y="110"/>
                    </a:lnTo>
                    <a:lnTo>
                      <a:pt x="92" y="95"/>
                    </a:lnTo>
                    <a:lnTo>
                      <a:pt x="102" y="60"/>
                    </a:lnTo>
                    <a:lnTo>
                      <a:pt x="123" y="51"/>
                    </a:lnTo>
                    <a:lnTo>
                      <a:pt x="135" y="30"/>
                    </a:lnTo>
                    <a:lnTo>
                      <a:pt x="152" y="24"/>
                    </a:lnTo>
                    <a:lnTo>
                      <a:pt x="130" y="21"/>
                    </a:lnTo>
                    <a:lnTo>
                      <a:pt x="92" y="37"/>
                    </a:lnTo>
                    <a:lnTo>
                      <a:pt x="86" y="22"/>
                    </a:lnTo>
                    <a:lnTo>
                      <a:pt x="53" y="23"/>
                    </a:lnTo>
                    <a:lnTo>
                      <a:pt x="45" y="0"/>
                    </a:lnTo>
                    <a:lnTo>
                      <a:pt x="36" y="6"/>
                    </a:lnTo>
                    <a:lnTo>
                      <a:pt x="39" y="40"/>
                    </a:lnTo>
                    <a:lnTo>
                      <a:pt x="24" y="43"/>
                    </a:lnTo>
                    <a:lnTo>
                      <a:pt x="16" y="61"/>
                    </a:lnTo>
                  </a:path>
                </a:pathLst>
              </a:custGeom>
              <a:solidFill>
                <a:srgbClr val="BFDFFF"/>
              </a:solidFill>
              <a:ln w="12700" cap="rnd">
                <a:solidFill>
                  <a:srgbClr val="000000"/>
                </a:solidFill>
                <a:round/>
                <a:headEnd/>
                <a:tailEnd/>
              </a:ln>
            </p:spPr>
            <p:txBody>
              <a:bodyPr/>
              <a:lstStyle/>
              <a:p>
                <a:endParaRPr lang="tr-TR"/>
              </a:p>
            </p:txBody>
          </p:sp>
          <p:sp>
            <p:nvSpPr>
              <p:cNvPr id="143212" name="Freeform 47"/>
              <p:cNvSpPr>
                <a:spLocks/>
              </p:cNvSpPr>
              <p:nvPr/>
            </p:nvSpPr>
            <p:spPr bwMode="auto">
              <a:xfrm>
                <a:off x="3187" y="1058"/>
                <a:ext cx="44" cy="41"/>
              </a:xfrm>
              <a:custGeom>
                <a:avLst/>
                <a:gdLst>
                  <a:gd name="T0" fmla="*/ 0 w 44"/>
                  <a:gd name="T1" fmla="*/ 2 h 41"/>
                  <a:gd name="T2" fmla="*/ 9 w 44"/>
                  <a:gd name="T3" fmla="*/ 0 h 41"/>
                  <a:gd name="T4" fmla="*/ 29 w 44"/>
                  <a:gd name="T5" fmla="*/ 9 h 41"/>
                  <a:gd name="T6" fmla="*/ 29 w 44"/>
                  <a:gd name="T7" fmla="*/ 18 h 41"/>
                  <a:gd name="T8" fmla="*/ 42 w 44"/>
                  <a:gd name="T9" fmla="*/ 24 h 41"/>
                  <a:gd name="T10" fmla="*/ 43 w 44"/>
                  <a:gd name="T11" fmla="*/ 36 h 41"/>
                  <a:gd name="T12" fmla="*/ 21 w 44"/>
                  <a:gd name="T13" fmla="*/ 40 h 41"/>
                  <a:gd name="T14" fmla="*/ 0 w 44"/>
                  <a:gd name="T15" fmla="*/ 2 h 41"/>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41"/>
                  <a:gd name="T26" fmla="*/ 44 w 44"/>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41">
                    <a:moveTo>
                      <a:pt x="0" y="2"/>
                    </a:moveTo>
                    <a:lnTo>
                      <a:pt x="9" y="0"/>
                    </a:lnTo>
                    <a:lnTo>
                      <a:pt x="29" y="9"/>
                    </a:lnTo>
                    <a:lnTo>
                      <a:pt x="29" y="18"/>
                    </a:lnTo>
                    <a:lnTo>
                      <a:pt x="42" y="24"/>
                    </a:lnTo>
                    <a:lnTo>
                      <a:pt x="43" y="36"/>
                    </a:lnTo>
                    <a:lnTo>
                      <a:pt x="21" y="40"/>
                    </a:lnTo>
                    <a:lnTo>
                      <a:pt x="0" y="2"/>
                    </a:lnTo>
                  </a:path>
                </a:pathLst>
              </a:custGeom>
              <a:solidFill>
                <a:srgbClr val="008000"/>
              </a:solidFill>
              <a:ln w="12700" cap="rnd">
                <a:solidFill>
                  <a:srgbClr val="000000"/>
                </a:solidFill>
                <a:round/>
                <a:headEnd/>
                <a:tailEnd/>
              </a:ln>
            </p:spPr>
            <p:txBody>
              <a:bodyPr/>
              <a:lstStyle/>
              <a:p>
                <a:endParaRPr lang="tr-TR"/>
              </a:p>
            </p:txBody>
          </p:sp>
          <p:sp>
            <p:nvSpPr>
              <p:cNvPr id="143213" name="Freeform 48"/>
              <p:cNvSpPr>
                <a:spLocks/>
              </p:cNvSpPr>
              <p:nvPr/>
            </p:nvSpPr>
            <p:spPr bwMode="auto">
              <a:xfrm>
                <a:off x="3005" y="980"/>
                <a:ext cx="207" cy="101"/>
              </a:xfrm>
              <a:custGeom>
                <a:avLst/>
                <a:gdLst>
                  <a:gd name="T0" fmla="*/ 19 w 207"/>
                  <a:gd name="T1" fmla="*/ 14 h 101"/>
                  <a:gd name="T2" fmla="*/ 0 w 207"/>
                  <a:gd name="T3" fmla="*/ 28 h 101"/>
                  <a:gd name="T4" fmla="*/ 10 w 207"/>
                  <a:gd name="T5" fmla="*/ 76 h 101"/>
                  <a:gd name="T6" fmla="*/ 19 w 207"/>
                  <a:gd name="T7" fmla="*/ 100 h 101"/>
                  <a:gd name="T8" fmla="*/ 54 w 207"/>
                  <a:gd name="T9" fmla="*/ 98 h 101"/>
                  <a:gd name="T10" fmla="*/ 184 w 207"/>
                  <a:gd name="T11" fmla="*/ 80 h 101"/>
                  <a:gd name="T12" fmla="*/ 193 w 207"/>
                  <a:gd name="T13" fmla="*/ 77 h 101"/>
                  <a:gd name="T14" fmla="*/ 206 w 207"/>
                  <a:gd name="T15" fmla="*/ 54 h 101"/>
                  <a:gd name="T16" fmla="*/ 187 w 207"/>
                  <a:gd name="T17" fmla="*/ 42 h 101"/>
                  <a:gd name="T18" fmla="*/ 197 w 207"/>
                  <a:gd name="T19" fmla="*/ 13 h 101"/>
                  <a:gd name="T20" fmla="*/ 182 w 207"/>
                  <a:gd name="T21" fmla="*/ 10 h 101"/>
                  <a:gd name="T22" fmla="*/ 182 w 207"/>
                  <a:gd name="T23" fmla="*/ 3 h 101"/>
                  <a:gd name="T24" fmla="*/ 175 w 207"/>
                  <a:gd name="T25" fmla="*/ 0 h 101"/>
                  <a:gd name="T26" fmla="*/ 25 w 207"/>
                  <a:gd name="T27" fmla="*/ 21 h 101"/>
                  <a:gd name="T28" fmla="*/ 19 w 207"/>
                  <a:gd name="T29" fmla="*/ 14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7"/>
                  <a:gd name="T46" fmla="*/ 0 h 101"/>
                  <a:gd name="T47" fmla="*/ 207 w 207"/>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7" h="101">
                    <a:moveTo>
                      <a:pt x="19" y="14"/>
                    </a:moveTo>
                    <a:lnTo>
                      <a:pt x="0" y="28"/>
                    </a:lnTo>
                    <a:lnTo>
                      <a:pt x="10" y="76"/>
                    </a:lnTo>
                    <a:lnTo>
                      <a:pt x="19" y="100"/>
                    </a:lnTo>
                    <a:lnTo>
                      <a:pt x="54" y="98"/>
                    </a:lnTo>
                    <a:lnTo>
                      <a:pt x="184" y="80"/>
                    </a:lnTo>
                    <a:lnTo>
                      <a:pt x="193" y="77"/>
                    </a:lnTo>
                    <a:lnTo>
                      <a:pt x="206" y="54"/>
                    </a:lnTo>
                    <a:lnTo>
                      <a:pt x="187" y="42"/>
                    </a:lnTo>
                    <a:lnTo>
                      <a:pt x="197" y="13"/>
                    </a:lnTo>
                    <a:lnTo>
                      <a:pt x="182" y="10"/>
                    </a:lnTo>
                    <a:lnTo>
                      <a:pt x="182" y="3"/>
                    </a:lnTo>
                    <a:lnTo>
                      <a:pt x="175" y="0"/>
                    </a:lnTo>
                    <a:lnTo>
                      <a:pt x="25" y="21"/>
                    </a:lnTo>
                    <a:lnTo>
                      <a:pt x="19" y="14"/>
                    </a:lnTo>
                  </a:path>
                </a:pathLst>
              </a:custGeom>
              <a:solidFill>
                <a:srgbClr val="00BF9F"/>
              </a:solidFill>
              <a:ln w="12700" cap="rnd">
                <a:solidFill>
                  <a:srgbClr val="000000"/>
                </a:solidFill>
                <a:round/>
                <a:headEnd/>
                <a:tailEnd/>
              </a:ln>
            </p:spPr>
            <p:txBody>
              <a:bodyPr/>
              <a:lstStyle/>
              <a:p>
                <a:endParaRPr lang="tr-TR"/>
              </a:p>
            </p:txBody>
          </p:sp>
          <p:sp>
            <p:nvSpPr>
              <p:cNvPr id="143214" name="Freeform 49"/>
              <p:cNvSpPr>
                <a:spLocks/>
              </p:cNvSpPr>
              <p:nvPr/>
            </p:nvSpPr>
            <p:spPr bwMode="auto">
              <a:xfrm>
                <a:off x="3191" y="993"/>
                <a:ext cx="55" cy="80"/>
              </a:xfrm>
              <a:custGeom>
                <a:avLst/>
                <a:gdLst>
                  <a:gd name="T0" fmla="*/ 10 w 55"/>
                  <a:gd name="T1" fmla="*/ 0 h 80"/>
                  <a:gd name="T2" fmla="*/ 23 w 55"/>
                  <a:gd name="T3" fmla="*/ 0 h 80"/>
                  <a:gd name="T4" fmla="*/ 48 w 55"/>
                  <a:gd name="T5" fmla="*/ 12 h 80"/>
                  <a:gd name="T6" fmla="*/ 44 w 55"/>
                  <a:gd name="T7" fmla="*/ 21 h 80"/>
                  <a:gd name="T8" fmla="*/ 53 w 55"/>
                  <a:gd name="T9" fmla="*/ 28 h 80"/>
                  <a:gd name="T10" fmla="*/ 54 w 55"/>
                  <a:gd name="T11" fmla="*/ 65 h 80"/>
                  <a:gd name="T12" fmla="*/ 45 w 55"/>
                  <a:gd name="T13" fmla="*/ 79 h 80"/>
                  <a:gd name="T14" fmla="*/ 35 w 55"/>
                  <a:gd name="T15" fmla="*/ 74 h 80"/>
                  <a:gd name="T16" fmla="*/ 24 w 55"/>
                  <a:gd name="T17" fmla="*/ 73 h 80"/>
                  <a:gd name="T18" fmla="*/ 5 w 55"/>
                  <a:gd name="T19" fmla="*/ 66 h 80"/>
                  <a:gd name="T20" fmla="*/ 19 w 55"/>
                  <a:gd name="T21" fmla="*/ 42 h 80"/>
                  <a:gd name="T22" fmla="*/ 0 w 55"/>
                  <a:gd name="T23" fmla="*/ 30 h 80"/>
                  <a:gd name="T24" fmla="*/ 10 w 55"/>
                  <a:gd name="T25" fmla="*/ 0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80"/>
                  <a:gd name="T41" fmla="*/ 55 w 55"/>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80">
                    <a:moveTo>
                      <a:pt x="10" y="0"/>
                    </a:moveTo>
                    <a:lnTo>
                      <a:pt x="23" y="0"/>
                    </a:lnTo>
                    <a:lnTo>
                      <a:pt x="48" y="12"/>
                    </a:lnTo>
                    <a:lnTo>
                      <a:pt x="44" y="21"/>
                    </a:lnTo>
                    <a:lnTo>
                      <a:pt x="53" y="28"/>
                    </a:lnTo>
                    <a:lnTo>
                      <a:pt x="54" y="65"/>
                    </a:lnTo>
                    <a:lnTo>
                      <a:pt x="45" y="79"/>
                    </a:lnTo>
                    <a:lnTo>
                      <a:pt x="35" y="74"/>
                    </a:lnTo>
                    <a:lnTo>
                      <a:pt x="24" y="73"/>
                    </a:lnTo>
                    <a:lnTo>
                      <a:pt x="5" y="66"/>
                    </a:lnTo>
                    <a:lnTo>
                      <a:pt x="19" y="42"/>
                    </a:lnTo>
                    <a:lnTo>
                      <a:pt x="0" y="30"/>
                    </a:lnTo>
                    <a:lnTo>
                      <a:pt x="10" y="0"/>
                    </a:lnTo>
                  </a:path>
                </a:pathLst>
              </a:custGeom>
              <a:solidFill>
                <a:srgbClr val="FF00FF"/>
              </a:solidFill>
              <a:ln w="12700" cap="rnd">
                <a:solidFill>
                  <a:srgbClr val="000000"/>
                </a:solidFill>
                <a:round/>
                <a:headEnd/>
                <a:tailEnd/>
              </a:ln>
            </p:spPr>
            <p:txBody>
              <a:bodyPr/>
              <a:lstStyle/>
              <a:p>
                <a:endParaRPr lang="tr-TR"/>
              </a:p>
            </p:txBody>
          </p:sp>
          <p:sp>
            <p:nvSpPr>
              <p:cNvPr id="143215" name="Freeform 50"/>
              <p:cNvSpPr>
                <a:spLocks/>
              </p:cNvSpPr>
              <p:nvPr/>
            </p:nvSpPr>
            <p:spPr bwMode="auto">
              <a:xfrm>
                <a:off x="3023" y="869"/>
                <a:ext cx="226" cy="138"/>
              </a:xfrm>
              <a:custGeom>
                <a:avLst/>
                <a:gdLst>
                  <a:gd name="T0" fmla="*/ 17 w 226"/>
                  <a:gd name="T1" fmla="*/ 92 h 138"/>
                  <a:gd name="T2" fmla="*/ 38 w 226"/>
                  <a:gd name="T3" fmla="*/ 84 h 138"/>
                  <a:gd name="T4" fmla="*/ 67 w 226"/>
                  <a:gd name="T5" fmla="*/ 82 h 138"/>
                  <a:gd name="T6" fmla="*/ 74 w 226"/>
                  <a:gd name="T7" fmla="*/ 75 h 138"/>
                  <a:gd name="T8" fmla="*/ 85 w 226"/>
                  <a:gd name="T9" fmla="*/ 74 h 138"/>
                  <a:gd name="T10" fmla="*/ 90 w 226"/>
                  <a:gd name="T11" fmla="*/ 66 h 138"/>
                  <a:gd name="T12" fmla="*/ 100 w 226"/>
                  <a:gd name="T13" fmla="*/ 63 h 138"/>
                  <a:gd name="T14" fmla="*/ 96 w 226"/>
                  <a:gd name="T15" fmla="*/ 49 h 138"/>
                  <a:gd name="T16" fmla="*/ 90 w 226"/>
                  <a:gd name="T17" fmla="*/ 45 h 138"/>
                  <a:gd name="T18" fmla="*/ 102 w 226"/>
                  <a:gd name="T19" fmla="*/ 34 h 138"/>
                  <a:gd name="T20" fmla="*/ 110 w 226"/>
                  <a:gd name="T21" fmla="*/ 34 h 138"/>
                  <a:gd name="T22" fmla="*/ 136 w 226"/>
                  <a:gd name="T23" fmla="*/ 9 h 138"/>
                  <a:gd name="T24" fmla="*/ 176 w 226"/>
                  <a:gd name="T25" fmla="*/ 0 h 138"/>
                  <a:gd name="T26" fmla="*/ 181 w 226"/>
                  <a:gd name="T27" fmla="*/ 23 h 138"/>
                  <a:gd name="T28" fmla="*/ 183 w 226"/>
                  <a:gd name="T29" fmla="*/ 22 h 138"/>
                  <a:gd name="T30" fmla="*/ 192 w 226"/>
                  <a:gd name="T31" fmla="*/ 30 h 138"/>
                  <a:gd name="T32" fmla="*/ 193 w 226"/>
                  <a:gd name="T33" fmla="*/ 54 h 138"/>
                  <a:gd name="T34" fmla="*/ 205 w 226"/>
                  <a:gd name="T35" fmla="*/ 73 h 138"/>
                  <a:gd name="T36" fmla="*/ 210 w 226"/>
                  <a:gd name="T37" fmla="*/ 98 h 138"/>
                  <a:gd name="T38" fmla="*/ 211 w 226"/>
                  <a:gd name="T39" fmla="*/ 119 h 138"/>
                  <a:gd name="T40" fmla="*/ 225 w 226"/>
                  <a:gd name="T41" fmla="*/ 126 h 138"/>
                  <a:gd name="T42" fmla="*/ 215 w 226"/>
                  <a:gd name="T43" fmla="*/ 137 h 138"/>
                  <a:gd name="T44" fmla="*/ 188 w 226"/>
                  <a:gd name="T45" fmla="*/ 125 h 138"/>
                  <a:gd name="T46" fmla="*/ 175 w 226"/>
                  <a:gd name="T47" fmla="*/ 126 h 138"/>
                  <a:gd name="T48" fmla="*/ 162 w 226"/>
                  <a:gd name="T49" fmla="*/ 123 h 138"/>
                  <a:gd name="T50" fmla="*/ 162 w 226"/>
                  <a:gd name="T51" fmla="*/ 115 h 138"/>
                  <a:gd name="T52" fmla="*/ 154 w 226"/>
                  <a:gd name="T53" fmla="*/ 113 h 138"/>
                  <a:gd name="T54" fmla="*/ 6 w 226"/>
                  <a:gd name="T55" fmla="*/ 134 h 138"/>
                  <a:gd name="T56" fmla="*/ 0 w 226"/>
                  <a:gd name="T57" fmla="*/ 128 h 138"/>
                  <a:gd name="T58" fmla="*/ 22 w 226"/>
                  <a:gd name="T59" fmla="*/ 103 h 138"/>
                  <a:gd name="T60" fmla="*/ 17 w 226"/>
                  <a:gd name="T61" fmla="*/ 92 h 1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6"/>
                  <a:gd name="T94" fmla="*/ 0 h 138"/>
                  <a:gd name="T95" fmla="*/ 226 w 226"/>
                  <a:gd name="T96" fmla="*/ 138 h 1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6" h="138">
                    <a:moveTo>
                      <a:pt x="17" y="92"/>
                    </a:moveTo>
                    <a:lnTo>
                      <a:pt x="38" y="84"/>
                    </a:lnTo>
                    <a:lnTo>
                      <a:pt x="67" y="82"/>
                    </a:lnTo>
                    <a:lnTo>
                      <a:pt x="74" y="75"/>
                    </a:lnTo>
                    <a:lnTo>
                      <a:pt x="85" y="74"/>
                    </a:lnTo>
                    <a:lnTo>
                      <a:pt x="90" y="66"/>
                    </a:lnTo>
                    <a:lnTo>
                      <a:pt x="100" y="63"/>
                    </a:lnTo>
                    <a:lnTo>
                      <a:pt x="96" y="49"/>
                    </a:lnTo>
                    <a:lnTo>
                      <a:pt x="90" y="45"/>
                    </a:lnTo>
                    <a:lnTo>
                      <a:pt x="102" y="34"/>
                    </a:lnTo>
                    <a:lnTo>
                      <a:pt x="110" y="34"/>
                    </a:lnTo>
                    <a:lnTo>
                      <a:pt x="136" y="9"/>
                    </a:lnTo>
                    <a:lnTo>
                      <a:pt x="176" y="0"/>
                    </a:lnTo>
                    <a:lnTo>
                      <a:pt x="181" y="23"/>
                    </a:lnTo>
                    <a:lnTo>
                      <a:pt x="183" y="22"/>
                    </a:lnTo>
                    <a:lnTo>
                      <a:pt x="192" y="30"/>
                    </a:lnTo>
                    <a:lnTo>
                      <a:pt x="193" y="54"/>
                    </a:lnTo>
                    <a:lnTo>
                      <a:pt x="205" y="73"/>
                    </a:lnTo>
                    <a:lnTo>
                      <a:pt x="210" y="98"/>
                    </a:lnTo>
                    <a:lnTo>
                      <a:pt x="211" y="119"/>
                    </a:lnTo>
                    <a:lnTo>
                      <a:pt x="225" y="126"/>
                    </a:lnTo>
                    <a:lnTo>
                      <a:pt x="215" y="137"/>
                    </a:lnTo>
                    <a:lnTo>
                      <a:pt x="188" y="125"/>
                    </a:lnTo>
                    <a:lnTo>
                      <a:pt x="175" y="126"/>
                    </a:lnTo>
                    <a:lnTo>
                      <a:pt x="162" y="123"/>
                    </a:lnTo>
                    <a:lnTo>
                      <a:pt x="162" y="115"/>
                    </a:lnTo>
                    <a:lnTo>
                      <a:pt x="154" y="113"/>
                    </a:lnTo>
                    <a:lnTo>
                      <a:pt x="6" y="134"/>
                    </a:lnTo>
                    <a:lnTo>
                      <a:pt x="0" y="128"/>
                    </a:lnTo>
                    <a:lnTo>
                      <a:pt x="22" y="103"/>
                    </a:lnTo>
                    <a:lnTo>
                      <a:pt x="17" y="92"/>
                    </a:lnTo>
                  </a:path>
                </a:pathLst>
              </a:custGeom>
              <a:solidFill>
                <a:srgbClr val="BF3F00"/>
              </a:solidFill>
              <a:ln w="12700" cap="rnd">
                <a:solidFill>
                  <a:srgbClr val="000000"/>
                </a:solidFill>
                <a:round/>
                <a:headEnd/>
                <a:tailEnd/>
              </a:ln>
            </p:spPr>
            <p:txBody>
              <a:bodyPr/>
              <a:lstStyle/>
              <a:p>
                <a:endParaRPr lang="tr-TR"/>
              </a:p>
            </p:txBody>
          </p:sp>
          <p:sp>
            <p:nvSpPr>
              <p:cNvPr id="143216" name="Freeform 51"/>
              <p:cNvSpPr>
                <a:spLocks/>
              </p:cNvSpPr>
              <p:nvPr/>
            </p:nvSpPr>
            <p:spPr bwMode="auto">
              <a:xfrm>
                <a:off x="3199" y="861"/>
                <a:ext cx="61" cy="83"/>
              </a:xfrm>
              <a:custGeom>
                <a:avLst/>
                <a:gdLst>
                  <a:gd name="T0" fmla="*/ 0 w 61"/>
                  <a:gd name="T1" fmla="*/ 9 h 83"/>
                  <a:gd name="T2" fmla="*/ 44 w 61"/>
                  <a:gd name="T3" fmla="*/ 0 h 83"/>
                  <a:gd name="T4" fmla="*/ 60 w 61"/>
                  <a:gd name="T5" fmla="*/ 22 h 83"/>
                  <a:gd name="T6" fmla="*/ 52 w 61"/>
                  <a:gd name="T7" fmla="*/ 28 h 83"/>
                  <a:gd name="T8" fmla="*/ 55 w 61"/>
                  <a:gd name="T9" fmla="*/ 78 h 83"/>
                  <a:gd name="T10" fmla="*/ 30 w 61"/>
                  <a:gd name="T11" fmla="*/ 82 h 83"/>
                  <a:gd name="T12" fmla="*/ 17 w 61"/>
                  <a:gd name="T13" fmla="*/ 62 h 83"/>
                  <a:gd name="T14" fmla="*/ 17 w 61"/>
                  <a:gd name="T15" fmla="*/ 37 h 83"/>
                  <a:gd name="T16" fmla="*/ 6 w 61"/>
                  <a:gd name="T17" fmla="*/ 30 h 83"/>
                  <a:gd name="T18" fmla="*/ 0 w 61"/>
                  <a:gd name="T19" fmla="*/ 9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83"/>
                  <a:gd name="T32" fmla="*/ 61 w 61"/>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83">
                    <a:moveTo>
                      <a:pt x="0" y="9"/>
                    </a:moveTo>
                    <a:lnTo>
                      <a:pt x="44" y="0"/>
                    </a:lnTo>
                    <a:lnTo>
                      <a:pt x="60" y="22"/>
                    </a:lnTo>
                    <a:lnTo>
                      <a:pt x="52" y="28"/>
                    </a:lnTo>
                    <a:lnTo>
                      <a:pt x="55" y="78"/>
                    </a:lnTo>
                    <a:lnTo>
                      <a:pt x="30" y="82"/>
                    </a:lnTo>
                    <a:lnTo>
                      <a:pt x="17" y="62"/>
                    </a:lnTo>
                    <a:lnTo>
                      <a:pt x="17" y="37"/>
                    </a:lnTo>
                    <a:lnTo>
                      <a:pt x="6" y="30"/>
                    </a:lnTo>
                    <a:lnTo>
                      <a:pt x="0" y="9"/>
                    </a:lnTo>
                  </a:path>
                </a:pathLst>
              </a:custGeom>
              <a:solidFill>
                <a:srgbClr val="00DFFF"/>
              </a:solidFill>
              <a:ln w="12700" cap="rnd">
                <a:solidFill>
                  <a:srgbClr val="000000"/>
                </a:solidFill>
                <a:round/>
                <a:headEnd/>
                <a:tailEnd/>
              </a:ln>
            </p:spPr>
            <p:txBody>
              <a:bodyPr/>
              <a:lstStyle/>
              <a:p>
                <a:endParaRPr lang="tr-TR"/>
              </a:p>
            </p:txBody>
          </p:sp>
          <p:sp>
            <p:nvSpPr>
              <p:cNvPr id="143217" name="Freeform 52"/>
              <p:cNvSpPr>
                <a:spLocks/>
              </p:cNvSpPr>
              <p:nvPr/>
            </p:nvSpPr>
            <p:spPr bwMode="auto">
              <a:xfrm>
                <a:off x="3229" y="925"/>
                <a:ext cx="129" cy="44"/>
              </a:xfrm>
              <a:custGeom>
                <a:avLst/>
                <a:gdLst>
                  <a:gd name="T0" fmla="*/ 0 w 129"/>
                  <a:gd name="T1" fmla="*/ 17 h 44"/>
                  <a:gd name="T2" fmla="*/ 65 w 129"/>
                  <a:gd name="T3" fmla="*/ 5 h 44"/>
                  <a:gd name="T4" fmla="*/ 73 w 129"/>
                  <a:gd name="T5" fmla="*/ 6 h 44"/>
                  <a:gd name="T6" fmla="*/ 81 w 129"/>
                  <a:gd name="T7" fmla="*/ 0 h 44"/>
                  <a:gd name="T8" fmla="*/ 87 w 129"/>
                  <a:gd name="T9" fmla="*/ 3 h 44"/>
                  <a:gd name="T10" fmla="*/ 80 w 129"/>
                  <a:gd name="T11" fmla="*/ 15 h 44"/>
                  <a:gd name="T12" fmla="*/ 93 w 129"/>
                  <a:gd name="T13" fmla="*/ 14 h 44"/>
                  <a:gd name="T14" fmla="*/ 101 w 129"/>
                  <a:gd name="T15" fmla="*/ 24 h 44"/>
                  <a:gd name="T16" fmla="*/ 110 w 129"/>
                  <a:gd name="T17" fmla="*/ 25 h 44"/>
                  <a:gd name="T18" fmla="*/ 116 w 129"/>
                  <a:gd name="T19" fmla="*/ 23 h 44"/>
                  <a:gd name="T20" fmla="*/ 116 w 129"/>
                  <a:gd name="T21" fmla="*/ 18 h 44"/>
                  <a:gd name="T22" fmla="*/ 105 w 129"/>
                  <a:gd name="T23" fmla="*/ 11 h 44"/>
                  <a:gd name="T24" fmla="*/ 114 w 129"/>
                  <a:gd name="T25" fmla="*/ 11 h 44"/>
                  <a:gd name="T26" fmla="*/ 128 w 129"/>
                  <a:gd name="T27" fmla="*/ 25 h 44"/>
                  <a:gd name="T28" fmla="*/ 114 w 129"/>
                  <a:gd name="T29" fmla="*/ 34 h 44"/>
                  <a:gd name="T30" fmla="*/ 99 w 129"/>
                  <a:gd name="T31" fmla="*/ 30 h 44"/>
                  <a:gd name="T32" fmla="*/ 89 w 129"/>
                  <a:gd name="T33" fmla="*/ 40 h 44"/>
                  <a:gd name="T34" fmla="*/ 70 w 129"/>
                  <a:gd name="T35" fmla="*/ 30 h 44"/>
                  <a:gd name="T36" fmla="*/ 5 w 129"/>
                  <a:gd name="T37" fmla="*/ 43 h 44"/>
                  <a:gd name="T38" fmla="*/ 0 w 129"/>
                  <a:gd name="T39" fmla="*/ 17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44"/>
                  <a:gd name="T62" fmla="*/ 129 w 129"/>
                  <a:gd name="T63" fmla="*/ 44 h 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44">
                    <a:moveTo>
                      <a:pt x="0" y="17"/>
                    </a:moveTo>
                    <a:lnTo>
                      <a:pt x="65" y="5"/>
                    </a:lnTo>
                    <a:lnTo>
                      <a:pt x="73" y="6"/>
                    </a:lnTo>
                    <a:lnTo>
                      <a:pt x="81" y="0"/>
                    </a:lnTo>
                    <a:lnTo>
                      <a:pt x="87" y="3"/>
                    </a:lnTo>
                    <a:lnTo>
                      <a:pt x="80" y="15"/>
                    </a:lnTo>
                    <a:lnTo>
                      <a:pt x="93" y="14"/>
                    </a:lnTo>
                    <a:lnTo>
                      <a:pt x="101" y="24"/>
                    </a:lnTo>
                    <a:lnTo>
                      <a:pt x="110" y="25"/>
                    </a:lnTo>
                    <a:lnTo>
                      <a:pt x="116" y="23"/>
                    </a:lnTo>
                    <a:lnTo>
                      <a:pt x="116" y="18"/>
                    </a:lnTo>
                    <a:lnTo>
                      <a:pt x="105" y="11"/>
                    </a:lnTo>
                    <a:lnTo>
                      <a:pt x="114" y="11"/>
                    </a:lnTo>
                    <a:lnTo>
                      <a:pt x="128" y="25"/>
                    </a:lnTo>
                    <a:lnTo>
                      <a:pt x="114" y="34"/>
                    </a:lnTo>
                    <a:lnTo>
                      <a:pt x="99" y="30"/>
                    </a:lnTo>
                    <a:lnTo>
                      <a:pt x="89" y="40"/>
                    </a:lnTo>
                    <a:lnTo>
                      <a:pt x="70" y="30"/>
                    </a:lnTo>
                    <a:lnTo>
                      <a:pt x="5" y="43"/>
                    </a:lnTo>
                    <a:lnTo>
                      <a:pt x="0" y="17"/>
                    </a:lnTo>
                  </a:path>
                </a:pathLst>
              </a:custGeom>
              <a:solidFill>
                <a:srgbClr val="5F009F"/>
              </a:solidFill>
              <a:ln w="12700" cap="rnd">
                <a:solidFill>
                  <a:srgbClr val="000000"/>
                </a:solidFill>
                <a:round/>
                <a:headEnd/>
                <a:tailEnd/>
              </a:ln>
            </p:spPr>
            <p:txBody>
              <a:bodyPr/>
              <a:lstStyle/>
              <a:p>
                <a:endParaRPr lang="tr-TR"/>
              </a:p>
            </p:txBody>
          </p:sp>
          <p:sp>
            <p:nvSpPr>
              <p:cNvPr id="143218" name="Freeform 53"/>
              <p:cNvSpPr>
                <a:spLocks/>
              </p:cNvSpPr>
              <p:nvPr/>
            </p:nvSpPr>
            <p:spPr bwMode="auto">
              <a:xfrm>
                <a:off x="3233" y="958"/>
                <a:ext cx="67" cy="38"/>
              </a:xfrm>
              <a:custGeom>
                <a:avLst/>
                <a:gdLst>
                  <a:gd name="T0" fmla="*/ 0 w 67"/>
                  <a:gd name="T1" fmla="*/ 9 h 38"/>
                  <a:gd name="T2" fmla="*/ 51 w 67"/>
                  <a:gd name="T3" fmla="*/ 0 h 38"/>
                  <a:gd name="T4" fmla="*/ 66 w 67"/>
                  <a:gd name="T5" fmla="*/ 17 h 38"/>
                  <a:gd name="T6" fmla="*/ 57 w 67"/>
                  <a:gd name="T7" fmla="*/ 24 h 38"/>
                  <a:gd name="T8" fmla="*/ 41 w 67"/>
                  <a:gd name="T9" fmla="*/ 22 h 38"/>
                  <a:gd name="T10" fmla="*/ 16 w 67"/>
                  <a:gd name="T11" fmla="*/ 37 h 38"/>
                  <a:gd name="T12" fmla="*/ 3 w 67"/>
                  <a:gd name="T13" fmla="*/ 29 h 38"/>
                  <a:gd name="T14" fmla="*/ 0 w 67"/>
                  <a:gd name="T15" fmla="*/ 9 h 38"/>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38"/>
                  <a:gd name="T26" fmla="*/ 67 w 67"/>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38">
                    <a:moveTo>
                      <a:pt x="0" y="9"/>
                    </a:moveTo>
                    <a:lnTo>
                      <a:pt x="51" y="0"/>
                    </a:lnTo>
                    <a:lnTo>
                      <a:pt x="66" y="17"/>
                    </a:lnTo>
                    <a:lnTo>
                      <a:pt x="57" y="24"/>
                    </a:lnTo>
                    <a:lnTo>
                      <a:pt x="41" y="22"/>
                    </a:lnTo>
                    <a:lnTo>
                      <a:pt x="16" y="37"/>
                    </a:lnTo>
                    <a:lnTo>
                      <a:pt x="3" y="29"/>
                    </a:lnTo>
                    <a:lnTo>
                      <a:pt x="0" y="9"/>
                    </a:lnTo>
                  </a:path>
                </a:pathLst>
              </a:custGeom>
              <a:solidFill>
                <a:srgbClr val="DFBFFF"/>
              </a:solidFill>
              <a:ln w="12700" cap="rnd">
                <a:solidFill>
                  <a:srgbClr val="000000"/>
                </a:solidFill>
                <a:round/>
                <a:headEnd/>
                <a:tailEnd/>
              </a:ln>
            </p:spPr>
            <p:txBody>
              <a:bodyPr/>
              <a:lstStyle/>
              <a:p>
                <a:endParaRPr lang="tr-TR"/>
              </a:p>
            </p:txBody>
          </p:sp>
          <p:sp>
            <p:nvSpPr>
              <p:cNvPr id="143219" name="Freeform 54"/>
              <p:cNvSpPr>
                <a:spLocks/>
              </p:cNvSpPr>
              <p:nvPr/>
            </p:nvSpPr>
            <p:spPr bwMode="auto">
              <a:xfrm>
                <a:off x="3244" y="985"/>
                <a:ext cx="66" cy="29"/>
              </a:xfrm>
              <a:custGeom>
                <a:avLst/>
                <a:gdLst>
                  <a:gd name="T0" fmla="*/ 0 w 66"/>
                  <a:gd name="T1" fmla="*/ 21 h 29"/>
                  <a:gd name="T2" fmla="*/ 27 w 66"/>
                  <a:gd name="T3" fmla="*/ 11 h 29"/>
                  <a:gd name="T4" fmla="*/ 53 w 66"/>
                  <a:gd name="T5" fmla="*/ 0 h 29"/>
                  <a:gd name="T6" fmla="*/ 57 w 66"/>
                  <a:gd name="T7" fmla="*/ 0 h 29"/>
                  <a:gd name="T8" fmla="*/ 65 w 66"/>
                  <a:gd name="T9" fmla="*/ 1 h 29"/>
                  <a:gd name="T10" fmla="*/ 40 w 66"/>
                  <a:gd name="T11" fmla="*/ 16 h 29"/>
                  <a:gd name="T12" fmla="*/ 8 w 66"/>
                  <a:gd name="T13" fmla="*/ 28 h 29"/>
                  <a:gd name="T14" fmla="*/ 0 w 66"/>
                  <a:gd name="T15" fmla="*/ 21 h 2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29"/>
                  <a:gd name="T26" fmla="*/ 66 w 66"/>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29">
                    <a:moveTo>
                      <a:pt x="0" y="21"/>
                    </a:moveTo>
                    <a:lnTo>
                      <a:pt x="27" y="11"/>
                    </a:lnTo>
                    <a:lnTo>
                      <a:pt x="53" y="0"/>
                    </a:lnTo>
                    <a:lnTo>
                      <a:pt x="57" y="0"/>
                    </a:lnTo>
                    <a:lnTo>
                      <a:pt x="65" y="1"/>
                    </a:lnTo>
                    <a:lnTo>
                      <a:pt x="40" y="16"/>
                    </a:lnTo>
                    <a:lnTo>
                      <a:pt x="8" y="28"/>
                    </a:lnTo>
                    <a:lnTo>
                      <a:pt x="0" y="21"/>
                    </a:lnTo>
                  </a:path>
                </a:pathLst>
              </a:custGeom>
              <a:solidFill>
                <a:srgbClr val="BF3F00"/>
              </a:solidFill>
              <a:ln w="12700" cap="rnd">
                <a:solidFill>
                  <a:srgbClr val="000000"/>
                </a:solidFill>
                <a:round/>
                <a:headEnd/>
                <a:tailEnd/>
              </a:ln>
            </p:spPr>
            <p:txBody>
              <a:bodyPr/>
              <a:lstStyle/>
              <a:p>
                <a:endParaRPr lang="tr-TR"/>
              </a:p>
            </p:txBody>
          </p:sp>
          <p:sp>
            <p:nvSpPr>
              <p:cNvPr id="143220" name="Freeform 55"/>
              <p:cNvSpPr>
                <a:spLocks/>
              </p:cNvSpPr>
              <p:nvPr/>
            </p:nvSpPr>
            <p:spPr bwMode="auto">
              <a:xfrm>
                <a:off x="3243" y="846"/>
                <a:ext cx="71" cy="92"/>
              </a:xfrm>
              <a:custGeom>
                <a:avLst/>
                <a:gdLst>
                  <a:gd name="T0" fmla="*/ 15 w 71"/>
                  <a:gd name="T1" fmla="*/ 0 h 92"/>
                  <a:gd name="T2" fmla="*/ 0 w 71"/>
                  <a:gd name="T3" fmla="*/ 16 h 92"/>
                  <a:gd name="T4" fmla="*/ 16 w 71"/>
                  <a:gd name="T5" fmla="*/ 37 h 92"/>
                  <a:gd name="T6" fmla="*/ 6 w 71"/>
                  <a:gd name="T7" fmla="*/ 43 h 92"/>
                  <a:gd name="T8" fmla="*/ 10 w 71"/>
                  <a:gd name="T9" fmla="*/ 91 h 92"/>
                  <a:gd name="T10" fmla="*/ 49 w 71"/>
                  <a:gd name="T11" fmla="*/ 84 h 92"/>
                  <a:gd name="T12" fmla="*/ 60 w 71"/>
                  <a:gd name="T13" fmla="*/ 84 h 92"/>
                  <a:gd name="T14" fmla="*/ 66 w 71"/>
                  <a:gd name="T15" fmla="*/ 79 h 92"/>
                  <a:gd name="T16" fmla="*/ 66 w 71"/>
                  <a:gd name="T17" fmla="*/ 70 h 92"/>
                  <a:gd name="T18" fmla="*/ 70 w 71"/>
                  <a:gd name="T19" fmla="*/ 64 h 92"/>
                  <a:gd name="T20" fmla="*/ 48 w 71"/>
                  <a:gd name="T21" fmla="*/ 57 h 92"/>
                  <a:gd name="T22" fmla="*/ 20 w 71"/>
                  <a:gd name="T23" fmla="*/ 4 h 92"/>
                  <a:gd name="T24" fmla="*/ 15 w 71"/>
                  <a:gd name="T25" fmla="*/ 0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92"/>
                  <a:gd name="T41" fmla="*/ 71 w 71"/>
                  <a:gd name="T42" fmla="*/ 92 h 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92">
                    <a:moveTo>
                      <a:pt x="15" y="0"/>
                    </a:moveTo>
                    <a:lnTo>
                      <a:pt x="0" y="16"/>
                    </a:lnTo>
                    <a:lnTo>
                      <a:pt x="16" y="37"/>
                    </a:lnTo>
                    <a:lnTo>
                      <a:pt x="6" y="43"/>
                    </a:lnTo>
                    <a:lnTo>
                      <a:pt x="10" y="91"/>
                    </a:lnTo>
                    <a:lnTo>
                      <a:pt x="49" y="84"/>
                    </a:lnTo>
                    <a:lnTo>
                      <a:pt x="60" y="84"/>
                    </a:lnTo>
                    <a:lnTo>
                      <a:pt x="66" y="79"/>
                    </a:lnTo>
                    <a:lnTo>
                      <a:pt x="66" y="70"/>
                    </a:lnTo>
                    <a:lnTo>
                      <a:pt x="70" y="64"/>
                    </a:lnTo>
                    <a:lnTo>
                      <a:pt x="48" y="57"/>
                    </a:lnTo>
                    <a:lnTo>
                      <a:pt x="20" y="4"/>
                    </a:lnTo>
                    <a:lnTo>
                      <a:pt x="15" y="0"/>
                    </a:lnTo>
                  </a:path>
                </a:pathLst>
              </a:custGeom>
              <a:solidFill>
                <a:srgbClr val="7FFFDF"/>
              </a:solidFill>
              <a:ln w="12700" cap="rnd">
                <a:solidFill>
                  <a:srgbClr val="000000"/>
                </a:solidFill>
                <a:round/>
                <a:headEnd/>
                <a:tailEnd/>
              </a:ln>
            </p:spPr>
            <p:txBody>
              <a:bodyPr/>
              <a:lstStyle/>
              <a:p>
                <a:endParaRPr lang="tr-TR"/>
              </a:p>
            </p:txBody>
          </p:sp>
          <p:sp>
            <p:nvSpPr>
              <p:cNvPr id="143221" name="Freeform 56"/>
              <p:cNvSpPr>
                <a:spLocks/>
              </p:cNvSpPr>
              <p:nvPr/>
            </p:nvSpPr>
            <p:spPr bwMode="auto">
              <a:xfrm>
                <a:off x="3284" y="954"/>
                <a:ext cx="34" cy="22"/>
              </a:xfrm>
              <a:custGeom>
                <a:avLst/>
                <a:gdLst>
                  <a:gd name="T0" fmla="*/ 0 w 34"/>
                  <a:gd name="T1" fmla="*/ 3 h 22"/>
                  <a:gd name="T2" fmla="*/ 14 w 34"/>
                  <a:gd name="T3" fmla="*/ 0 h 22"/>
                  <a:gd name="T4" fmla="*/ 33 w 34"/>
                  <a:gd name="T5" fmla="*/ 11 h 22"/>
                  <a:gd name="T6" fmla="*/ 29 w 34"/>
                  <a:gd name="T7" fmla="*/ 14 h 22"/>
                  <a:gd name="T8" fmla="*/ 20 w 34"/>
                  <a:gd name="T9" fmla="*/ 14 h 22"/>
                  <a:gd name="T10" fmla="*/ 15 w 34"/>
                  <a:gd name="T11" fmla="*/ 21 h 22"/>
                  <a:gd name="T12" fmla="*/ 0 w 34"/>
                  <a:gd name="T13" fmla="*/ 3 h 22"/>
                  <a:gd name="T14" fmla="*/ 0 60000 65536"/>
                  <a:gd name="T15" fmla="*/ 0 60000 65536"/>
                  <a:gd name="T16" fmla="*/ 0 60000 65536"/>
                  <a:gd name="T17" fmla="*/ 0 60000 65536"/>
                  <a:gd name="T18" fmla="*/ 0 60000 65536"/>
                  <a:gd name="T19" fmla="*/ 0 60000 65536"/>
                  <a:gd name="T20" fmla="*/ 0 60000 65536"/>
                  <a:gd name="T21" fmla="*/ 0 w 34"/>
                  <a:gd name="T22" fmla="*/ 0 h 22"/>
                  <a:gd name="T23" fmla="*/ 34 w 34"/>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2">
                    <a:moveTo>
                      <a:pt x="0" y="3"/>
                    </a:moveTo>
                    <a:lnTo>
                      <a:pt x="14" y="0"/>
                    </a:lnTo>
                    <a:lnTo>
                      <a:pt x="33" y="11"/>
                    </a:lnTo>
                    <a:lnTo>
                      <a:pt x="29" y="14"/>
                    </a:lnTo>
                    <a:lnTo>
                      <a:pt x="20" y="14"/>
                    </a:lnTo>
                    <a:lnTo>
                      <a:pt x="15" y="21"/>
                    </a:lnTo>
                    <a:lnTo>
                      <a:pt x="0" y="3"/>
                    </a:lnTo>
                  </a:path>
                </a:pathLst>
              </a:custGeom>
              <a:solidFill>
                <a:srgbClr val="808080"/>
              </a:solidFill>
              <a:ln w="12700" cap="rnd">
                <a:solidFill>
                  <a:srgbClr val="000000"/>
                </a:solidFill>
                <a:round/>
                <a:headEnd/>
                <a:tailEnd/>
              </a:ln>
            </p:spPr>
            <p:txBody>
              <a:bodyPr/>
              <a:lstStyle/>
              <a:p>
                <a:endParaRPr lang="tr-TR"/>
              </a:p>
            </p:txBody>
          </p:sp>
          <p:sp>
            <p:nvSpPr>
              <p:cNvPr id="143222" name="Freeform 57"/>
              <p:cNvSpPr>
                <a:spLocks/>
              </p:cNvSpPr>
              <p:nvPr/>
            </p:nvSpPr>
            <p:spPr bwMode="auto">
              <a:xfrm>
                <a:off x="3212" y="1111"/>
                <a:ext cx="19" cy="24"/>
              </a:xfrm>
              <a:custGeom>
                <a:avLst/>
                <a:gdLst>
                  <a:gd name="T0" fmla="*/ 0 w 19"/>
                  <a:gd name="T1" fmla="*/ 2 h 24"/>
                  <a:gd name="T2" fmla="*/ 18 w 19"/>
                  <a:gd name="T3" fmla="*/ 0 h 24"/>
                  <a:gd name="T4" fmla="*/ 8 w 19"/>
                  <a:gd name="T5" fmla="*/ 23 h 24"/>
                  <a:gd name="T6" fmla="*/ 1 w 19"/>
                  <a:gd name="T7" fmla="*/ 23 h 24"/>
                  <a:gd name="T8" fmla="*/ 0 w 19"/>
                  <a:gd name="T9" fmla="*/ 2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0" y="2"/>
                    </a:moveTo>
                    <a:lnTo>
                      <a:pt x="18" y="0"/>
                    </a:lnTo>
                    <a:lnTo>
                      <a:pt x="8" y="23"/>
                    </a:lnTo>
                    <a:lnTo>
                      <a:pt x="1" y="23"/>
                    </a:lnTo>
                    <a:lnTo>
                      <a:pt x="0" y="2"/>
                    </a:lnTo>
                  </a:path>
                </a:pathLst>
              </a:custGeom>
              <a:solidFill>
                <a:srgbClr val="BF5FFF"/>
              </a:solidFill>
              <a:ln w="12700" cap="rnd">
                <a:solidFill>
                  <a:srgbClr val="000000"/>
                </a:solidFill>
                <a:round/>
                <a:headEnd/>
                <a:tailEnd/>
              </a:ln>
            </p:spPr>
            <p:txBody>
              <a:bodyPr/>
              <a:lstStyle/>
              <a:p>
                <a:endParaRPr lang="tr-TR"/>
              </a:p>
            </p:txBody>
          </p:sp>
        </p:grpSp>
      </p:grpSp>
      <p:sp>
        <p:nvSpPr>
          <p:cNvPr id="142342" name="Rectangle 58"/>
          <p:cNvSpPr>
            <a:spLocks noChangeArrowheads="1"/>
          </p:cNvSpPr>
          <p:nvPr/>
        </p:nvSpPr>
        <p:spPr bwMode="auto">
          <a:xfrm>
            <a:off x="900113" y="1341438"/>
            <a:ext cx="1296987" cy="381000"/>
          </a:xfrm>
          <a:prstGeom prst="rect">
            <a:avLst/>
          </a:prstGeom>
          <a:noFill/>
          <a:ln w="12700">
            <a:noFill/>
            <a:miter lim="800000"/>
            <a:headEnd/>
            <a:tailEnd/>
          </a:ln>
        </p:spPr>
        <p:txBody>
          <a:bodyPr wrap="none" lIns="81204" tIns="39889" rIns="81204" bIns="39889">
            <a:spAutoFit/>
          </a:bodyPr>
          <a:lstStyle/>
          <a:p>
            <a:pPr defTabSz="820738" eaLnBrk="0" hangingPunct="0">
              <a:lnSpc>
                <a:spcPct val="90000"/>
              </a:lnSpc>
            </a:pPr>
            <a:r>
              <a:rPr lang="tr-TR" sz="2200" b="1">
                <a:solidFill>
                  <a:srgbClr val="000000"/>
                </a:solidFill>
              </a:rPr>
              <a:t>Coğrafik</a:t>
            </a:r>
            <a:endParaRPr lang="en-US" sz="2200" b="1">
              <a:solidFill>
                <a:srgbClr val="000000"/>
              </a:solidFill>
            </a:endParaRPr>
          </a:p>
        </p:txBody>
      </p:sp>
      <p:sp>
        <p:nvSpPr>
          <p:cNvPr id="56327" name="Rectangle 59"/>
          <p:cNvSpPr>
            <a:spLocks noChangeArrowheads="1"/>
          </p:cNvSpPr>
          <p:nvPr/>
        </p:nvSpPr>
        <p:spPr bwMode="auto">
          <a:xfrm>
            <a:off x="1598613" y="2678113"/>
            <a:ext cx="2936875" cy="1149350"/>
          </a:xfrm>
          <a:prstGeom prst="rect">
            <a:avLst/>
          </a:prstGeom>
          <a:gradFill rotWithShape="0">
            <a:gsLst>
              <a:gs pos="0">
                <a:srgbClr val="FFFFFF"/>
              </a:gs>
              <a:gs pos="100000">
                <a:srgbClr val="B760F9"/>
              </a:gs>
            </a:gsLst>
            <a:lin ang="18900000" scaled="1"/>
          </a:gradFill>
          <a:ln w="12700">
            <a:solidFill>
              <a:schemeClr val="tx1"/>
            </a:solidFill>
            <a:miter lim="800000"/>
            <a:headEnd/>
            <a:tailEnd/>
          </a:ln>
          <a:effectLst>
            <a:outerShdw dist="107763" dir="2700000" algn="ctr" rotWithShape="0">
              <a:schemeClr val="tx1"/>
            </a:outerShdw>
          </a:effectLst>
        </p:spPr>
        <p:txBody>
          <a:bodyPr wrap="none" anchor="ctr"/>
          <a:lstStyle/>
          <a:p>
            <a:pPr>
              <a:defRPr/>
            </a:pPr>
            <a:endParaRPr lang="tr-TR">
              <a:latin typeface="Arial" charset="0"/>
              <a:cs typeface="Arial" charset="0"/>
            </a:endParaRPr>
          </a:p>
        </p:txBody>
      </p:sp>
      <p:grpSp>
        <p:nvGrpSpPr>
          <p:cNvPr id="4" name="Group 60"/>
          <p:cNvGrpSpPr>
            <a:grpSpLocks/>
          </p:cNvGrpSpPr>
          <p:nvPr/>
        </p:nvGrpSpPr>
        <p:grpSpPr bwMode="auto">
          <a:xfrm>
            <a:off x="3532188" y="2420938"/>
            <a:ext cx="1471612" cy="792162"/>
            <a:chOff x="2448" y="1728"/>
            <a:chExt cx="901" cy="445"/>
          </a:xfrm>
        </p:grpSpPr>
        <p:grpSp>
          <p:nvGrpSpPr>
            <p:cNvPr id="5" name="Group 61"/>
            <p:cNvGrpSpPr>
              <a:grpSpLocks/>
            </p:cNvGrpSpPr>
            <p:nvPr/>
          </p:nvGrpSpPr>
          <p:grpSpPr bwMode="auto">
            <a:xfrm>
              <a:off x="2986" y="1742"/>
              <a:ext cx="216" cy="399"/>
              <a:chOff x="2986" y="1742"/>
              <a:chExt cx="216" cy="399"/>
            </a:xfrm>
          </p:grpSpPr>
          <p:grpSp>
            <p:nvGrpSpPr>
              <p:cNvPr id="6" name="Group 62"/>
              <p:cNvGrpSpPr>
                <a:grpSpLocks/>
              </p:cNvGrpSpPr>
              <p:nvPr/>
            </p:nvGrpSpPr>
            <p:grpSpPr bwMode="auto">
              <a:xfrm>
                <a:off x="3035" y="1742"/>
                <a:ext cx="114" cy="64"/>
                <a:chOff x="3035" y="1742"/>
                <a:chExt cx="114" cy="64"/>
              </a:xfrm>
            </p:grpSpPr>
            <p:sp>
              <p:nvSpPr>
                <p:cNvPr id="143166" name="Freeform 63"/>
                <p:cNvSpPr>
                  <a:spLocks/>
                </p:cNvSpPr>
                <p:nvPr/>
              </p:nvSpPr>
              <p:spPr bwMode="auto">
                <a:xfrm>
                  <a:off x="3050" y="1745"/>
                  <a:ext cx="85" cy="61"/>
                </a:xfrm>
                <a:custGeom>
                  <a:avLst/>
                  <a:gdLst>
                    <a:gd name="T0" fmla="*/ 20 w 85"/>
                    <a:gd name="T1" fmla="*/ 56 h 61"/>
                    <a:gd name="T2" fmla="*/ 20 w 85"/>
                    <a:gd name="T3" fmla="*/ 47 h 61"/>
                    <a:gd name="T4" fmla="*/ 14 w 85"/>
                    <a:gd name="T5" fmla="*/ 42 h 61"/>
                    <a:gd name="T6" fmla="*/ 10 w 85"/>
                    <a:gd name="T7" fmla="*/ 38 h 61"/>
                    <a:gd name="T8" fmla="*/ 5 w 85"/>
                    <a:gd name="T9" fmla="*/ 33 h 61"/>
                    <a:gd name="T10" fmla="*/ 2 w 85"/>
                    <a:gd name="T11" fmla="*/ 29 h 61"/>
                    <a:gd name="T12" fmla="*/ 1 w 85"/>
                    <a:gd name="T13" fmla="*/ 26 h 61"/>
                    <a:gd name="T14" fmla="*/ 0 w 85"/>
                    <a:gd name="T15" fmla="*/ 18 h 61"/>
                    <a:gd name="T16" fmla="*/ 2 w 85"/>
                    <a:gd name="T17" fmla="*/ 13 h 61"/>
                    <a:gd name="T18" fmla="*/ 7 w 85"/>
                    <a:gd name="T19" fmla="*/ 8 h 61"/>
                    <a:gd name="T20" fmla="*/ 13 w 85"/>
                    <a:gd name="T21" fmla="*/ 5 h 61"/>
                    <a:gd name="T22" fmla="*/ 18 w 85"/>
                    <a:gd name="T23" fmla="*/ 3 h 61"/>
                    <a:gd name="T24" fmla="*/ 26 w 85"/>
                    <a:gd name="T25" fmla="*/ 1 h 61"/>
                    <a:gd name="T26" fmla="*/ 39 w 85"/>
                    <a:gd name="T27" fmla="*/ 0 h 61"/>
                    <a:gd name="T28" fmla="*/ 52 w 85"/>
                    <a:gd name="T29" fmla="*/ 0 h 61"/>
                    <a:gd name="T30" fmla="*/ 62 w 85"/>
                    <a:gd name="T31" fmla="*/ 1 h 61"/>
                    <a:gd name="T32" fmla="*/ 73 w 85"/>
                    <a:gd name="T33" fmla="*/ 5 h 61"/>
                    <a:gd name="T34" fmla="*/ 78 w 85"/>
                    <a:gd name="T35" fmla="*/ 8 h 61"/>
                    <a:gd name="T36" fmla="*/ 82 w 85"/>
                    <a:gd name="T37" fmla="*/ 11 h 61"/>
                    <a:gd name="T38" fmla="*/ 84 w 85"/>
                    <a:gd name="T39" fmla="*/ 15 h 61"/>
                    <a:gd name="T40" fmla="*/ 83 w 85"/>
                    <a:gd name="T41" fmla="*/ 22 h 61"/>
                    <a:gd name="T42" fmla="*/ 80 w 85"/>
                    <a:gd name="T43" fmla="*/ 29 h 61"/>
                    <a:gd name="T44" fmla="*/ 74 w 85"/>
                    <a:gd name="T45" fmla="*/ 35 h 61"/>
                    <a:gd name="T46" fmla="*/ 70 w 85"/>
                    <a:gd name="T47" fmla="*/ 39 h 61"/>
                    <a:gd name="T48" fmla="*/ 66 w 85"/>
                    <a:gd name="T49" fmla="*/ 43 h 61"/>
                    <a:gd name="T50" fmla="*/ 60 w 85"/>
                    <a:gd name="T51" fmla="*/ 47 h 61"/>
                    <a:gd name="T52" fmla="*/ 59 w 85"/>
                    <a:gd name="T53" fmla="*/ 54 h 61"/>
                    <a:gd name="T54" fmla="*/ 58 w 85"/>
                    <a:gd name="T55" fmla="*/ 57 h 61"/>
                    <a:gd name="T56" fmla="*/ 51 w 85"/>
                    <a:gd name="T57" fmla="*/ 59 h 61"/>
                    <a:gd name="T58" fmla="*/ 41 w 85"/>
                    <a:gd name="T59" fmla="*/ 60 h 61"/>
                    <a:gd name="T60" fmla="*/ 30 w 85"/>
                    <a:gd name="T61" fmla="*/ 59 h 61"/>
                    <a:gd name="T62" fmla="*/ 24 w 85"/>
                    <a:gd name="T63" fmla="*/ 58 h 61"/>
                    <a:gd name="T64" fmla="*/ 20 w 85"/>
                    <a:gd name="T65" fmla="*/ 56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61"/>
                    <a:gd name="T101" fmla="*/ 85 w 8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61">
                      <a:moveTo>
                        <a:pt x="20" y="56"/>
                      </a:moveTo>
                      <a:lnTo>
                        <a:pt x="20" y="47"/>
                      </a:lnTo>
                      <a:lnTo>
                        <a:pt x="14" y="42"/>
                      </a:lnTo>
                      <a:lnTo>
                        <a:pt x="10" y="38"/>
                      </a:lnTo>
                      <a:lnTo>
                        <a:pt x="5" y="33"/>
                      </a:lnTo>
                      <a:lnTo>
                        <a:pt x="2" y="29"/>
                      </a:lnTo>
                      <a:lnTo>
                        <a:pt x="1" y="26"/>
                      </a:lnTo>
                      <a:lnTo>
                        <a:pt x="0" y="18"/>
                      </a:lnTo>
                      <a:lnTo>
                        <a:pt x="2" y="13"/>
                      </a:lnTo>
                      <a:lnTo>
                        <a:pt x="7" y="8"/>
                      </a:lnTo>
                      <a:lnTo>
                        <a:pt x="13" y="5"/>
                      </a:lnTo>
                      <a:lnTo>
                        <a:pt x="18" y="3"/>
                      </a:lnTo>
                      <a:lnTo>
                        <a:pt x="26" y="1"/>
                      </a:lnTo>
                      <a:lnTo>
                        <a:pt x="39" y="0"/>
                      </a:lnTo>
                      <a:lnTo>
                        <a:pt x="52" y="0"/>
                      </a:lnTo>
                      <a:lnTo>
                        <a:pt x="62" y="1"/>
                      </a:lnTo>
                      <a:lnTo>
                        <a:pt x="73" y="5"/>
                      </a:lnTo>
                      <a:lnTo>
                        <a:pt x="78" y="8"/>
                      </a:lnTo>
                      <a:lnTo>
                        <a:pt x="82" y="11"/>
                      </a:lnTo>
                      <a:lnTo>
                        <a:pt x="84" y="15"/>
                      </a:lnTo>
                      <a:lnTo>
                        <a:pt x="83" y="22"/>
                      </a:lnTo>
                      <a:lnTo>
                        <a:pt x="80" y="29"/>
                      </a:lnTo>
                      <a:lnTo>
                        <a:pt x="74" y="35"/>
                      </a:lnTo>
                      <a:lnTo>
                        <a:pt x="70" y="39"/>
                      </a:lnTo>
                      <a:lnTo>
                        <a:pt x="66" y="43"/>
                      </a:lnTo>
                      <a:lnTo>
                        <a:pt x="60" y="47"/>
                      </a:lnTo>
                      <a:lnTo>
                        <a:pt x="59" y="54"/>
                      </a:lnTo>
                      <a:lnTo>
                        <a:pt x="58" y="57"/>
                      </a:lnTo>
                      <a:lnTo>
                        <a:pt x="51" y="59"/>
                      </a:lnTo>
                      <a:lnTo>
                        <a:pt x="41" y="60"/>
                      </a:lnTo>
                      <a:lnTo>
                        <a:pt x="30" y="59"/>
                      </a:lnTo>
                      <a:lnTo>
                        <a:pt x="24" y="58"/>
                      </a:lnTo>
                      <a:lnTo>
                        <a:pt x="20" y="56"/>
                      </a:lnTo>
                    </a:path>
                  </a:pathLst>
                </a:custGeom>
                <a:solidFill>
                  <a:srgbClr val="FF7F7F"/>
                </a:solidFill>
                <a:ln w="12700" cap="rnd">
                  <a:noFill/>
                  <a:round/>
                  <a:headEnd/>
                  <a:tailEnd/>
                </a:ln>
              </p:spPr>
              <p:txBody>
                <a:bodyPr/>
                <a:lstStyle/>
                <a:p>
                  <a:endParaRPr lang="tr-TR"/>
                </a:p>
              </p:txBody>
            </p:sp>
            <p:sp>
              <p:nvSpPr>
                <p:cNvPr id="143167" name="Freeform 64"/>
                <p:cNvSpPr>
                  <a:spLocks/>
                </p:cNvSpPr>
                <p:nvPr/>
              </p:nvSpPr>
              <p:spPr bwMode="auto">
                <a:xfrm>
                  <a:off x="3035" y="1742"/>
                  <a:ext cx="114" cy="41"/>
                </a:xfrm>
                <a:custGeom>
                  <a:avLst/>
                  <a:gdLst>
                    <a:gd name="T0" fmla="*/ 8 w 114"/>
                    <a:gd name="T1" fmla="*/ 34 h 41"/>
                    <a:gd name="T2" fmla="*/ 1 w 114"/>
                    <a:gd name="T3" fmla="*/ 31 h 41"/>
                    <a:gd name="T4" fmla="*/ 0 w 114"/>
                    <a:gd name="T5" fmla="*/ 26 h 41"/>
                    <a:gd name="T6" fmla="*/ 1 w 114"/>
                    <a:gd name="T7" fmla="*/ 21 h 41"/>
                    <a:gd name="T8" fmla="*/ 1 w 114"/>
                    <a:gd name="T9" fmla="*/ 17 h 41"/>
                    <a:gd name="T10" fmla="*/ 6 w 114"/>
                    <a:gd name="T11" fmla="*/ 11 h 41"/>
                    <a:gd name="T12" fmla="*/ 12 w 114"/>
                    <a:gd name="T13" fmla="*/ 8 h 41"/>
                    <a:gd name="T14" fmla="*/ 19 w 114"/>
                    <a:gd name="T15" fmla="*/ 5 h 41"/>
                    <a:gd name="T16" fmla="*/ 30 w 114"/>
                    <a:gd name="T17" fmla="*/ 2 h 41"/>
                    <a:gd name="T18" fmla="*/ 38 w 114"/>
                    <a:gd name="T19" fmla="*/ 1 h 41"/>
                    <a:gd name="T20" fmla="*/ 56 w 114"/>
                    <a:gd name="T21" fmla="*/ 0 h 41"/>
                    <a:gd name="T22" fmla="*/ 71 w 114"/>
                    <a:gd name="T23" fmla="*/ 0 h 41"/>
                    <a:gd name="T24" fmla="*/ 82 w 114"/>
                    <a:gd name="T25" fmla="*/ 2 h 41"/>
                    <a:gd name="T26" fmla="*/ 91 w 114"/>
                    <a:gd name="T27" fmla="*/ 3 h 41"/>
                    <a:gd name="T28" fmla="*/ 99 w 114"/>
                    <a:gd name="T29" fmla="*/ 7 h 41"/>
                    <a:gd name="T30" fmla="*/ 105 w 114"/>
                    <a:gd name="T31" fmla="*/ 10 h 41"/>
                    <a:gd name="T32" fmla="*/ 110 w 114"/>
                    <a:gd name="T33" fmla="*/ 13 h 41"/>
                    <a:gd name="T34" fmla="*/ 113 w 114"/>
                    <a:gd name="T35" fmla="*/ 17 h 41"/>
                    <a:gd name="T36" fmla="*/ 113 w 114"/>
                    <a:gd name="T37" fmla="*/ 25 h 41"/>
                    <a:gd name="T38" fmla="*/ 113 w 114"/>
                    <a:gd name="T39" fmla="*/ 30 h 41"/>
                    <a:gd name="T40" fmla="*/ 109 w 114"/>
                    <a:gd name="T41" fmla="*/ 32 h 41"/>
                    <a:gd name="T42" fmla="*/ 103 w 114"/>
                    <a:gd name="T43" fmla="*/ 35 h 41"/>
                    <a:gd name="T44" fmla="*/ 99 w 114"/>
                    <a:gd name="T45" fmla="*/ 38 h 41"/>
                    <a:gd name="T46" fmla="*/ 88 w 114"/>
                    <a:gd name="T47" fmla="*/ 39 h 41"/>
                    <a:gd name="T48" fmla="*/ 78 w 114"/>
                    <a:gd name="T49" fmla="*/ 40 h 41"/>
                    <a:gd name="T50" fmla="*/ 86 w 114"/>
                    <a:gd name="T51" fmla="*/ 35 h 41"/>
                    <a:gd name="T52" fmla="*/ 94 w 114"/>
                    <a:gd name="T53" fmla="*/ 26 h 41"/>
                    <a:gd name="T54" fmla="*/ 95 w 114"/>
                    <a:gd name="T55" fmla="*/ 23 h 41"/>
                    <a:gd name="T56" fmla="*/ 94 w 114"/>
                    <a:gd name="T57" fmla="*/ 20 h 41"/>
                    <a:gd name="T58" fmla="*/ 91 w 114"/>
                    <a:gd name="T59" fmla="*/ 17 h 41"/>
                    <a:gd name="T60" fmla="*/ 73 w 114"/>
                    <a:gd name="T61" fmla="*/ 19 h 41"/>
                    <a:gd name="T62" fmla="*/ 52 w 114"/>
                    <a:gd name="T63" fmla="*/ 19 h 41"/>
                    <a:gd name="T64" fmla="*/ 37 w 114"/>
                    <a:gd name="T65" fmla="*/ 18 h 41"/>
                    <a:gd name="T66" fmla="*/ 25 w 114"/>
                    <a:gd name="T67" fmla="*/ 17 h 41"/>
                    <a:gd name="T68" fmla="*/ 21 w 114"/>
                    <a:gd name="T69" fmla="*/ 19 h 41"/>
                    <a:gd name="T70" fmla="*/ 18 w 114"/>
                    <a:gd name="T71" fmla="*/ 23 h 41"/>
                    <a:gd name="T72" fmla="*/ 18 w 114"/>
                    <a:gd name="T73" fmla="*/ 27 h 41"/>
                    <a:gd name="T74" fmla="*/ 27 w 114"/>
                    <a:gd name="T75" fmla="*/ 35 h 41"/>
                    <a:gd name="T76" fmla="*/ 31 w 114"/>
                    <a:gd name="T77" fmla="*/ 40 h 41"/>
                    <a:gd name="T78" fmla="*/ 18 w 114"/>
                    <a:gd name="T79" fmla="*/ 37 h 41"/>
                    <a:gd name="T80" fmla="*/ 8 w 114"/>
                    <a:gd name="T81" fmla="*/ 3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41"/>
                    <a:gd name="T125" fmla="*/ 114 w 114"/>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41">
                      <a:moveTo>
                        <a:pt x="8" y="34"/>
                      </a:moveTo>
                      <a:lnTo>
                        <a:pt x="1" y="31"/>
                      </a:lnTo>
                      <a:lnTo>
                        <a:pt x="0" y="26"/>
                      </a:lnTo>
                      <a:lnTo>
                        <a:pt x="1" y="21"/>
                      </a:lnTo>
                      <a:lnTo>
                        <a:pt x="1" y="17"/>
                      </a:lnTo>
                      <a:lnTo>
                        <a:pt x="6" y="11"/>
                      </a:lnTo>
                      <a:lnTo>
                        <a:pt x="12" y="8"/>
                      </a:lnTo>
                      <a:lnTo>
                        <a:pt x="19" y="5"/>
                      </a:lnTo>
                      <a:lnTo>
                        <a:pt x="30" y="2"/>
                      </a:lnTo>
                      <a:lnTo>
                        <a:pt x="38" y="1"/>
                      </a:lnTo>
                      <a:lnTo>
                        <a:pt x="56" y="0"/>
                      </a:lnTo>
                      <a:lnTo>
                        <a:pt x="71" y="0"/>
                      </a:lnTo>
                      <a:lnTo>
                        <a:pt x="82" y="2"/>
                      </a:lnTo>
                      <a:lnTo>
                        <a:pt x="91" y="3"/>
                      </a:lnTo>
                      <a:lnTo>
                        <a:pt x="99" y="7"/>
                      </a:lnTo>
                      <a:lnTo>
                        <a:pt x="105" y="10"/>
                      </a:lnTo>
                      <a:lnTo>
                        <a:pt x="110" y="13"/>
                      </a:lnTo>
                      <a:lnTo>
                        <a:pt x="113" y="17"/>
                      </a:lnTo>
                      <a:lnTo>
                        <a:pt x="113" y="25"/>
                      </a:lnTo>
                      <a:lnTo>
                        <a:pt x="113" y="30"/>
                      </a:lnTo>
                      <a:lnTo>
                        <a:pt x="109" y="32"/>
                      </a:lnTo>
                      <a:lnTo>
                        <a:pt x="103" y="35"/>
                      </a:lnTo>
                      <a:lnTo>
                        <a:pt x="99" y="38"/>
                      </a:lnTo>
                      <a:lnTo>
                        <a:pt x="88" y="39"/>
                      </a:lnTo>
                      <a:lnTo>
                        <a:pt x="78" y="40"/>
                      </a:lnTo>
                      <a:lnTo>
                        <a:pt x="86" y="35"/>
                      </a:lnTo>
                      <a:lnTo>
                        <a:pt x="94" y="26"/>
                      </a:lnTo>
                      <a:lnTo>
                        <a:pt x="95" y="23"/>
                      </a:lnTo>
                      <a:lnTo>
                        <a:pt x="94" y="20"/>
                      </a:lnTo>
                      <a:lnTo>
                        <a:pt x="91" y="17"/>
                      </a:lnTo>
                      <a:lnTo>
                        <a:pt x="73" y="19"/>
                      </a:lnTo>
                      <a:lnTo>
                        <a:pt x="52" y="19"/>
                      </a:lnTo>
                      <a:lnTo>
                        <a:pt x="37" y="18"/>
                      </a:lnTo>
                      <a:lnTo>
                        <a:pt x="25" y="17"/>
                      </a:lnTo>
                      <a:lnTo>
                        <a:pt x="21" y="19"/>
                      </a:lnTo>
                      <a:lnTo>
                        <a:pt x="18" y="23"/>
                      </a:lnTo>
                      <a:lnTo>
                        <a:pt x="18" y="27"/>
                      </a:lnTo>
                      <a:lnTo>
                        <a:pt x="27" y="35"/>
                      </a:lnTo>
                      <a:lnTo>
                        <a:pt x="31" y="40"/>
                      </a:lnTo>
                      <a:lnTo>
                        <a:pt x="18" y="37"/>
                      </a:lnTo>
                      <a:lnTo>
                        <a:pt x="8" y="34"/>
                      </a:lnTo>
                    </a:path>
                  </a:pathLst>
                </a:custGeom>
                <a:solidFill>
                  <a:srgbClr val="000000"/>
                </a:solidFill>
                <a:ln w="12700" cap="rnd">
                  <a:noFill/>
                  <a:round/>
                  <a:headEnd/>
                  <a:tailEnd/>
                </a:ln>
              </p:spPr>
              <p:txBody>
                <a:bodyPr/>
                <a:lstStyle/>
                <a:p>
                  <a:endParaRPr lang="tr-TR"/>
                </a:p>
              </p:txBody>
            </p:sp>
            <p:grpSp>
              <p:nvGrpSpPr>
                <p:cNvPr id="7" name="Group 65"/>
                <p:cNvGrpSpPr>
                  <a:grpSpLocks/>
                </p:cNvGrpSpPr>
                <p:nvPr/>
              </p:nvGrpSpPr>
              <p:grpSpPr bwMode="auto">
                <a:xfrm>
                  <a:off x="3047" y="1775"/>
                  <a:ext cx="87" cy="3"/>
                  <a:chOff x="3047" y="1775"/>
                  <a:chExt cx="87" cy="3"/>
                </a:xfrm>
              </p:grpSpPr>
              <p:sp>
                <p:nvSpPr>
                  <p:cNvPr id="143169" name="Oval 66"/>
                  <p:cNvSpPr>
                    <a:spLocks noChangeArrowheads="1"/>
                  </p:cNvSpPr>
                  <p:nvPr/>
                </p:nvSpPr>
                <p:spPr bwMode="auto">
                  <a:xfrm>
                    <a:off x="3047" y="1775"/>
                    <a:ext cx="7" cy="1"/>
                  </a:xfrm>
                  <a:prstGeom prst="ellipse">
                    <a:avLst/>
                  </a:prstGeom>
                  <a:solidFill>
                    <a:srgbClr val="005F7F"/>
                  </a:solidFill>
                  <a:ln w="12700">
                    <a:noFill/>
                    <a:round/>
                    <a:headEnd/>
                    <a:tailEnd/>
                  </a:ln>
                </p:spPr>
                <p:txBody>
                  <a:bodyPr wrap="none" anchor="ctr"/>
                  <a:lstStyle/>
                  <a:p>
                    <a:endParaRPr lang="tr-TR"/>
                  </a:p>
                </p:txBody>
              </p:sp>
              <p:sp>
                <p:nvSpPr>
                  <p:cNvPr id="143170" name="Oval 67"/>
                  <p:cNvSpPr>
                    <a:spLocks noChangeArrowheads="1"/>
                  </p:cNvSpPr>
                  <p:nvPr/>
                </p:nvSpPr>
                <p:spPr bwMode="auto">
                  <a:xfrm>
                    <a:off x="3129" y="1775"/>
                    <a:ext cx="5" cy="3"/>
                  </a:xfrm>
                  <a:prstGeom prst="ellipse">
                    <a:avLst/>
                  </a:prstGeom>
                  <a:solidFill>
                    <a:srgbClr val="005F7F"/>
                  </a:solidFill>
                  <a:ln w="12700">
                    <a:noFill/>
                    <a:round/>
                    <a:headEnd/>
                    <a:tailEnd/>
                  </a:ln>
                </p:spPr>
                <p:txBody>
                  <a:bodyPr wrap="none" anchor="ctr"/>
                  <a:lstStyle/>
                  <a:p>
                    <a:endParaRPr lang="tr-TR"/>
                  </a:p>
                </p:txBody>
              </p:sp>
            </p:grpSp>
          </p:grpSp>
          <p:sp>
            <p:nvSpPr>
              <p:cNvPr id="143158" name="Freeform 68"/>
              <p:cNvSpPr>
                <a:spLocks/>
              </p:cNvSpPr>
              <p:nvPr/>
            </p:nvSpPr>
            <p:spPr bwMode="auto">
              <a:xfrm>
                <a:off x="3030" y="2013"/>
                <a:ext cx="107" cy="116"/>
              </a:xfrm>
              <a:custGeom>
                <a:avLst/>
                <a:gdLst>
                  <a:gd name="T0" fmla="*/ 24 w 107"/>
                  <a:gd name="T1" fmla="*/ 0 h 116"/>
                  <a:gd name="T2" fmla="*/ 21 w 107"/>
                  <a:gd name="T3" fmla="*/ 14 h 116"/>
                  <a:gd name="T4" fmla="*/ 19 w 107"/>
                  <a:gd name="T5" fmla="*/ 29 h 116"/>
                  <a:gd name="T6" fmla="*/ 19 w 107"/>
                  <a:gd name="T7" fmla="*/ 44 h 116"/>
                  <a:gd name="T8" fmla="*/ 21 w 107"/>
                  <a:gd name="T9" fmla="*/ 59 h 116"/>
                  <a:gd name="T10" fmla="*/ 22 w 107"/>
                  <a:gd name="T11" fmla="*/ 70 h 116"/>
                  <a:gd name="T12" fmla="*/ 22 w 107"/>
                  <a:gd name="T13" fmla="*/ 84 h 116"/>
                  <a:gd name="T14" fmla="*/ 20 w 107"/>
                  <a:gd name="T15" fmla="*/ 90 h 116"/>
                  <a:gd name="T16" fmla="*/ 5 w 107"/>
                  <a:gd name="T17" fmla="*/ 108 h 116"/>
                  <a:gd name="T18" fmla="*/ 0 w 107"/>
                  <a:gd name="T19" fmla="*/ 115 h 116"/>
                  <a:gd name="T20" fmla="*/ 23 w 107"/>
                  <a:gd name="T21" fmla="*/ 115 h 116"/>
                  <a:gd name="T22" fmla="*/ 33 w 107"/>
                  <a:gd name="T23" fmla="*/ 107 h 116"/>
                  <a:gd name="T24" fmla="*/ 40 w 107"/>
                  <a:gd name="T25" fmla="*/ 98 h 116"/>
                  <a:gd name="T26" fmla="*/ 44 w 107"/>
                  <a:gd name="T27" fmla="*/ 84 h 116"/>
                  <a:gd name="T28" fmla="*/ 57 w 107"/>
                  <a:gd name="T29" fmla="*/ 44 h 116"/>
                  <a:gd name="T30" fmla="*/ 62 w 107"/>
                  <a:gd name="T31" fmla="*/ 33 h 116"/>
                  <a:gd name="T32" fmla="*/ 59 w 107"/>
                  <a:gd name="T33" fmla="*/ 55 h 116"/>
                  <a:gd name="T34" fmla="*/ 63 w 107"/>
                  <a:gd name="T35" fmla="*/ 68 h 116"/>
                  <a:gd name="T36" fmla="*/ 64 w 107"/>
                  <a:gd name="T37" fmla="*/ 80 h 116"/>
                  <a:gd name="T38" fmla="*/ 61 w 107"/>
                  <a:gd name="T39" fmla="*/ 91 h 116"/>
                  <a:gd name="T40" fmla="*/ 63 w 107"/>
                  <a:gd name="T41" fmla="*/ 96 h 116"/>
                  <a:gd name="T42" fmla="*/ 78 w 107"/>
                  <a:gd name="T43" fmla="*/ 113 h 116"/>
                  <a:gd name="T44" fmla="*/ 91 w 107"/>
                  <a:gd name="T45" fmla="*/ 113 h 116"/>
                  <a:gd name="T46" fmla="*/ 98 w 107"/>
                  <a:gd name="T47" fmla="*/ 113 h 116"/>
                  <a:gd name="T48" fmla="*/ 106 w 107"/>
                  <a:gd name="T49" fmla="*/ 110 h 116"/>
                  <a:gd name="T50" fmla="*/ 86 w 107"/>
                  <a:gd name="T51" fmla="*/ 91 h 116"/>
                  <a:gd name="T52" fmla="*/ 96 w 107"/>
                  <a:gd name="T53" fmla="*/ 51 h 116"/>
                  <a:gd name="T54" fmla="*/ 100 w 107"/>
                  <a:gd name="T55" fmla="*/ 32 h 116"/>
                  <a:gd name="T56" fmla="*/ 100 w 107"/>
                  <a:gd name="T57" fmla="*/ 1 h 116"/>
                  <a:gd name="T58" fmla="*/ 24 w 107"/>
                  <a:gd name="T59" fmla="*/ 0 h 1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7"/>
                  <a:gd name="T91" fmla="*/ 0 h 116"/>
                  <a:gd name="T92" fmla="*/ 107 w 107"/>
                  <a:gd name="T93" fmla="*/ 116 h 1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7" h="116">
                    <a:moveTo>
                      <a:pt x="24" y="0"/>
                    </a:moveTo>
                    <a:lnTo>
                      <a:pt x="21" y="14"/>
                    </a:lnTo>
                    <a:lnTo>
                      <a:pt x="19" y="29"/>
                    </a:lnTo>
                    <a:lnTo>
                      <a:pt x="19" y="44"/>
                    </a:lnTo>
                    <a:lnTo>
                      <a:pt x="21" y="59"/>
                    </a:lnTo>
                    <a:lnTo>
                      <a:pt x="22" y="70"/>
                    </a:lnTo>
                    <a:lnTo>
                      <a:pt x="22" y="84"/>
                    </a:lnTo>
                    <a:lnTo>
                      <a:pt x="20" y="90"/>
                    </a:lnTo>
                    <a:lnTo>
                      <a:pt x="5" y="108"/>
                    </a:lnTo>
                    <a:lnTo>
                      <a:pt x="0" y="115"/>
                    </a:lnTo>
                    <a:lnTo>
                      <a:pt x="23" y="115"/>
                    </a:lnTo>
                    <a:lnTo>
                      <a:pt x="33" y="107"/>
                    </a:lnTo>
                    <a:lnTo>
                      <a:pt x="40" y="98"/>
                    </a:lnTo>
                    <a:lnTo>
                      <a:pt x="44" y="84"/>
                    </a:lnTo>
                    <a:lnTo>
                      <a:pt x="57" y="44"/>
                    </a:lnTo>
                    <a:lnTo>
                      <a:pt x="62" y="33"/>
                    </a:lnTo>
                    <a:lnTo>
                      <a:pt x="59" y="55"/>
                    </a:lnTo>
                    <a:lnTo>
                      <a:pt x="63" y="68"/>
                    </a:lnTo>
                    <a:lnTo>
                      <a:pt x="64" y="80"/>
                    </a:lnTo>
                    <a:lnTo>
                      <a:pt x="61" y="91"/>
                    </a:lnTo>
                    <a:lnTo>
                      <a:pt x="63" y="96"/>
                    </a:lnTo>
                    <a:lnTo>
                      <a:pt x="78" y="113"/>
                    </a:lnTo>
                    <a:lnTo>
                      <a:pt x="91" y="113"/>
                    </a:lnTo>
                    <a:lnTo>
                      <a:pt x="98" y="113"/>
                    </a:lnTo>
                    <a:lnTo>
                      <a:pt x="106" y="110"/>
                    </a:lnTo>
                    <a:lnTo>
                      <a:pt x="86" y="91"/>
                    </a:lnTo>
                    <a:lnTo>
                      <a:pt x="96" y="51"/>
                    </a:lnTo>
                    <a:lnTo>
                      <a:pt x="100" y="32"/>
                    </a:lnTo>
                    <a:lnTo>
                      <a:pt x="100" y="1"/>
                    </a:lnTo>
                    <a:lnTo>
                      <a:pt x="24" y="0"/>
                    </a:lnTo>
                  </a:path>
                </a:pathLst>
              </a:custGeom>
              <a:solidFill>
                <a:srgbClr val="FF7F7F"/>
              </a:solidFill>
              <a:ln w="12700" cap="rnd">
                <a:noFill/>
                <a:round/>
                <a:headEnd/>
                <a:tailEnd/>
              </a:ln>
            </p:spPr>
            <p:txBody>
              <a:bodyPr/>
              <a:lstStyle/>
              <a:p>
                <a:endParaRPr lang="tr-TR"/>
              </a:p>
            </p:txBody>
          </p:sp>
          <p:grpSp>
            <p:nvGrpSpPr>
              <p:cNvPr id="8" name="Group 69"/>
              <p:cNvGrpSpPr>
                <a:grpSpLocks/>
              </p:cNvGrpSpPr>
              <p:nvPr/>
            </p:nvGrpSpPr>
            <p:grpSpPr bwMode="auto">
              <a:xfrm>
                <a:off x="2988" y="1866"/>
                <a:ext cx="205" cy="117"/>
                <a:chOff x="2988" y="1866"/>
                <a:chExt cx="205" cy="117"/>
              </a:xfrm>
            </p:grpSpPr>
            <p:sp>
              <p:nvSpPr>
                <p:cNvPr id="143164" name="Freeform 70"/>
                <p:cNvSpPr>
                  <a:spLocks/>
                </p:cNvSpPr>
                <p:nvPr/>
              </p:nvSpPr>
              <p:spPr bwMode="auto">
                <a:xfrm>
                  <a:off x="2988" y="1871"/>
                  <a:ext cx="52" cy="112"/>
                </a:xfrm>
                <a:custGeom>
                  <a:avLst/>
                  <a:gdLst>
                    <a:gd name="T0" fmla="*/ 3 w 52"/>
                    <a:gd name="T1" fmla="*/ 0 h 112"/>
                    <a:gd name="T2" fmla="*/ 0 w 52"/>
                    <a:gd name="T3" fmla="*/ 25 h 112"/>
                    <a:gd name="T4" fmla="*/ 8 w 52"/>
                    <a:gd name="T5" fmla="*/ 60 h 112"/>
                    <a:gd name="T6" fmla="*/ 15 w 52"/>
                    <a:gd name="T7" fmla="*/ 89 h 112"/>
                    <a:gd name="T8" fmla="*/ 28 w 52"/>
                    <a:gd name="T9" fmla="*/ 108 h 112"/>
                    <a:gd name="T10" fmla="*/ 34 w 52"/>
                    <a:gd name="T11" fmla="*/ 111 h 112"/>
                    <a:gd name="T12" fmla="*/ 38 w 52"/>
                    <a:gd name="T13" fmla="*/ 106 h 112"/>
                    <a:gd name="T14" fmla="*/ 40 w 52"/>
                    <a:gd name="T15" fmla="*/ 93 h 112"/>
                    <a:gd name="T16" fmla="*/ 51 w 52"/>
                    <a:gd name="T17" fmla="*/ 90 h 112"/>
                    <a:gd name="T18" fmla="*/ 36 w 52"/>
                    <a:gd name="T19" fmla="*/ 80 h 112"/>
                    <a:gd name="T20" fmla="*/ 26 w 52"/>
                    <a:gd name="T21" fmla="*/ 74 h 112"/>
                    <a:gd name="T22" fmla="*/ 27 w 52"/>
                    <a:gd name="T23" fmla="*/ 23 h 112"/>
                    <a:gd name="T24" fmla="*/ 32 w 52"/>
                    <a:gd name="T25" fmla="*/ 2 h 112"/>
                    <a:gd name="T26" fmla="*/ 3 w 52"/>
                    <a:gd name="T27" fmla="*/ 0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112"/>
                    <a:gd name="T44" fmla="*/ 52 w 52"/>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112">
                      <a:moveTo>
                        <a:pt x="3" y="0"/>
                      </a:moveTo>
                      <a:lnTo>
                        <a:pt x="0" y="25"/>
                      </a:lnTo>
                      <a:lnTo>
                        <a:pt x="8" y="60"/>
                      </a:lnTo>
                      <a:lnTo>
                        <a:pt x="15" y="89"/>
                      </a:lnTo>
                      <a:lnTo>
                        <a:pt x="28" y="108"/>
                      </a:lnTo>
                      <a:lnTo>
                        <a:pt x="34" y="111"/>
                      </a:lnTo>
                      <a:lnTo>
                        <a:pt x="38" y="106"/>
                      </a:lnTo>
                      <a:lnTo>
                        <a:pt x="40" y="93"/>
                      </a:lnTo>
                      <a:lnTo>
                        <a:pt x="51" y="90"/>
                      </a:lnTo>
                      <a:lnTo>
                        <a:pt x="36" y="80"/>
                      </a:lnTo>
                      <a:lnTo>
                        <a:pt x="26" y="74"/>
                      </a:lnTo>
                      <a:lnTo>
                        <a:pt x="27" y="23"/>
                      </a:lnTo>
                      <a:lnTo>
                        <a:pt x="32" y="2"/>
                      </a:lnTo>
                      <a:lnTo>
                        <a:pt x="3" y="0"/>
                      </a:lnTo>
                    </a:path>
                  </a:pathLst>
                </a:custGeom>
                <a:solidFill>
                  <a:srgbClr val="FF7F7F"/>
                </a:solidFill>
                <a:ln w="12700" cap="rnd">
                  <a:noFill/>
                  <a:round/>
                  <a:headEnd/>
                  <a:tailEnd/>
                </a:ln>
              </p:spPr>
              <p:txBody>
                <a:bodyPr/>
                <a:lstStyle/>
                <a:p>
                  <a:endParaRPr lang="tr-TR"/>
                </a:p>
              </p:txBody>
            </p:sp>
            <p:sp>
              <p:nvSpPr>
                <p:cNvPr id="143165" name="Freeform 71"/>
                <p:cNvSpPr>
                  <a:spLocks/>
                </p:cNvSpPr>
                <p:nvPr/>
              </p:nvSpPr>
              <p:spPr bwMode="auto">
                <a:xfrm>
                  <a:off x="3148" y="1866"/>
                  <a:ext cx="45" cy="107"/>
                </a:xfrm>
                <a:custGeom>
                  <a:avLst/>
                  <a:gdLst>
                    <a:gd name="T0" fmla="*/ 13 w 45"/>
                    <a:gd name="T1" fmla="*/ 3 h 107"/>
                    <a:gd name="T2" fmla="*/ 19 w 45"/>
                    <a:gd name="T3" fmla="*/ 22 h 107"/>
                    <a:gd name="T4" fmla="*/ 18 w 45"/>
                    <a:gd name="T5" fmla="*/ 67 h 107"/>
                    <a:gd name="T6" fmla="*/ 0 w 45"/>
                    <a:gd name="T7" fmla="*/ 86 h 107"/>
                    <a:gd name="T8" fmla="*/ 4 w 45"/>
                    <a:gd name="T9" fmla="*/ 88 h 107"/>
                    <a:gd name="T10" fmla="*/ 0 w 45"/>
                    <a:gd name="T11" fmla="*/ 98 h 107"/>
                    <a:gd name="T12" fmla="*/ 4 w 45"/>
                    <a:gd name="T13" fmla="*/ 106 h 107"/>
                    <a:gd name="T14" fmla="*/ 18 w 45"/>
                    <a:gd name="T15" fmla="*/ 93 h 107"/>
                    <a:gd name="T16" fmla="*/ 31 w 45"/>
                    <a:gd name="T17" fmla="*/ 70 h 107"/>
                    <a:gd name="T18" fmla="*/ 44 w 45"/>
                    <a:gd name="T19" fmla="*/ 18 h 107"/>
                    <a:gd name="T20" fmla="*/ 38 w 45"/>
                    <a:gd name="T21" fmla="*/ 0 h 107"/>
                    <a:gd name="T22" fmla="*/ 13 w 45"/>
                    <a:gd name="T23" fmla="*/ 3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107"/>
                    <a:gd name="T38" fmla="*/ 45 w 45"/>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107">
                      <a:moveTo>
                        <a:pt x="13" y="3"/>
                      </a:moveTo>
                      <a:lnTo>
                        <a:pt x="19" y="22"/>
                      </a:lnTo>
                      <a:lnTo>
                        <a:pt x="18" y="67"/>
                      </a:lnTo>
                      <a:lnTo>
                        <a:pt x="0" y="86"/>
                      </a:lnTo>
                      <a:lnTo>
                        <a:pt x="4" y="88"/>
                      </a:lnTo>
                      <a:lnTo>
                        <a:pt x="0" y="98"/>
                      </a:lnTo>
                      <a:lnTo>
                        <a:pt x="4" y="106"/>
                      </a:lnTo>
                      <a:lnTo>
                        <a:pt x="18" y="93"/>
                      </a:lnTo>
                      <a:lnTo>
                        <a:pt x="31" y="70"/>
                      </a:lnTo>
                      <a:lnTo>
                        <a:pt x="44" y="18"/>
                      </a:lnTo>
                      <a:lnTo>
                        <a:pt x="38" y="0"/>
                      </a:lnTo>
                      <a:lnTo>
                        <a:pt x="13" y="3"/>
                      </a:lnTo>
                    </a:path>
                  </a:pathLst>
                </a:custGeom>
                <a:solidFill>
                  <a:srgbClr val="FF7F7F"/>
                </a:solidFill>
                <a:ln w="12700" cap="rnd">
                  <a:noFill/>
                  <a:round/>
                  <a:headEnd/>
                  <a:tailEnd/>
                </a:ln>
              </p:spPr>
              <p:txBody>
                <a:bodyPr/>
                <a:lstStyle/>
                <a:p>
                  <a:endParaRPr lang="tr-TR"/>
                </a:p>
              </p:txBody>
            </p:sp>
          </p:grpSp>
          <p:grpSp>
            <p:nvGrpSpPr>
              <p:cNvPr id="9" name="Group 72"/>
              <p:cNvGrpSpPr>
                <a:grpSpLocks/>
              </p:cNvGrpSpPr>
              <p:nvPr/>
            </p:nvGrpSpPr>
            <p:grpSpPr bwMode="auto">
              <a:xfrm>
                <a:off x="3023" y="2108"/>
                <a:ext cx="122" cy="33"/>
                <a:chOff x="3023" y="2108"/>
                <a:chExt cx="122" cy="33"/>
              </a:xfrm>
            </p:grpSpPr>
            <p:sp>
              <p:nvSpPr>
                <p:cNvPr id="143162" name="Freeform 73"/>
                <p:cNvSpPr>
                  <a:spLocks/>
                </p:cNvSpPr>
                <p:nvPr/>
              </p:nvSpPr>
              <p:spPr bwMode="auto">
                <a:xfrm>
                  <a:off x="3023" y="2111"/>
                  <a:ext cx="46" cy="30"/>
                </a:xfrm>
                <a:custGeom>
                  <a:avLst/>
                  <a:gdLst>
                    <a:gd name="T0" fmla="*/ 8 w 46"/>
                    <a:gd name="T1" fmla="*/ 14 h 30"/>
                    <a:gd name="T2" fmla="*/ 2 w 46"/>
                    <a:gd name="T3" fmla="*/ 19 h 30"/>
                    <a:gd name="T4" fmla="*/ 0 w 46"/>
                    <a:gd name="T5" fmla="*/ 22 h 30"/>
                    <a:gd name="T6" fmla="*/ 0 w 46"/>
                    <a:gd name="T7" fmla="*/ 25 h 30"/>
                    <a:gd name="T8" fmla="*/ 1 w 46"/>
                    <a:gd name="T9" fmla="*/ 27 h 30"/>
                    <a:gd name="T10" fmla="*/ 5 w 46"/>
                    <a:gd name="T11" fmla="*/ 28 h 30"/>
                    <a:gd name="T12" fmla="*/ 10 w 46"/>
                    <a:gd name="T13" fmla="*/ 29 h 30"/>
                    <a:gd name="T14" fmla="*/ 18 w 46"/>
                    <a:gd name="T15" fmla="*/ 29 h 30"/>
                    <a:gd name="T16" fmla="*/ 26 w 46"/>
                    <a:gd name="T17" fmla="*/ 27 h 30"/>
                    <a:gd name="T18" fmla="*/ 32 w 46"/>
                    <a:gd name="T19" fmla="*/ 25 h 30"/>
                    <a:gd name="T20" fmla="*/ 37 w 46"/>
                    <a:gd name="T21" fmla="*/ 21 h 30"/>
                    <a:gd name="T22" fmla="*/ 40 w 46"/>
                    <a:gd name="T23" fmla="*/ 13 h 30"/>
                    <a:gd name="T24" fmla="*/ 45 w 46"/>
                    <a:gd name="T25" fmla="*/ 5 h 30"/>
                    <a:gd name="T26" fmla="*/ 44 w 46"/>
                    <a:gd name="T27" fmla="*/ 0 h 30"/>
                    <a:gd name="T28" fmla="*/ 35 w 46"/>
                    <a:gd name="T29" fmla="*/ 11 h 30"/>
                    <a:gd name="T30" fmla="*/ 28 w 46"/>
                    <a:gd name="T31" fmla="*/ 18 h 30"/>
                    <a:gd name="T32" fmla="*/ 16 w 46"/>
                    <a:gd name="T33" fmla="*/ 18 h 30"/>
                    <a:gd name="T34" fmla="*/ 6 w 46"/>
                    <a:gd name="T35" fmla="*/ 18 h 30"/>
                    <a:gd name="T36" fmla="*/ 8 w 46"/>
                    <a:gd name="T37" fmla="*/ 14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30"/>
                    <a:gd name="T59" fmla="*/ 46 w 46"/>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30">
                      <a:moveTo>
                        <a:pt x="8" y="14"/>
                      </a:moveTo>
                      <a:lnTo>
                        <a:pt x="2" y="19"/>
                      </a:lnTo>
                      <a:lnTo>
                        <a:pt x="0" y="22"/>
                      </a:lnTo>
                      <a:lnTo>
                        <a:pt x="0" y="25"/>
                      </a:lnTo>
                      <a:lnTo>
                        <a:pt x="1" y="27"/>
                      </a:lnTo>
                      <a:lnTo>
                        <a:pt x="5" y="28"/>
                      </a:lnTo>
                      <a:lnTo>
                        <a:pt x="10" y="29"/>
                      </a:lnTo>
                      <a:lnTo>
                        <a:pt x="18" y="29"/>
                      </a:lnTo>
                      <a:lnTo>
                        <a:pt x="26" y="27"/>
                      </a:lnTo>
                      <a:lnTo>
                        <a:pt x="32" y="25"/>
                      </a:lnTo>
                      <a:lnTo>
                        <a:pt x="37" y="21"/>
                      </a:lnTo>
                      <a:lnTo>
                        <a:pt x="40" y="13"/>
                      </a:lnTo>
                      <a:lnTo>
                        <a:pt x="45" y="5"/>
                      </a:lnTo>
                      <a:lnTo>
                        <a:pt x="44" y="0"/>
                      </a:lnTo>
                      <a:lnTo>
                        <a:pt x="35" y="11"/>
                      </a:lnTo>
                      <a:lnTo>
                        <a:pt x="28" y="18"/>
                      </a:lnTo>
                      <a:lnTo>
                        <a:pt x="16" y="18"/>
                      </a:lnTo>
                      <a:lnTo>
                        <a:pt x="6" y="18"/>
                      </a:lnTo>
                      <a:lnTo>
                        <a:pt x="8" y="14"/>
                      </a:lnTo>
                    </a:path>
                  </a:pathLst>
                </a:custGeom>
                <a:solidFill>
                  <a:srgbClr val="FF1F3F"/>
                </a:solidFill>
                <a:ln w="12700" cap="rnd">
                  <a:noFill/>
                  <a:round/>
                  <a:headEnd/>
                  <a:tailEnd/>
                </a:ln>
              </p:spPr>
              <p:txBody>
                <a:bodyPr/>
                <a:lstStyle/>
                <a:p>
                  <a:endParaRPr lang="tr-TR"/>
                </a:p>
              </p:txBody>
            </p:sp>
            <p:sp>
              <p:nvSpPr>
                <p:cNvPr id="143163" name="Freeform 74"/>
                <p:cNvSpPr>
                  <a:spLocks/>
                </p:cNvSpPr>
                <p:nvPr/>
              </p:nvSpPr>
              <p:spPr bwMode="auto">
                <a:xfrm>
                  <a:off x="3094" y="2108"/>
                  <a:ext cx="51" cy="33"/>
                </a:xfrm>
                <a:custGeom>
                  <a:avLst/>
                  <a:gdLst>
                    <a:gd name="T0" fmla="*/ 1 w 51"/>
                    <a:gd name="T1" fmla="*/ 0 h 33"/>
                    <a:gd name="T2" fmla="*/ 0 w 51"/>
                    <a:gd name="T3" fmla="*/ 3 h 33"/>
                    <a:gd name="T4" fmla="*/ 6 w 51"/>
                    <a:gd name="T5" fmla="*/ 11 h 33"/>
                    <a:gd name="T6" fmla="*/ 11 w 51"/>
                    <a:gd name="T7" fmla="*/ 18 h 33"/>
                    <a:gd name="T8" fmla="*/ 16 w 51"/>
                    <a:gd name="T9" fmla="*/ 24 h 33"/>
                    <a:gd name="T10" fmla="*/ 21 w 51"/>
                    <a:gd name="T11" fmla="*/ 28 h 33"/>
                    <a:gd name="T12" fmla="*/ 26 w 51"/>
                    <a:gd name="T13" fmla="*/ 30 h 33"/>
                    <a:gd name="T14" fmla="*/ 33 w 51"/>
                    <a:gd name="T15" fmla="*/ 31 h 33"/>
                    <a:gd name="T16" fmla="*/ 41 w 51"/>
                    <a:gd name="T17" fmla="*/ 32 h 33"/>
                    <a:gd name="T18" fmla="*/ 44 w 51"/>
                    <a:gd name="T19" fmla="*/ 31 h 33"/>
                    <a:gd name="T20" fmla="*/ 48 w 51"/>
                    <a:gd name="T21" fmla="*/ 30 h 33"/>
                    <a:gd name="T22" fmla="*/ 50 w 51"/>
                    <a:gd name="T23" fmla="*/ 27 h 33"/>
                    <a:gd name="T24" fmla="*/ 49 w 51"/>
                    <a:gd name="T25" fmla="*/ 23 h 33"/>
                    <a:gd name="T26" fmla="*/ 44 w 51"/>
                    <a:gd name="T27" fmla="*/ 18 h 33"/>
                    <a:gd name="T28" fmla="*/ 41 w 51"/>
                    <a:gd name="T29" fmla="*/ 15 h 33"/>
                    <a:gd name="T30" fmla="*/ 40 w 51"/>
                    <a:gd name="T31" fmla="*/ 17 h 33"/>
                    <a:gd name="T32" fmla="*/ 38 w 51"/>
                    <a:gd name="T33" fmla="*/ 19 h 33"/>
                    <a:gd name="T34" fmla="*/ 32 w 51"/>
                    <a:gd name="T35" fmla="*/ 19 h 33"/>
                    <a:gd name="T36" fmla="*/ 27 w 51"/>
                    <a:gd name="T37" fmla="*/ 20 h 33"/>
                    <a:gd name="T38" fmla="*/ 16 w 51"/>
                    <a:gd name="T39" fmla="*/ 19 h 33"/>
                    <a:gd name="T40" fmla="*/ 6 w 51"/>
                    <a:gd name="T41" fmla="*/ 6 h 33"/>
                    <a:gd name="T42" fmla="*/ 1 w 51"/>
                    <a:gd name="T43" fmla="*/ 0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
                    <a:gd name="T67" fmla="*/ 0 h 33"/>
                    <a:gd name="T68" fmla="*/ 51 w 51"/>
                    <a:gd name="T69" fmla="*/ 33 h 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 h="33">
                      <a:moveTo>
                        <a:pt x="1" y="0"/>
                      </a:moveTo>
                      <a:lnTo>
                        <a:pt x="0" y="3"/>
                      </a:lnTo>
                      <a:lnTo>
                        <a:pt x="6" y="11"/>
                      </a:lnTo>
                      <a:lnTo>
                        <a:pt x="11" y="18"/>
                      </a:lnTo>
                      <a:lnTo>
                        <a:pt x="16" y="24"/>
                      </a:lnTo>
                      <a:lnTo>
                        <a:pt x="21" y="28"/>
                      </a:lnTo>
                      <a:lnTo>
                        <a:pt x="26" y="30"/>
                      </a:lnTo>
                      <a:lnTo>
                        <a:pt x="33" y="31"/>
                      </a:lnTo>
                      <a:lnTo>
                        <a:pt x="41" y="32"/>
                      </a:lnTo>
                      <a:lnTo>
                        <a:pt x="44" y="31"/>
                      </a:lnTo>
                      <a:lnTo>
                        <a:pt x="48" y="30"/>
                      </a:lnTo>
                      <a:lnTo>
                        <a:pt x="50" y="27"/>
                      </a:lnTo>
                      <a:lnTo>
                        <a:pt x="49" y="23"/>
                      </a:lnTo>
                      <a:lnTo>
                        <a:pt x="44" y="18"/>
                      </a:lnTo>
                      <a:lnTo>
                        <a:pt x="41" y="15"/>
                      </a:lnTo>
                      <a:lnTo>
                        <a:pt x="40" y="17"/>
                      </a:lnTo>
                      <a:lnTo>
                        <a:pt x="38" y="19"/>
                      </a:lnTo>
                      <a:lnTo>
                        <a:pt x="32" y="19"/>
                      </a:lnTo>
                      <a:lnTo>
                        <a:pt x="27" y="20"/>
                      </a:lnTo>
                      <a:lnTo>
                        <a:pt x="16" y="19"/>
                      </a:lnTo>
                      <a:lnTo>
                        <a:pt x="6" y="6"/>
                      </a:lnTo>
                      <a:lnTo>
                        <a:pt x="1" y="0"/>
                      </a:lnTo>
                    </a:path>
                  </a:pathLst>
                </a:custGeom>
                <a:solidFill>
                  <a:srgbClr val="FF1F3F"/>
                </a:solidFill>
                <a:ln w="12700" cap="rnd">
                  <a:noFill/>
                  <a:round/>
                  <a:headEnd/>
                  <a:tailEnd/>
                </a:ln>
              </p:spPr>
              <p:txBody>
                <a:bodyPr/>
                <a:lstStyle/>
                <a:p>
                  <a:endParaRPr lang="tr-TR"/>
                </a:p>
              </p:txBody>
            </p:sp>
          </p:grpSp>
          <p:sp>
            <p:nvSpPr>
              <p:cNvPr id="143161" name="Freeform 75"/>
              <p:cNvSpPr>
                <a:spLocks/>
              </p:cNvSpPr>
              <p:nvPr/>
            </p:nvSpPr>
            <p:spPr bwMode="auto">
              <a:xfrm>
                <a:off x="2986" y="1801"/>
                <a:ext cx="216" cy="225"/>
              </a:xfrm>
              <a:custGeom>
                <a:avLst/>
                <a:gdLst>
                  <a:gd name="T0" fmla="*/ 85 w 216"/>
                  <a:gd name="T1" fmla="*/ 0 h 225"/>
                  <a:gd name="T2" fmla="*/ 34 w 216"/>
                  <a:gd name="T3" fmla="*/ 12 h 225"/>
                  <a:gd name="T4" fmla="*/ 28 w 216"/>
                  <a:gd name="T5" fmla="*/ 15 h 225"/>
                  <a:gd name="T6" fmla="*/ 0 w 216"/>
                  <a:gd name="T7" fmla="*/ 71 h 225"/>
                  <a:gd name="T8" fmla="*/ 41 w 216"/>
                  <a:gd name="T9" fmla="*/ 73 h 225"/>
                  <a:gd name="T10" fmla="*/ 47 w 216"/>
                  <a:gd name="T11" fmla="*/ 59 h 225"/>
                  <a:gd name="T12" fmla="*/ 62 w 216"/>
                  <a:gd name="T13" fmla="*/ 88 h 225"/>
                  <a:gd name="T14" fmla="*/ 36 w 216"/>
                  <a:gd name="T15" fmla="*/ 126 h 225"/>
                  <a:gd name="T16" fmla="*/ 36 w 216"/>
                  <a:gd name="T17" fmla="*/ 153 h 225"/>
                  <a:gd name="T18" fmla="*/ 41 w 216"/>
                  <a:gd name="T19" fmla="*/ 172 h 225"/>
                  <a:gd name="T20" fmla="*/ 54 w 216"/>
                  <a:gd name="T21" fmla="*/ 200 h 225"/>
                  <a:gd name="T22" fmla="*/ 66 w 216"/>
                  <a:gd name="T23" fmla="*/ 221 h 225"/>
                  <a:gd name="T24" fmla="*/ 106 w 216"/>
                  <a:gd name="T25" fmla="*/ 224 h 225"/>
                  <a:gd name="T26" fmla="*/ 110 w 216"/>
                  <a:gd name="T27" fmla="*/ 221 h 225"/>
                  <a:gd name="T28" fmla="*/ 148 w 216"/>
                  <a:gd name="T29" fmla="*/ 220 h 225"/>
                  <a:gd name="T30" fmla="*/ 161 w 216"/>
                  <a:gd name="T31" fmla="*/ 194 h 225"/>
                  <a:gd name="T32" fmla="*/ 173 w 216"/>
                  <a:gd name="T33" fmla="*/ 159 h 225"/>
                  <a:gd name="T34" fmla="*/ 182 w 216"/>
                  <a:gd name="T35" fmla="*/ 125 h 225"/>
                  <a:gd name="T36" fmla="*/ 158 w 216"/>
                  <a:gd name="T37" fmla="*/ 85 h 225"/>
                  <a:gd name="T38" fmla="*/ 167 w 216"/>
                  <a:gd name="T39" fmla="*/ 63 h 225"/>
                  <a:gd name="T40" fmla="*/ 173 w 216"/>
                  <a:gd name="T41" fmla="*/ 71 h 225"/>
                  <a:gd name="T42" fmla="*/ 215 w 216"/>
                  <a:gd name="T43" fmla="*/ 67 h 225"/>
                  <a:gd name="T44" fmla="*/ 182 w 216"/>
                  <a:gd name="T45" fmla="*/ 15 h 225"/>
                  <a:gd name="T46" fmla="*/ 128 w 216"/>
                  <a:gd name="T47" fmla="*/ 0 h 225"/>
                  <a:gd name="T48" fmla="*/ 127 w 216"/>
                  <a:gd name="T49" fmla="*/ 2 h 225"/>
                  <a:gd name="T50" fmla="*/ 120 w 216"/>
                  <a:gd name="T51" fmla="*/ 4 h 225"/>
                  <a:gd name="T52" fmla="*/ 114 w 216"/>
                  <a:gd name="T53" fmla="*/ 4 h 225"/>
                  <a:gd name="T54" fmla="*/ 108 w 216"/>
                  <a:gd name="T55" fmla="*/ 4 h 225"/>
                  <a:gd name="T56" fmla="*/ 101 w 216"/>
                  <a:gd name="T57" fmla="*/ 4 h 225"/>
                  <a:gd name="T58" fmla="*/ 95 w 216"/>
                  <a:gd name="T59" fmla="*/ 3 h 225"/>
                  <a:gd name="T60" fmla="*/ 88 w 216"/>
                  <a:gd name="T61" fmla="*/ 2 h 225"/>
                  <a:gd name="T62" fmla="*/ 85 w 216"/>
                  <a:gd name="T63" fmla="*/ 0 h 2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6"/>
                  <a:gd name="T97" fmla="*/ 0 h 225"/>
                  <a:gd name="T98" fmla="*/ 216 w 216"/>
                  <a:gd name="T99" fmla="*/ 225 h 2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6" h="225">
                    <a:moveTo>
                      <a:pt x="85" y="0"/>
                    </a:moveTo>
                    <a:lnTo>
                      <a:pt x="34" y="12"/>
                    </a:lnTo>
                    <a:lnTo>
                      <a:pt x="28" y="15"/>
                    </a:lnTo>
                    <a:lnTo>
                      <a:pt x="0" y="71"/>
                    </a:lnTo>
                    <a:lnTo>
                      <a:pt x="41" y="73"/>
                    </a:lnTo>
                    <a:lnTo>
                      <a:pt x="47" y="59"/>
                    </a:lnTo>
                    <a:lnTo>
                      <a:pt x="62" y="88"/>
                    </a:lnTo>
                    <a:lnTo>
                      <a:pt x="36" y="126"/>
                    </a:lnTo>
                    <a:lnTo>
                      <a:pt x="36" y="153"/>
                    </a:lnTo>
                    <a:lnTo>
                      <a:pt x="41" y="172"/>
                    </a:lnTo>
                    <a:lnTo>
                      <a:pt x="54" y="200"/>
                    </a:lnTo>
                    <a:lnTo>
                      <a:pt x="66" y="221"/>
                    </a:lnTo>
                    <a:lnTo>
                      <a:pt x="106" y="224"/>
                    </a:lnTo>
                    <a:lnTo>
                      <a:pt x="110" y="221"/>
                    </a:lnTo>
                    <a:lnTo>
                      <a:pt x="148" y="220"/>
                    </a:lnTo>
                    <a:lnTo>
                      <a:pt x="161" y="194"/>
                    </a:lnTo>
                    <a:lnTo>
                      <a:pt x="173" y="159"/>
                    </a:lnTo>
                    <a:lnTo>
                      <a:pt x="182" y="125"/>
                    </a:lnTo>
                    <a:lnTo>
                      <a:pt x="158" y="85"/>
                    </a:lnTo>
                    <a:lnTo>
                      <a:pt x="167" y="63"/>
                    </a:lnTo>
                    <a:lnTo>
                      <a:pt x="173" y="71"/>
                    </a:lnTo>
                    <a:lnTo>
                      <a:pt x="215" y="67"/>
                    </a:lnTo>
                    <a:lnTo>
                      <a:pt x="182" y="15"/>
                    </a:lnTo>
                    <a:lnTo>
                      <a:pt x="128" y="0"/>
                    </a:lnTo>
                    <a:lnTo>
                      <a:pt x="127" y="2"/>
                    </a:lnTo>
                    <a:lnTo>
                      <a:pt x="120" y="4"/>
                    </a:lnTo>
                    <a:lnTo>
                      <a:pt x="114" y="4"/>
                    </a:lnTo>
                    <a:lnTo>
                      <a:pt x="108" y="4"/>
                    </a:lnTo>
                    <a:lnTo>
                      <a:pt x="101" y="4"/>
                    </a:lnTo>
                    <a:lnTo>
                      <a:pt x="95" y="3"/>
                    </a:lnTo>
                    <a:lnTo>
                      <a:pt x="88" y="2"/>
                    </a:lnTo>
                    <a:lnTo>
                      <a:pt x="85" y="0"/>
                    </a:lnTo>
                  </a:path>
                </a:pathLst>
              </a:custGeom>
              <a:solidFill>
                <a:srgbClr val="FF1F3F"/>
              </a:solidFill>
              <a:ln w="12700" cap="rnd">
                <a:solidFill>
                  <a:srgbClr val="FF1F3F"/>
                </a:solidFill>
                <a:round/>
                <a:headEnd/>
                <a:tailEnd/>
              </a:ln>
            </p:spPr>
            <p:txBody>
              <a:bodyPr/>
              <a:lstStyle/>
              <a:p>
                <a:endParaRPr lang="tr-TR"/>
              </a:p>
            </p:txBody>
          </p:sp>
        </p:grpSp>
        <p:grpSp>
          <p:nvGrpSpPr>
            <p:cNvPr id="10" name="Group 76"/>
            <p:cNvGrpSpPr>
              <a:grpSpLocks/>
            </p:cNvGrpSpPr>
            <p:nvPr/>
          </p:nvGrpSpPr>
          <p:grpSpPr bwMode="auto">
            <a:xfrm>
              <a:off x="3129" y="1733"/>
              <a:ext cx="220" cy="429"/>
              <a:chOff x="3129" y="1733"/>
              <a:chExt cx="220" cy="429"/>
            </a:xfrm>
          </p:grpSpPr>
          <p:grpSp>
            <p:nvGrpSpPr>
              <p:cNvPr id="11" name="Group 77"/>
              <p:cNvGrpSpPr>
                <a:grpSpLocks/>
              </p:cNvGrpSpPr>
              <p:nvPr/>
            </p:nvGrpSpPr>
            <p:grpSpPr bwMode="auto">
              <a:xfrm>
                <a:off x="3177" y="1733"/>
                <a:ext cx="115" cy="102"/>
                <a:chOff x="3177" y="1733"/>
                <a:chExt cx="115" cy="102"/>
              </a:xfrm>
            </p:grpSpPr>
            <p:sp>
              <p:nvSpPr>
                <p:cNvPr id="143154" name="Freeform 78"/>
                <p:cNvSpPr>
                  <a:spLocks/>
                </p:cNvSpPr>
                <p:nvPr/>
              </p:nvSpPr>
              <p:spPr bwMode="auto">
                <a:xfrm>
                  <a:off x="3177" y="1733"/>
                  <a:ext cx="115" cy="79"/>
                </a:xfrm>
                <a:custGeom>
                  <a:avLst/>
                  <a:gdLst>
                    <a:gd name="T0" fmla="*/ 43 w 115"/>
                    <a:gd name="T1" fmla="*/ 1 h 79"/>
                    <a:gd name="T2" fmla="*/ 32 w 115"/>
                    <a:gd name="T3" fmla="*/ 4 h 79"/>
                    <a:gd name="T4" fmla="*/ 23 w 115"/>
                    <a:gd name="T5" fmla="*/ 7 h 79"/>
                    <a:gd name="T6" fmla="*/ 17 w 115"/>
                    <a:gd name="T7" fmla="*/ 11 h 79"/>
                    <a:gd name="T8" fmla="*/ 11 w 115"/>
                    <a:gd name="T9" fmla="*/ 19 h 79"/>
                    <a:gd name="T10" fmla="*/ 4 w 115"/>
                    <a:gd name="T11" fmla="*/ 31 h 79"/>
                    <a:gd name="T12" fmla="*/ 0 w 115"/>
                    <a:gd name="T13" fmla="*/ 41 h 79"/>
                    <a:gd name="T14" fmla="*/ 1 w 115"/>
                    <a:gd name="T15" fmla="*/ 45 h 79"/>
                    <a:gd name="T16" fmla="*/ 3 w 115"/>
                    <a:gd name="T17" fmla="*/ 50 h 79"/>
                    <a:gd name="T18" fmla="*/ 4 w 115"/>
                    <a:gd name="T19" fmla="*/ 56 h 79"/>
                    <a:gd name="T20" fmla="*/ 13 w 115"/>
                    <a:gd name="T21" fmla="*/ 78 h 79"/>
                    <a:gd name="T22" fmla="*/ 19 w 115"/>
                    <a:gd name="T23" fmla="*/ 73 h 79"/>
                    <a:gd name="T24" fmla="*/ 28 w 115"/>
                    <a:gd name="T25" fmla="*/ 73 h 79"/>
                    <a:gd name="T26" fmla="*/ 34 w 115"/>
                    <a:gd name="T27" fmla="*/ 72 h 79"/>
                    <a:gd name="T28" fmla="*/ 42 w 115"/>
                    <a:gd name="T29" fmla="*/ 69 h 79"/>
                    <a:gd name="T30" fmla="*/ 39 w 115"/>
                    <a:gd name="T31" fmla="*/ 57 h 79"/>
                    <a:gd name="T32" fmla="*/ 39 w 115"/>
                    <a:gd name="T33" fmla="*/ 54 h 79"/>
                    <a:gd name="T34" fmla="*/ 31 w 115"/>
                    <a:gd name="T35" fmla="*/ 46 h 79"/>
                    <a:gd name="T36" fmla="*/ 29 w 115"/>
                    <a:gd name="T37" fmla="*/ 33 h 79"/>
                    <a:gd name="T38" fmla="*/ 31 w 115"/>
                    <a:gd name="T39" fmla="*/ 22 h 79"/>
                    <a:gd name="T40" fmla="*/ 47 w 115"/>
                    <a:gd name="T41" fmla="*/ 15 h 79"/>
                    <a:gd name="T42" fmla="*/ 74 w 115"/>
                    <a:gd name="T43" fmla="*/ 14 h 79"/>
                    <a:gd name="T44" fmla="*/ 87 w 115"/>
                    <a:gd name="T45" fmla="*/ 21 h 79"/>
                    <a:gd name="T46" fmla="*/ 86 w 115"/>
                    <a:gd name="T47" fmla="*/ 45 h 79"/>
                    <a:gd name="T48" fmla="*/ 74 w 115"/>
                    <a:gd name="T49" fmla="*/ 54 h 79"/>
                    <a:gd name="T50" fmla="*/ 72 w 115"/>
                    <a:gd name="T51" fmla="*/ 69 h 79"/>
                    <a:gd name="T52" fmla="*/ 78 w 115"/>
                    <a:gd name="T53" fmla="*/ 67 h 79"/>
                    <a:gd name="T54" fmla="*/ 83 w 115"/>
                    <a:gd name="T55" fmla="*/ 69 h 79"/>
                    <a:gd name="T56" fmla="*/ 90 w 115"/>
                    <a:gd name="T57" fmla="*/ 71 h 79"/>
                    <a:gd name="T58" fmla="*/ 95 w 115"/>
                    <a:gd name="T59" fmla="*/ 72 h 79"/>
                    <a:gd name="T60" fmla="*/ 102 w 115"/>
                    <a:gd name="T61" fmla="*/ 74 h 79"/>
                    <a:gd name="T62" fmla="*/ 109 w 115"/>
                    <a:gd name="T63" fmla="*/ 58 h 79"/>
                    <a:gd name="T64" fmla="*/ 111 w 115"/>
                    <a:gd name="T65" fmla="*/ 49 h 79"/>
                    <a:gd name="T66" fmla="*/ 113 w 115"/>
                    <a:gd name="T67" fmla="*/ 43 h 79"/>
                    <a:gd name="T68" fmla="*/ 114 w 115"/>
                    <a:gd name="T69" fmla="*/ 38 h 79"/>
                    <a:gd name="T70" fmla="*/ 113 w 115"/>
                    <a:gd name="T71" fmla="*/ 33 h 79"/>
                    <a:gd name="T72" fmla="*/ 111 w 115"/>
                    <a:gd name="T73" fmla="*/ 29 h 79"/>
                    <a:gd name="T74" fmla="*/ 109 w 115"/>
                    <a:gd name="T75" fmla="*/ 26 h 79"/>
                    <a:gd name="T76" fmla="*/ 107 w 115"/>
                    <a:gd name="T77" fmla="*/ 22 h 79"/>
                    <a:gd name="T78" fmla="*/ 107 w 115"/>
                    <a:gd name="T79" fmla="*/ 19 h 79"/>
                    <a:gd name="T80" fmla="*/ 105 w 115"/>
                    <a:gd name="T81" fmla="*/ 14 h 79"/>
                    <a:gd name="T82" fmla="*/ 100 w 115"/>
                    <a:gd name="T83" fmla="*/ 10 h 79"/>
                    <a:gd name="T84" fmla="*/ 93 w 115"/>
                    <a:gd name="T85" fmla="*/ 5 h 79"/>
                    <a:gd name="T86" fmla="*/ 82 w 115"/>
                    <a:gd name="T87" fmla="*/ 2 h 79"/>
                    <a:gd name="T88" fmla="*/ 71 w 115"/>
                    <a:gd name="T89" fmla="*/ 0 h 79"/>
                    <a:gd name="T90" fmla="*/ 59 w 115"/>
                    <a:gd name="T91" fmla="*/ 0 h 79"/>
                    <a:gd name="T92" fmla="*/ 43 w 115"/>
                    <a:gd name="T93" fmla="*/ 1 h 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5"/>
                    <a:gd name="T142" fmla="*/ 0 h 79"/>
                    <a:gd name="T143" fmla="*/ 115 w 115"/>
                    <a:gd name="T144" fmla="*/ 79 h 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5" h="79">
                      <a:moveTo>
                        <a:pt x="43" y="1"/>
                      </a:moveTo>
                      <a:lnTo>
                        <a:pt x="32" y="4"/>
                      </a:lnTo>
                      <a:lnTo>
                        <a:pt x="23" y="7"/>
                      </a:lnTo>
                      <a:lnTo>
                        <a:pt x="17" y="11"/>
                      </a:lnTo>
                      <a:lnTo>
                        <a:pt x="11" y="19"/>
                      </a:lnTo>
                      <a:lnTo>
                        <a:pt x="4" y="31"/>
                      </a:lnTo>
                      <a:lnTo>
                        <a:pt x="0" y="41"/>
                      </a:lnTo>
                      <a:lnTo>
                        <a:pt x="1" y="45"/>
                      </a:lnTo>
                      <a:lnTo>
                        <a:pt x="3" y="50"/>
                      </a:lnTo>
                      <a:lnTo>
                        <a:pt x="4" y="56"/>
                      </a:lnTo>
                      <a:lnTo>
                        <a:pt x="13" y="78"/>
                      </a:lnTo>
                      <a:lnTo>
                        <a:pt x="19" y="73"/>
                      </a:lnTo>
                      <a:lnTo>
                        <a:pt x="28" y="73"/>
                      </a:lnTo>
                      <a:lnTo>
                        <a:pt x="34" y="72"/>
                      </a:lnTo>
                      <a:lnTo>
                        <a:pt x="42" y="69"/>
                      </a:lnTo>
                      <a:lnTo>
                        <a:pt x="39" y="57"/>
                      </a:lnTo>
                      <a:lnTo>
                        <a:pt x="39" y="54"/>
                      </a:lnTo>
                      <a:lnTo>
                        <a:pt x="31" y="46"/>
                      </a:lnTo>
                      <a:lnTo>
                        <a:pt x="29" y="33"/>
                      </a:lnTo>
                      <a:lnTo>
                        <a:pt x="31" y="22"/>
                      </a:lnTo>
                      <a:lnTo>
                        <a:pt x="47" y="15"/>
                      </a:lnTo>
                      <a:lnTo>
                        <a:pt x="74" y="14"/>
                      </a:lnTo>
                      <a:lnTo>
                        <a:pt x="87" y="21"/>
                      </a:lnTo>
                      <a:lnTo>
                        <a:pt x="86" y="45"/>
                      </a:lnTo>
                      <a:lnTo>
                        <a:pt x="74" y="54"/>
                      </a:lnTo>
                      <a:lnTo>
                        <a:pt x="72" y="69"/>
                      </a:lnTo>
                      <a:lnTo>
                        <a:pt x="78" y="67"/>
                      </a:lnTo>
                      <a:lnTo>
                        <a:pt x="83" y="69"/>
                      </a:lnTo>
                      <a:lnTo>
                        <a:pt x="90" y="71"/>
                      </a:lnTo>
                      <a:lnTo>
                        <a:pt x="95" y="72"/>
                      </a:lnTo>
                      <a:lnTo>
                        <a:pt x="102" y="74"/>
                      </a:lnTo>
                      <a:lnTo>
                        <a:pt x="109" y="58"/>
                      </a:lnTo>
                      <a:lnTo>
                        <a:pt x="111" y="49"/>
                      </a:lnTo>
                      <a:lnTo>
                        <a:pt x="113" y="43"/>
                      </a:lnTo>
                      <a:lnTo>
                        <a:pt x="114" y="38"/>
                      </a:lnTo>
                      <a:lnTo>
                        <a:pt x="113" y="33"/>
                      </a:lnTo>
                      <a:lnTo>
                        <a:pt x="111" y="29"/>
                      </a:lnTo>
                      <a:lnTo>
                        <a:pt x="109" y="26"/>
                      </a:lnTo>
                      <a:lnTo>
                        <a:pt x="107" y="22"/>
                      </a:lnTo>
                      <a:lnTo>
                        <a:pt x="107" y="19"/>
                      </a:lnTo>
                      <a:lnTo>
                        <a:pt x="105" y="14"/>
                      </a:lnTo>
                      <a:lnTo>
                        <a:pt x="100" y="10"/>
                      </a:lnTo>
                      <a:lnTo>
                        <a:pt x="93" y="5"/>
                      </a:lnTo>
                      <a:lnTo>
                        <a:pt x="82" y="2"/>
                      </a:lnTo>
                      <a:lnTo>
                        <a:pt x="71" y="0"/>
                      </a:lnTo>
                      <a:lnTo>
                        <a:pt x="59" y="0"/>
                      </a:lnTo>
                      <a:lnTo>
                        <a:pt x="43" y="1"/>
                      </a:lnTo>
                    </a:path>
                  </a:pathLst>
                </a:custGeom>
                <a:solidFill>
                  <a:srgbClr val="BF3F00"/>
                </a:solidFill>
                <a:ln w="12700" cap="rnd">
                  <a:noFill/>
                  <a:round/>
                  <a:headEnd/>
                  <a:tailEnd/>
                </a:ln>
              </p:spPr>
              <p:txBody>
                <a:bodyPr/>
                <a:lstStyle/>
                <a:p>
                  <a:endParaRPr lang="tr-TR"/>
                </a:p>
              </p:txBody>
            </p:sp>
            <p:sp>
              <p:nvSpPr>
                <p:cNvPr id="143155" name="Freeform 79"/>
                <p:cNvSpPr>
                  <a:spLocks/>
                </p:cNvSpPr>
                <p:nvPr/>
              </p:nvSpPr>
              <p:spPr bwMode="auto">
                <a:xfrm>
                  <a:off x="3191" y="1746"/>
                  <a:ext cx="92" cy="89"/>
                </a:xfrm>
                <a:custGeom>
                  <a:avLst/>
                  <a:gdLst>
                    <a:gd name="T0" fmla="*/ 34 w 92"/>
                    <a:gd name="T1" fmla="*/ 1 h 89"/>
                    <a:gd name="T2" fmla="*/ 26 w 92"/>
                    <a:gd name="T3" fmla="*/ 3 h 89"/>
                    <a:gd name="T4" fmla="*/ 20 w 92"/>
                    <a:gd name="T5" fmla="*/ 6 h 89"/>
                    <a:gd name="T6" fmla="*/ 17 w 92"/>
                    <a:gd name="T7" fmla="*/ 9 h 89"/>
                    <a:gd name="T8" fmla="*/ 16 w 92"/>
                    <a:gd name="T9" fmla="*/ 14 h 89"/>
                    <a:gd name="T10" fmla="*/ 15 w 92"/>
                    <a:gd name="T11" fmla="*/ 20 h 89"/>
                    <a:gd name="T12" fmla="*/ 17 w 92"/>
                    <a:gd name="T13" fmla="*/ 32 h 89"/>
                    <a:gd name="T14" fmla="*/ 20 w 92"/>
                    <a:gd name="T15" fmla="*/ 35 h 89"/>
                    <a:gd name="T16" fmla="*/ 26 w 92"/>
                    <a:gd name="T17" fmla="*/ 41 h 89"/>
                    <a:gd name="T18" fmla="*/ 26 w 92"/>
                    <a:gd name="T19" fmla="*/ 54 h 89"/>
                    <a:gd name="T20" fmla="*/ 0 w 92"/>
                    <a:gd name="T21" fmla="*/ 62 h 89"/>
                    <a:gd name="T22" fmla="*/ 47 w 92"/>
                    <a:gd name="T23" fmla="*/ 88 h 89"/>
                    <a:gd name="T24" fmla="*/ 91 w 92"/>
                    <a:gd name="T25" fmla="*/ 60 h 89"/>
                    <a:gd name="T26" fmla="*/ 60 w 92"/>
                    <a:gd name="T27" fmla="*/ 52 h 89"/>
                    <a:gd name="T28" fmla="*/ 60 w 92"/>
                    <a:gd name="T29" fmla="*/ 41 h 89"/>
                    <a:gd name="T30" fmla="*/ 69 w 92"/>
                    <a:gd name="T31" fmla="*/ 35 h 89"/>
                    <a:gd name="T32" fmla="*/ 72 w 92"/>
                    <a:gd name="T33" fmla="*/ 32 h 89"/>
                    <a:gd name="T34" fmla="*/ 74 w 92"/>
                    <a:gd name="T35" fmla="*/ 21 h 89"/>
                    <a:gd name="T36" fmla="*/ 75 w 92"/>
                    <a:gd name="T37" fmla="*/ 15 h 89"/>
                    <a:gd name="T38" fmla="*/ 75 w 92"/>
                    <a:gd name="T39" fmla="*/ 11 h 89"/>
                    <a:gd name="T40" fmla="*/ 71 w 92"/>
                    <a:gd name="T41" fmla="*/ 7 h 89"/>
                    <a:gd name="T42" fmla="*/ 67 w 92"/>
                    <a:gd name="T43" fmla="*/ 3 h 89"/>
                    <a:gd name="T44" fmla="*/ 60 w 92"/>
                    <a:gd name="T45" fmla="*/ 1 h 89"/>
                    <a:gd name="T46" fmla="*/ 51 w 92"/>
                    <a:gd name="T47" fmla="*/ 0 h 89"/>
                    <a:gd name="T48" fmla="*/ 42 w 92"/>
                    <a:gd name="T49" fmla="*/ 0 h 89"/>
                    <a:gd name="T50" fmla="*/ 34 w 92"/>
                    <a:gd name="T51" fmla="*/ 1 h 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89"/>
                    <a:gd name="T80" fmla="*/ 92 w 92"/>
                    <a:gd name="T81" fmla="*/ 89 h 8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89">
                      <a:moveTo>
                        <a:pt x="34" y="1"/>
                      </a:moveTo>
                      <a:lnTo>
                        <a:pt x="26" y="3"/>
                      </a:lnTo>
                      <a:lnTo>
                        <a:pt x="20" y="6"/>
                      </a:lnTo>
                      <a:lnTo>
                        <a:pt x="17" y="9"/>
                      </a:lnTo>
                      <a:lnTo>
                        <a:pt x="16" y="14"/>
                      </a:lnTo>
                      <a:lnTo>
                        <a:pt x="15" y="20"/>
                      </a:lnTo>
                      <a:lnTo>
                        <a:pt x="17" y="32"/>
                      </a:lnTo>
                      <a:lnTo>
                        <a:pt x="20" y="35"/>
                      </a:lnTo>
                      <a:lnTo>
                        <a:pt x="26" y="41"/>
                      </a:lnTo>
                      <a:lnTo>
                        <a:pt x="26" y="54"/>
                      </a:lnTo>
                      <a:lnTo>
                        <a:pt x="0" y="62"/>
                      </a:lnTo>
                      <a:lnTo>
                        <a:pt x="47" y="88"/>
                      </a:lnTo>
                      <a:lnTo>
                        <a:pt x="91" y="60"/>
                      </a:lnTo>
                      <a:lnTo>
                        <a:pt x="60" y="52"/>
                      </a:lnTo>
                      <a:lnTo>
                        <a:pt x="60" y="41"/>
                      </a:lnTo>
                      <a:lnTo>
                        <a:pt x="69" y="35"/>
                      </a:lnTo>
                      <a:lnTo>
                        <a:pt x="72" y="32"/>
                      </a:lnTo>
                      <a:lnTo>
                        <a:pt x="74" y="21"/>
                      </a:lnTo>
                      <a:lnTo>
                        <a:pt x="75" y="15"/>
                      </a:lnTo>
                      <a:lnTo>
                        <a:pt x="75" y="11"/>
                      </a:lnTo>
                      <a:lnTo>
                        <a:pt x="71" y="7"/>
                      </a:lnTo>
                      <a:lnTo>
                        <a:pt x="67" y="3"/>
                      </a:lnTo>
                      <a:lnTo>
                        <a:pt x="60" y="1"/>
                      </a:lnTo>
                      <a:lnTo>
                        <a:pt x="51" y="0"/>
                      </a:lnTo>
                      <a:lnTo>
                        <a:pt x="42" y="0"/>
                      </a:lnTo>
                      <a:lnTo>
                        <a:pt x="34" y="1"/>
                      </a:lnTo>
                    </a:path>
                  </a:pathLst>
                </a:custGeom>
                <a:solidFill>
                  <a:srgbClr val="FF7F7F"/>
                </a:solidFill>
                <a:ln w="12700" cap="rnd">
                  <a:noFill/>
                  <a:round/>
                  <a:headEnd/>
                  <a:tailEnd/>
                </a:ln>
              </p:spPr>
              <p:txBody>
                <a:bodyPr/>
                <a:lstStyle/>
                <a:p>
                  <a:endParaRPr lang="tr-TR"/>
                </a:p>
              </p:txBody>
            </p:sp>
            <p:sp>
              <p:nvSpPr>
                <p:cNvPr id="143156" name="Freeform 80"/>
                <p:cNvSpPr>
                  <a:spLocks/>
                </p:cNvSpPr>
                <p:nvPr/>
              </p:nvSpPr>
              <p:spPr bwMode="auto">
                <a:xfrm>
                  <a:off x="3211" y="1762"/>
                  <a:ext cx="27" cy="15"/>
                </a:xfrm>
                <a:custGeom>
                  <a:avLst/>
                  <a:gdLst>
                    <a:gd name="T0" fmla="*/ 3 w 27"/>
                    <a:gd name="T1" fmla="*/ 0 h 15"/>
                    <a:gd name="T2" fmla="*/ 10 w 27"/>
                    <a:gd name="T3" fmla="*/ 0 h 15"/>
                    <a:gd name="T4" fmla="*/ 16 w 27"/>
                    <a:gd name="T5" fmla="*/ 1 h 15"/>
                    <a:gd name="T6" fmla="*/ 19 w 27"/>
                    <a:gd name="T7" fmla="*/ 1 h 15"/>
                    <a:gd name="T8" fmla="*/ 19 w 27"/>
                    <a:gd name="T9" fmla="*/ 12 h 15"/>
                    <a:gd name="T10" fmla="*/ 26 w 27"/>
                    <a:gd name="T11" fmla="*/ 12 h 15"/>
                    <a:gd name="T12" fmla="*/ 21 w 27"/>
                    <a:gd name="T13" fmla="*/ 14 h 15"/>
                    <a:gd name="T14" fmla="*/ 17 w 27"/>
                    <a:gd name="T15" fmla="*/ 12 h 15"/>
                    <a:gd name="T16" fmla="*/ 17 w 27"/>
                    <a:gd name="T17" fmla="*/ 4 h 15"/>
                    <a:gd name="T18" fmla="*/ 7 w 27"/>
                    <a:gd name="T19" fmla="*/ 5 h 15"/>
                    <a:gd name="T20" fmla="*/ 13 w 27"/>
                    <a:gd name="T21" fmla="*/ 3 h 15"/>
                    <a:gd name="T22" fmla="*/ 5 w 27"/>
                    <a:gd name="T23" fmla="*/ 4 h 15"/>
                    <a:gd name="T24" fmla="*/ 0 w 27"/>
                    <a:gd name="T25" fmla="*/ 3 h 15"/>
                    <a:gd name="T26" fmla="*/ 3 w 27"/>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15"/>
                    <a:gd name="T44" fmla="*/ 27 w 27"/>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15">
                      <a:moveTo>
                        <a:pt x="3" y="0"/>
                      </a:moveTo>
                      <a:lnTo>
                        <a:pt x="10" y="0"/>
                      </a:lnTo>
                      <a:lnTo>
                        <a:pt x="16" y="1"/>
                      </a:lnTo>
                      <a:lnTo>
                        <a:pt x="19" y="1"/>
                      </a:lnTo>
                      <a:lnTo>
                        <a:pt x="19" y="12"/>
                      </a:lnTo>
                      <a:lnTo>
                        <a:pt x="26" y="12"/>
                      </a:lnTo>
                      <a:lnTo>
                        <a:pt x="21" y="14"/>
                      </a:lnTo>
                      <a:lnTo>
                        <a:pt x="17" y="12"/>
                      </a:lnTo>
                      <a:lnTo>
                        <a:pt x="17" y="4"/>
                      </a:lnTo>
                      <a:lnTo>
                        <a:pt x="7" y="5"/>
                      </a:lnTo>
                      <a:lnTo>
                        <a:pt x="13" y="3"/>
                      </a:lnTo>
                      <a:lnTo>
                        <a:pt x="5" y="4"/>
                      </a:lnTo>
                      <a:lnTo>
                        <a:pt x="0" y="3"/>
                      </a:lnTo>
                      <a:lnTo>
                        <a:pt x="3" y="0"/>
                      </a:lnTo>
                    </a:path>
                  </a:pathLst>
                </a:custGeom>
                <a:solidFill>
                  <a:srgbClr val="BF3F00"/>
                </a:solidFill>
                <a:ln w="12700" cap="rnd">
                  <a:noFill/>
                  <a:round/>
                  <a:headEnd/>
                  <a:tailEnd/>
                </a:ln>
              </p:spPr>
              <p:txBody>
                <a:bodyPr/>
                <a:lstStyle/>
                <a:p>
                  <a:endParaRPr lang="tr-TR"/>
                </a:p>
              </p:txBody>
            </p:sp>
          </p:grpSp>
          <p:grpSp>
            <p:nvGrpSpPr>
              <p:cNvPr id="12" name="Group 81"/>
              <p:cNvGrpSpPr>
                <a:grpSpLocks/>
              </p:cNvGrpSpPr>
              <p:nvPr/>
            </p:nvGrpSpPr>
            <p:grpSpPr bwMode="auto">
              <a:xfrm>
                <a:off x="3165" y="1940"/>
                <a:ext cx="179" cy="201"/>
                <a:chOff x="3165" y="1940"/>
                <a:chExt cx="179" cy="201"/>
              </a:xfrm>
            </p:grpSpPr>
            <p:grpSp>
              <p:nvGrpSpPr>
                <p:cNvPr id="13" name="Group 82"/>
                <p:cNvGrpSpPr>
                  <a:grpSpLocks/>
                </p:cNvGrpSpPr>
                <p:nvPr/>
              </p:nvGrpSpPr>
              <p:grpSpPr bwMode="auto">
                <a:xfrm>
                  <a:off x="3165" y="1940"/>
                  <a:ext cx="179" cy="201"/>
                  <a:chOff x="3165" y="1940"/>
                  <a:chExt cx="179" cy="201"/>
                </a:xfrm>
              </p:grpSpPr>
              <p:sp>
                <p:nvSpPr>
                  <p:cNvPr id="143152" name="Freeform 83"/>
                  <p:cNvSpPr>
                    <a:spLocks/>
                  </p:cNvSpPr>
                  <p:nvPr/>
                </p:nvSpPr>
                <p:spPr bwMode="auto">
                  <a:xfrm>
                    <a:off x="3165" y="1986"/>
                    <a:ext cx="128" cy="155"/>
                  </a:xfrm>
                  <a:custGeom>
                    <a:avLst/>
                    <a:gdLst>
                      <a:gd name="T0" fmla="*/ 23 w 128"/>
                      <a:gd name="T1" fmla="*/ 3 h 155"/>
                      <a:gd name="T2" fmla="*/ 24 w 128"/>
                      <a:gd name="T3" fmla="*/ 48 h 155"/>
                      <a:gd name="T4" fmla="*/ 24 w 128"/>
                      <a:gd name="T5" fmla="*/ 85 h 155"/>
                      <a:gd name="T6" fmla="*/ 29 w 128"/>
                      <a:gd name="T7" fmla="*/ 121 h 155"/>
                      <a:gd name="T8" fmla="*/ 15 w 128"/>
                      <a:gd name="T9" fmla="*/ 137 h 155"/>
                      <a:gd name="T10" fmla="*/ 3 w 128"/>
                      <a:gd name="T11" fmla="*/ 147 h 155"/>
                      <a:gd name="T12" fmla="*/ 0 w 128"/>
                      <a:gd name="T13" fmla="*/ 150 h 155"/>
                      <a:gd name="T14" fmla="*/ 5 w 128"/>
                      <a:gd name="T15" fmla="*/ 154 h 155"/>
                      <a:gd name="T16" fmla="*/ 28 w 128"/>
                      <a:gd name="T17" fmla="*/ 153 h 155"/>
                      <a:gd name="T18" fmla="*/ 48 w 128"/>
                      <a:gd name="T19" fmla="*/ 133 h 155"/>
                      <a:gd name="T20" fmla="*/ 50 w 128"/>
                      <a:gd name="T21" fmla="*/ 120 h 155"/>
                      <a:gd name="T22" fmla="*/ 65 w 128"/>
                      <a:gd name="T23" fmla="*/ 77 h 155"/>
                      <a:gd name="T24" fmla="*/ 67 w 128"/>
                      <a:gd name="T25" fmla="*/ 67 h 155"/>
                      <a:gd name="T26" fmla="*/ 66 w 128"/>
                      <a:gd name="T27" fmla="*/ 88 h 155"/>
                      <a:gd name="T28" fmla="*/ 73 w 128"/>
                      <a:gd name="T29" fmla="*/ 116 h 155"/>
                      <a:gd name="T30" fmla="*/ 71 w 128"/>
                      <a:gd name="T31" fmla="*/ 129 h 155"/>
                      <a:gd name="T32" fmla="*/ 81 w 128"/>
                      <a:gd name="T33" fmla="*/ 142 h 155"/>
                      <a:gd name="T34" fmla="*/ 94 w 128"/>
                      <a:gd name="T35" fmla="*/ 152 h 155"/>
                      <a:gd name="T36" fmla="*/ 115 w 128"/>
                      <a:gd name="T37" fmla="*/ 152 h 155"/>
                      <a:gd name="T38" fmla="*/ 121 w 128"/>
                      <a:gd name="T39" fmla="*/ 149 h 155"/>
                      <a:gd name="T40" fmla="*/ 99 w 128"/>
                      <a:gd name="T41" fmla="*/ 129 h 155"/>
                      <a:gd name="T42" fmla="*/ 97 w 128"/>
                      <a:gd name="T43" fmla="*/ 119 h 155"/>
                      <a:gd name="T44" fmla="*/ 101 w 128"/>
                      <a:gd name="T45" fmla="*/ 99 h 155"/>
                      <a:gd name="T46" fmla="*/ 109 w 128"/>
                      <a:gd name="T47" fmla="*/ 65 h 155"/>
                      <a:gd name="T48" fmla="*/ 127 w 128"/>
                      <a:gd name="T49" fmla="*/ 0 h 155"/>
                      <a:gd name="T50" fmla="*/ 23 w 128"/>
                      <a:gd name="T51" fmla="*/ 3 h 1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8"/>
                      <a:gd name="T79" fmla="*/ 0 h 155"/>
                      <a:gd name="T80" fmla="*/ 128 w 128"/>
                      <a:gd name="T81" fmla="*/ 155 h 1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8" h="155">
                        <a:moveTo>
                          <a:pt x="23" y="3"/>
                        </a:moveTo>
                        <a:lnTo>
                          <a:pt x="24" y="48"/>
                        </a:lnTo>
                        <a:lnTo>
                          <a:pt x="24" y="85"/>
                        </a:lnTo>
                        <a:lnTo>
                          <a:pt x="29" y="121"/>
                        </a:lnTo>
                        <a:lnTo>
                          <a:pt x="15" y="137"/>
                        </a:lnTo>
                        <a:lnTo>
                          <a:pt x="3" y="147"/>
                        </a:lnTo>
                        <a:lnTo>
                          <a:pt x="0" y="150"/>
                        </a:lnTo>
                        <a:lnTo>
                          <a:pt x="5" y="154"/>
                        </a:lnTo>
                        <a:lnTo>
                          <a:pt x="28" y="153"/>
                        </a:lnTo>
                        <a:lnTo>
                          <a:pt x="48" y="133"/>
                        </a:lnTo>
                        <a:lnTo>
                          <a:pt x="50" y="120"/>
                        </a:lnTo>
                        <a:lnTo>
                          <a:pt x="65" y="77"/>
                        </a:lnTo>
                        <a:lnTo>
                          <a:pt x="67" y="67"/>
                        </a:lnTo>
                        <a:lnTo>
                          <a:pt x="66" y="88"/>
                        </a:lnTo>
                        <a:lnTo>
                          <a:pt x="73" y="116"/>
                        </a:lnTo>
                        <a:lnTo>
                          <a:pt x="71" y="129"/>
                        </a:lnTo>
                        <a:lnTo>
                          <a:pt x="81" y="142"/>
                        </a:lnTo>
                        <a:lnTo>
                          <a:pt x="94" y="152"/>
                        </a:lnTo>
                        <a:lnTo>
                          <a:pt x="115" y="152"/>
                        </a:lnTo>
                        <a:lnTo>
                          <a:pt x="121" y="149"/>
                        </a:lnTo>
                        <a:lnTo>
                          <a:pt x="99" y="129"/>
                        </a:lnTo>
                        <a:lnTo>
                          <a:pt x="97" y="119"/>
                        </a:lnTo>
                        <a:lnTo>
                          <a:pt x="101" y="99"/>
                        </a:lnTo>
                        <a:lnTo>
                          <a:pt x="109" y="65"/>
                        </a:lnTo>
                        <a:lnTo>
                          <a:pt x="127" y="0"/>
                        </a:lnTo>
                        <a:lnTo>
                          <a:pt x="23" y="3"/>
                        </a:lnTo>
                      </a:path>
                    </a:pathLst>
                  </a:custGeom>
                  <a:solidFill>
                    <a:srgbClr val="FF7F3F"/>
                  </a:solidFill>
                  <a:ln w="12700" cap="rnd">
                    <a:noFill/>
                    <a:round/>
                    <a:headEnd/>
                    <a:tailEnd/>
                  </a:ln>
                </p:spPr>
                <p:txBody>
                  <a:bodyPr/>
                  <a:lstStyle/>
                  <a:p>
                    <a:endParaRPr lang="tr-TR"/>
                  </a:p>
                </p:txBody>
              </p:sp>
              <p:sp>
                <p:nvSpPr>
                  <p:cNvPr id="143153" name="Freeform 84"/>
                  <p:cNvSpPr>
                    <a:spLocks/>
                  </p:cNvSpPr>
                  <p:nvPr/>
                </p:nvSpPr>
                <p:spPr bwMode="auto">
                  <a:xfrm>
                    <a:off x="3320" y="1940"/>
                    <a:ext cx="24" cy="20"/>
                  </a:xfrm>
                  <a:custGeom>
                    <a:avLst/>
                    <a:gdLst>
                      <a:gd name="T0" fmla="*/ 23 w 24"/>
                      <a:gd name="T1" fmla="*/ 0 h 20"/>
                      <a:gd name="T2" fmla="*/ 23 w 24"/>
                      <a:gd name="T3" fmla="*/ 10 h 20"/>
                      <a:gd name="T4" fmla="*/ 0 w 24"/>
                      <a:gd name="T5" fmla="*/ 19 h 20"/>
                      <a:gd name="T6" fmla="*/ 11 w 24"/>
                      <a:gd name="T7" fmla="*/ 1 h 20"/>
                      <a:gd name="T8" fmla="*/ 23 w 24"/>
                      <a:gd name="T9" fmla="*/ 0 h 20"/>
                      <a:gd name="T10" fmla="*/ 0 60000 65536"/>
                      <a:gd name="T11" fmla="*/ 0 60000 65536"/>
                      <a:gd name="T12" fmla="*/ 0 60000 65536"/>
                      <a:gd name="T13" fmla="*/ 0 60000 65536"/>
                      <a:gd name="T14" fmla="*/ 0 60000 65536"/>
                      <a:gd name="T15" fmla="*/ 0 w 24"/>
                      <a:gd name="T16" fmla="*/ 0 h 20"/>
                      <a:gd name="T17" fmla="*/ 24 w 24"/>
                      <a:gd name="T18" fmla="*/ 20 h 20"/>
                    </a:gdLst>
                    <a:ahLst/>
                    <a:cxnLst>
                      <a:cxn ang="T10">
                        <a:pos x="T0" y="T1"/>
                      </a:cxn>
                      <a:cxn ang="T11">
                        <a:pos x="T2" y="T3"/>
                      </a:cxn>
                      <a:cxn ang="T12">
                        <a:pos x="T4" y="T5"/>
                      </a:cxn>
                      <a:cxn ang="T13">
                        <a:pos x="T6" y="T7"/>
                      </a:cxn>
                      <a:cxn ang="T14">
                        <a:pos x="T8" y="T9"/>
                      </a:cxn>
                    </a:cxnLst>
                    <a:rect l="T15" t="T16" r="T17" b="T18"/>
                    <a:pathLst>
                      <a:path w="24" h="20">
                        <a:moveTo>
                          <a:pt x="23" y="0"/>
                        </a:moveTo>
                        <a:lnTo>
                          <a:pt x="23" y="10"/>
                        </a:lnTo>
                        <a:lnTo>
                          <a:pt x="0" y="19"/>
                        </a:lnTo>
                        <a:lnTo>
                          <a:pt x="11" y="1"/>
                        </a:lnTo>
                        <a:lnTo>
                          <a:pt x="23" y="0"/>
                        </a:lnTo>
                      </a:path>
                    </a:pathLst>
                  </a:custGeom>
                  <a:solidFill>
                    <a:srgbClr val="FF7F3F"/>
                  </a:solidFill>
                  <a:ln w="12700" cap="rnd">
                    <a:noFill/>
                    <a:round/>
                    <a:headEnd/>
                    <a:tailEnd/>
                  </a:ln>
                </p:spPr>
                <p:txBody>
                  <a:bodyPr/>
                  <a:lstStyle/>
                  <a:p>
                    <a:endParaRPr lang="tr-TR"/>
                  </a:p>
                </p:txBody>
              </p:sp>
            </p:grpSp>
            <p:sp>
              <p:nvSpPr>
                <p:cNvPr id="143151" name="Freeform 85"/>
                <p:cNvSpPr>
                  <a:spLocks/>
                </p:cNvSpPr>
                <p:nvPr/>
              </p:nvSpPr>
              <p:spPr bwMode="auto">
                <a:xfrm>
                  <a:off x="3234" y="1986"/>
                  <a:ext cx="11" cy="73"/>
                </a:xfrm>
                <a:custGeom>
                  <a:avLst/>
                  <a:gdLst>
                    <a:gd name="T0" fmla="*/ 10 w 11"/>
                    <a:gd name="T1" fmla="*/ 0 h 73"/>
                    <a:gd name="T2" fmla="*/ 10 w 11"/>
                    <a:gd name="T3" fmla="*/ 24 h 73"/>
                    <a:gd name="T4" fmla="*/ 8 w 11"/>
                    <a:gd name="T5" fmla="*/ 38 h 73"/>
                    <a:gd name="T6" fmla="*/ 6 w 11"/>
                    <a:gd name="T7" fmla="*/ 54 h 73"/>
                    <a:gd name="T8" fmla="*/ 0 w 11"/>
                    <a:gd name="T9" fmla="*/ 68 h 73"/>
                    <a:gd name="T10" fmla="*/ 1 w 11"/>
                    <a:gd name="T11" fmla="*/ 72 h 73"/>
                    <a:gd name="T12" fmla="*/ 10 w 11"/>
                    <a:gd name="T13" fmla="*/ 0 h 73"/>
                    <a:gd name="T14" fmla="*/ 0 60000 65536"/>
                    <a:gd name="T15" fmla="*/ 0 60000 65536"/>
                    <a:gd name="T16" fmla="*/ 0 60000 65536"/>
                    <a:gd name="T17" fmla="*/ 0 60000 65536"/>
                    <a:gd name="T18" fmla="*/ 0 60000 65536"/>
                    <a:gd name="T19" fmla="*/ 0 60000 65536"/>
                    <a:gd name="T20" fmla="*/ 0 60000 65536"/>
                    <a:gd name="T21" fmla="*/ 0 w 11"/>
                    <a:gd name="T22" fmla="*/ 0 h 73"/>
                    <a:gd name="T23" fmla="*/ 11 w 11"/>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73">
                      <a:moveTo>
                        <a:pt x="10" y="0"/>
                      </a:moveTo>
                      <a:lnTo>
                        <a:pt x="10" y="24"/>
                      </a:lnTo>
                      <a:lnTo>
                        <a:pt x="8" y="38"/>
                      </a:lnTo>
                      <a:lnTo>
                        <a:pt x="6" y="54"/>
                      </a:lnTo>
                      <a:lnTo>
                        <a:pt x="0" y="68"/>
                      </a:lnTo>
                      <a:lnTo>
                        <a:pt x="1" y="72"/>
                      </a:lnTo>
                      <a:lnTo>
                        <a:pt x="10" y="0"/>
                      </a:lnTo>
                    </a:path>
                  </a:pathLst>
                </a:custGeom>
                <a:solidFill>
                  <a:srgbClr val="FF5F1F"/>
                </a:solidFill>
                <a:ln w="12700" cap="rnd">
                  <a:solidFill>
                    <a:srgbClr val="FF5F1F"/>
                  </a:solidFill>
                  <a:round/>
                  <a:headEnd/>
                  <a:tailEnd/>
                </a:ln>
              </p:spPr>
              <p:txBody>
                <a:bodyPr/>
                <a:lstStyle/>
                <a:p>
                  <a:endParaRPr lang="tr-TR"/>
                </a:p>
              </p:txBody>
            </p:sp>
          </p:grpSp>
          <p:grpSp>
            <p:nvGrpSpPr>
              <p:cNvPr id="14" name="Group 86"/>
              <p:cNvGrpSpPr>
                <a:grpSpLocks/>
              </p:cNvGrpSpPr>
              <p:nvPr/>
            </p:nvGrpSpPr>
            <p:grpSpPr bwMode="auto">
              <a:xfrm>
                <a:off x="3158" y="2119"/>
                <a:ext cx="137" cy="43"/>
                <a:chOff x="3158" y="2119"/>
                <a:chExt cx="137" cy="43"/>
              </a:xfrm>
            </p:grpSpPr>
            <p:sp>
              <p:nvSpPr>
                <p:cNvPr id="143148" name="Freeform 87"/>
                <p:cNvSpPr>
                  <a:spLocks/>
                </p:cNvSpPr>
                <p:nvPr/>
              </p:nvSpPr>
              <p:spPr bwMode="auto">
                <a:xfrm>
                  <a:off x="3235" y="2119"/>
                  <a:ext cx="60" cy="40"/>
                </a:xfrm>
                <a:custGeom>
                  <a:avLst/>
                  <a:gdLst>
                    <a:gd name="T0" fmla="*/ 4 w 60"/>
                    <a:gd name="T1" fmla="*/ 0 h 40"/>
                    <a:gd name="T2" fmla="*/ 0 w 60"/>
                    <a:gd name="T3" fmla="*/ 6 h 40"/>
                    <a:gd name="T4" fmla="*/ 0 w 60"/>
                    <a:gd name="T5" fmla="*/ 17 h 40"/>
                    <a:gd name="T6" fmla="*/ 6 w 60"/>
                    <a:gd name="T7" fmla="*/ 13 h 40"/>
                    <a:gd name="T8" fmla="*/ 12 w 60"/>
                    <a:gd name="T9" fmla="*/ 19 h 40"/>
                    <a:gd name="T10" fmla="*/ 14 w 60"/>
                    <a:gd name="T11" fmla="*/ 27 h 40"/>
                    <a:gd name="T12" fmla="*/ 24 w 60"/>
                    <a:gd name="T13" fmla="*/ 34 h 40"/>
                    <a:gd name="T14" fmla="*/ 38 w 60"/>
                    <a:gd name="T15" fmla="*/ 38 h 40"/>
                    <a:gd name="T16" fmla="*/ 49 w 60"/>
                    <a:gd name="T17" fmla="*/ 39 h 40"/>
                    <a:gd name="T18" fmla="*/ 59 w 60"/>
                    <a:gd name="T19" fmla="*/ 38 h 40"/>
                    <a:gd name="T20" fmla="*/ 59 w 60"/>
                    <a:gd name="T21" fmla="*/ 30 h 40"/>
                    <a:gd name="T22" fmla="*/ 51 w 60"/>
                    <a:gd name="T23" fmla="*/ 19 h 40"/>
                    <a:gd name="T24" fmla="*/ 47 w 60"/>
                    <a:gd name="T25" fmla="*/ 22 h 40"/>
                    <a:gd name="T26" fmla="*/ 38 w 60"/>
                    <a:gd name="T27" fmla="*/ 22 h 40"/>
                    <a:gd name="T28" fmla="*/ 26 w 60"/>
                    <a:gd name="T29" fmla="*/ 21 h 40"/>
                    <a:gd name="T30" fmla="*/ 18 w 60"/>
                    <a:gd name="T31" fmla="*/ 16 h 40"/>
                    <a:gd name="T32" fmla="*/ 11 w 60"/>
                    <a:gd name="T33" fmla="*/ 10 h 40"/>
                    <a:gd name="T34" fmla="*/ 4 w 60"/>
                    <a:gd name="T35" fmla="*/ 0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0"/>
                    <a:gd name="T56" fmla="*/ 60 w 6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0">
                      <a:moveTo>
                        <a:pt x="4" y="0"/>
                      </a:moveTo>
                      <a:lnTo>
                        <a:pt x="0" y="6"/>
                      </a:lnTo>
                      <a:lnTo>
                        <a:pt x="0" y="17"/>
                      </a:lnTo>
                      <a:lnTo>
                        <a:pt x="6" y="13"/>
                      </a:lnTo>
                      <a:lnTo>
                        <a:pt x="12" y="19"/>
                      </a:lnTo>
                      <a:lnTo>
                        <a:pt x="14" y="27"/>
                      </a:lnTo>
                      <a:lnTo>
                        <a:pt x="24" y="34"/>
                      </a:lnTo>
                      <a:lnTo>
                        <a:pt x="38" y="38"/>
                      </a:lnTo>
                      <a:lnTo>
                        <a:pt x="49" y="39"/>
                      </a:lnTo>
                      <a:lnTo>
                        <a:pt x="59" y="38"/>
                      </a:lnTo>
                      <a:lnTo>
                        <a:pt x="59" y="30"/>
                      </a:lnTo>
                      <a:lnTo>
                        <a:pt x="51" y="19"/>
                      </a:lnTo>
                      <a:lnTo>
                        <a:pt x="47" y="22"/>
                      </a:lnTo>
                      <a:lnTo>
                        <a:pt x="38" y="22"/>
                      </a:lnTo>
                      <a:lnTo>
                        <a:pt x="26" y="21"/>
                      </a:lnTo>
                      <a:lnTo>
                        <a:pt x="18" y="16"/>
                      </a:lnTo>
                      <a:lnTo>
                        <a:pt x="11" y="10"/>
                      </a:lnTo>
                      <a:lnTo>
                        <a:pt x="4" y="0"/>
                      </a:lnTo>
                    </a:path>
                  </a:pathLst>
                </a:custGeom>
                <a:solidFill>
                  <a:srgbClr val="7F5F3F"/>
                </a:solidFill>
                <a:ln w="12700" cap="rnd">
                  <a:noFill/>
                  <a:round/>
                  <a:headEnd/>
                  <a:tailEnd/>
                </a:ln>
              </p:spPr>
              <p:txBody>
                <a:bodyPr/>
                <a:lstStyle/>
                <a:p>
                  <a:endParaRPr lang="tr-TR"/>
                </a:p>
              </p:txBody>
            </p:sp>
            <p:sp>
              <p:nvSpPr>
                <p:cNvPr id="143149" name="Freeform 88"/>
                <p:cNvSpPr>
                  <a:spLocks/>
                </p:cNvSpPr>
                <p:nvPr/>
              </p:nvSpPr>
              <p:spPr bwMode="auto">
                <a:xfrm>
                  <a:off x="3158" y="2119"/>
                  <a:ext cx="54" cy="43"/>
                </a:xfrm>
                <a:custGeom>
                  <a:avLst/>
                  <a:gdLst>
                    <a:gd name="T0" fmla="*/ 52 w 54"/>
                    <a:gd name="T1" fmla="*/ 0 h 43"/>
                    <a:gd name="T2" fmla="*/ 53 w 54"/>
                    <a:gd name="T3" fmla="*/ 17 h 43"/>
                    <a:gd name="T4" fmla="*/ 50 w 54"/>
                    <a:gd name="T5" fmla="*/ 13 h 43"/>
                    <a:gd name="T6" fmla="*/ 45 w 54"/>
                    <a:gd name="T7" fmla="*/ 18 h 43"/>
                    <a:gd name="T8" fmla="*/ 42 w 54"/>
                    <a:gd name="T9" fmla="*/ 26 h 43"/>
                    <a:gd name="T10" fmla="*/ 37 w 54"/>
                    <a:gd name="T11" fmla="*/ 33 h 43"/>
                    <a:gd name="T12" fmla="*/ 26 w 54"/>
                    <a:gd name="T13" fmla="*/ 38 h 43"/>
                    <a:gd name="T14" fmla="*/ 17 w 54"/>
                    <a:gd name="T15" fmla="*/ 41 h 43"/>
                    <a:gd name="T16" fmla="*/ 7 w 54"/>
                    <a:gd name="T17" fmla="*/ 42 h 43"/>
                    <a:gd name="T18" fmla="*/ 4 w 54"/>
                    <a:gd name="T19" fmla="*/ 40 h 43"/>
                    <a:gd name="T20" fmla="*/ 1 w 54"/>
                    <a:gd name="T21" fmla="*/ 36 h 43"/>
                    <a:gd name="T22" fmla="*/ 0 w 54"/>
                    <a:gd name="T23" fmla="*/ 32 h 43"/>
                    <a:gd name="T24" fmla="*/ 1 w 54"/>
                    <a:gd name="T25" fmla="*/ 28 h 43"/>
                    <a:gd name="T26" fmla="*/ 6 w 54"/>
                    <a:gd name="T27" fmla="*/ 21 h 43"/>
                    <a:gd name="T28" fmla="*/ 13 w 54"/>
                    <a:gd name="T29" fmla="*/ 23 h 43"/>
                    <a:gd name="T30" fmla="*/ 25 w 54"/>
                    <a:gd name="T31" fmla="*/ 23 h 43"/>
                    <a:gd name="T32" fmla="*/ 33 w 54"/>
                    <a:gd name="T33" fmla="*/ 23 h 43"/>
                    <a:gd name="T34" fmla="*/ 47 w 54"/>
                    <a:gd name="T35" fmla="*/ 9 h 43"/>
                    <a:gd name="T36" fmla="*/ 52 w 54"/>
                    <a:gd name="T37" fmla="*/ 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3"/>
                    <a:gd name="T59" fmla="*/ 54 w 54"/>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3">
                      <a:moveTo>
                        <a:pt x="52" y="0"/>
                      </a:moveTo>
                      <a:lnTo>
                        <a:pt x="53" y="17"/>
                      </a:lnTo>
                      <a:lnTo>
                        <a:pt x="50" y="13"/>
                      </a:lnTo>
                      <a:lnTo>
                        <a:pt x="45" y="18"/>
                      </a:lnTo>
                      <a:lnTo>
                        <a:pt x="42" y="26"/>
                      </a:lnTo>
                      <a:lnTo>
                        <a:pt x="37" y="33"/>
                      </a:lnTo>
                      <a:lnTo>
                        <a:pt x="26" y="38"/>
                      </a:lnTo>
                      <a:lnTo>
                        <a:pt x="17" y="41"/>
                      </a:lnTo>
                      <a:lnTo>
                        <a:pt x="7" y="42"/>
                      </a:lnTo>
                      <a:lnTo>
                        <a:pt x="4" y="40"/>
                      </a:lnTo>
                      <a:lnTo>
                        <a:pt x="1" y="36"/>
                      </a:lnTo>
                      <a:lnTo>
                        <a:pt x="0" y="32"/>
                      </a:lnTo>
                      <a:lnTo>
                        <a:pt x="1" y="28"/>
                      </a:lnTo>
                      <a:lnTo>
                        <a:pt x="6" y="21"/>
                      </a:lnTo>
                      <a:lnTo>
                        <a:pt x="13" y="23"/>
                      </a:lnTo>
                      <a:lnTo>
                        <a:pt x="25" y="23"/>
                      </a:lnTo>
                      <a:lnTo>
                        <a:pt x="33" y="23"/>
                      </a:lnTo>
                      <a:lnTo>
                        <a:pt x="47" y="9"/>
                      </a:lnTo>
                      <a:lnTo>
                        <a:pt x="52" y="0"/>
                      </a:lnTo>
                    </a:path>
                  </a:pathLst>
                </a:custGeom>
                <a:solidFill>
                  <a:srgbClr val="7F5F3F"/>
                </a:solidFill>
                <a:ln w="12700" cap="rnd">
                  <a:noFill/>
                  <a:round/>
                  <a:headEnd/>
                  <a:tailEnd/>
                </a:ln>
              </p:spPr>
              <p:txBody>
                <a:bodyPr/>
                <a:lstStyle/>
                <a:p>
                  <a:endParaRPr lang="tr-TR"/>
                </a:p>
              </p:txBody>
            </p:sp>
          </p:grpSp>
          <p:grpSp>
            <p:nvGrpSpPr>
              <p:cNvPr id="15" name="Group 89"/>
              <p:cNvGrpSpPr>
                <a:grpSpLocks/>
              </p:cNvGrpSpPr>
              <p:nvPr/>
            </p:nvGrpSpPr>
            <p:grpSpPr bwMode="auto">
              <a:xfrm>
                <a:off x="3129" y="1805"/>
                <a:ext cx="220" cy="308"/>
                <a:chOff x="3129" y="1805"/>
                <a:chExt cx="220" cy="308"/>
              </a:xfrm>
            </p:grpSpPr>
            <p:grpSp>
              <p:nvGrpSpPr>
                <p:cNvPr id="16" name="Group 90"/>
                <p:cNvGrpSpPr>
                  <a:grpSpLocks/>
                </p:cNvGrpSpPr>
                <p:nvPr/>
              </p:nvGrpSpPr>
              <p:grpSpPr bwMode="auto">
                <a:xfrm>
                  <a:off x="3129" y="1805"/>
                  <a:ext cx="220" cy="308"/>
                  <a:chOff x="3129" y="1805"/>
                  <a:chExt cx="220" cy="308"/>
                </a:xfrm>
              </p:grpSpPr>
              <p:sp>
                <p:nvSpPr>
                  <p:cNvPr id="143144" name="Freeform 91"/>
                  <p:cNvSpPr>
                    <a:spLocks/>
                  </p:cNvSpPr>
                  <p:nvPr/>
                </p:nvSpPr>
                <p:spPr bwMode="auto">
                  <a:xfrm>
                    <a:off x="3129" y="1805"/>
                    <a:ext cx="220" cy="308"/>
                  </a:xfrm>
                  <a:custGeom>
                    <a:avLst/>
                    <a:gdLst>
                      <a:gd name="T0" fmla="*/ 62 w 220"/>
                      <a:gd name="T1" fmla="*/ 3 h 308"/>
                      <a:gd name="T2" fmla="*/ 19 w 220"/>
                      <a:gd name="T3" fmla="*/ 13 h 308"/>
                      <a:gd name="T4" fmla="*/ 8 w 220"/>
                      <a:gd name="T5" fmla="*/ 21 h 308"/>
                      <a:gd name="T6" fmla="*/ 0 w 220"/>
                      <a:gd name="T7" fmla="*/ 92 h 308"/>
                      <a:gd name="T8" fmla="*/ 3 w 220"/>
                      <a:gd name="T9" fmla="*/ 109 h 308"/>
                      <a:gd name="T10" fmla="*/ 30 w 220"/>
                      <a:gd name="T11" fmla="*/ 108 h 308"/>
                      <a:gd name="T12" fmla="*/ 28 w 220"/>
                      <a:gd name="T13" fmla="*/ 149 h 308"/>
                      <a:gd name="T14" fmla="*/ 41 w 220"/>
                      <a:gd name="T15" fmla="*/ 149 h 308"/>
                      <a:gd name="T16" fmla="*/ 56 w 220"/>
                      <a:gd name="T17" fmla="*/ 236 h 308"/>
                      <a:gd name="T18" fmla="*/ 57 w 220"/>
                      <a:gd name="T19" fmla="*/ 282 h 308"/>
                      <a:gd name="T20" fmla="*/ 59 w 220"/>
                      <a:gd name="T21" fmla="*/ 303 h 308"/>
                      <a:gd name="T22" fmla="*/ 70 w 220"/>
                      <a:gd name="T23" fmla="*/ 307 h 308"/>
                      <a:gd name="T24" fmla="*/ 89 w 220"/>
                      <a:gd name="T25" fmla="*/ 304 h 308"/>
                      <a:gd name="T26" fmla="*/ 99 w 220"/>
                      <a:gd name="T27" fmla="*/ 268 h 308"/>
                      <a:gd name="T28" fmla="*/ 107 w 220"/>
                      <a:gd name="T29" fmla="*/ 305 h 308"/>
                      <a:gd name="T30" fmla="*/ 123 w 220"/>
                      <a:gd name="T31" fmla="*/ 307 h 308"/>
                      <a:gd name="T32" fmla="*/ 137 w 220"/>
                      <a:gd name="T33" fmla="*/ 304 h 308"/>
                      <a:gd name="T34" fmla="*/ 153 w 220"/>
                      <a:gd name="T35" fmla="*/ 234 h 308"/>
                      <a:gd name="T36" fmla="*/ 173 w 220"/>
                      <a:gd name="T37" fmla="*/ 183 h 308"/>
                      <a:gd name="T38" fmla="*/ 202 w 220"/>
                      <a:gd name="T39" fmla="*/ 136 h 308"/>
                      <a:gd name="T40" fmla="*/ 219 w 220"/>
                      <a:gd name="T41" fmla="*/ 135 h 308"/>
                      <a:gd name="T42" fmla="*/ 204 w 220"/>
                      <a:gd name="T43" fmla="*/ 70 h 308"/>
                      <a:gd name="T44" fmla="*/ 203 w 220"/>
                      <a:gd name="T45" fmla="*/ 18 h 308"/>
                      <a:gd name="T46" fmla="*/ 193 w 220"/>
                      <a:gd name="T47" fmla="*/ 13 h 308"/>
                      <a:gd name="T48" fmla="*/ 148 w 220"/>
                      <a:gd name="T49" fmla="*/ 0 h 308"/>
                      <a:gd name="T50" fmla="*/ 109 w 220"/>
                      <a:gd name="T51" fmla="*/ 27 h 308"/>
                      <a:gd name="T52" fmla="*/ 62 w 220"/>
                      <a:gd name="T53" fmla="*/ 3 h 3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0"/>
                      <a:gd name="T82" fmla="*/ 0 h 308"/>
                      <a:gd name="T83" fmla="*/ 220 w 220"/>
                      <a:gd name="T84" fmla="*/ 308 h 3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0" h="308">
                        <a:moveTo>
                          <a:pt x="62" y="3"/>
                        </a:moveTo>
                        <a:lnTo>
                          <a:pt x="19" y="13"/>
                        </a:lnTo>
                        <a:lnTo>
                          <a:pt x="8" y="21"/>
                        </a:lnTo>
                        <a:lnTo>
                          <a:pt x="0" y="92"/>
                        </a:lnTo>
                        <a:lnTo>
                          <a:pt x="3" y="109"/>
                        </a:lnTo>
                        <a:lnTo>
                          <a:pt x="30" y="108"/>
                        </a:lnTo>
                        <a:lnTo>
                          <a:pt x="28" y="149"/>
                        </a:lnTo>
                        <a:lnTo>
                          <a:pt x="41" y="149"/>
                        </a:lnTo>
                        <a:lnTo>
                          <a:pt x="56" y="236"/>
                        </a:lnTo>
                        <a:lnTo>
                          <a:pt x="57" y="282"/>
                        </a:lnTo>
                        <a:lnTo>
                          <a:pt x="59" y="303"/>
                        </a:lnTo>
                        <a:lnTo>
                          <a:pt x="70" y="307"/>
                        </a:lnTo>
                        <a:lnTo>
                          <a:pt x="89" y="304"/>
                        </a:lnTo>
                        <a:lnTo>
                          <a:pt x="99" y="268"/>
                        </a:lnTo>
                        <a:lnTo>
                          <a:pt x="107" y="305"/>
                        </a:lnTo>
                        <a:lnTo>
                          <a:pt x="123" y="307"/>
                        </a:lnTo>
                        <a:lnTo>
                          <a:pt x="137" y="304"/>
                        </a:lnTo>
                        <a:lnTo>
                          <a:pt x="153" y="234"/>
                        </a:lnTo>
                        <a:lnTo>
                          <a:pt x="173" y="183"/>
                        </a:lnTo>
                        <a:lnTo>
                          <a:pt x="202" y="136"/>
                        </a:lnTo>
                        <a:lnTo>
                          <a:pt x="219" y="135"/>
                        </a:lnTo>
                        <a:lnTo>
                          <a:pt x="204" y="70"/>
                        </a:lnTo>
                        <a:lnTo>
                          <a:pt x="203" y="18"/>
                        </a:lnTo>
                        <a:lnTo>
                          <a:pt x="193" y="13"/>
                        </a:lnTo>
                        <a:lnTo>
                          <a:pt x="148" y="0"/>
                        </a:lnTo>
                        <a:lnTo>
                          <a:pt x="109" y="27"/>
                        </a:lnTo>
                        <a:lnTo>
                          <a:pt x="62" y="3"/>
                        </a:lnTo>
                      </a:path>
                    </a:pathLst>
                  </a:custGeom>
                  <a:solidFill>
                    <a:srgbClr val="7F5F3F"/>
                  </a:solidFill>
                  <a:ln w="12700" cap="rnd">
                    <a:noFill/>
                    <a:round/>
                    <a:headEnd/>
                    <a:tailEnd/>
                  </a:ln>
                </p:spPr>
                <p:txBody>
                  <a:bodyPr/>
                  <a:lstStyle/>
                  <a:p>
                    <a:endParaRPr lang="tr-TR"/>
                  </a:p>
                </p:txBody>
              </p:sp>
              <p:grpSp>
                <p:nvGrpSpPr>
                  <p:cNvPr id="17" name="Group 92"/>
                  <p:cNvGrpSpPr>
                    <a:grpSpLocks/>
                  </p:cNvGrpSpPr>
                  <p:nvPr/>
                </p:nvGrpSpPr>
                <p:grpSpPr bwMode="auto">
                  <a:xfrm>
                    <a:off x="3164" y="1891"/>
                    <a:ext cx="99" cy="67"/>
                    <a:chOff x="3164" y="1891"/>
                    <a:chExt cx="99" cy="67"/>
                  </a:xfrm>
                </p:grpSpPr>
                <p:sp>
                  <p:nvSpPr>
                    <p:cNvPr id="143146" name="Freeform 93"/>
                    <p:cNvSpPr>
                      <a:spLocks/>
                    </p:cNvSpPr>
                    <p:nvPr/>
                  </p:nvSpPr>
                  <p:spPr bwMode="auto">
                    <a:xfrm>
                      <a:off x="3176" y="1891"/>
                      <a:ext cx="87" cy="67"/>
                    </a:xfrm>
                    <a:custGeom>
                      <a:avLst/>
                      <a:gdLst>
                        <a:gd name="T0" fmla="*/ 0 w 87"/>
                        <a:gd name="T1" fmla="*/ 66 h 67"/>
                        <a:gd name="T2" fmla="*/ 84 w 87"/>
                        <a:gd name="T3" fmla="*/ 62 h 67"/>
                        <a:gd name="T4" fmla="*/ 86 w 87"/>
                        <a:gd name="T5" fmla="*/ 0 h 67"/>
                        <a:gd name="T6" fmla="*/ 0 60000 65536"/>
                        <a:gd name="T7" fmla="*/ 0 60000 65536"/>
                        <a:gd name="T8" fmla="*/ 0 60000 65536"/>
                        <a:gd name="T9" fmla="*/ 0 w 87"/>
                        <a:gd name="T10" fmla="*/ 0 h 67"/>
                        <a:gd name="T11" fmla="*/ 87 w 87"/>
                        <a:gd name="T12" fmla="*/ 67 h 67"/>
                      </a:gdLst>
                      <a:ahLst/>
                      <a:cxnLst>
                        <a:cxn ang="T6">
                          <a:pos x="T0" y="T1"/>
                        </a:cxn>
                        <a:cxn ang="T7">
                          <a:pos x="T2" y="T3"/>
                        </a:cxn>
                        <a:cxn ang="T8">
                          <a:pos x="T4" y="T5"/>
                        </a:cxn>
                      </a:cxnLst>
                      <a:rect l="T9" t="T10" r="T11" b="T12"/>
                      <a:pathLst>
                        <a:path w="87" h="67">
                          <a:moveTo>
                            <a:pt x="0" y="66"/>
                          </a:moveTo>
                          <a:lnTo>
                            <a:pt x="84" y="62"/>
                          </a:lnTo>
                          <a:lnTo>
                            <a:pt x="86" y="0"/>
                          </a:lnTo>
                        </a:path>
                      </a:pathLst>
                    </a:custGeom>
                    <a:noFill/>
                    <a:ln w="12700" cap="rnd">
                      <a:solidFill>
                        <a:srgbClr val="5F3F1F"/>
                      </a:solidFill>
                      <a:round/>
                      <a:headEnd/>
                      <a:tailEnd/>
                    </a:ln>
                  </p:spPr>
                  <p:txBody>
                    <a:bodyPr/>
                    <a:lstStyle/>
                    <a:p>
                      <a:endParaRPr lang="tr-TR"/>
                    </a:p>
                  </p:txBody>
                </p:sp>
                <p:sp>
                  <p:nvSpPr>
                    <p:cNvPr id="143147" name="Freeform 94"/>
                    <p:cNvSpPr>
                      <a:spLocks/>
                    </p:cNvSpPr>
                    <p:nvPr/>
                  </p:nvSpPr>
                  <p:spPr bwMode="auto">
                    <a:xfrm>
                      <a:off x="3164" y="1898"/>
                      <a:ext cx="97" cy="17"/>
                    </a:xfrm>
                    <a:custGeom>
                      <a:avLst/>
                      <a:gdLst>
                        <a:gd name="T0" fmla="*/ 0 w 97"/>
                        <a:gd name="T1" fmla="*/ 16 h 17"/>
                        <a:gd name="T2" fmla="*/ 34 w 97"/>
                        <a:gd name="T3" fmla="*/ 12 h 17"/>
                        <a:gd name="T4" fmla="*/ 96 w 97"/>
                        <a:gd name="T5" fmla="*/ 0 h 17"/>
                        <a:gd name="T6" fmla="*/ 0 60000 65536"/>
                        <a:gd name="T7" fmla="*/ 0 60000 65536"/>
                        <a:gd name="T8" fmla="*/ 0 60000 65536"/>
                        <a:gd name="T9" fmla="*/ 0 w 97"/>
                        <a:gd name="T10" fmla="*/ 0 h 17"/>
                        <a:gd name="T11" fmla="*/ 97 w 97"/>
                        <a:gd name="T12" fmla="*/ 17 h 17"/>
                      </a:gdLst>
                      <a:ahLst/>
                      <a:cxnLst>
                        <a:cxn ang="T6">
                          <a:pos x="T0" y="T1"/>
                        </a:cxn>
                        <a:cxn ang="T7">
                          <a:pos x="T2" y="T3"/>
                        </a:cxn>
                        <a:cxn ang="T8">
                          <a:pos x="T4" y="T5"/>
                        </a:cxn>
                      </a:cxnLst>
                      <a:rect l="T9" t="T10" r="T11" b="T12"/>
                      <a:pathLst>
                        <a:path w="97" h="17">
                          <a:moveTo>
                            <a:pt x="0" y="16"/>
                          </a:moveTo>
                          <a:lnTo>
                            <a:pt x="34" y="12"/>
                          </a:lnTo>
                          <a:lnTo>
                            <a:pt x="96" y="0"/>
                          </a:lnTo>
                        </a:path>
                      </a:pathLst>
                    </a:custGeom>
                    <a:noFill/>
                    <a:ln w="12700" cap="rnd">
                      <a:solidFill>
                        <a:srgbClr val="5F3F1F"/>
                      </a:solidFill>
                      <a:round/>
                      <a:headEnd/>
                      <a:tailEnd/>
                    </a:ln>
                  </p:spPr>
                  <p:txBody>
                    <a:bodyPr/>
                    <a:lstStyle/>
                    <a:p>
                      <a:endParaRPr lang="tr-TR"/>
                    </a:p>
                  </p:txBody>
                </p:sp>
              </p:grpSp>
            </p:grpSp>
            <p:grpSp>
              <p:nvGrpSpPr>
                <p:cNvPr id="18" name="Group 95"/>
                <p:cNvGrpSpPr>
                  <a:grpSpLocks/>
                </p:cNvGrpSpPr>
                <p:nvPr/>
              </p:nvGrpSpPr>
              <p:grpSpPr bwMode="auto">
                <a:xfrm>
                  <a:off x="3159" y="1838"/>
                  <a:ext cx="134" cy="74"/>
                  <a:chOff x="3159" y="1838"/>
                  <a:chExt cx="134" cy="74"/>
                </a:xfrm>
              </p:grpSpPr>
              <p:sp>
                <p:nvSpPr>
                  <p:cNvPr id="143141" name="Freeform 96"/>
                  <p:cNvSpPr>
                    <a:spLocks/>
                  </p:cNvSpPr>
                  <p:nvPr/>
                </p:nvSpPr>
                <p:spPr bwMode="auto">
                  <a:xfrm>
                    <a:off x="3169" y="1838"/>
                    <a:ext cx="114" cy="56"/>
                  </a:xfrm>
                  <a:custGeom>
                    <a:avLst/>
                    <a:gdLst>
                      <a:gd name="T0" fmla="*/ 0 w 114"/>
                      <a:gd name="T1" fmla="*/ 19 h 56"/>
                      <a:gd name="T2" fmla="*/ 73 w 114"/>
                      <a:gd name="T3" fmla="*/ 0 h 56"/>
                      <a:gd name="T4" fmla="*/ 113 w 114"/>
                      <a:gd name="T5" fmla="*/ 37 h 56"/>
                      <a:gd name="T6" fmla="*/ 40 w 114"/>
                      <a:gd name="T7" fmla="*/ 55 h 56"/>
                      <a:gd name="T8" fmla="*/ 0 w 114"/>
                      <a:gd name="T9" fmla="*/ 19 h 56"/>
                      <a:gd name="T10" fmla="*/ 0 60000 65536"/>
                      <a:gd name="T11" fmla="*/ 0 60000 65536"/>
                      <a:gd name="T12" fmla="*/ 0 60000 65536"/>
                      <a:gd name="T13" fmla="*/ 0 60000 65536"/>
                      <a:gd name="T14" fmla="*/ 0 60000 65536"/>
                      <a:gd name="T15" fmla="*/ 0 w 114"/>
                      <a:gd name="T16" fmla="*/ 0 h 56"/>
                      <a:gd name="T17" fmla="*/ 114 w 114"/>
                      <a:gd name="T18" fmla="*/ 56 h 56"/>
                    </a:gdLst>
                    <a:ahLst/>
                    <a:cxnLst>
                      <a:cxn ang="T10">
                        <a:pos x="T0" y="T1"/>
                      </a:cxn>
                      <a:cxn ang="T11">
                        <a:pos x="T2" y="T3"/>
                      </a:cxn>
                      <a:cxn ang="T12">
                        <a:pos x="T4" y="T5"/>
                      </a:cxn>
                      <a:cxn ang="T13">
                        <a:pos x="T6" y="T7"/>
                      </a:cxn>
                      <a:cxn ang="T14">
                        <a:pos x="T8" y="T9"/>
                      </a:cxn>
                    </a:cxnLst>
                    <a:rect l="T15" t="T16" r="T17" b="T18"/>
                    <a:pathLst>
                      <a:path w="114" h="56">
                        <a:moveTo>
                          <a:pt x="0" y="19"/>
                        </a:moveTo>
                        <a:lnTo>
                          <a:pt x="73" y="0"/>
                        </a:lnTo>
                        <a:lnTo>
                          <a:pt x="113" y="37"/>
                        </a:lnTo>
                        <a:lnTo>
                          <a:pt x="40" y="55"/>
                        </a:lnTo>
                        <a:lnTo>
                          <a:pt x="0" y="19"/>
                        </a:lnTo>
                      </a:path>
                    </a:pathLst>
                  </a:custGeom>
                  <a:solidFill>
                    <a:srgbClr val="DFDFFF"/>
                  </a:solidFill>
                  <a:ln w="12700" cap="rnd">
                    <a:noFill/>
                    <a:round/>
                    <a:headEnd/>
                    <a:tailEnd/>
                  </a:ln>
                </p:spPr>
                <p:txBody>
                  <a:bodyPr/>
                  <a:lstStyle/>
                  <a:p>
                    <a:endParaRPr lang="tr-TR"/>
                  </a:p>
                </p:txBody>
              </p:sp>
              <p:sp>
                <p:nvSpPr>
                  <p:cNvPr id="143142" name="Freeform 97"/>
                  <p:cNvSpPr>
                    <a:spLocks/>
                  </p:cNvSpPr>
                  <p:nvPr/>
                </p:nvSpPr>
                <p:spPr bwMode="auto">
                  <a:xfrm>
                    <a:off x="3245" y="1861"/>
                    <a:ext cx="48" cy="31"/>
                  </a:xfrm>
                  <a:custGeom>
                    <a:avLst/>
                    <a:gdLst>
                      <a:gd name="T0" fmla="*/ 0 w 48"/>
                      <a:gd name="T1" fmla="*/ 18 h 31"/>
                      <a:gd name="T2" fmla="*/ 12 w 48"/>
                      <a:gd name="T3" fmla="*/ 14 h 31"/>
                      <a:gd name="T4" fmla="*/ 18 w 48"/>
                      <a:gd name="T5" fmla="*/ 5 h 31"/>
                      <a:gd name="T6" fmla="*/ 27 w 48"/>
                      <a:gd name="T7" fmla="*/ 2 h 31"/>
                      <a:gd name="T8" fmla="*/ 32 w 48"/>
                      <a:gd name="T9" fmla="*/ 0 h 31"/>
                      <a:gd name="T10" fmla="*/ 35 w 48"/>
                      <a:gd name="T11" fmla="*/ 1 h 31"/>
                      <a:gd name="T12" fmla="*/ 35 w 48"/>
                      <a:gd name="T13" fmla="*/ 3 h 31"/>
                      <a:gd name="T14" fmla="*/ 44 w 48"/>
                      <a:gd name="T15" fmla="*/ 7 h 31"/>
                      <a:gd name="T16" fmla="*/ 47 w 48"/>
                      <a:gd name="T17" fmla="*/ 15 h 31"/>
                      <a:gd name="T18" fmla="*/ 44 w 48"/>
                      <a:gd name="T19" fmla="*/ 20 h 31"/>
                      <a:gd name="T20" fmla="*/ 31 w 48"/>
                      <a:gd name="T21" fmla="*/ 26 h 31"/>
                      <a:gd name="T22" fmla="*/ 5 w 48"/>
                      <a:gd name="T23" fmla="*/ 30 h 31"/>
                      <a:gd name="T24" fmla="*/ 0 w 48"/>
                      <a:gd name="T25" fmla="*/ 18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1"/>
                      <a:gd name="T41" fmla="*/ 48 w 48"/>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1">
                        <a:moveTo>
                          <a:pt x="0" y="18"/>
                        </a:moveTo>
                        <a:lnTo>
                          <a:pt x="12" y="14"/>
                        </a:lnTo>
                        <a:lnTo>
                          <a:pt x="18" y="5"/>
                        </a:lnTo>
                        <a:lnTo>
                          <a:pt x="27" y="2"/>
                        </a:lnTo>
                        <a:lnTo>
                          <a:pt x="32" y="0"/>
                        </a:lnTo>
                        <a:lnTo>
                          <a:pt x="35" y="1"/>
                        </a:lnTo>
                        <a:lnTo>
                          <a:pt x="35" y="3"/>
                        </a:lnTo>
                        <a:lnTo>
                          <a:pt x="44" y="7"/>
                        </a:lnTo>
                        <a:lnTo>
                          <a:pt x="47" y="15"/>
                        </a:lnTo>
                        <a:lnTo>
                          <a:pt x="44" y="20"/>
                        </a:lnTo>
                        <a:lnTo>
                          <a:pt x="31" y="26"/>
                        </a:lnTo>
                        <a:lnTo>
                          <a:pt x="5" y="30"/>
                        </a:lnTo>
                        <a:lnTo>
                          <a:pt x="0" y="18"/>
                        </a:lnTo>
                      </a:path>
                    </a:pathLst>
                  </a:custGeom>
                  <a:solidFill>
                    <a:srgbClr val="FF7F3F"/>
                  </a:solidFill>
                  <a:ln w="12700" cap="rnd">
                    <a:noFill/>
                    <a:round/>
                    <a:headEnd/>
                    <a:tailEnd/>
                  </a:ln>
                </p:spPr>
                <p:txBody>
                  <a:bodyPr/>
                  <a:lstStyle/>
                  <a:p>
                    <a:endParaRPr lang="tr-TR"/>
                  </a:p>
                </p:txBody>
              </p:sp>
              <p:sp>
                <p:nvSpPr>
                  <p:cNvPr id="143143" name="Freeform 98"/>
                  <p:cNvSpPr>
                    <a:spLocks/>
                  </p:cNvSpPr>
                  <p:nvPr/>
                </p:nvSpPr>
                <p:spPr bwMode="auto">
                  <a:xfrm>
                    <a:off x="3159" y="1880"/>
                    <a:ext cx="92" cy="32"/>
                  </a:xfrm>
                  <a:custGeom>
                    <a:avLst/>
                    <a:gdLst>
                      <a:gd name="T0" fmla="*/ 0 w 92"/>
                      <a:gd name="T1" fmla="*/ 31 h 32"/>
                      <a:gd name="T2" fmla="*/ 37 w 92"/>
                      <a:gd name="T3" fmla="*/ 26 h 32"/>
                      <a:gd name="T4" fmla="*/ 65 w 92"/>
                      <a:gd name="T5" fmla="*/ 19 h 32"/>
                      <a:gd name="T6" fmla="*/ 91 w 92"/>
                      <a:gd name="T7" fmla="*/ 13 h 32"/>
                      <a:gd name="T8" fmla="*/ 81 w 92"/>
                      <a:gd name="T9" fmla="*/ 0 h 32"/>
                      <a:gd name="T10" fmla="*/ 33 w 92"/>
                      <a:gd name="T11" fmla="*/ 9 h 32"/>
                      <a:gd name="T12" fmla="*/ 4 w 92"/>
                      <a:gd name="T13" fmla="*/ 13 h 32"/>
                      <a:gd name="T14" fmla="*/ 3 w 92"/>
                      <a:gd name="T15" fmla="*/ 10 h 32"/>
                      <a:gd name="T16" fmla="*/ 0 w 92"/>
                      <a:gd name="T17" fmla="*/ 31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32"/>
                      <a:gd name="T29" fmla="*/ 92 w 92"/>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32">
                        <a:moveTo>
                          <a:pt x="0" y="31"/>
                        </a:moveTo>
                        <a:lnTo>
                          <a:pt x="37" y="26"/>
                        </a:lnTo>
                        <a:lnTo>
                          <a:pt x="65" y="19"/>
                        </a:lnTo>
                        <a:lnTo>
                          <a:pt x="91" y="13"/>
                        </a:lnTo>
                        <a:lnTo>
                          <a:pt x="81" y="0"/>
                        </a:lnTo>
                        <a:lnTo>
                          <a:pt x="33" y="9"/>
                        </a:lnTo>
                        <a:lnTo>
                          <a:pt x="4" y="13"/>
                        </a:lnTo>
                        <a:lnTo>
                          <a:pt x="3" y="10"/>
                        </a:lnTo>
                        <a:lnTo>
                          <a:pt x="0" y="31"/>
                        </a:lnTo>
                      </a:path>
                    </a:pathLst>
                  </a:custGeom>
                  <a:solidFill>
                    <a:srgbClr val="7F5F3F"/>
                  </a:solidFill>
                  <a:ln w="12700" cap="rnd">
                    <a:noFill/>
                    <a:round/>
                    <a:headEnd/>
                    <a:tailEnd/>
                  </a:ln>
                </p:spPr>
                <p:txBody>
                  <a:bodyPr/>
                  <a:lstStyle/>
                  <a:p>
                    <a:endParaRPr lang="tr-TR"/>
                  </a:p>
                </p:txBody>
              </p:sp>
            </p:grpSp>
          </p:grpSp>
          <p:sp>
            <p:nvSpPr>
              <p:cNvPr id="143138" name="Freeform 99"/>
              <p:cNvSpPr>
                <a:spLocks/>
              </p:cNvSpPr>
              <p:nvPr/>
            </p:nvSpPr>
            <p:spPr bwMode="auto">
              <a:xfrm>
                <a:off x="3231" y="1964"/>
                <a:ext cx="14" cy="116"/>
              </a:xfrm>
              <a:custGeom>
                <a:avLst/>
                <a:gdLst>
                  <a:gd name="T0" fmla="*/ 13 w 14"/>
                  <a:gd name="T1" fmla="*/ 0 h 116"/>
                  <a:gd name="T2" fmla="*/ 9 w 14"/>
                  <a:gd name="T3" fmla="*/ 62 h 116"/>
                  <a:gd name="T4" fmla="*/ 0 w 14"/>
                  <a:gd name="T5" fmla="*/ 115 h 116"/>
                  <a:gd name="T6" fmla="*/ 0 60000 65536"/>
                  <a:gd name="T7" fmla="*/ 0 60000 65536"/>
                  <a:gd name="T8" fmla="*/ 0 60000 65536"/>
                  <a:gd name="T9" fmla="*/ 0 w 14"/>
                  <a:gd name="T10" fmla="*/ 0 h 116"/>
                  <a:gd name="T11" fmla="*/ 14 w 14"/>
                  <a:gd name="T12" fmla="*/ 116 h 116"/>
                </a:gdLst>
                <a:ahLst/>
                <a:cxnLst>
                  <a:cxn ang="T6">
                    <a:pos x="T0" y="T1"/>
                  </a:cxn>
                  <a:cxn ang="T7">
                    <a:pos x="T2" y="T3"/>
                  </a:cxn>
                  <a:cxn ang="T8">
                    <a:pos x="T4" y="T5"/>
                  </a:cxn>
                </a:cxnLst>
                <a:rect l="T9" t="T10" r="T11" b="T12"/>
                <a:pathLst>
                  <a:path w="14" h="116">
                    <a:moveTo>
                      <a:pt x="13" y="0"/>
                    </a:moveTo>
                    <a:lnTo>
                      <a:pt x="9" y="62"/>
                    </a:lnTo>
                    <a:lnTo>
                      <a:pt x="0" y="115"/>
                    </a:lnTo>
                  </a:path>
                </a:pathLst>
              </a:custGeom>
              <a:noFill/>
              <a:ln w="12700" cap="rnd">
                <a:solidFill>
                  <a:srgbClr val="5F3F1F"/>
                </a:solidFill>
                <a:round/>
                <a:headEnd/>
                <a:tailEnd/>
              </a:ln>
            </p:spPr>
            <p:txBody>
              <a:bodyPr/>
              <a:lstStyle/>
              <a:p>
                <a:endParaRPr lang="tr-TR"/>
              </a:p>
            </p:txBody>
          </p:sp>
        </p:grpSp>
        <p:grpSp>
          <p:nvGrpSpPr>
            <p:cNvPr id="19" name="Group 100"/>
            <p:cNvGrpSpPr>
              <a:grpSpLocks/>
            </p:cNvGrpSpPr>
            <p:nvPr/>
          </p:nvGrpSpPr>
          <p:grpSpPr bwMode="auto">
            <a:xfrm>
              <a:off x="2448" y="1762"/>
              <a:ext cx="217" cy="399"/>
              <a:chOff x="2448" y="1762"/>
              <a:chExt cx="217" cy="399"/>
            </a:xfrm>
          </p:grpSpPr>
          <p:grpSp>
            <p:nvGrpSpPr>
              <p:cNvPr id="20" name="Group 101"/>
              <p:cNvGrpSpPr>
                <a:grpSpLocks/>
              </p:cNvGrpSpPr>
              <p:nvPr/>
            </p:nvGrpSpPr>
            <p:grpSpPr bwMode="auto">
              <a:xfrm>
                <a:off x="2451" y="1887"/>
                <a:ext cx="204" cy="116"/>
                <a:chOff x="2451" y="1887"/>
                <a:chExt cx="204" cy="116"/>
              </a:xfrm>
            </p:grpSpPr>
            <p:sp>
              <p:nvSpPr>
                <p:cNvPr id="143132" name="Freeform 102"/>
                <p:cNvSpPr>
                  <a:spLocks/>
                </p:cNvSpPr>
                <p:nvPr/>
              </p:nvSpPr>
              <p:spPr bwMode="auto">
                <a:xfrm>
                  <a:off x="2451" y="1891"/>
                  <a:ext cx="51" cy="112"/>
                </a:xfrm>
                <a:custGeom>
                  <a:avLst/>
                  <a:gdLst>
                    <a:gd name="T0" fmla="*/ 3 w 51"/>
                    <a:gd name="T1" fmla="*/ 0 h 112"/>
                    <a:gd name="T2" fmla="*/ 0 w 51"/>
                    <a:gd name="T3" fmla="*/ 25 h 112"/>
                    <a:gd name="T4" fmla="*/ 8 w 51"/>
                    <a:gd name="T5" fmla="*/ 60 h 112"/>
                    <a:gd name="T6" fmla="*/ 15 w 51"/>
                    <a:gd name="T7" fmla="*/ 89 h 112"/>
                    <a:gd name="T8" fmla="*/ 28 w 51"/>
                    <a:gd name="T9" fmla="*/ 108 h 112"/>
                    <a:gd name="T10" fmla="*/ 33 w 51"/>
                    <a:gd name="T11" fmla="*/ 111 h 112"/>
                    <a:gd name="T12" fmla="*/ 37 w 51"/>
                    <a:gd name="T13" fmla="*/ 106 h 112"/>
                    <a:gd name="T14" fmla="*/ 39 w 51"/>
                    <a:gd name="T15" fmla="*/ 93 h 112"/>
                    <a:gd name="T16" fmla="*/ 50 w 51"/>
                    <a:gd name="T17" fmla="*/ 90 h 112"/>
                    <a:gd name="T18" fmla="*/ 35 w 51"/>
                    <a:gd name="T19" fmla="*/ 80 h 112"/>
                    <a:gd name="T20" fmla="*/ 25 w 51"/>
                    <a:gd name="T21" fmla="*/ 74 h 112"/>
                    <a:gd name="T22" fmla="*/ 26 w 51"/>
                    <a:gd name="T23" fmla="*/ 23 h 112"/>
                    <a:gd name="T24" fmla="*/ 31 w 51"/>
                    <a:gd name="T25" fmla="*/ 2 h 112"/>
                    <a:gd name="T26" fmla="*/ 3 w 51"/>
                    <a:gd name="T27" fmla="*/ 0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112"/>
                    <a:gd name="T44" fmla="*/ 51 w 51"/>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112">
                      <a:moveTo>
                        <a:pt x="3" y="0"/>
                      </a:moveTo>
                      <a:lnTo>
                        <a:pt x="0" y="25"/>
                      </a:lnTo>
                      <a:lnTo>
                        <a:pt x="8" y="60"/>
                      </a:lnTo>
                      <a:lnTo>
                        <a:pt x="15" y="89"/>
                      </a:lnTo>
                      <a:lnTo>
                        <a:pt x="28" y="108"/>
                      </a:lnTo>
                      <a:lnTo>
                        <a:pt x="33" y="111"/>
                      </a:lnTo>
                      <a:lnTo>
                        <a:pt x="37" y="106"/>
                      </a:lnTo>
                      <a:lnTo>
                        <a:pt x="39" y="93"/>
                      </a:lnTo>
                      <a:lnTo>
                        <a:pt x="50" y="90"/>
                      </a:lnTo>
                      <a:lnTo>
                        <a:pt x="35" y="80"/>
                      </a:lnTo>
                      <a:lnTo>
                        <a:pt x="25" y="74"/>
                      </a:lnTo>
                      <a:lnTo>
                        <a:pt x="26" y="23"/>
                      </a:lnTo>
                      <a:lnTo>
                        <a:pt x="31" y="2"/>
                      </a:lnTo>
                      <a:lnTo>
                        <a:pt x="3" y="0"/>
                      </a:lnTo>
                    </a:path>
                  </a:pathLst>
                </a:custGeom>
                <a:solidFill>
                  <a:srgbClr val="FFBF7F"/>
                </a:solidFill>
                <a:ln w="12700" cap="rnd">
                  <a:noFill/>
                  <a:round/>
                  <a:headEnd/>
                  <a:tailEnd/>
                </a:ln>
              </p:spPr>
              <p:txBody>
                <a:bodyPr/>
                <a:lstStyle/>
                <a:p>
                  <a:endParaRPr lang="tr-TR"/>
                </a:p>
              </p:txBody>
            </p:sp>
            <p:sp>
              <p:nvSpPr>
                <p:cNvPr id="143133" name="Freeform 103"/>
                <p:cNvSpPr>
                  <a:spLocks/>
                </p:cNvSpPr>
                <p:nvPr/>
              </p:nvSpPr>
              <p:spPr bwMode="auto">
                <a:xfrm>
                  <a:off x="2610" y="1887"/>
                  <a:ext cx="45" cy="104"/>
                </a:xfrm>
                <a:custGeom>
                  <a:avLst/>
                  <a:gdLst>
                    <a:gd name="T0" fmla="*/ 13 w 45"/>
                    <a:gd name="T1" fmla="*/ 3 h 104"/>
                    <a:gd name="T2" fmla="*/ 19 w 45"/>
                    <a:gd name="T3" fmla="*/ 21 h 104"/>
                    <a:gd name="T4" fmla="*/ 18 w 45"/>
                    <a:gd name="T5" fmla="*/ 65 h 104"/>
                    <a:gd name="T6" fmla="*/ 0 w 45"/>
                    <a:gd name="T7" fmla="*/ 84 h 104"/>
                    <a:gd name="T8" fmla="*/ 4 w 45"/>
                    <a:gd name="T9" fmla="*/ 86 h 104"/>
                    <a:gd name="T10" fmla="*/ 0 w 45"/>
                    <a:gd name="T11" fmla="*/ 95 h 104"/>
                    <a:gd name="T12" fmla="*/ 4 w 45"/>
                    <a:gd name="T13" fmla="*/ 103 h 104"/>
                    <a:gd name="T14" fmla="*/ 18 w 45"/>
                    <a:gd name="T15" fmla="*/ 90 h 104"/>
                    <a:gd name="T16" fmla="*/ 31 w 45"/>
                    <a:gd name="T17" fmla="*/ 68 h 104"/>
                    <a:gd name="T18" fmla="*/ 44 w 45"/>
                    <a:gd name="T19" fmla="*/ 17 h 104"/>
                    <a:gd name="T20" fmla="*/ 38 w 45"/>
                    <a:gd name="T21" fmla="*/ 0 h 104"/>
                    <a:gd name="T22" fmla="*/ 13 w 45"/>
                    <a:gd name="T23" fmla="*/ 3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104"/>
                    <a:gd name="T38" fmla="*/ 45 w 45"/>
                    <a:gd name="T39" fmla="*/ 104 h 1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104">
                      <a:moveTo>
                        <a:pt x="13" y="3"/>
                      </a:moveTo>
                      <a:lnTo>
                        <a:pt x="19" y="21"/>
                      </a:lnTo>
                      <a:lnTo>
                        <a:pt x="18" y="65"/>
                      </a:lnTo>
                      <a:lnTo>
                        <a:pt x="0" y="84"/>
                      </a:lnTo>
                      <a:lnTo>
                        <a:pt x="4" y="86"/>
                      </a:lnTo>
                      <a:lnTo>
                        <a:pt x="0" y="95"/>
                      </a:lnTo>
                      <a:lnTo>
                        <a:pt x="4" y="103"/>
                      </a:lnTo>
                      <a:lnTo>
                        <a:pt x="18" y="90"/>
                      </a:lnTo>
                      <a:lnTo>
                        <a:pt x="31" y="68"/>
                      </a:lnTo>
                      <a:lnTo>
                        <a:pt x="44" y="17"/>
                      </a:lnTo>
                      <a:lnTo>
                        <a:pt x="38" y="0"/>
                      </a:lnTo>
                      <a:lnTo>
                        <a:pt x="13" y="3"/>
                      </a:lnTo>
                    </a:path>
                  </a:pathLst>
                </a:custGeom>
                <a:solidFill>
                  <a:srgbClr val="FFBF7F"/>
                </a:solidFill>
                <a:ln w="12700" cap="rnd">
                  <a:noFill/>
                  <a:round/>
                  <a:headEnd/>
                  <a:tailEnd/>
                </a:ln>
              </p:spPr>
              <p:txBody>
                <a:bodyPr/>
                <a:lstStyle/>
                <a:p>
                  <a:endParaRPr lang="tr-TR"/>
                </a:p>
              </p:txBody>
            </p:sp>
          </p:grpSp>
          <p:sp>
            <p:nvSpPr>
              <p:cNvPr id="143116" name="Freeform 104"/>
              <p:cNvSpPr>
                <a:spLocks/>
              </p:cNvSpPr>
              <p:nvPr/>
            </p:nvSpPr>
            <p:spPr bwMode="auto">
              <a:xfrm>
                <a:off x="2448" y="1821"/>
                <a:ext cx="217" cy="172"/>
              </a:xfrm>
              <a:custGeom>
                <a:avLst/>
                <a:gdLst>
                  <a:gd name="T0" fmla="*/ 87 w 217"/>
                  <a:gd name="T1" fmla="*/ 0 h 172"/>
                  <a:gd name="T2" fmla="*/ 34 w 217"/>
                  <a:gd name="T3" fmla="*/ 12 h 172"/>
                  <a:gd name="T4" fmla="*/ 28 w 217"/>
                  <a:gd name="T5" fmla="*/ 16 h 172"/>
                  <a:gd name="T6" fmla="*/ 0 w 217"/>
                  <a:gd name="T7" fmla="*/ 70 h 172"/>
                  <a:gd name="T8" fmla="*/ 4 w 217"/>
                  <a:gd name="T9" fmla="*/ 128 h 172"/>
                  <a:gd name="T10" fmla="*/ 38 w 217"/>
                  <a:gd name="T11" fmla="*/ 124 h 172"/>
                  <a:gd name="T12" fmla="*/ 41 w 217"/>
                  <a:gd name="T13" fmla="*/ 73 h 172"/>
                  <a:gd name="T14" fmla="*/ 47 w 217"/>
                  <a:gd name="T15" fmla="*/ 59 h 172"/>
                  <a:gd name="T16" fmla="*/ 48 w 217"/>
                  <a:gd name="T17" fmla="*/ 89 h 172"/>
                  <a:gd name="T18" fmla="*/ 38 w 217"/>
                  <a:gd name="T19" fmla="*/ 141 h 172"/>
                  <a:gd name="T20" fmla="*/ 54 w 217"/>
                  <a:gd name="T21" fmla="*/ 141 h 172"/>
                  <a:gd name="T22" fmla="*/ 53 w 217"/>
                  <a:gd name="T23" fmla="*/ 159 h 172"/>
                  <a:gd name="T24" fmla="*/ 54 w 217"/>
                  <a:gd name="T25" fmla="*/ 169 h 172"/>
                  <a:gd name="T26" fmla="*/ 110 w 217"/>
                  <a:gd name="T27" fmla="*/ 171 h 172"/>
                  <a:gd name="T28" fmla="*/ 156 w 217"/>
                  <a:gd name="T29" fmla="*/ 167 h 172"/>
                  <a:gd name="T30" fmla="*/ 182 w 217"/>
                  <a:gd name="T31" fmla="*/ 166 h 172"/>
                  <a:gd name="T32" fmla="*/ 179 w 217"/>
                  <a:gd name="T33" fmla="*/ 138 h 172"/>
                  <a:gd name="T34" fmla="*/ 183 w 217"/>
                  <a:gd name="T35" fmla="*/ 124 h 172"/>
                  <a:gd name="T36" fmla="*/ 169 w 217"/>
                  <a:gd name="T37" fmla="*/ 84 h 172"/>
                  <a:gd name="T38" fmla="*/ 168 w 217"/>
                  <a:gd name="T39" fmla="*/ 63 h 172"/>
                  <a:gd name="T40" fmla="*/ 173 w 217"/>
                  <a:gd name="T41" fmla="*/ 71 h 172"/>
                  <a:gd name="T42" fmla="*/ 179 w 217"/>
                  <a:gd name="T43" fmla="*/ 117 h 172"/>
                  <a:gd name="T44" fmla="*/ 207 w 217"/>
                  <a:gd name="T45" fmla="*/ 120 h 172"/>
                  <a:gd name="T46" fmla="*/ 216 w 217"/>
                  <a:gd name="T47" fmla="*/ 66 h 172"/>
                  <a:gd name="T48" fmla="*/ 183 w 217"/>
                  <a:gd name="T49" fmla="*/ 15 h 172"/>
                  <a:gd name="T50" fmla="*/ 129 w 217"/>
                  <a:gd name="T51" fmla="*/ 0 h 172"/>
                  <a:gd name="T52" fmla="*/ 87 w 217"/>
                  <a:gd name="T53" fmla="*/ 0 h 1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7"/>
                  <a:gd name="T82" fmla="*/ 0 h 172"/>
                  <a:gd name="T83" fmla="*/ 217 w 217"/>
                  <a:gd name="T84" fmla="*/ 172 h 1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7" h="172">
                    <a:moveTo>
                      <a:pt x="87" y="0"/>
                    </a:moveTo>
                    <a:lnTo>
                      <a:pt x="34" y="12"/>
                    </a:lnTo>
                    <a:lnTo>
                      <a:pt x="28" y="16"/>
                    </a:lnTo>
                    <a:lnTo>
                      <a:pt x="0" y="70"/>
                    </a:lnTo>
                    <a:lnTo>
                      <a:pt x="4" y="128"/>
                    </a:lnTo>
                    <a:lnTo>
                      <a:pt x="38" y="124"/>
                    </a:lnTo>
                    <a:lnTo>
                      <a:pt x="41" y="73"/>
                    </a:lnTo>
                    <a:lnTo>
                      <a:pt x="47" y="59"/>
                    </a:lnTo>
                    <a:lnTo>
                      <a:pt x="48" y="89"/>
                    </a:lnTo>
                    <a:lnTo>
                      <a:pt x="38" y="141"/>
                    </a:lnTo>
                    <a:lnTo>
                      <a:pt x="54" y="141"/>
                    </a:lnTo>
                    <a:lnTo>
                      <a:pt x="53" y="159"/>
                    </a:lnTo>
                    <a:lnTo>
                      <a:pt x="54" y="169"/>
                    </a:lnTo>
                    <a:lnTo>
                      <a:pt x="110" y="171"/>
                    </a:lnTo>
                    <a:lnTo>
                      <a:pt x="156" y="167"/>
                    </a:lnTo>
                    <a:lnTo>
                      <a:pt x="182" y="166"/>
                    </a:lnTo>
                    <a:lnTo>
                      <a:pt x="179" y="138"/>
                    </a:lnTo>
                    <a:lnTo>
                      <a:pt x="183" y="124"/>
                    </a:lnTo>
                    <a:lnTo>
                      <a:pt x="169" y="84"/>
                    </a:lnTo>
                    <a:lnTo>
                      <a:pt x="168" y="63"/>
                    </a:lnTo>
                    <a:lnTo>
                      <a:pt x="173" y="71"/>
                    </a:lnTo>
                    <a:lnTo>
                      <a:pt x="179" y="117"/>
                    </a:lnTo>
                    <a:lnTo>
                      <a:pt x="207" y="120"/>
                    </a:lnTo>
                    <a:lnTo>
                      <a:pt x="216" y="66"/>
                    </a:lnTo>
                    <a:lnTo>
                      <a:pt x="183" y="15"/>
                    </a:lnTo>
                    <a:lnTo>
                      <a:pt x="129" y="0"/>
                    </a:lnTo>
                    <a:lnTo>
                      <a:pt x="87" y="0"/>
                    </a:lnTo>
                  </a:path>
                </a:pathLst>
              </a:custGeom>
              <a:solidFill>
                <a:srgbClr val="9FBFFF"/>
              </a:solidFill>
              <a:ln w="12700" cap="rnd">
                <a:solidFill>
                  <a:srgbClr val="9FBFFF"/>
                </a:solidFill>
                <a:round/>
                <a:headEnd/>
                <a:tailEnd/>
              </a:ln>
            </p:spPr>
            <p:txBody>
              <a:bodyPr/>
              <a:lstStyle/>
              <a:p>
                <a:endParaRPr lang="tr-TR"/>
              </a:p>
            </p:txBody>
          </p:sp>
          <p:grpSp>
            <p:nvGrpSpPr>
              <p:cNvPr id="21" name="Group 105"/>
              <p:cNvGrpSpPr>
                <a:grpSpLocks/>
              </p:cNvGrpSpPr>
              <p:nvPr/>
            </p:nvGrpSpPr>
            <p:grpSpPr bwMode="auto">
              <a:xfrm>
                <a:off x="2486" y="1762"/>
                <a:ext cx="128" cy="399"/>
                <a:chOff x="2486" y="1762"/>
                <a:chExt cx="128" cy="399"/>
              </a:xfrm>
            </p:grpSpPr>
            <p:sp>
              <p:nvSpPr>
                <p:cNvPr id="143118" name="Freeform 106"/>
                <p:cNvSpPr>
                  <a:spLocks/>
                </p:cNvSpPr>
                <p:nvPr/>
              </p:nvSpPr>
              <p:spPr bwMode="auto">
                <a:xfrm>
                  <a:off x="2492" y="1986"/>
                  <a:ext cx="121" cy="165"/>
                </a:xfrm>
                <a:custGeom>
                  <a:avLst/>
                  <a:gdLst>
                    <a:gd name="T0" fmla="*/ 16 w 121"/>
                    <a:gd name="T1" fmla="*/ 3 h 165"/>
                    <a:gd name="T2" fmla="*/ 22 w 121"/>
                    <a:gd name="T3" fmla="*/ 60 h 165"/>
                    <a:gd name="T4" fmla="*/ 20 w 121"/>
                    <a:gd name="T5" fmla="*/ 76 h 165"/>
                    <a:gd name="T6" fmla="*/ 20 w 121"/>
                    <a:gd name="T7" fmla="*/ 92 h 165"/>
                    <a:gd name="T8" fmla="*/ 22 w 121"/>
                    <a:gd name="T9" fmla="*/ 106 h 165"/>
                    <a:gd name="T10" fmla="*/ 22 w 121"/>
                    <a:gd name="T11" fmla="*/ 118 h 165"/>
                    <a:gd name="T12" fmla="*/ 22 w 121"/>
                    <a:gd name="T13" fmla="*/ 133 h 165"/>
                    <a:gd name="T14" fmla="*/ 20 w 121"/>
                    <a:gd name="T15" fmla="*/ 139 h 165"/>
                    <a:gd name="T16" fmla="*/ 5 w 121"/>
                    <a:gd name="T17" fmla="*/ 157 h 165"/>
                    <a:gd name="T18" fmla="*/ 0 w 121"/>
                    <a:gd name="T19" fmla="*/ 164 h 165"/>
                    <a:gd name="T20" fmla="*/ 24 w 121"/>
                    <a:gd name="T21" fmla="*/ 164 h 165"/>
                    <a:gd name="T22" fmla="*/ 34 w 121"/>
                    <a:gd name="T23" fmla="*/ 156 h 165"/>
                    <a:gd name="T24" fmla="*/ 41 w 121"/>
                    <a:gd name="T25" fmla="*/ 147 h 165"/>
                    <a:gd name="T26" fmla="*/ 45 w 121"/>
                    <a:gd name="T27" fmla="*/ 132 h 165"/>
                    <a:gd name="T28" fmla="*/ 58 w 121"/>
                    <a:gd name="T29" fmla="*/ 92 h 165"/>
                    <a:gd name="T30" fmla="*/ 63 w 121"/>
                    <a:gd name="T31" fmla="*/ 80 h 165"/>
                    <a:gd name="T32" fmla="*/ 60 w 121"/>
                    <a:gd name="T33" fmla="*/ 102 h 165"/>
                    <a:gd name="T34" fmla="*/ 64 w 121"/>
                    <a:gd name="T35" fmla="*/ 116 h 165"/>
                    <a:gd name="T36" fmla="*/ 65 w 121"/>
                    <a:gd name="T37" fmla="*/ 128 h 165"/>
                    <a:gd name="T38" fmla="*/ 62 w 121"/>
                    <a:gd name="T39" fmla="*/ 139 h 165"/>
                    <a:gd name="T40" fmla="*/ 64 w 121"/>
                    <a:gd name="T41" fmla="*/ 145 h 165"/>
                    <a:gd name="T42" fmla="*/ 79 w 121"/>
                    <a:gd name="T43" fmla="*/ 162 h 165"/>
                    <a:gd name="T44" fmla="*/ 93 w 121"/>
                    <a:gd name="T45" fmla="*/ 162 h 165"/>
                    <a:gd name="T46" fmla="*/ 100 w 121"/>
                    <a:gd name="T47" fmla="*/ 162 h 165"/>
                    <a:gd name="T48" fmla="*/ 108 w 121"/>
                    <a:gd name="T49" fmla="*/ 159 h 165"/>
                    <a:gd name="T50" fmla="*/ 87 w 121"/>
                    <a:gd name="T51" fmla="*/ 139 h 165"/>
                    <a:gd name="T52" fmla="*/ 98 w 121"/>
                    <a:gd name="T53" fmla="*/ 99 h 165"/>
                    <a:gd name="T54" fmla="*/ 102 w 121"/>
                    <a:gd name="T55" fmla="*/ 79 h 165"/>
                    <a:gd name="T56" fmla="*/ 120 w 121"/>
                    <a:gd name="T57" fmla="*/ 0 h 165"/>
                    <a:gd name="T58" fmla="*/ 16 w 121"/>
                    <a:gd name="T59" fmla="*/ 3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1"/>
                    <a:gd name="T91" fmla="*/ 0 h 165"/>
                    <a:gd name="T92" fmla="*/ 121 w 121"/>
                    <a:gd name="T93" fmla="*/ 165 h 1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1" h="165">
                      <a:moveTo>
                        <a:pt x="16" y="3"/>
                      </a:moveTo>
                      <a:lnTo>
                        <a:pt x="22" y="60"/>
                      </a:lnTo>
                      <a:lnTo>
                        <a:pt x="20" y="76"/>
                      </a:lnTo>
                      <a:lnTo>
                        <a:pt x="20" y="92"/>
                      </a:lnTo>
                      <a:lnTo>
                        <a:pt x="22" y="106"/>
                      </a:lnTo>
                      <a:lnTo>
                        <a:pt x="22" y="118"/>
                      </a:lnTo>
                      <a:lnTo>
                        <a:pt x="22" y="133"/>
                      </a:lnTo>
                      <a:lnTo>
                        <a:pt x="20" y="139"/>
                      </a:lnTo>
                      <a:lnTo>
                        <a:pt x="5" y="157"/>
                      </a:lnTo>
                      <a:lnTo>
                        <a:pt x="0" y="164"/>
                      </a:lnTo>
                      <a:lnTo>
                        <a:pt x="24" y="164"/>
                      </a:lnTo>
                      <a:lnTo>
                        <a:pt x="34" y="156"/>
                      </a:lnTo>
                      <a:lnTo>
                        <a:pt x="41" y="147"/>
                      </a:lnTo>
                      <a:lnTo>
                        <a:pt x="45" y="132"/>
                      </a:lnTo>
                      <a:lnTo>
                        <a:pt x="58" y="92"/>
                      </a:lnTo>
                      <a:lnTo>
                        <a:pt x="63" y="80"/>
                      </a:lnTo>
                      <a:lnTo>
                        <a:pt x="60" y="102"/>
                      </a:lnTo>
                      <a:lnTo>
                        <a:pt x="64" y="116"/>
                      </a:lnTo>
                      <a:lnTo>
                        <a:pt x="65" y="128"/>
                      </a:lnTo>
                      <a:lnTo>
                        <a:pt x="62" y="139"/>
                      </a:lnTo>
                      <a:lnTo>
                        <a:pt x="64" y="145"/>
                      </a:lnTo>
                      <a:lnTo>
                        <a:pt x="79" y="162"/>
                      </a:lnTo>
                      <a:lnTo>
                        <a:pt x="93" y="162"/>
                      </a:lnTo>
                      <a:lnTo>
                        <a:pt x="100" y="162"/>
                      </a:lnTo>
                      <a:lnTo>
                        <a:pt x="108" y="159"/>
                      </a:lnTo>
                      <a:lnTo>
                        <a:pt x="87" y="139"/>
                      </a:lnTo>
                      <a:lnTo>
                        <a:pt x="98" y="99"/>
                      </a:lnTo>
                      <a:lnTo>
                        <a:pt x="102" y="79"/>
                      </a:lnTo>
                      <a:lnTo>
                        <a:pt x="120" y="0"/>
                      </a:lnTo>
                      <a:lnTo>
                        <a:pt x="16" y="3"/>
                      </a:lnTo>
                    </a:path>
                  </a:pathLst>
                </a:custGeom>
                <a:solidFill>
                  <a:srgbClr val="FFBF7F"/>
                </a:solidFill>
                <a:ln w="12700" cap="rnd">
                  <a:noFill/>
                  <a:round/>
                  <a:headEnd/>
                  <a:tailEnd/>
                </a:ln>
              </p:spPr>
              <p:txBody>
                <a:bodyPr/>
                <a:lstStyle/>
                <a:p>
                  <a:endParaRPr lang="tr-TR"/>
                </a:p>
              </p:txBody>
            </p:sp>
            <p:grpSp>
              <p:nvGrpSpPr>
                <p:cNvPr id="22" name="Group 107"/>
                <p:cNvGrpSpPr>
                  <a:grpSpLocks/>
                </p:cNvGrpSpPr>
                <p:nvPr/>
              </p:nvGrpSpPr>
              <p:grpSpPr bwMode="auto">
                <a:xfrm>
                  <a:off x="2512" y="1821"/>
                  <a:ext cx="94" cy="89"/>
                  <a:chOff x="2512" y="1821"/>
                  <a:chExt cx="94" cy="89"/>
                </a:xfrm>
              </p:grpSpPr>
              <p:sp>
                <p:nvSpPr>
                  <p:cNvPr id="143129" name="Freeform 108"/>
                  <p:cNvSpPr>
                    <a:spLocks/>
                  </p:cNvSpPr>
                  <p:nvPr/>
                </p:nvSpPr>
                <p:spPr bwMode="auto">
                  <a:xfrm>
                    <a:off x="2533" y="1821"/>
                    <a:ext cx="49" cy="9"/>
                  </a:xfrm>
                  <a:custGeom>
                    <a:avLst/>
                    <a:gdLst>
                      <a:gd name="T0" fmla="*/ 0 w 49"/>
                      <a:gd name="T1" fmla="*/ 1 h 9"/>
                      <a:gd name="T2" fmla="*/ 11 w 49"/>
                      <a:gd name="T3" fmla="*/ 8 h 9"/>
                      <a:gd name="T4" fmla="*/ 25 w 49"/>
                      <a:gd name="T5" fmla="*/ 0 h 9"/>
                      <a:gd name="T6" fmla="*/ 39 w 49"/>
                      <a:gd name="T7" fmla="*/ 8 h 9"/>
                      <a:gd name="T8" fmla="*/ 48 w 49"/>
                      <a:gd name="T9" fmla="*/ 1 h 9"/>
                      <a:gd name="T10" fmla="*/ 0 60000 65536"/>
                      <a:gd name="T11" fmla="*/ 0 60000 65536"/>
                      <a:gd name="T12" fmla="*/ 0 60000 65536"/>
                      <a:gd name="T13" fmla="*/ 0 60000 65536"/>
                      <a:gd name="T14" fmla="*/ 0 60000 65536"/>
                      <a:gd name="T15" fmla="*/ 0 w 49"/>
                      <a:gd name="T16" fmla="*/ 0 h 9"/>
                      <a:gd name="T17" fmla="*/ 49 w 49"/>
                      <a:gd name="T18" fmla="*/ 9 h 9"/>
                    </a:gdLst>
                    <a:ahLst/>
                    <a:cxnLst>
                      <a:cxn ang="T10">
                        <a:pos x="T0" y="T1"/>
                      </a:cxn>
                      <a:cxn ang="T11">
                        <a:pos x="T2" y="T3"/>
                      </a:cxn>
                      <a:cxn ang="T12">
                        <a:pos x="T4" y="T5"/>
                      </a:cxn>
                      <a:cxn ang="T13">
                        <a:pos x="T6" y="T7"/>
                      </a:cxn>
                      <a:cxn ang="T14">
                        <a:pos x="T8" y="T9"/>
                      </a:cxn>
                    </a:cxnLst>
                    <a:rect l="T15" t="T16" r="T17" b="T18"/>
                    <a:pathLst>
                      <a:path w="49" h="9">
                        <a:moveTo>
                          <a:pt x="0" y="1"/>
                        </a:moveTo>
                        <a:lnTo>
                          <a:pt x="11" y="8"/>
                        </a:lnTo>
                        <a:lnTo>
                          <a:pt x="25" y="0"/>
                        </a:lnTo>
                        <a:lnTo>
                          <a:pt x="39" y="8"/>
                        </a:lnTo>
                        <a:lnTo>
                          <a:pt x="48" y="1"/>
                        </a:lnTo>
                      </a:path>
                    </a:pathLst>
                  </a:custGeom>
                  <a:noFill/>
                  <a:ln w="12700" cap="rnd">
                    <a:solidFill>
                      <a:srgbClr val="3F7FFF"/>
                    </a:solidFill>
                    <a:round/>
                    <a:headEnd/>
                    <a:tailEnd/>
                  </a:ln>
                </p:spPr>
                <p:txBody>
                  <a:bodyPr/>
                  <a:lstStyle/>
                  <a:p>
                    <a:endParaRPr lang="tr-TR"/>
                  </a:p>
                </p:txBody>
              </p:sp>
              <p:sp>
                <p:nvSpPr>
                  <p:cNvPr id="143130" name="Freeform 109"/>
                  <p:cNvSpPr>
                    <a:spLocks/>
                  </p:cNvSpPr>
                  <p:nvPr/>
                </p:nvSpPr>
                <p:spPr bwMode="auto">
                  <a:xfrm>
                    <a:off x="2558" y="1823"/>
                    <a:ext cx="5" cy="86"/>
                  </a:xfrm>
                  <a:custGeom>
                    <a:avLst/>
                    <a:gdLst>
                      <a:gd name="T0" fmla="*/ 0 w 5"/>
                      <a:gd name="T1" fmla="*/ 0 h 86"/>
                      <a:gd name="T2" fmla="*/ 4 w 5"/>
                      <a:gd name="T3" fmla="*/ 35 h 86"/>
                      <a:gd name="T4" fmla="*/ 4 w 5"/>
                      <a:gd name="T5" fmla="*/ 85 h 86"/>
                      <a:gd name="T6" fmla="*/ 0 60000 65536"/>
                      <a:gd name="T7" fmla="*/ 0 60000 65536"/>
                      <a:gd name="T8" fmla="*/ 0 60000 65536"/>
                      <a:gd name="T9" fmla="*/ 0 w 5"/>
                      <a:gd name="T10" fmla="*/ 0 h 86"/>
                      <a:gd name="T11" fmla="*/ 5 w 5"/>
                      <a:gd name="T12" fmla="*/ 86 h 86"/>
                    </a:gdLst>
                    <a:ahLst/>
                    <a:cxnLst>
                      <a:cxn ang="T6">
                        <a:pos x="T0" y="T1"/>
                      </a:cxn>
                      <a:cxn ang="T7">
                        <a:pos x="T2" y="T3"/>
                      </a:cxn>
                      <a:cxn ang="T8">
                        <a:pos x="T4" y="T5"/>
                      </a:cxn>
                    </a:cxnLst>
                    <a:rect l="T9" t="T10" r="T11" b="T12"/>
                    <a:pathLst>
                      <a:path w="5" h="86">
                        <a:moveTo>
                          <a:pt x="0" y="0"/>
                        </a:moveTo>
                        <a:lnTo>
                          <a:pt x="4" y="35"/>
                        </a:lnTo>
                        <a:lnTo>
                          <a:pt x="4" y="85"/>
                        </a:lnTo>
                      </a:path>
                    </a:pathLst>
                  </a:custGeom>
                  <a:noFill/>
                  <a:ln w="12700" cap="rnd">
                    <a:solidFill>
                      <a:srgbClr val="3F7FFF"/>
                    </a:solidFill>
                    <a:round/>
                    <a:headEnd/>
                    <a:tailEnd/>
                  </a:ln>
                </p:spPr>
                <p:txBody>
                  <a:bodyPr/>
                  <a:lstStyle/>
                  <a:p>
                    <a:endParaRPr lang="tr-TR"/>
                  </a:p>
                </p:txBody>
              </p:sp>
              <p:sp>
                <p:nvSpPr>
                  <p:cNvPr id="143131" name="Freeform 110"/>
                  <p:cNvSpPr>
                    <a:spLocks/>
                  </p:cNvSpPr>
                  <p:nvPr/>
                </p:nvSpPr>
                <p:spPr bwMode="auto">
                  <a:xfrm>
                    <a:off x="2512" y="1908"/>
                    <a:ext cx="94" cy="2"/>
                  </a:xfrm>
                  <a:custGeom>
                    <a:avLst/>
                    <a:gdLst>
                      <a:gd name="T0" fmla="*/ 0 w 94"/>
                      <a:gd name="T1" fmla="*/ 1 h 2"/>
                      <a:gd name="T2" fmla="*/ 51 w 94"/>
                      <a:gd name="T3" fmla="*/ 0 h 2"/>
                      <a:gd name="T4" fmla="*/ 93 w 94"/>
                      <a:gd name="T5" fmla="*/ 0 h 2"/>
                      <a:gd name="T6" fmla="*/ 0 60000 65536"/>
                      <a:gd name="T7" fmla="*/ 0 60000 65536"/>
                      <a:gd name="T8" fmla="*/ 0 60000 65536"/>
                      <a:gd name="T9" fmla="*/ 0 w 94"/>
                      <a:gd name="T10" fmla="*/ 0 h 2"/>
                      <a:gd name="T11" fmla="*/ 94 w 94"/>
                      <a:gd name="T12" fmla="*/ 2 h 2"/>
                    </a:gdLst>
                    <a:ahLst/>
                    <a:cxnLst>
                      <a:cxn ang="T6">
                        <a:pos x="T0" y="T1"/>
                      </a:cxn>
                      <a:cxn ang="T7">
                        <a:pos x="T2" y="T3"/>
                      </a:cxn>
                      <a:cxn ang="T8">
                        <a:pos x="T4" y="T5"/>
                      </a:cxn>
                    </a:cxnLst>
                    <a:rect l="T9" t="T10" r="T11" b="T12"/>
                    <a:pathLst>
                      <a:path w="94" h="2">
                        <a:moveTo>
                          <a:pt x="0" y="1"/>
                        </a:moveTo>
                        <a:lnTo>
                          <a:pt x="51" y="0"/>
                        </a:lnTo>
                        <a:lnTo>
                          <a:pt x="93" y="0"/>
                        </a:lnTo>
                      </a:path>
                    </a:pathLst>
                  </a:custGeom>
                  <a:noFill/>
                  <a:ln w="12700" cap="rnd">
                    <a:solidFill>
                      <a:srgbClr val="3F7FFF"/>
                    </a:solidFill>
                    <a:round/>
                    <a:headEnd/>
                    <a:tailEnd/>
                  </a:ln>
                </p:spPr>
                <p:txBody>
                  <a:bodyPr/>
                  <a:lstStyle/>
                  <a:p>
                    <a:endParaRPr lang="tr-TR"/>
                  </a:p>
                </p:txBody>
              </p:sp>
            </p:grpSp>
            <p:grpSp>
              <p:nvGrpSpPr>
                <p:cNvPr id="23" name="Group 111"/>
                <p:cNvGrpSpPr>
                  <a:grpSpLocks/>
                </p:cNvGrpSpPr>
                <p:nvPr/>
              </p:nvGrpSpPr>
              <p:grpSpPr bwMode="auto">
                <a:xfrm>
                  <a:off x="2486" y="2126"/>
                  <a:ext cx="122" cy="35"/>
                  <a:chOff x="2486" y="2126"/>
                  <a:chExt cx="122" cy="35"/>
                </a:xfrm>
              </p:grpSpPr>
              <p:sp>
                <p:nvSpPr>
                  <p:cNvPr id="143127" name="Freeform 112"/>
                  <p:cNvSpPr>
                    <a:spLocks/>
                  </p:cNvSpPr>
                  <p:nvPr/>
                </p:nvSpPr>
                <p:spPr bwMode="auto">
                  <a:xfrm>
                    <a:off x="2486" y="2130"/>
                    <a:ext cx="45" cy="31"/>
                  </a:xfrm>
                  <a:custGeom>
                    <a:avLst/>
                    <a:gdLst>
                      <a:gd name="T0" fmla="*/ 8 w 45"/>
                      <a:gd name="T1" fmla="*/ 15 h 31"/>
                      <a:gd name="T2" fmla="*/ 2 w 45"/>
                      <a:gd name="T3" fmla="*/ 19 h 31"/>
                      <a:gd name="T4" fmla="*/ 0 w 45"/>
                      <a:gd name="T5" fmla="*/ 23 h 31"/>
                      <a:gd name="T6" fmla="*/ 0 w 45"/>
                      <a:gd name="T7" fmla="*/ 26 h 31"/>
                      <a:gd name="T8" fmla="*/ 1 w 45"/>
                      <a:gd name="T9" fmla="*/ 28 h 31"/>
                      <a:gd name="T10" fmla="*/ 4 w 45"/>
                      <a:gd name="T11" fmla="*/ 29 h 31"/>
                      <a:gd name="T12" fmla="*/ 10 w 45"/>
                      <a:gd name="T13" fmla="*/ 30 h 31"/>
                      <a:gd name="T14" fmla="*/ 18 w 45"/>
                      <a:gd name="T15" fmla="*/ 30 h 31"/>
                      <a:gd name="T16" fmla="*/ 25 w 45"/>
                      <a:gd name="T17" fmla="*/ 28 h 31"/>
                      <a:gd name="T18" fmla="*/ 31 w 45"/>
                      <a:gd name="T19" fmla="*/ 25 h 31"/>
                      <a:gd name="T20" fmla="*/ 36 w 45"/>
                      <a:gd name="T21" fmla="*/ 21 h 31"/>
                      <a:gd name="T22" fmla="*/ 39 w 45"/>
                      <a:gd name="T23" fmla="*/ 13 h 31"/>
                      <a:gd name="T24" fmla="*/ 44 w 45"/>
                      <a:gd name="T25" fmla="*/ 5 h 31"/>
                      <a:gd name="T26" fmla="*/ 43 w 45"/>
                      <a:gd name="T27" fmla="*/ 0 h 31"/>
                      <a:gd name="T28" fmla="*/ 35 w 45"/>
                      <a:gd name="T29" fmla="*/ 12 h 31"/>
                      <a:gd name="T30" fmla="*/ 27 w 45"/>
                      <a:gd name="T31" fmla="*/ 19 h 31"/>
                      <a:gd name="T32" fmla="*/ 16 w 45"/>
                      <a:gd name="T33" fmla="*/ 19 h 31"/>
                      <a:gd name="T34" fmla="*/ 6 w 45"/>
                      <a:gd name="T35" fmla="*/ 18 h 31"/>
                      <a:gd name="T36" fmla="*/ 8 w 45"/>
                      <a:gd name="T37" fmla="*/ 15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31"/>
                      <a:gd name="T59" fmla="*/ 45 w 45"/>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31">
                        <a:moveTo>
                          <a:pt x="8" y="15"/>
                        </a:moveTo>
                        <a:lnTo>
                          <a:pt x="2" y="19"/>
                        </a:lnTo>
                        <a:lnTo>
                          <a:pt x="0" y="23"/>
                        </a:lnTo>
                        <a:lnTo>
                          <a:pt x="0" y="26"/>
                        </a:lnTo>
                        <a:lnTo>
                          <a:pt x="1" y="28"/>
                        </a:lnTo>
                        <a:lnTo>
                          <a:pt x="4" y="29"/>
                        </a:lnTo>
                        <a:lnTo>
                          <a:pt x="10" y="30"/>
                        </a:lnTo>
                        <a:lnTo>
                          <a:pt x="18" y="30"/>
                        </a:lnTo>
                        <a:lnTo>
                          <a:pt x="25" y="28"/>
                        </a:lnTo>
                        <a:lnTo>
                          <a:pt x="31" y="25"/>
                        </a:lnTo>
                        <a:lnTo>
                          <a:pt x="36" y="21"/>
                        </a:lnTo>
                        <a:lnTo>
                          <a:pt x="39" y="13"/>
                        </a:lnTo>
                        <a:lnTo>
                          <a:pt x="44" y="5"/>
                        </a:lnTo>
                        <a:lnTo>
                          <a:pt x="43" y="0"/>
                        </a:lnTo>
                        <a:lnTo>
                          <a:pt x="35" y="12"/>
                        </a:lnTo>
                        <a:lnTo>
                          <a:pt x="27" y="19"/>
                        </a:lnTo>
                        <a:lnTo>
                          <a:pt x="16" y="19"/>
                        </a:lnTo>
                        <a:lnTo>
                          <a:pt x="6" y="18"/>
                        </a:lnTo>
                        <a:lnTo>
                          <a:pt x="8" y="15"/>
                        </a:lnTo>
                      </a:path>
                    </a:pathLst>
                  </a:custGeom>
                  <a:solidFill>
                    <a:srgbClr val="000000"/>
                  </a:solidFill>
                  <a:ln w="12700" cap="rnd">
                    <a:noFill/>
                    <a:round/>
                    <a:headEnd/>
                    <a:tailEnd/>
                  </a:ln>
                </p:spPr>
                <p:txBody>
                  <a:bodyPr/>
                  <a:lstStyle/>
                  <a:p>
                    <a:endParaRPr lang="tr-TR"/>
                  </a:p>
                </p:txBody>
              </p:sp>
              <p:sp>
                <p:nvSpPr>
                  <p:cNvPr id="143128" name="Freeform 113"/>
                  <p:cNvSpPr>
                    <a:spLocks/>
                  </p:cNvSpPr>
                  <p:nvPr/>
                </p:nvSpPr>
                <p:spPr bwMode="auto">
                  <a:xfrm>
                    <a:off x="2558" y="2126"/>
                    <a:ext cx="50" cy="35"/>
                  </a:xfrm>
                  <a:custGeom>
                    <a:avLst/>
                    <a:gdLst>
                      <a:gd name="T0" fmla="*/ 1 w 50"/>
                      <a:gd name="T1" fmla="*/ 0 h 35"/>
                      <a:gd name="T2" fmla="*/ 0 w 50"/>
                      <a:gd name="T3" fmla="*/ 3 h 35"/>
                      <a:gd name="T4" fmla="*/ 6 w 50"/>
                      <a:gd name="T5" fmla="*/ 12 h 35"/>
                      <a:gd name="T6" fmla="*/ 11 w 50"/>
                      <a:gd name="T7" fmla="*/ 19 h 35"/>
                      <a:gd name="T8" fmla="*/ 16 w 50"/>
                      <a:gd name="T9" fmla="*/ 26 h 35"/>
                      <a:gd name="T10" fmla="*/ 20 w 50"/>
                      <a:gd name="T11" fmla="*/ 30 h 35"/>
                      <a:gd name="T12" fmla="*/ 25 w 50"/>
                      <a:gd name="T13" fmla="*/ 32 h 35"/>
                      <a:gd name="T14" fmla="*/ 32 w 50"/>
                      <a:gd name="T15" fmla="*/ 33 h 35"/>
                      <a:gd name="T16" fmla="*/ 40 w 50"/>
                      <a:gd name="T17" fmla="*/ 34 h 35"/>
                      <a:gd name="T18" fmla="*/ 43 w 50"/>
                      <a:gd name="T19" fmla="*/ 33 h 35"/>
                      <a:gd name="T20" fmla="*/ 47 w 50"/>
                      <a:gd name="T21" fmla="*/ 32 h 35"/>
                      <a:gd name="T22" fmla="*/ 49 w 50"/>
                      <a:gd name="T23" fmla="*/ 29 h 35"/>
                      <a:gd name="T24" fmla="*/ 48 w 50"/>
                      <a:gd name="T25" fmla="*/ 24 h 35"/>
                      <a:gd name="T26" fmla="*/ 43 w 50"/>
                      <a:gd name="T27" fmla="*/ 19 h 35"/>
                      <a:gd name="T28" fmla="*/ 40 w 50"/>
                      <a:gd name="T29" fmla="*/ 16 h 35"/>
                      <a:gd name="T30" fmla="*/ 39 w 50"/>
                      <a:gd name="T31" fmla="*/ 19 h 35"/>
                      <a:gd name="T32" fmla="*/ 37 w 50"/>
                      <a:gd name="T33" fmla="*/ 20 h 35"/>
                      <a:gd name="T34" fmla="*/ 31 w 50"/>
                      <a:gd name="T35" fmla="*/ 21 h 35"/>
                      <a:gd name="T36" fmla="*/ 26 w 50"/>
                      <a:gd name="T37" fmla="*/ 21 h 35"/>
                      <a:gd name="T38" fmla="*/ 16 w 50"/>
                      <a:gd name="T39" fmla="*/ 20 h 35"/>
                      <a:gd name="T40" fmla="*/ 6 w 50"/>
                      <a:gd name="T41" fmla="*/ 7 h 35"/>
                      <a:gd name="T42" fmla="*/ 1 w 50"/>
                      <a:gd name="T43" fmla="*/ 0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35"/>
                      <a:gd name="T68" fmla="*/ 50 w 50"/>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35">
                        <a:moveTo>
                          <a:pt x="1" y="0"/>
                        </a:moveTo>
                        <a:lnTo>
                          <a:pt x="0" y="3"/>
                        </a:lnTo>
                        <a:lnTo>
                          <a:pt x="6" y="12"/>
                        </a:lnTo>
                        <a:lnTo>
                          <a:pt x="11" y="19"/>
                        </a:lnTo>
                        <a:lnTo>
                          <a:pt x="16" y="26"/>
                        </a:lnTo>
                        <a:lnTo>
                          <a:pt x="20" y="30"/>
                        </a:lnTo>
                        <a:lnTo>
                          <a:pt x="25" y="32"/>
                        </a:lnTo>
                        <a:lnTo>
                          <a:pt x="32" y="33"/>
                        </a:lnTo>
                        <a:lnTo>
                          <a:pt x="40" y="34"/>
                        </a:lnTo>
                        <a:lnTo>
                          <a:pt x="43" y="33"/>
                        </a:lnTo>
                        <a:lnTo>
                          <a:pt x="47" y="32"/>
                        </a:lnTo>
                        <a:lnTo>
                          <a:pt x="49" y="29"/>
                        </a:lnTo>
                        <a:lnTo>
                          <a:pt x="48" y="24"/>
                        </a:lnTo>
                        <a:lnTo>
                          <a:pt x="43" y="19"/>
                        </a:lnTo>
                        <a:lnTo>
                          <a:pt x="40" y="16"/>
                        </a:lnTo>
                        <a:lnTo>
                          <a:pt x="39" y="19"/>
                        </a:lnTo>
                        <a:lnTo>
                          <a:pt x="37" y="20"/>
                        </a:lnTo>
                        <a:lnTo>
                          <a:pt x="31" y="21"/>
                        </a:lnTo>
                        <a:lnTo>
                          <a:pt x="26" y="21"/>
                        </a:lnTo>
                        <a:lnTo>
                          <a:pt x="16" y="20"/>
                        </a:lnTo>
                        <a:lnTo>
                          <a:pt x="6" y="7"/>
                        </a:lnTo>
                        <a:lnTo>
                          <a:pt x="1" y="0"/>
                        </a:lnTo>
                      </a:path>
                    </a:pathLst>
                  </a:custGeom>
                  <a:solidFill>
                    <a:srgbClr val="000000"/>
                  </a:solidFill>
                  <a:ln w="12700" cap="rnd">
                    <a:noFill/>
                    <a:round/>
                    <a:headEnd/>
                    <a:tailEnd/>
                  </a:ln>
                </p:spPr>
                <p:txBody>
                  <a:bodyPr/>
                  <a:lstStyle/>
                  <a:p>
                    <a:endParaRPr lang="tr-TR"/>
                  </a:p>
                </p:txBody>
              </p:sp>
            </p:grpSp>
            <p:grpSp>
              <p:nvGrpSpPr>
                <p:cNvPr id="24" name="Group 114"/>
                <p:cNvGrpSpPr>
                  <a:grpSpLocks/>
                </p:cNvGrpSpPr>
                <p:nvPr/>
              </p:nvGrpSpPr>
              <p:grpSpPr bwMode="auto">
                <a:xfrm>
                  <a:off x="2501" y="1762"/>
                  <a:ext cx="113" cy="55"/>
                  <a:chOff x="2501" y="1762"/>
                  <a:chExt cx="113" cy="55"/>
                </a:xfrm>
              </p:grpSpPr>
              <p:sp>
                <p:nvSpPr>
                  <p:cNvPr id="143122" name="Freeform 115"/>
                  <p:cNvSpPr>
                    <a:spLocks/>
                  </p:cNvSpPr>
                  <p:nvPr/>
                </p:nvSpPr>
                <p:spPr bwMode="auto">
                  <a:xfrm>
                    <a:off x="2516" y="1766"/>
                    <a:ext cx="82" cy="51"/>
                  </a:xfrm>
                  <a:custGeom>
                    <a:avLst/>
                    <a:gdLst>
                      <a:gd name="T0" fmla="*/ 20 w 82"/>
                      <a:gd name="T1" fmla="*/ 50 h 51"/>
                      <a:gd name="T2" fmla="*/ 20 w 82"/>
                      <a:gd name="T3" fmla="*/ 42 h 51"/>
                      <a:gd name="T4" fmla="*/ 13 w 82"/>
                      <a:gd name="T5" fmla="*/ 37 h 51"/>
                      <a:gd name="T6" fmla="*/ 7 w 82"/>
                      <a:gd name="T7" fmla="*/ 33 h 51"/>
                      <a:gd name="T8" fmla="*/ 4 w 82"/>
                      <a:gd name="T9" fmla="*/ 26 h 51"/>
                      <a:gd name="T10" fmla="*/ 1 w 82"/>
                      <a:gd name="T11" fmla="*/ 23 h 51"/>
                      <a:gd name="T12" fmla="*/ 0 w 82"/>
                      <a:gd name="T13" fmla="*/ 16 h 51"/>
                      <a:gd name="T14" fmla="*/ 7 w 82"/>
                      <a:gd name="T15" fmla="*/ 7 h 51"/>
                      <a:gd name="T16" fmla="*/ 19 w 82"/>
                      <a:gd name="T17" fmla="*/ 2 h 51"/>
                      <a:gd name="T18" fmla="*/ 33 w 82"/>
                      <a:gd name="T19" fmla="*/ 0 h 51"/>
                      <a:gd name="T20" fmla="*/ 50 w 82"/>
                      <a:gd name="T21" fmla="*/ 0 h 51"/>
                      <a:gd name="T22" fmla="*/ 65 w 82"/>
                      <a:gd name="T23" fmla="*/ 2 h 51"/>
                      <a:gd name="T24" fmla="*/ 76 w 82"/>
                      <a:gd name="T25" fmla="*/ 6 h 51"/>
                      <a:gd name="T26" fmla="*/ 81 w 82"/>
                      <a:gd name="T27" fmla="*/ 13 h 51"/>
                      <a:gd name="T28" fmla="*/ 81 w 82"/>
                      <a:gd name="T29" fmla="*/ 19 h 51"/>
                      <a:gd name="T30" fmla="*/ 79 w 82"/>
                      <a:gd name="T31" fmla="*/ 25 h 51"/>
                      <a:gd name="T32" fmla="*/ 71 w 82"/>
                      <a:gd name="T33" fmla="*/ 33 h 51"/>
                      <a:gd name="T34" fmla="*/ 67 w 82"/>
                      <a:gd name="T35" fmla="*/ 36 h 51"/>
                      <a:gd name="T36" fmla="*/ 64 w 82"/>
                      <a:gd name="T37" fmla="*/ 39 h 51"/>
                      <a:gd name="T38" fmla="*/ 62 w 82"/>
                      <a:gd name="T39" fmla="*/ 42 h 51"/>
                      <a:gd name="T40" fmla="*/ 59 w 82"/>
                      <a:gd name="T41" fmla="*/ 50 h 51"/>
                      <a:gd name="T42" fmla="*/ 20 w 82"/>
                      <a:gd name="T43" fmla="*/ 50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
                      <a:gd name="T67" fmla="*/ 0 h 51"/>
                      <a:gd name="T68" fmla="*/ 82 w 82"/>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 h="51">
                        <a:moveTo>
                          <a:pt x="20" y="50"/>
                        </a:moveTo>
                        <a:lnTo>
                          <a:pt x="20" y="42"/>
                        </a:lnTo>
                        <a:lnTo>
                          <a:pt x="13" y="37"/>
                        </a:lnTo>
                        <a:lnTo>
                          <a:pt x="7" y="33"/>
                        </a:lnTo>
                        <a:lnTo>
                          <a:pt x="4" y="26"/>
                        </a:lnTo>
                        <a:lnTo>
                          <a:pt x="1" y="23"/>
                        </a:lnTo>
                        <a:lnTo>
                          <a:pt x="0" y="16"/>
                        </a:lnTo>
                        <a:lnTo>
                          <a:pt x="7" y="7"/>
                        </a:lnTo>
                        <a:lnTo>
                          <a:pt x="19" y="2"/>
                        </a:lnTo>
                        <a:lnTo>
                          <a:pt x="33" y="0"/>
                        </a:lnTo>
                        <a:lnTo>
                          <a:pt x="50" y="0"/>
                        </a:lnTo>
                        <a:lnTo>
                          <a:pt x="65" y="2"/>
                        </a:lnTo>
                        <a:lnTo>
                          <a:pt x="76" y="6"/>
                        </a:lnTo>
                        <a:lnTo>
                          <a:pt x="81" y="13"/>
                        </a:lnTo>
                        <a:lnTo>
                          <a:pt x="81" y="19"/>
                        </a:lnTo>
                        <a:lnTo>
                          <a:pt x="79" y="25"/>
                        </a:lnTo>
                        <a:lnTo>
                          <a:pt x="71" y="33"/>
                        </a:lnTo>
                        <a:lnTo>
                          <a:pt x="67" y="36"/>
                        </a:lnTo>
                        <a:lnTo>
                          <a:pt x="64" y="39"/>
                        </a:lnTo>
                        <a:lnTo>
                          <a:pt x="62" y="42"/>
                        </a:lnTo>
                        <a:lnTo>
                          <a:pt x="59" y="50"/>
                        </a:lnTo>
                        <a:lnTo>
                          <a:pt x="20" y="50"/>
                        </a:lnTo>
                      </a:path>
                    </a:pathLst>
                  </a:custGeom>
                  <a:solidFill>
                    <a:srgbClr val="FFBF7F"/>
                  </a:solidFill>
                  <a:ln w="12700" cap="rnd">
                    <a:noFill/>
                    <a:round/>
                    <a:headEnd/>
                    <a:tailEnd/>
                  </a:ln>
                </p:spPr>
                <p:txBody>
                  <a:bodyPr/>
                  <a:lstStyle/>
                  <a:p>
                    <a:endParaRPr lang="tr-TR"/>
                  </a:p>
                </p:txBody>
              </p:sp>
              <p:sp>
                <p:nvSpPr>
                  <p:cNvPr id="143123" name="Freeform 116"/>
                  <p:cNvSpPr>
                    <a:spLocks/>
                  </p:cNvSpPr>
                  <p:nvPr/>
                </p:nvSpPr>
                <p:spPr bwMode="auto">
                  <a:xfrm>
                    <a:off x="2501" y="1762"/>
                    <a:ext cx="113" cy="42"/>
                  </a:xfrm>
                  <a:custGeom>
                    <a:avLst/>
                    <a:gdLst>
                      <a:gd name="T0" fmla="*/ 8 w 113"/>
                      <a:gd name="T1" fmla="*/ 35 h 42"/>
                      <a:gd name="T2" fmla="*/ 1 w 113"/>
                      <a:gd name="T3" fmla="*/ 31 h 42"/>
                      <a:gd name="T4" fmla="*/ 0 w 113"/>
                      <a:gd name="T5" fmla="*/ 27 h 42"/>
                      <a:gd name="T6" fmla="*/ 1 w 113"/>
                      <a:gd name="T7" fmla="*/ 21 h 42"/>
                      <a:gd name="T8" fmla="*/ 4 w 113"/>
                      <a:gd name="T9" fmla="*/ 17 h 42"/>
                      <a:gd name="T10" fmla="*/ 8 w 113"/>
                      <a:gd name="T11" fmla="*/ 12 h 42"/>
                      <a:gd name="T12" fmla="*/ 14 w 113"/>
                      <a:gd name="T13" fmla="*/ 9 h 42"/>
                      <a:gd name="T14" fmla="*/ 19 w 113"/>
                      <a:gd name="T15" fmla="*/ 5 h 42"/>
                      <a:gd name="T16" fmla="*/ 30 w 113"/>
                      <a:gd name="T17" fmla="*/ 2 h 42"/>
                      <a:gd name="T18" fmla="*/ 38 w 113"/>
                      <a:gd name="T19" fmla="*/ 1 h 42"/>
                      <a:gd name="T20" fmla="*/ 55 w 113"/>
                      <a:gd name="T21" fmla="*/ 0 h 42"/>
                      <a:gd name="T22" fmla="*/ 70 w 113"/>
                      <a:gd name="T23" fmla="*/ 0 h 42"/>
                      <a:gd name="T24" fmla="*/ 81 w 113"/>
                      <a:gd name="T25" fmla="*/ 2 h 42"/>
                      <a:gd name="T26" fmla="*/ 90 w 113"/>
                      <a:gd name="T27" fmla="*/ 3 h 42"/>
                      <a:gd name="T28" fmla="*/ 98 w 113"/>
                      <a:gd name="T29" fmla="*/ 7 h 42"/>
                      <a:gd name="T30" fmla="*/ 104 w 113"/>
                      <a:gd name="T31" fmla="*/ 10 h 42"/>
                      <a:gd name="T32" fmla="*/ 109 w 113"/>
                      <a:gd name="T33" fmla="*/ 14 h 42"/>
                      <a:gd name="T34" fmla="*/ 112 w 113"/>
                      <a:gd name="T35" fmla="*/ 18 h 42"/>
                      <a:gd name="T36" fmla="*/ 112 w 113"/>
                      <a:gd name="T37" fmla="*/ 25 h 42"/>
                      <a:gd name="T38" fmla="*/ 112 w 113"/>
                      <a:gd name="T39" fmla="*/ 30 h 42"/>
                      <a:gd name="T40" fmla="*/ 108 w 113"/>
                      <a:gd name="T41" fmla="*/ 33 h 42"/>
                      <a:gd name="T42" fmla="*/ 102 w 113"/>
                      <a:gd name="T43" fmla="*/ 36 h 42"/>
                      <a:gd name="T44" fmla="*/ 98 w 113"/>
                      <a:gd name="T45" fmla="*/ 38 h 42"/>
                      <a:gd name="T46" fmla="*/ 87 w 113"/>
                      <a:gd name="T47" fmla="*/ 40 h 42"/>
                      <a:gd name="T48" fmla="*/ 77 w 113"/>
                      <a:gd name="T49" fmla="*/ 41 h 42"/>
                      <a:gd name="T50" fmla="*/ 85 w 113"/>
                      <a:gd name="T51" fmla="*/ 36 h 42"/>
                      <a:gd name="T52" fmla="*/ 93 w 113"/>
                      <a:gd name="T53" fmla="*/ 27 h 42"/>
                      <a:gd name="T54" fmla="*/ 90 w 113"/>
                      <a:gd name="T55" fmla="*/ 17 h 42"/>
                      <a:gd name="T56" fmla="*/ 72 w 113"/>
                      <a:gd name="T57" fmla="*/ 19 h 42"/>
                      <a:gd name="T58" fmla="*/ 51 w 113"/>
                      <a:gd name="T59" fmla="*/ 19 h 42"/>
                      <a:gd name="T60" fmla="*/ 36 w 113"/>
                      <a:gd name="T61" fmla="*/ 19 h 42"/>
                      <a:gd name="T62" fmla="*/ 25 w 113"/>
                      <a:gd name="T63" fmla="*/ 18 h 42"/>
                      <a:gd name="T64" fmla="*/ 24 w 113"/>
                      <a:gd name="T65" fmla="*/ 20 h 42"/>
                      <a:gd name="T66" fmla="*/ 18 w 113"/>
                      <a:gd name="T67" fmla="*/ 28 h 42"/>
                      <a:gd name="T68" fmla="*/ 26 w 113"/>
                      <a:gd name="T69" fmla="*/ 36 h 42"/>
                      <a:gd name="T70" fmla="*/ 31 w 113"/>
                      <a:gd name="T71" fmla="*/ 41 h 42"/>
                      <a:gd name="T72" fmla="*/ 18 w 113"/>
                      <a:gd name="T73" fmla="*/ 38 h 42"/>
                      <a:gd name="T74" fmla="*/ 8 w 113"/>
                      <a:gd name="T75" fmla="*/ 35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
                      <a:gd name="T115" fmla="*/ 0 h 42"/>
                      <a:gd name="T116" fmla="*/ 113 w 113"/>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 h="42">
                        <a:moveTo>
                          <a:pt x="8" y="35"/>
                        </a:moveTo>
                        <a:lnTo>
                          <a:pt x="1" y="31"/>
                        </a:lnTo>
                        <a:lnTo>
                          <a:pt x="0" y="27"/>
                        </a:lnTo>
                        <a:lnTo>
                          <a:pt x="1" y="21"/>
                        </a:lnTo>
                        <a:lnTo>
                          <a:pt x="4" y="17"/>
                        </a:lnTo>
                        <a:lnTo>
                          <a:pt x="8" y="12"/>
                        </a:lnTo>
                        <a:lnTo>
                          <a:pt x="14" y="9"/>
                        </a:lnTo>
                        <a:lnTo>
                          <a:pt x="19" y="5"/>
                        </a:lnTo>
                        <a:lnTo>
                          <a:pt x="30" y="2"/>
                        </a:lnTo>
                        <a:lnTo>
                          <a:pt x="38" y="1"/>
                        </a:lnTo>
                        <a:lnTo>
                          <a:pt x="55" y="0"/>
                        </a:lnTo>
                        <a:lnTo>
                          <a:pt x="70" y="0"/>
                        </a:lnTo>
                        <a:lnTo>
                          <a:pt x="81" y="2"/>
                        </a:lnTo>
                        <a:lnTo>
                          <a:pt x="90" y="3"/>
                        </a:lnTo>
                        <a:lnTo>
                          <a:pt x="98" y="7"/>
                        </a:lnTo>
                        <a:lnTo>
                          <a:pt x="104" y="10"/>
                        </a:lnTo>
                        <a:lnTo>
                          <a:pt x="109" y="14"/>
                        </a:lnTo>
                        <a:lnTo>
                          <a:pt x="112" y="18"/>
                        </a:lnTo>
                        <a:lnTo>
                          <a:pt x="112" y="25"/>
                        </a:lnTo>
                        <a:lnTo>
                          <a:pt x="112" y="30"/>
                        </a:lnTo>
                        <a:lnTo>
                          <a:pt x="108" y="33"/>
                        </a:lnTo>
                        <a:lnTo>
                          <a:pt x="102" y="36"/>
                        </a:lnTo>
                        <a:lnTo>
                          <a:pt x="98" y="38"/>
                        </a:lnTo>
                        <a:lnTo>
                          <a:pt x="87" y="40"/>
                        </a:lnTo>
                        <a:lnTo>
                          <a:pt x="77" y="41"/>
                        </a:lnTo>
                        <a:lnTo>
                          <a:pt x="85" y="36"/>
                        </a:lnTo>
                        <a:lnTo>
                          <a:pt x="93" y="27"/>
                        </a:lnTo>
                        <a:lnTo>
                          <a:pt x="90" y="17"/>
                        </a:lnTo>
                        <a:lnTo>
                          <a:pt x="72" y="19"/>
                        </a:lnTo>
                        <a:lnTo>
                          <a:pt x="51" y="19"/>
                        </a:lnTo>
                        <a:lnTo>
                          <a:pt x="36" y="19"/>
                        </a:lnTo>
                        <a:lnTo>
                          <a:pt x="25" y="18"/>
                        </a:lnTo>
                        <a:lnTo>
                          <a:pt x="24" y="20"/>
                        </a:lnTo>
                        <a:lnTo>
                          <a:pt x="18" y="28"/>
                        </a:lnTo>
                        <a:lnTo>
                          <a:pt x="26" y="36"/>
                        </a:lnTo>
                        <a:lnTo>
                          <a:pt x="31" y="41"/>
                        </a:lnTo>
                        <a:lnTo>
                          <a:pt x="18" y="38"/>
                        </a:lnTo>
                        <a:lnTo>
                          <a:pt x="8" y="35"/>
                        </a:lnTo>
                      </a:path>
                    </a:pathLst>
                  </a:custGeom>
                  <a:solidFill>
                    <a:srgbClr val="7F3F00"/>
                  </a:solidFill>
                  <a:ln w="12700" cap="rnd">
                    <a:noFill/>
                    <a:round/>
                    <a:headEnd/>
                    <a:tailEnd/>
                  </a:ln>
                </p:spPr>
                <p:txBody>
                  <a:bodyPr/>
                  <a:lstStyle/>
                  <a:p>
                    <a:endParaRPr lang="tr-TR"/>
                  </a:p>
                </p:txBody>
              </p:sp>
              <p:grpSp>
                <p:nvGrpSpPr>
                  <p:cNvPr id="25" name="Group 117"/>
                  <p:cNvGrpSpPr>
                    <a:grpSpLocks/>
                  </p:cNvGrpSpPr>
                  <p:nvPr/>
                </p:nvGrpSpPr>
                <p:grpSpPr bwMode="auto">
                  <a:xfrm>
                    <a:off x="2515" y="1792"/>
                    <a:ext cx="87" cy="3"/>
                    <a:chOff x="2515" y="1792"/>
                    <a:chExt cx="87" cy="3"/>
                  </a:xfrm>
                </p:grpSpPr>
                <p:sp>
                  <p:nvSpPr>
                    <p:cNvPr id="143125" name="Oval 118"/>
                    <p:cNvSpPr>
                      <a:spLocks noChangeArrowheads="1"/>
                    </p:cNvSpPr>
                    <p:nvPr/>
                  </p:nvSpPr>
                  <p:spPr bwMode="auto">
                    <a:xfrm>
                      <a:off x="2515" y="1792"/>
                      <a:ext cx="6" cy="3"/>
                    </a:xfrm>
                    <a:prstGeom prst="ellipse">
                      <a:avLst/>
                    </a:prstGeom>
                    <a:solidFill>
                      <a:srgbClr val="5F7FFF"/>
                    </a:solidFill>
                    <a:ln w="12700">
                      <a:noFill/>
                      <a:round/>
                      <a:headEnd/>
                      <a:tailEnd/>
                    </a:ln>
                  </p:spPr>
                  <p:txBody>
                    <a:bodyPr wrap="none" anchor="ctr"/>
                    <a:lstStyle/>
                    <a:p>
                      <a:endParaRPr lang="tr-TR"/>
                    </a:p>
                  </p:txBody>
                </p:sp>
                <p:sp>
                  <p:nvSpPr>
                    <p:cNvPr id="143126" name="Oval 119"/>
                    <p:cNvSpPr>
                      <a:spLocks noChangeArrowheads="1"/>
                    </p:cNvSpPr>
                    <p:nvPr/>
                  </p:nvSpPr>
                  <p:spPr bwMode="auto">
                    <a:xfrm>
                      <a:off x="2597" y="1792"/>
                      <a:ext cx="5" cy="3"/>
                    </a:xfrm>
                    <a:prstGeom prst="ellipse">
                      <a:avLst/>
                    </a:prstGeom>
                    <a:solidFill>
                      <a:srgbClr val="5F7FFF"/>
                    </a:solidFill>
                    <a:ln w="12700">
                      <a:noFill/>
                      <a:round/>
                      <a:headEnd/>
                      <a:tailEnd/>
                    </a:ln>
                  </p:spPr>
                  <p:txBody>
                    <a:bodyPr wrap="none" anchor="ctr"/>
                    <a:lstStyle/>
                    <a:p>
                      <a:endParaRPr lang="tr-TR"/>
                    </a:p>
                  </p:txBody>
                </p:sp>
              </p:grpSp>
            </p:grpSp>
          </p:grpSp>
        </p:grpSp>
        <p:grpSp>
          <p:nvGrpSpPr>
            <p:cNvPr id="26" name="Group 120"/>
            <p:cNvGrpSpPr>
              <a:grpSpLocks/>
            </p:cNvGrpSpPr>
            <p:nvPr/>
          </p:nvGrpSpPr>
          <p:grpSpPr bwMode="auto">
            <a:xfrm>
              <a:off x="2777" y="1728"/>
              <a:ext cx="259" cy="445"/>
              <a:chOff x="2777" y="1728"/>
              <a:chExt cx="259" cy="445"/>
            </a:xfrm>
          </p:grpSpPr>
          <p:grpSp>
            <p:nvGrpSpPr>
              <p:cNvPr id="27" name="Group 121"/>
              <p:cNvGrpSpPr>
                <a:grpSpLocks/>
              </p:cNvGrpSpPr>
              <p:nvPr/>
            </p:nvGrpSpPr>
            <p:grpSpPr bwMode="auto">
              <a:xfrm>
                <a:off x="2777" y="2130"/>
                <a:ext cx="254" cy="43"/>
                <a:chOff x="2777" y="2130"/>
                <a:chExt cx="254" cy="43"/>
              </a:xfrm>
            </p:grpSpPr>
            <p:sp>
              <p:nvSpPr>
                <p:cNvPr id="143113" name="Freeform 122"/>
                <p:cNvSpPr>
                  <a:spLocks/>
                </p:cNvSpPr>
                <p:nvPr/>
              </p:nvSpPr>
              <p:spPr bwMode="auto">
                <a:xfrm>
                  <a:off x="2777" y="2130"/>
                  <a:ext cx="102" cy="26"/>
                </a:xfrm>
                <a:custGeom>
                  <a:avLst/>
                  <a:gdLst>
                    <a:gd name="T0" fmla="*/ 51 w 102"/>
                    <a:gd name="T1" fmla="*/ 0 h 26"/>
                    <a:gd name="T2" fmla="*/ 35 w 102"/>
                    <a:gd name="T3" fmla="*/ 6 h 26"/>
                    <a:gd name="T4" fmla="*/ 21 w 102"/>
                    <a:gd name="T5" fmla="*/ 14 h 26"/>
                    <a:gd name="T6" fmla="*/ 2 w 102"/>
                    <a:gd name="T7" fmla="*/ 20 h 26"/>
                    <a:gd name="T8" fmla="*/ 0 w 102"/>
                    <a:gd name="T9" fmla="*/ 23 h 26"/>
                    <a:gd name="T10" fmla="*/ 18 w 102"/>
                    <a:gd name="T11" fmla="*/ 25 h 26"/>
                    <a:gd name="T12" fmla="*/ 37 w 102"/>
                    <a:gd name="T13" fmla="*/ 24 h 26"/>
                    <a:gd name="T14" fmla="*/ 60 w 102"/>
                    <a:gd name="T15" fmla="*/ 20 h 26"/>
                    <a:gd name="T16" fmla="*/ 77 w 102"/>
                    <a:gd name="T17" fmla="*/ 16 h 26"/>
                    <a:gd name="T18" fmla="*/ 95 w 102"/>
                    <a:gd name="T19" fmla="*/ 15 h 26"/>
                    <a:gd name="T20" fmla="*/ 101 w 102"/>
                    <a:gd name="T21" fmla="*/ 13 h 26"/>
                    <a:gd name="T22" fmla="*/ 99 w 102"/>
                    <a:gd name="T23" fmla="*/ 1 h 26"/>
                    <a:gd name="T24" fmla="*/ 51 w 102"/>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26"/>
                    <a:gd name="T41" fmla="*/ 102 w 102"/>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26">
                      <a:moveTo>
                        <a:pt x="51" y="0"/>
                      </a:moveTo>
                      <a:lnTo>
                        <a:pt x="35" y="6"/>
                      </a:lnTo>
                      <a:lnTo>
                        <a:pt x="21" y="14"/>
                      </a:lnTo>
                      <a:lnTo>
                        <a:pt x="2" y="20"/>
                      </a:lnTo>
                      <a:lnTo>
                        <a:pt x="0" y="23"/>
                      </a:lnTo>
                      <a:lnTo>
                        <a:pt x="18" y="25"/>
                      </a:lnTo>
                      <a:lnTo>
                        <a:pt x="37" y="24"/>
                      </a:lnTo>
                      <a:lnTo>
                        <a:pt x="60" y="20"/>
                      </a:lnTo>
                      <a:lnTo>
                        <a:pt x="77" y="16"/>
                      </a:lnTo>
                      <a:lnTo>
                        <a:pt x="95" y="15"/>
                      </a:lnTo>
                      <a:lnTo>
                        <a:pt x="101" y="13"/>
                      </a:lnTo>
                      <a:lnTo>
                        <a:pt x="99" y="1"/>
                      </a:lnTo>
                      <a:lnTo>
                        <a:pt x="51" y="0"/>
                      </a:lnTo>
                    </a:path>
                  </a:pathLst>
                </a:custGeom>
                <a:solidFill>
                  <a:srgbClr val="000000"/>
                </a:solidFill>
                <a:ln w="12700" cap="rnd">
                  <a:noFill/>
                  <a:round/>
                  <a:headEnd/>
                  <a:tailEnd/>
                </a:ln>
              </p:spPr>
              <p:txBody>
                <a:bodyPr/>
                <a:lstStyle/>
                <a:p>
                  <a:endParaRPr lang="tr-TR"/>
                </a:p>
              </p:txBody>
            </p:sp>
            <p:sp>
              <p:nvSpPr>
                <p:cNvPr id="143114" name="Freeform 123"/>
                <p:cNvSpPr>
                  <a:spLocks/>
                </p:cNvSpPr>
                <p:nvPr/>
              </p:nvSpPr>
              <p:spPr bwMode="auto">
                <a:xfrm>
                  <a:off x="2969" y="2144"/>
                  <a:ext cx="62" cy="29"/>
                </a:xfrm>
                <a:custGeom>
                  <a:avLst/>
                  <a:gdLst>
                    <a:gd name="T0" fmla="*/ 1 w 62"/>
                    <a:gd name="T1" fmla="*/ 1 h 29"/>
                    <a:gd name="T2" fmla="*/ 0 w 62"/>
                    <a:gd name="T3" fmla="*/ 8 h 29"/>
                    <a:gd name="T4" fmla="*/ 8 w 62"/>
                    <a:gd name="T5" fmla="*/ 12 h 29"/>
                    <a:gd name="T6" fmla="*/ 10 w 62"/>
                    <a:gd name="T7" fmla="*/ 18 h 29"/>
                    <a:gd name="T8" fmla="*/ 24 w 62"/>
                    <a:gd name="T9" fmla="*/ 24 h 29"/>
                    <a:gd name="T10" fmla="*/ 36 w 62"/>
                    <a:gd name="T11" fmla="*/ 27 h 29"/>
                    <a:gd name="T12" fmla="*/ 46 w 62"/>
                    <a:gd name="T13" fmla="*/ 28 h 29"/>
                    <a:gd name="T14" fmla="*/ 56 w 62"/>
                    <a:gd name="T15" fmla="*/ 28 h 29"/>
                    <a:gd name="T16" fmla="*/ 61 w 62"/>
                    <a:gd name="T17" fmla="*/ 23 h 29"/>
                    <a:gd name="T18" fmla="*/ 60 w 62"/>
                    <a:gd name="T19" fmla="*/ 17 h 29"/>
                    <a:gd name="T20" fmla="*/ 49 w 62"/>
                    <a:gd name="T21" fmla="*/ 10 h 29"/>
                    <a:gd name="T22" fmla="*/ 34 w 62"/>
                    <a:gd name="T23" fmla="*/ 2 h 29"/>
                    <a:gd name="T24" fmla="*/ 34 w 62"/>
                    <a:gd name="T25" fmla="*/ 0 h 29"/>
                    <a:gd name="T26" fmla="*/ 1 w 62"/>
                    <a:gd name="T27" fmla="*/ 1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29"/>
                    <a:gd name="T44" fmla="*/ 62 w 62"/>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29">
                      <a:moveTo>
                        <a:pt x="1" y="1"/>
                      </a:moveTo>
                      <a:lnTo>
                        <a:pt x="0" y="8"/>
                      </a:lnTo>
                      <a:lnTo>
                        <a:pt x="8" y="12"/>
                      </a:lnTo>
                      <a:lnTo>
                        <a:pt x="10" y="18"/>
                      </a:lnTo>
                      <a:lnTo>
                        <a:pt x="24" y="24"/>
                      </a:lnTo>
                      <a:lnTo>
                        <a:pt x="36" y="27"/>
                      </a:lnTo>
                      <a:lnTo>
                        <a:pt x="46" y="28"/>
                      </a:lnTo>
                      <a:lnTo>
                        <a:pt x="56" y="28"/>
                      </a:lnTo>
                      <a:lnTo>
                        <a:pt x="61" y="23"/>
                      </a:lnTo>
                      <a:lnTo>
                        <a:pt x="60" y="17"/>
                      </a:lnTo>
                      <a:lnTo>
                        <a:pt x="49" y="10"/>
                      </a:lnTo>
                      <a:lnTo>
                        <a:pt x="34" y="2"/>
                      </a:lnTo>
                      <a:lnTo>
                        <a:pt x="34" y="0"/>
                      </a:lnTo>
                      <a:lnTo>
                        <a:pt x="1" y="1"/>
                      </a:lnTo>
                    </a:path>
                  </a:pathLst>
                </a:custGeom>
                <a:solidFill>
                  <a:srgbClr val="000000"/>
                </a:solidFill>
                <a:ln w="12700" cap="rnd">
                  <a:noFill/>
                  <a:round/>
                  <a:headEnd/>
                  <a:tailEnd/>
                </a:ln>
              </p:spPr>
              <p:txBody>
                <a:bodyPr/>
                <a:lstStyle/>
                <a:p>
                  <a:endParaRPr lang="tr-TR"/>
                </a:p>
              </p:txBody>
            </p:sp>
          </p:grpSp>
          <p:grpSp>
            <p:nvGrpSpPr>
              <p:cNvPr id="28" name="Group 124"/>
              <p:cNvGrpSpPr>
                <a:grpSpLocks/>
              </p:cNvGrpSpPr>
              <p:nvPr/>
            </p:nvGrpSpPr>
            <p:grpSpPr bwMode="auto">
              <a:xfrm>
                <a:off x="2804" y="1783"/>
                <a:ext cx="232" cy="358"/>
                <a:chOff x="2804" y="1783"/>
                <a:chExt cx="232" cy="358"/>
              </a:xfrm>
            </p:grpSpPr>
            <p:sp>
              <p:nvSpPr>
                <p:cNvPr id="143102" name="Freeform 125"/>
                <p:cNvSpPr>
                  <a:spLocks/>
                </p:cNvSpPr>
                <p:nvPr/>
              </p:nvSpPr>
              <p:spPr bwMode="auto">
                <a:xfrm>
                  <a:off x="2810" y="1972"/>
                  <a:ext cx="25" cy="31"/>
                </a:xfrm>
                <a:custGeom>
                  <a:avLst/>
                  <a:gdLst>
                    <a:gd name="T0" fmla="*/ 1 w 25"/>
                    <a:gd name="T1" fmla="*/ 0 h 31"/>
                    <a:gd name="T2" fmla="*/ 0 w 25"/>
                    <a:gd name="T3" fmla="*/ 17 h 31"/>
                    <a:gd name="T4" fmla="*/ 12 w 25"/>
                    <a:gd name="T5" fmla="*/ 27 h 31"/>
                    <a:gd name="T6" fmla="*/ 19 w 25"/>
                    <a:gd name="T7" fmla="*/ 30 h 31"/>
                    <a:gd name="T8" fmla="*/ 18 w 25"/>
                    <a:gd name="T9" fmla="*/ 16 h 31"/>
                    <a:gd name="T10" fmla="*/ 20 w 25"/>
                    <a:gd name="T11" fmla="*/ 17 h 31"/>
                    <a:gd name="T12" fmla="*/ 23 w 25"/>
                    <a:gd name="T13" fmla="*/ 22 h 31"/>
                    <a:gd name="T14" fmla="*/ 24 w 25"/>
                    <a:gd name="T15" fmla="*/ 17 h 31"/>
                    <a:gd name="T16" fmla="*/ 21 w 25"/>
                    <a:gd name="T17" fmla="*/ 8 h 31"/>
                    <a:gd name="T18" fmla="*/ 13 w 25"/>
                    <a:gd name="T19" fmla="*/ 0 h 31"/>
                    <a:gd name="T20" fmla="*/ 1 w 25"/>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31"/>
                    <a:gd name="T35" fmla="*/ 25 w 25"/>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31">
                      <a:moveTo>
                        <a:pt x="1" y="0"/>
                      </a:moveTo>
                      <a:lnTo>
                        <a:pt x="0" y="17"/>
                      </a:lnTo>
                      <a:lnTo>
                        <a:pt x="12" y="27"/>
                      </a:lnTo>
                      <a:lnTo>
                        <a:pt x="19" y="30"/>
                      </a:lnTo>
                      <a:lnTo>
                        <a:pt x="18" y="16"/>
                      </a:lnTo>
                      <a:lnTo>
                        <a:pt x="20" y="17"/>
                      </a:lnTo>
                      <a:lnTo>
                        <a:pt x="23" y="22"/>
                      </a:lnTo>
                      <a:lnTo>
                        <a:pt x="24" y="17"/>
                      </a:lnTo>
                      <a:lnTo>
                        <a:pt x="21" y="8"/>
                      </a:lnTo>
                      <a:lnTo>
                        <a:pt x="13" y="0"/>
                      </a:lnTo>
                      <a:lnTo>
                        <a:pt x="1" y="0"/>
                      </a:lnTo>
                    </a:path>
                  </a:pathLst>
                </a:custGeom>
                <a:solidFill>
                  <a:srgbClr val="FF7F3F"/>
                </a:solidFill>
                <a:ln w="12700" cap="rnd">
                  <a:noFill/>
                  <a:round/>
                  <a:headEnd/>
                  <a:tailEnd/>
                </a:ln>
              </p:spPr>
              <p:txBody>
                <a:bodyPr/>
                <a:lstStyle/>
                <a:p>
                  <a:endParaRPr lang="tr-TR"/>
                </a:p>
              </p:txBody>
            </p:sp>
            <p:sp>
              <p:nvSpPr>
                <p:cNvPr id="143103" name="Freeform 126"/>
                <p:cNvSpPr>
                  <a:spLocks/>
                </p:cNvSpPr>
                <p:nvPr/>
              </p:nvSpPr>
              <p:spPr bwMode="auto">
                <a:xfrm>
                  <a:off x="2825" y="1898"/>
                  <a:ext cx="182" cy="243"/>
                </a:xfrm>
                <a:custGeom>
                  <a:avLst/>
                  <a:gdLst>
                    <a:gd name="T0" fmla="*/ 2 w 182"/>
                    <a:gd name="T1" fmla="*/ 0 h 243"/>
                    <a:gd name="T2" fmla="*/ 0 w 182"/>
                    <a:gd name="T3" fmla="*/ 131 h 243"/>
                    <a:gd name="T4" fmla="*/ 2 w 182"/>
                    <a:gd name="T5" fmla="*/ 229 h 243"/>
                    <a:gd name="T6" fmla="*/ 56 w 182"/>
                    <a:gd name="T7" fmla="*/ 233 h 243"/>
                    <a:gd name="T8" fmla="*/ 64 w 182"/>
                    <a:gd name="T9" fmla="*/ 154 h 243"/>
                    <a:gd name="T10" fmla="*/ 58 w 182"/>
                    <a:gd name="T11" fmla="*/ 146 h 243"/>
                    <a:gd name="T12" fmla="*/ 64 w 182"/>
                    <a:gd name="T13" fmla="*/ 142 h 243"/>
                    <a:gd name="T14" fmla="*/ 64 w 182"/>
                    <a:gd name="T15" fmla="*/ 93 h 243"/>
                    <a:gd name="T16" fmla="*/ 77 w 182"/>
                    <a:gd name="T17" fmla="*/ 108 h 243"/>
                    <a:gd name="T18" fmla="*/ 108 w 182"/>
                    <a:gd name="T19" fmla="*/ 174 h 243"/>
                    <a:gd name="T20" fmla="*/ 135 w 182"/>
                    <a:gd name="T21" fmla="*/ 242 h 243"/>
                    <a:gd name="T22" fmla="*/ 181 w 182"/>
                    <a:gd name="T23" fmla="*/ 242 h 243"/>
                    <a:gd name="T24" fmla="*/ 160 w 182"/>
                    <a:gd name="T25" fmla="*/ 151 h 243"/>
                    <a:gd name="T26" fmla="*/ 152 w 182"/>
                    <a:gd name="T27" fmla="*/ 74 h 243"/>
                    <a:gd name="T28" fmla="*/ 156 w 182"/>
                    <a:gd name="T29" fmla="*/ 2 h 243"/>
                    <a:gd name="T30" fmla="*/ 2 w 182"/>
                    <a:gd name="T31" fmla="*/ 0 h 2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2"/>
                    <a:gd name="T49" fmla="*/ 0 h 243"/>
                    <a:gd name="T50" fmla="*/ 182 w 182"/>
                    <a:gd name="T51" fmla="*/ 243 h 2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2" h="243">
                      <a:moveTo>
                        <a:pt x="2" y="0"/>
                      </a:moveTo>
                      <a:lnTo>
                        <a:pt x="0" y="131"/>
                      </a:lnTo>
                      <a:lnTo>
                        <a:pt x="2" y="229"/>
                      </a:lnTo>
                      <a:lnTo>
                        <a:pt x="56" y="233"/>
                      </a:lnTo>
                      <a:lnTo>
                        <a:pt x="64" y="154"/>
                      </a:lnTo>
                      <a:lnTo>
                        <a:pt x="58" y="146"/>
                      </a:lnTo>
                      <a:lnTo>
                        <a:pt x="64" y="142"/>
                      </a:lnTo>
                      <a:lnTo>
                        <a:pt x="64" y="93"/>
                      </a:lnTo>
                      <a:lnTo>
                        <a:pt x="77" y="108"/>
                      </a:lnTo>
                      <a:lnTo>
                        <a:pt x="108" y="174"/>
                      </a:lnTo>
                      <a:lnTo>
                        <a:pt x="135" y="242"/>
                      </a:lnTo>
                      <a:lnTo>
                        <a:pt x="181" y="242"/>
                      </a:lnTo>
                      <a:lnTo>
                        <a:pt x="160" y="151"/>
                      </a:lnTo>
                      <a:lnTo>
                        <a:pt x="152" y="74"/>
                      </a:lnTo>
                      <a:lnTo>
                        <a:pt x="156" y="2"/>
                      </a:lnTo>
                      <a:lnTo>
                        <a:pt x="2" y="0"/>
                      </a:lnTo>
                    </a:path>
                  </a:pathLst>
                </a:custGeom>
                <a:solidFill>
                  <a:srgbClr val="00007F"/>
                </a:solidFill>
                <a:ln w="12700" cap="rnd">
                  <a:noFill/>
                  <a:round/>
                  <a:headEnd/>
                  <a:tailEnd/>
                </a:ln>
              </p:spPr>
              <p:txBody>
                <a:bodyPr/>
                <a:lstStyle/>
                <a:p>
                  <a:endParaRPr lang="tr-TR"/>
                </a:p>
              </p:txBody>
            </p:sp>
            <p:sp>
              <p:nvSpPr>
                <p:cNvPr id="143104" name="Freeform 127"/>
                <p:cNvSpPr>
                  <a:spLocks/>
                </p:cNvSpPr>
                <p:nvPr/>
              </p:nvSpPr>
              <p:spPr bwMode="auto">
                <a:xfrm>
                  <a:off x="2804" y="1783"/>
                  <a:ext cx="232" cy="190"/>
                </a:xfrm>
                <a:custGeom>
                  <a:avLst/>
                  <a:gdLst>
                    <a:gd name="T0" fmla="*/ 76 w 232"/>
                    <a:gd name="T1" fmla="*/ 2 h 190"/>
                    <a:gd name="T2" fmla="*/ 6 w 232"/>
                    <a:gd name="T3" fmla="*/ 25 h 190"/>
                    <a:gd name="T4" fmla="*/ 1 w 232"/>
                    <a:gd name="T5" fmla="*/ 86 h 190"/>
                    <a:gd name="T6" fmla="*/ 0 w 232"/>
                    <a:gd name="T7" fmla="*/ 117 h 190"/>
                    <a:gd name="T8" fmla="*/ 4 w 232"/>
                    <a:gd name="T9" fmla="*/ 189 h 190"/>
                    <a:gd name="T10" fmla="*/ 20 w 232"/>
                    <a:gd name="T11" fmla="*/ 189 h 190"/>
                    <a:gd name="T12" fmla="*/ 28 w 232"/>
                    <a:gd name="T13" fmla="*/ 115 h 190"/>
                    <a:gd name="T14" fmla="*/ 176 w 232"/>
                    <a:gd name="T15" fmla="*/ 115 h 190"/>
                    <a:gd name="T16" fmla="*/ 180 w 232"/>
                    <a:gd name="T17" fmla="*/ 96 h 190"/>
                    <a:gd name="T18" fmla="*/ 185 w 232"/>
                    <a:gd name="T19" fmla="*/ 109 h 190"/>
                    <a:gd name="T20" fmla="*/ 174 w 232"/>
                    <a:gd name="T21" fmla="*/ 138 h 190"/>
                    <a:gd name="T22" fmla="*/ 165 w 232"/>
                    <a:gd name="T23" fmla="*/ 179 h 190"/>
                    <a:gd name="T24" fmla="*/ 190 w 232"/>
                    <a:gd name="T25" fmla="*/ 182 h 190"/>
                    <a:gd name="T26" fmla="*/ 231 w 232"/>
                    <a:gd name="T27" fmla="*/ 108 h 190"/>
                    <a:gd name="T28" fmla="*/ 205 w 232"/>
                    <a:gd name="T29" fmla="*/ 21 h 190"/>
                    <a:gd name="T30" fmla="*/ 126 w 232"/>
                    <a:gd name="T31" fmla="*/ 0 h 190"/>
                    <a:gd name="T32" fmla="*/ 91 w 232"/>
                    <a:gd name="T33" fmla="*/ 10 h 190"/>
                    <a:gd name="T34" fmla="*/ 76 w 232"/>
                    <a:gd name="T35" fmla="*/ 2 h 1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2"/>
                    <a:gd name="T55" fmla="*/ 0 h 190"/>
                    <a:gd name="T56" fmla="*/ 232 w 232"/>
                    <a:gd name="T57" fmla="*/ 190 h 1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2" h="190">
                      <a:moveTo>
                        <a:pt x="76" y="2"/>
                      </a:moveTo>
                      <a:lnTo>
                        <a:pt x="6" y="25"/>
                      </a:lnTo>
                      <a:lnTo>
                        <a:pt x="1" y="86"/>
                      </a:lnTo>
                      <a:lnTo>
                        <a:pt x="0" y="117"/>
                      </a:lnTo>
                      <a:lnTo>
                        <a:pt x="4" y="189"/>
                      </a:lnTo>
                      <a:lnTo>
                        <a:pt x="20" y="189"/>
                      </a:lnTo>
                      <a:lnTo>
                        <a:pt x="28" y="115"/>
                      </a:lnTo>
                      <a:lnTo>
                        <a:pt x="176" y="115"/>
                      </a:lnTo>
                      <a:lnTo>
                        <a:pt x="180" y="96"/>
                      </a:lnTo>
                      <a:lnTo>
                        <a:pt x="185" y="109"/>
                      </a:lnTo>
                      <a:lnTo>
                        <a:pt x="174" y="138"/>
                      </a:lnTo>
                      <a:lnTo>
                        <a:pt x="165" y="179"/>
                      </a:lnTo>
                      <a:lnTo>
                        <a:pt x="190" y="182"/>
                      </a:lnTo>
                      <a:lnTo>
                        <a:pt x="231" y="108"/>
                      </a:lnTo>
                      <a:lnTo>
                        <a:pt x="205" y="21"/>
                      </a:lnTo>
                      <a:lnTo>
                        <a:pt x="126" y="0"/>
                      </a:lnTo>
                      <a:lnTo>
                        <a:pt x="91" y="10"/>
                      </a:lnTo>
                      <a:lnTo>
                        <a:pt x="76" y="2"/>
                      </a:lnTo>
                    </a:path>
                  </a:pathLst>
                </a:custGeom>
                <a:solidFill>
                  <a:srgbClr val="3F7FFF"/>
                </a:solidFill>
                <a:ln w="12700" cap="rnd">
                  <a:noFill/>
                  <a:round/>
                  <a:headEnd/>
                  <a:tailEnd/>
                </a:ln>
              </p:spPr>
              <p:txBody>
                <a:bodyPr/>
                <a:lstStyle/>
                <a:p>
                  <a:endParaRPr lang="tr-TR"/>
                </a:p>
              </p:txBody>
            </p:sp>
            <p:sp>
              <p:nvSpPr>
                <p:cNvPr id="143105" name="Freeform 128"/>
                <p:cNvSpPr>
                  <a:spLocks/>
                </p:cNvSpPr>
                <p:nvPr/>
              </p:nvSpPr>
              <p:spPr bwMode="auto">
                <a:xfrm>
                  <a:off x="2965" y="1963"/>
                  <a:ext cx="32" cy="28"/>
                </a:xfrm>
                <a:custGeom>
                  <a:avLst/>
                  <a:gdLst>
                    <a:gd name="T0" fmla="*/ 9 w 32"/>
                    <a:gd name="T1" fmla="*/ 0 h 28"/>
                    <a:gd name="T2" fmla="*/ 0 w 32"/>
                    <a:gd name="T3" fmla="*/ 14 h 28"/>
                    <a:gd name="T4" fmla="*/ 16 w 32"/>
                    <a:gd name="T5" fmla="*/ 27 h 28"/>
                    <a:gd name="T6" fmla="*/ 22 w 32"/>
                    <a:gd name="T7" fmla="*/ 26 h 28"/>
                    <a:gd name="T8" fmla="*/ 31 w 32"/>
                    <a:gd name="T9" fmla="*/ 24 h 28"/>
                    <a:gd name="T10" fmla="*/ 27 w 32"/>
                    <a:gd name="T11" fmla="*/ 20 h 28"/>
                    <a:gd name="T12" fmla="*/ 26 w 32"/>
                    <a:gd name="T13" fmla="*/ 15 h 28"/>
                    <a:gd name="T14" fmla="*/ 31 w 32"/>
                    <a:gd name="T15" fmla="*/ 10 h 28"/>
                    <a:gd name="T16" fmla="*/ 27 w 32"/>
                    <a:gd name="T17" fmla="*/ 1 h 28"/>
                    <a:gd name="T18" fmla="*/ 9 w 32"/>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8"/>
                    <a:gd name="T32" fmla="*/ 32 w 32"/>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8">
                      <a:moveTo>
                        <a:pt x="9" y="0"/>
                      </a:moveTo>
                      <a:lnTo>
                        <a:pt x="0" y="14"/>
                      </a:lnTo>
                      <a:lnTo>
                        <a:pt x="16" y="27"/>
                      </a:lnTo>
                      <a:lnTo>
                        <a:pt x="22" y="26"/>
                      </a:lnTo>
                      <a:lnTo>
                        <a:pt x="31" y="24"/>
                      </a:lnTo>
                      <a:lnTo>
                        <a:pt x="27" y="20"/>
                      </a:lnTo>
                      <a:lnTo>
                        <a:pt x="26" y="15"/>
                      </a:lnTo>
                      <a:lnTo>
                        <a:pt x="31" y="10"/>
                      </a:lnTo>
                      <a:lnTo>
                        <a:pt x="27" y="1"/>
                      </a:lnTo>
                      <a:lnTo>
                        <a:pt x="9" y="0"/>
                      </a:lnTo>
                    </a:path>
                  </a:pathLst>
                </a:custGeom>
                <a:solidFill>
                  <a:srgbClr val="FF7F3F"/>
                </a:solidFill>
                <a:ln w="12700" cap="rnd">
                  <a:noFill/>
                  <a:round/>
                  <a:headEnd/>
                  <a:tailEnd/>
                </a:ln>
              </p:spPr>
              <p:txBody>
                <a:bodyPr/>
                <a:lstStyle/>
                <a:p>
                  <a:endParaRPr lang="tr-TR"/>
                </a:p>
              </p:txBody>
            </p:sp>
            <p:grpSp>
              <p:nvGrpSpPr>
                <p:cNvPr id="29" name="Group 129"/>
                <p:cNvGrpSpPr>
                  <a:grpSpLocks/>
                </p:cNvGrpSpPr>
                <p:nvPr/>
              </p:nvGrpSpPr>
              <p:grpSpPr bwMode="auto">
                <a:xfrm>
                  <a:off x="2846" y="1789"/>
                  <a:ext cx="126" cy="116"/>
                  <a:chOff x="2846" y="1789"/>
                  <a:chExt cx="126" cy="116"/>
                </a:xfrm>
              </p:grpSpPr>
              <p:grpSp>
                <p:nvGrpSpPr>
                  <p:cNvPr id="30" name="Group 130"/>
                  <p:cNvGrpSpPr>
                    <a:grpSpLocks/>
                  </p:cNvGrpSpPr>
                  <p:nvPr/>
                </p:nvGrpSpPr>
                <p:grpSpPr bwMode="auto">
                  <a:xfrm>
                    <a:off x="2846" y="1789"/>
                    <a:ext cx="126" cy="116"/>
                    <a:chOff x="2846" y="1789"/>
                    <a:chExt cx="126" cy="116"/>
                  </a:xfrm>
                </p:grpSpPr>
                <p:grpSp>
                  <p:nvGrpSpPr>
                    <p:cNvPr id="31" name="Group 131"/>
                    <p:cNvGrpSpPr>
                      <a:grpSpLocks/>
                    </p:cNvGrpSpPr>
                    <p:nvPr/>
                  </p:nvGrpSpPr>
                  <p:grpSpPr bwMode="auto">
                    <a:xfrm>
                      <a:off x="2846" y="1898"/>
                      <a:ext cx="126" cy="7"/>
                      <a:chOff x="2846" y="1898"/>
                      <a:chExt cx="126" cy="7"/>
                    </a:xfrm>
                  </p:grpSpPr>
                  <p:sp>
                    <p:nvSpPr>
                      <p:cNvPr id="143111" name="Line 132"/>
                      <p:cNvSpPr>
                        <a:spLocks noChangeShapeType="1"/>
                      </p:cNvSpPr>
                      <p:nvPr/>
                    </p:nvSpPr>
                    <p:spPr bwMode="auto">
                      <a:xfrm>
                        <a:off x="2846" y="1905"/>
                        <a:ext cx="126" cy="0"/>
                      </a:xfrm>
                      <a:prstGeom prst="line">
                        <a:avLst/>
                      </a:prstGeom>
                      <a:noFill/>
                      <a:ln w="12700">
                        <a:solidFill>
                          <a:srgbClr val="000000"/>
                        </a:solidFill>
                        <a:round/>
                        <a:headEnd/>
                        <a:tailEnd/>
                      </a:ln>
                    </p:spPr>
                    <p:txBody>
                      <a:bodyPr wrap="none" anchor="ctr"/>
                      <a:lstStyle/>
                      <a:p>
                        <a:endParaRPr lang="tr-TR"/>
                      </a:p>
                    </p:txBody>
                  </p:sp>
                  <p:sp>
                    <p:nvSpPr>
                      <p:cNvPr id="143112" name="Line 133"/>
                      <p:cNvSpPr>
                        <a:spLocks noChangeShapeType="1"/>
                      </p:cNvSpPr>
                      <p:nvPr/>
                    </p:nvSpPr>
                    <p:spPr bwMode="auto">
                      <a:xfrm>
                        <a:off x="2846" y="1898"/>
                        <a:ext cx="126" cy="0"/>
                      </a:xfrm>
                      <a:prstGeom prst="line">
                        <a:avLst/>
                      </a:prstGeom>
                      <a:noFill/>
                      <a:ln w="12700">
                        <a:solidFill>
                          <a:srgbClr val="000000"/>
                        </a:solidFill>
                        <a:round/>
                        <a:headEnd/>
                        <a:tailEnd/>
                      </a:ln>
                    </p:spPr>
                    <p:txBody>
                      <a:bodyPr wrap="none" anchor="ctr"/>
                      <a:lstStyle/>
                      <a:p>
                        <a:endParaRPr lang="tr-TR"/>
                      </a:p>
                    </p:txBody>
                  </p:sp>
                </p:grpSp>
                <p:sp>
                  <p:nvSpPr>
                    <p:cNvPr id="143110" name="Freeform 134"/>
                    <p:cNvSpPr>
                      <a:spLocks/>
                    </p:cNvSpPr>
                    <p:nvPr/>
                  </p:nvSpPr>
                  <p:spPr bwMode="auto">
                    <a:xfrm>
                      <a:off x="2873" y="1789"/>
                      <a:ext cx="72" cy="17"/>
                    </a:xfrm>
                    <a:custGeom>
                      <a:avLst/>
                      <a:gdLst>
                        <a:gd name="T0" fmla="*/ 0 w 72"/>
                        <a:gd name="T1" fmla="*/ 2 h 17"/>
                        <a:gd name="T2" fmla="*/ 3 w 72"/>
                        <a:gd name="T3" fmla="*/ 16 h 17"/>
                        <a:gd name="T4" fmla="*/ 23 w 72"/>
                        <a:gd name="T5" fmla="*/ 6 h 17"/>
                        <a:gd name="T6" fmla="*/ 37 w 72"/>
                        <a:gd name="T7" fmla="*/ 16 h 17"/>
                        <a:gd name="T8" fmla="*/ 71 w 72"/>
                        <a:gd name="T9" fmla="*/ 0 h 17"/>
                        <a:gd name="T10" fmla="*/ 0 60000 65536"/>
                        <a:gd name="T11" fmla="*/ 0 60000 65536"/>
                        <a:gd name="T12" fmla="*/ 0 60000 65536"/>
                        <a:gd name="T13" fmla="*/ 0 60000 65536"/>
                        <a:gd name="T14" fmla="*/ 0 60000 65536"/>
                        <a:gd name="T15" fmla="*/ 0 w 72"/>
                        <a:gd name="T16" fmla="*/ 0 h 17"/>
                        <a:gd name="T17" fmla="*/ 72 w 72"/>
                        <a:gd name="T18" fmla="*/ 17 h 17"/>
                      </a:gdLst>
                      <a:ahLst/>
                      <a:cxnLst>
                        <a:cxn ang="T10">
                          <a:pos x="T0" y="T1"/>
                        </a:cxn>
                        <a:cxn ang="T11">
                          <a:pos x="T2" y="T3"/>
                        </a:cxn>
                        <a:cxn ang="T12">
                          <a:pos x="T4" y="T5"/>
                        </a:cxn>
                        <a:cxn ang="T13">
                          <a:pos x="T6" y="T7"/>
                        </a:cxn>
                        <a:cxn ang="T14">
                          <a:pos x="T8" y="T9"/>
                        </a:cxn>
                      </a:cxnLst>
                      <a:rect l="T15" t="T16" r="T17" b="T18"/>
                      <a:pathLst>
                        <a:path w="72" h="17">
                          <a:moveTo>
                            <a:pt x="0" y="2"/>
                          </a:moveTo>
                          <a:lnTo>
                            <a:pt x="3" y="16"/>
                          </a:lnTo>
                          <a:lnTo>
                            <a:pt x="23" y="6"/>
                          </a:lnTo>
                          <a:lnTo>
                            <a:pt x="37" y="16"/>
                          </a:lnTo>
                          <a:lnTo>
                            <a:pt x="71" y="0"/>
                          </a:lnTo>
                        </a:path>
                      </a:pathLst>
                    </a:custGeom>
                    <a:noFill/>
                    <a:ln w="12700" cap="rnd">
                      <a:solidFill>
                        <a:srgbClr val="000000"/>
                      </a:solidFill>
                      <a:round/>
                      <a:headEnd/>
                      <a:tailEnd/>
                    </a:ln>
                  </p:spPr>
                  <p:txBody>
                    <a:bodyPr/>
                    <a:lstStyle/>
                    <a:p>
                      <a:endParaRPr lang="tr-TR"/>
                    </a:p>
                  </p:txBody>
                </p:sp>
              </p:grpSp>
              <p:sp>
                <p:nvSpPr>
                  <p:cNvPr id="143108" name="Line 135"/>
                  <p:cNvSpPr>
                    <a:spLocks noChangeShapeType="1"/>
                  </p:cNvSpPr>
                  <p:nvPr/>
                </p:nvSpPr>
                <p:spPr bwMode="auto">
                  <a:xfrm>
                    <a:off x="2897" y="1812"/>
                    <a:ext cx="0" cy="80"/>
                  </a:xfrm>
                  <a:prstGeom prst="line">
                    <a:avLst/>
                  </a:prstGeom>
                  <a:noFill/>
                  <a:ln w="12700">
                    <a:solidFill>
                      <a:srgbClr val="000000"/>
                    </a:solidFill>
                    <a:round/>
                    <a:headEnd/>
                    <a:tailEnd/>
                  </a:ln>
                </p:spPr>
                <p:txBody>
                  <a:bodyPr wrap="none" anchor="ctr"/>
                  <a:lstStyle/>
                  <a:p>
                    <a:endParaRPr lang="tr-TR"/>
                  </a:p>
                </p:txBody>
              </p:sp>
            </p:grpSp>
          </p:grpSp>
          <p:grpSp>
            <p:nvGrpSpPr>
              <p:cNvPr id="142792" name="Group 136"/>
              <p:cNvGrpSpPr>
                <a:grpSpLocks/>
              </p:cNvGrpSpPr>
              <p:nvPr/>
            </p:nvGrpSpPr>
            <p:grpSpPr bwMode="auto">
              <a:xfrm>
                <a:off x="2853" y="1728"/>
                <a:ext cx="93" cy="65"/>
                <a:chOff x="2853" y="1728"/>
                <a:chExt cx="93" cy="65"/>
              </a:xfrm>
            </p:grpSpPr>
            <p:grpSp>
              <p:nvGrpSpPr>
                <p:cNvPr id="142793" name="Group 137"/>
                <p:cNvGrpSpPr>
                  <a:grpSpLocks/>
                </p:cNvGrpSpPr>
                <p:nvPr/>
              </p:nvGrpSpPr>
              <p:grpSpPr bwMode="auto">
                <a:xfrm>
                  <a:off x="2855" y="1731"/>
                  <a:ext cx="87" cy="62"/>
                  <a:chOff x="2855" y="1731"/>
                  <a:chExt cx="87" cy="62"/>
                </a:xfrm>
              </p:grpSpPr>
              <p:sp>
                <p:nvSpPr>
                  <p:cNvPr id="143098" name="Freeform 138"/>
                  <p:cNvSpPr>
                    <a:spLocks/>
                  </p:cNvSpPr>
                  <p:nvPr/>
                </p:nvSpPr>
                <p:spPr bwMode="auto">
                  <a:xfrm>
                    <a:off x="2855" y="1731"/>
                    <a:ext cx="87" cy="62"/>
                  </a:xfrm>
                  <a:custGeom>
                    <a:avLst/>
                    <a:gdLst>
                      <a:gd name="T0" fmla="*/ 3 w 87"/>
                      <a:gd name="T1" fmla="*/ 11 h 62"/>
                      <a:gd name="T2" fmla="*/ 1 w 87"/>
                      <a:gd name="T3" fmla="*/ 17 h 62"/>
                      <a:gd name="T4" fmla="*/ 1 w 87"/>
                      <a:gd name="T5" fmla="*/ 19 h 62"/>
                      <a:gd name="T6" fmla="*/ 3 w 87"/>
                      <a:gd name="T7" fmla="*/ 22 h 62"/>
                      <a:gd name="T8" fmla="*/ 0 w 87"/>
                      <a:gd name="T9" fmla="*/ 26 h 62"/>
                      <a:gd name="T10" fmla="*/ 2 w 87"/>
                      <a:gd name="T11" fmla="*/ 33 h 62"/>
                      <a:gd name="T12" fmla="*/ 4 w 87"/>
                      <a:gd name="T13" fmla="*/ 37 h 62"/>
                      <a:gd name="T14" fmla="*/ 6 w 87"/>
                      <a:gd name="T15" fmla="*/ 40 h 62"/>
                      <a:gd name="T16" fmla="*/ 9 w 87"/>
                      <a:gd name="T17" fmla="*/ 44 h 62"/>
                      <a:gd name="T18" fmla="*/ 12 w 87"/>
                      <a:gd name="T19" fmla="*/ 48 h 62"/>
                      <a:gd name="T20" fmla="*/ 19 w 87"/>
                      <a:gd name="T21" fmla="*/ 48 h 62"/>
                      <a:gd name="T22" fmla="*/ 25 w 87"/>
                      <a:gd name="T23" fmla="*/ 49 h 62"/>
                      <a:gd name="T24" fmla="*/ 25 w 87"/>
                      <a:gd name="T25" fmla="*/ 52 h 62"/>
                      <a:gd name="T26" fmla="*/ 24 w 87"/>
                      <a:gd name="T27" fmla="*/ 54 h 62"/>
                      <a:gd name="T28" fmla="*/ 38 w 87"/>
                      <a:gd name="T29" fmla="*/ 61 h 62"/>
                      <a:gd name="T30" fmla="*/ 73 w 87"/>
                      <a:gd name="T31" fmla="*/ 52 h 62"/>
                      <a:gd name="T32" fmla="*/ 75 w 87"/>
                      <a:gd name="T33" fmla="*/ 35 h 62"/>
                      <a:gd name="T34" fmla="*/ 79 w 87"/>
                      <a:gd name="T35" fmla="*/ 30 h 62"/>
                      <a:gd name="T36" fmla="*/ 82 w 87"/>
                      <a:gd name="T37" fmla="*/ 27 h 62"/>
                      <a:gd name="T38" fmla="*/ 85 w 87"/>
                      <a:gd name="T39" fmla="*/ 22 h 62"/>
                      <a:gd name="T40" fmla="*/ 86 w 87"/>
                      <a:gd name="T41" fmla="*/ 18 h 62"/>
                      <a:gd name="T42" fmla="*/ 85 w 87"/>
                      <a:gd name="T43" fmla="*/ 14 h 62"/>
                      <a:gd name="T44" fmla="*/ 84 w 87"/>
                      <a:gd name="T45" fmla="*/ 10 h 62"/>
                      <a:gd name="T46" fmla="*/ 82 w 87"/>
                      <a:gd name="T47" fmla="*/ 7 h 62"/>
                      <a:gd name="T48" fmla="*/ 79 w 87"/>
                      <a:gd name="T49" fmla="*/ 5 h 62"/>
                      <a:gd name="T50" fmla="*/ 73 w 87"/>
                      <a:gd name="T51" fmla="*/ 3 h 62"/>
                      <a:gd name="T52" fmla="*/ 67 w 87"/>
                      <a:gd name="T53" fmla="*/ 2 h 62"/>
                      <a:gd name="T54" fmla="*/ 60 w 87"/>
                      <a:gd name="T55" fmla="*/ 1 h 62"/>
                      <a:gd name="T56" fmla="*/ 52 w 87"/>
                      <a:gd name="T57" fmla="*/ 0 h 62"/>
                      <a:gd name="T58" fmla="*/ 42 w 87"/>
                      <a:gd name="T59" fmla="*/ 0 h 62"/>
                      <a:gd name="T60" fmla="*/ 32 w 87"/>
                      <a:gd name="T61" fmla="*/ 0 h 62"/>
                      <a:gd name="T62" fmla="*/ 22 w 87"/>
                      <a:gd name="T63" fmla="*/ 1 h 62"/>
                      <a:gd name="T64" fmla="*/ 16 w 87"/>
                      <a:gd name="T65" fmla="*/ 3 h 62"/>
                      <a:gd name="T66" fmla="*/ 10 w 87"/>
                      <a:gd name="T67" fmla="*/ 5 h 62"/>
                      <a:gd name="T68" fmla="*/ 6 w 87"/>
                      <a:gd name="T69" fmla="*/ 8 h 62"/>
                      <a:gd name="T70" fmla="*/ 3 w 87"/>
                      <a:gd name="T71" fmla="*/ 11 h 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7"/>
                      <a:gd name="T109" fmla="*/ 0 h 62"/>
                      <a:gd name="T110" fmla="*/ 87 w 87"/>
                      <a:gd name="T111" fmla="*/ 62 h 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7" h="62">
                        <a:moveTo>
                          <a:pt x="3" y="11"/>
                        </a:moveTo>
                        <a:lnTo>
                          <a:pt x="1" y="17"/>
                        </a:lnTo>
                        <a:lnTo>
                          <a:pt x="1" y="19"/>
                        </a:lnTo>
                        <a:lnTo>
                          <a:pt x="3" y="22"/>
                        </a:lnTo>
                        <a:lnTo>
                          <a:pt x="0" y="26"/>
                        </a:lnTo>
                        <a:lnTo>
                          <a:pt x="2" y="33"/>
                        </a:lnTo>
                        <a:lnTo>
                          <a:pt x="4" y="37"/>
                        </a:lnTo>
                        <a:lnTo>
                          <a:pt x="6" y="40"/>
                        </a:lnTo>
                        <a:lnTo>
                          <a:pt x="9" y="44"/>
                        </a:lnTo>
                        <a:lnTo>
                          <a:pt x="12" y="48"/>
                        </a:lnTo>
                        <a:lnTo>
                          <a:pt x="19" y="48"/>
                        </a:lnTo>
                        <a:lnTo>
                          <a:pt x="25" y="49"/>
                        </a:lnTo>
                        <a:lnTo>
                          <a:pt x="25" y="52"/>
                        </a:lnTo>
                        <a:lnTo>
                          <a:pt x="24" y="54"/>
                        </a:lnTo>
                        <a:lnTo>
                          <a:pt x="38" y="61"/>
                        </a:lnTo>
                        <a:lnTo>
                          <a:pt x="73" y="52"/>
                        </a:lnTo>
                        <a:lnTo>
                          <a:pt x="75" y="35"/>
                        </a:lnTo>
                        <a:lnTo>
                          <a:pt x="79" y="30"/>
                        </a:lnTo>
                        <a:lnTo>
                          <a:pt x="82" y="27"/>
                        </a:lnTo>
                        <a:lnTo>
                          <a:pt x="85" y="22"/>
                        </a:lnTo>
                        <a:lnTo>
                          <a:pt x="86" y="18"/>
                        </a:lnTo>
                        <a:lnTo>
                          <a:pt x="85" y="14"/>
                        </a:lnTo>
                        <a:lnTo>
                          <a:pt x="84" y="10"/>
                        </a:lnTo>
                        <a:lnTo>
                          <a:pt x="82" y="7"/>
                        </a:lnTo>
                        <a:lnTo>
                          <a:pt x="79" y="5"/>
                        </a:lnTo>
                        <a:lnTo>
                          <a:pt x="73" y="3"/>
                        </a:lnTo>
                        <a:lnTo>
                          <a:pt x="67" y="2"/>
                        </a:lnTo>
                        <a:lnTo>
                          <a:pt x="60" y="1"/>
                        </a:lnTo>
                        <a:lnTo>
                          <a:pt x="52" y="0"/>
                        </a:lnTo>
                        <a:lnTo>
                          <a:pt x="42" y="0"/>
                        </a:lnTo>
                        <a:lnTo>
                          <a:pt x="32" y="0"/>
                        </a:lnTo>
                        <a:lnTo>
                          <a:pt x="22" y="1"/>
                        </a:lnTo>
                        <a:lnTo>
                          <a:pt x="16" y="3"/>
                        </a:lnTo>
                        <a:lnTo>
                          <a:pt x="10" y="5"/>
                        </a:lnTo>
                        <a:lnTo>
                          <a:pt x="6" y="8"/>
                        </a:lnTo>
                        <a:lnTo>
                          <a:pt x="3" y="11"/>
                        </a:lnTo>
                      </a:path>
                    </a:pathLst>
                  </a:custGeom>
                  <a:solidFill>
                    <a:srgbClr val="FF7F3F"/>
                  </a:solidFill>
                  <a:ln w="12700" cap="rnd">
                    <a:noFill/>
                    <a:round/>
                    <a:headEnd/>
                    <a:tailEnd/>
                  </a:ln>
                </p:spPr>
                <p:txBody>
                  <a:bodyPr/>
                  <a:lstStyle/>
                  <a:p>
                    <a:endParaRPr lang="tr-TR"/>
                  </a:p>
                </p:txBody>
              </p:sp>
              <p:sp>
                <p:nvSpPr>
                  <p:cNvPr id="143099" name="Freeform 139"/>
                  <p:cNvSpPr>
                    <a:spLocks/>
                  </p:cNvSpPr>
                  <p:nvPr/>
                </p:nvSpPr>
                <p:spPr bwMode="auto">
                  <a:xfrm>
                    <a:off x="2878" y="1751"/>
                    <a:ext cx="30" cy="15"/>
                  </a:xfrm>
                  <a:custGeom>
                    <a:avLst/>
                    <a:gdLst>
                      <a:gd name="T0" fmla="*/ 4 w 30"/>
                      <a:gd name="T1" fmla="*/ 1 h 15"/>
                      <a:gd name="T2" fmla="*/ 10 w 30"/>
                      <a:gd name="T3" fmla="*/ 0 h 15"/>
                      <a:gd name="T4" fmla="*/ 19 w 30"/>
                      <a:gd name="T5" fmla="*/ 0 h 15"/>
                      <a:gd name="T6" fmla="*/ 25 w 30"/>
                      <a:gd name="T7" fmla="*/ 1 h 15"/>
                      <a:gd name="T8" fmla="*/ 27 w 30"/>
                      <a:gd name="T9" fmla="*/ 1 h 15"/>
                      <a:gd name="T10" fmla="*/ 27 w 30"/>
                      <a:gd name="T11" fmla="*/ 2 h 15"/>
                      <a:gd name="T12" fmla="*/ 29 w 30"/>
                      <a:gd name="T13" fmla="*/ 3 h 15"/>
                      <a:gd name="T14" fmla="*/ 16 w 30"/>
                      <a:gd name="T15" fmla="*/ 3 h 15"/>
                      <a:gd name="T16" fmla="*/ 18 w 30"/>
                      <a:gd name="T17" fmla="*/ 4 h 15"/>
                      <a:gd name="T18" fmla="*/ 25 w 30"/>
                      <a:gd name="T19" fmla="*/ 4 h 15"/>
                      <a:gd name="T20" fmla="*/ 10 w 30"/>
                      <a:gd name="T21" fmla="*/ 4 h 15"/>
                      <a:gd name="T22" fmla="*/ 5 w 30"/>
                      <a:gd name="T23" fmla="*/ 4 h 15"/>
                      <a:gd name="T24" fmla="*/ 2 w 30"/>
                      <a:gd name="T25" fmla="*/ 11 h 15"/>
                      <a:gd name="T26" fmla="*/ 4 w 30"/>
                      <a:gd name="T27" fmla="*/ 13 h 15"/>
                      <a:gd name="T28" fmla="*/ 5 w 30"/>
                      <a:gd name="T29" fmla="*/ 14 h 15"/>
                      <a:gd name="T30" fmla="*/ 0 w 30"/>
                      <a:gd name="T31" fmla="*/ 12 h 15"/>
                      <a:gd name="T32" fmla="*/ 3 w 30"/>
                      <a:gd name="T33" fmla="*/ 3 h 15"/>
                      <a:gd name="T34" fmla="*/ 4 w 30"/>
                      <a:gd name="T35" fmla="*/ 1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15"/>
                      <a:gd name="T56" fmla="*/ 30 w 30"/>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15">
                        <a:moveTo>
                          <a:pt x="4" y="1"/>
                        </a:moveTo>
                        <a:lnTo>
                          <a:pt x="10" y="0"/>
                        </a:lnTo>
                        <a:lnTo>
                          <a:pt x="19" y="0"/>
                        </a:lnTo>
                        <a:lnTo>
                          <a:pt x="25" y="1"/>
                        </a:lnTo>
                        <a:lnTo>
                          <a:pt x="27" y="1"/>
                        </a:lnTo>
                        <a:lnTo>
                          <a:pt x="27" y="2"/>
                        </a:lnTo>
                        <a:lnTo>
                          <a:pt x="29" y="3"/>
                        </a:lnTo>
                        <a:lnTo>
                          <a:pt x="16" y="3"/>
                        </a:lnTo>
                        <a:lnTo>
                          <a:pt x="18" y="4"/>
                        </a:lnTo>
                        <a:lnTo>
                          <a:pt x="25" y="4"/>
                        </a:lnTo>
                        <a:lnTo>
                          <a:pt x="10" y="4"/>
                        </a:lnTo>
                        <a:lnTo>
                          <a:pt x="5" y="4"/>
                        </a:lnTo>
                        <a:lnTo>
                          <a:pt x="2" y="11"/>
                        </a:lnTo>
                        <a:lnTo>
                          <a:pt x="4" y="13"/>
                        </a:lnTo>
                        <a:lnTo>
                          <a:pt x="5" y="14"/>
                        </a:lnTo>
                        <a:lnTo>
                          <a:pt x="0" y="12"/>
                        </a:lnTo>
                        <a:lnTo>
                          <a:pt x="3" y="3"/>
                        </a:lnTo>
                        <a:lnTo>
                          <a:pt x="4" y="1"/>
                        </a:lnTo>
                      </a:path>
                    </a:pathLst>
                  </a:custGeom>
                  <a:solidFill>
                    <a:srgbClr val="7F3F00"/>
                  </a:solidFill>
                  <a:ln w="12700" cap="rnd">
                    <a:noFill/>
                    <a:round/>
                    <a:headEnd/>
                    <a:tailEnd/>
                  </a:ln>
                </p:spPr>
                <p:txBody>
                  <a:bodyPr/>
                  <a:lstStyle/>
                  <a:p>
                    <a:endParaRPr lang="tr-TR"/>
                  </a:p>
                </p:txBody>
              </p:sp>
              <p:sp>
                <p:nvSpPr>
                  <p:cNvPr id="143100" name="Freeform 140"/>
                  <p:cNvSpPr>
                    <a:spLocks/>
                  </p:cNvSpPr>
                  <p:nvPr/>
                </p:nvSpPr>
                <p:spPr bwMode="auto">
                  <a:xfrm>
                    <a:off x="2857" y="1755"/>
                    <a:ext cx="13" cy="2"/>
                  </a:xfrm>
                  <a:custGeom>
                    <a:avLst/>
                    <a:gdLst>
                      <a:gd name="T0" fmla="*/ 11 w 13"/>
                      <a:gd name="T1" fmla="*/ 0 h 2"/>
                      <a:gd name="T2" fmla="*/ 5 w 13"/>
                      <a:gd name="T3" fmla="*/ 0 h 2"/>
                      <a:gd name="T4" fmla="*/ 0 w 13"/>
                      <a:gd name="T5" fmla="*/ 0 h 2"/>
                      <a:gd name="T6" fmla="*/ 1 w 13"/>
                      <a:gd name="T7" fmla="*/ 0 h 2"/>
                      <a:gd name="T8" fmla="*/ 0 w 13"/>
                      <a:gd name="T9" fmla="*/ 1 h 2"/>
                      <a:gd name="T10" fmla="*/ 5 w 13"/>
                      <a:gd name="T11" fmla="*/ 1 h 2"/>
                      <a:gd name="T12" fmla="*/ 8 w 13"/>
                      <a:gd name="T13" fmla="*/ 1 h 2"/>
                      <a:gd name="T14" fmla="*/ 4 w 13"/>
                      <a:gd name="T15" fmla="*/ 1 h 2"/>
                      <a:gd name="T16" fmla="*/ 1 w 13"/>
                      <a:gd name="T17" fmla="*/ 1 h 2"/>
                      <a:gd name="T18" fmla="*/ 10 w 13"/>
                      <a:gd name="T19" fmla="*/ 1 h 2"/>
                      <a:gd name="T20" fmla="*/ 12 w 13"/>
                      <a:gd name="T21" fmla="*/ 1 h 2"/>
                      <a:gd name="T22" fmla="*/ 11 w 13"/>
                      <a:gd name="T23" fmla="*/ 0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2"/>
                      <a:gd name="T38" fmla="*/ 13 w 13"/>
                      <a:gd name="T39" fmla="*/ 2 h 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2">
                        <a:moveTo>
                          <a:pt x="11" y="0"/>
                        </a:moveTo>
                        <a:lnTo>
                          <a:pt x="5" y="0"/>
                        </a:lnTo>
                        <a:lnTo>
                          <a:pt x="0" y="0"/>
                        </a:lnTo>
                        <a:lnTo>
                          <a:pt x="1" y="0"/>
                        </a:lnTo>
                        <a:lnTo>
                          <a:pt x="0" y="1"/>
                        </a:lnTo>
                        <a:lnTo>
                          <a:pt x="5" y="1"/>
                        </a:lnTo>
                        <a:lnTo>
                          <a:pt x="8" y="1"/>
                        </a:lnTo>
                        <a:lnTo>
                          <a:pt x="4" y="1"/>
                        </a:lnTo>
                        <a:lnTo>
                          <a:pt x="1" y="1"/>
                        </a:lnTo>
                        <a:lnTo>
                          <a:pt x="10" y="1"/>
                        </a:lnTo>
                        <a:lnTo>
                          <a:pt x="12" y="1"/>
                        </a:lnTo>
                        <a:lnTo>
                          <a:pt x="11" y="0"/>
                        </a:lnTo>
                      </a:path>
                    </a:pathLst>
                  </a:custGeom>
                  <a:solidFill>
                    <a:srgbClr val="7F3F00"/>
                  </a:solidFill>
                  <a:ln w="12700" cap="rnd">
                    <a:noFill/>
                    <a:round/>
                    <a:headEnd/>
                    <a:tailEnd/>
                  </a:ln>
                </p:spPr>
                <p:txBody>
                  <a:bodyPr/>
                  <a:lstStyle/>
                  <a:p>
                    <a:endParaRPr lang="tr-TR"/>
                  </a:p>
                </p:txBody>
              </p:sp>
              <p:sp>
                <p:nvSpPr>
                  <p:cNvPr id="143101" name="Freeform 141"/>
                  <p:cNvSpPr>
                    <a:spLocks/>
                  </p:cNvSpPr>
                  <p:nvPr/>
                </p:nvSpPr>
                <p:spPr bwMode="auto">
                  <a:xfrm>
                    <a:off x="2888" y="1766"/>
                    <a:ext cx="42" cy="17"/>
                  </a:xfrm>
                  <a:custGeom>
                    <a:avLst/>
                    <a:gdLst>
                      <a:gd name="T0" fmla="*/ 34 w 42"/>
                      <a:gd name="T1" fmla="*/ 4 h 17"/>
                      <a:gd name="T2" fmla="*/ 30 w 42"/>
                      <a:gd name="T3" fmla="*/ 8 h 17"/>
                      <a:gd name="T4" fmla="*/ 0 w 42"/>
                      <a:gd name="T5" fmla="*/ 14 h 17"/>
                      <a:gd name="T6" fmla="*/ 16 w 42"/>
                      <a:gd name="T7" fmla="*/ 12 h 17"/>
                      <a:gd name="T8" fmla="*/ 23 w 42"/>
                      <a:gd name="T9" fmla="*/ 12 h 17"/>
                      <a:gd name="T10" fmla="*/ 31 w 42"/>
                      <a:gd name="T11" fmla="*/ 12 h 17"/>
                      <a:gd name="T12" fmla="*/ 37 w 42"/>
                      <a:gd name="T13" fmla="*/ 13 h 17"/>
                      <a:gd name="T14" fmla="*/ 40 w 42"/>
                      <a:gd name="T15" fmla="*/ 16 h 17"/>
                      <a:gd name="T16" fmla="*/ 41 w 42"/>
                      <a:gd name="T17" fmla="*/ 5 h 17"/>
                      <a:gd name="T18" fmla="*/ 40 w 42"/>
                      <a:gd name="T19" fmla="*/ 2 h 17"/>
                      <a:gd name="T20" fmla="*/ 35 w 42"/>
                      <a:gd name="T21" fmla="*/ 0 h 17"/>
                      <a:gd name="T22" fmla="*/ 34 w 42"/>
                      <a:gd name="T23" fmla="*/ 4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17"/>
                      <a:gd name="T38" fmla="*/ 42 w 42"/>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17">
                        <a:moveTo>
                          <a:pt x="34" y="4"/>
                        </a:moveTo>
                        <a:lnTo>
                          <a:pt x="30" y="8"/>
                        </a:lnTo>
                        <a:lnTo>
                          <a:pt x="0" y="14"/>
                        </a:lnTo>
                        <a:lnTo>
                          <a:pt x="16" y="12"/>
                        </a:lnTo>
                        <a:lnTo>
                          <a:pt x="23" y="12"/>
                        </a:lnTo>
                        <a:lnTo>
                          <a:pt x="31" y="12"/>
                        </a:lnTo>
                        <a:lnTo>
                          <a:pt x="37" y="13"/>
                        </a:lnTo>
                        <a:lnTo>
                          <a:pt x="40" y="16"/>
                        </a:lnTo>
                        <a:lnTo>
                          <a:pt x="41" y="5"/>
                        </a:lnTo>
                        <a:lnTo>
                          <a:pt x="40" y="2"/>
                        </a:lnTo>
                        <a:lnTo>
                          <a:pt x="35" y="0"/>
                        </a:lnTo>
                        <a:lnTo>
                          <a:pt x="34" y="4"/>
                        </a:lnTo>
                      </a:path>
                    </a:pathLst>
                  </a:custGeom>
                  <a:solidFill>
                    <a:srgbClr val="7F3F00"/>
                  </a:solidFill>
                  <a:ln w="12700" cap="rnd">
                    <a:noFill/>
                    <a:round/>
                    <a:headEnd/>
                    <a:tailEnd/>
                  </a:ln>
                </p:spPr>
                <p:txBody>
                  <a:bodyPr/>
                  <a:lstStyle/>
                  <a:p>
                    <a:endParaRPr lang="tr-TR"/>
                  </a:p>
                </p:txBody>
              </p:sp>
            </p:grpSp>
            <p:sp>
              <p:nvSpPr>
                <p:cNvPr id="143097" name="Freeform 142"/>
                <p:cNvSpPr>
                  <a:spLocks/>
                </p:cNvSpPr>
                <p:nvPr/>
              </p:nvSpPr>
              <p:spPr bwMode="auto">
                <a:xfrm>
                  <a:off x="2853" y="1728"/>
                  <a:ext cx="93" cy="45"/>
                </a:xfrm>
                <a:custGeom>
                  <a:avLst/>
                  <a:gdLst>
                    <a:gd name="T0" fmla="*/ 16 w 93"/>
                    <a:gd name="T1" fmla="*/ 4 h 45"/>
                    <a:gd name="T2" fmla="*/ 24 w 93"/>
                    <a:gd name="T3" fmla="*/ 2 h 45"/>
                    <a:gd name="T4" fmla="*/ 31 w 93"/>
                    <a:gd name="T5" fmla="*/ 1 h 45"/>
                    <a:gd name="T6" fmla="*/ 43 w 93"/>
                    <a:gd name="T7" fmla="*/ 0 h 45"/>
                    <a:gd name="T8" fmla="*/ 51 w 93"/>
                    <a:gd name="T9" fmla="*/ 0 h 45"/>
                    <a:gd name="T10" fmla="*/ 59 w 93"/>
                    <a:gd name="T11" fmla="*/ 0 h 45"/>
                    <a:gd name="T12" fmla="*/ 68 w 93"/>
                    <a:gd name="T13" fmla="*/ 1 h 45"/>
                    <a:gd name="T14" fmla="*/ 74 w 93"/>
                    <a:gd name="T15" fmla="*/ 1 h 45"/>
                    <a:gd name="T16" fmla="*/ 80 w 93"/>
                    <a:gd name="T17" fmla="*/ 2 h 45"/>
                    <a:gd name="T18" fmla="*/ 85 w 93"/>
                    <a:gd name="T19" fmla="*/ 4 h 45"/>
                    <a:gd name="T20" fmla="*/ 89 w 93"/>
                    <a:gd name="T21" fmla="*/ 6 h 45"/>
                    <a:gd name="T22" fmla="*/ 89 w 93"/>
                    <a:gd name="T23" fmla="*/ 9 h 45"/>
                    <a:gd name="T24" fmla="*/ 91 w 93"/>
                    <a:gd name="T25" fmla="*/ 13 h 45"/>
                    <a:gd name="T26" fmla="*/ 92 w 93"/>
                    <a:gd name="T27" fmla="*/ 19 h 45"/>
                    <a:gd name="T28" fmla="*/ 91 w 93"/>
                    <a:gd name="T29" fmla="*/ 24 h 45"/>
                    <a:gd name="T30" fmla="*/ 89 w 93"/>
                    <a:gd name="T31" fmla="*/ 29 h 45"/>
                    <a:gd name="T32" fmla="*/ 87 w 93"/>
                    <a:gd name="T33" fmla="*/ 33 h 45"/>
                    <a:gd name="T34" fmla="*/ 84 w 93"/>
                    <a:gd name="T35" fmla="*/ 36 h 45"/>
                    <a:gd name="T36" fmla="*/ 81 w 93"/>
                    <a:gd name="T37" fmla="*/ 39 h 45"/>
                    <a:gd name="T38" fmla="*/ 79 w 93"/>
                    <a:gd name="T39" fmla="*/ 41 h 45"/>
                    <a:gd name="T40" fmla="*/ 76 w 93"/>
                    <a:gd name="T41" fmla="*/ 44 h 45"/>
                    <a:gd name="T42" fmla="*/ 72 w 93"/>
                    <a:gd name="T43" fmla="*/ 44 h 45"/>
                    <a:gd name="T44" fmla="*/ 74 w 93"/>
                    <a:gd name="T45" fmla="*/ 40 h 45"/>
                    <a:gd name="T46" fmla="*/ 72 w 93"/>
                    <a:gd name="T47" fmla="*/ 38 h 45"/>
                    <a:gd name="T48" fmla="*/ 70 w 93"/>
                    <a:gd name="T49" fmla="*/ 36 h 45"/>
                    <a:gd name="T50" fmla="*/ 72 w 93"/>
                    <a:gd name="T51" fmla="*/ 33 h 45"/>
                    <a:gd name="T52" fmla="*/ 74 w 93"/>
                    <a:gd name="T53" fmla="*/ 29 h 45"/>
                    <a:gd name="T54" fmla="*/ 71 w 93"/>
                    <a:gd name="T55" fmla="*/ 28 h 45"/>
                    <a:gd name="T56" fmla="*/ 67 w 93"/>
                    <a:gd name="T57" fmla="*/ 30 h 45"/>
                    <a:gd name="T58" fmla="*/ 64 w 93"/>
                    <a:gd name="T59" fmla="*/ 32 h 45"/>
                    <a:gd name="T60" fmla="*/ 64 w 93"/>
                    <a:gd name="T61" fmla="*/ 28 h 45"/>
                    <a:gd name="T62" fmla="*/ 62 w 93"/>
                    <a:gd name="T63" fmla="*/ 22 h 45"/>
                    <a:gd name="T64" fmla="*/ 62 w 93"/>
                    <a:gd name="T65" fmla="*/ 17 h 45"/>
                    <a:gd name="T66" fmla="*/ 62 w 93"/>
                    <a:gd name="T67" fmla="*/ 14 h 45"/>
                    <a:gd name="T68" fmla="*/ 65 w 93"/>
                    <a:gd name="T69" fmla="*/ 12 h 45"/>
                    <a:gd name="T70" fmla="*/ 58 w 93"/>
                    <a:gd name="T71" fmla="*/ 13 h 45"/>
                    <a:gd name="T72" fmla="*/ 53 w 93"/>
                    <a:gd name="T73" fmla="*/ 14 h 45"/>
                    <a:gd name="T74" fmla="*/ 49 w 93"/>
                    <a:gd name="T75" fmla="*/ 14 h 45"/>
                    <a:gd name="T76" fmla="*/ 39 w 93"/>
                    <a:gd name="T77" fmla="*/ 15 h 45"/>
                    <a:gd name="T78" fmla="*/ 34 w 93"/>
                    <a:gd name="T79" fmla="*/ 16 h 45"/>
                    <a:gd name="T80" fmla="*/ 42 w 93"/>
                    <a:gd name="T81" fmla="*/ 14 h 45"/>
                    <a:gd name="T82" fmla="*/ 37 w 93"/>
                    <a:gd name="T83" fmla="*/ 14 h 45"/>
                    <a:gd name="T84" fmla="*/ 26 w 93"/>
                    <a:gd name="T85" fmla="*/ 14 h 45"/>
                    <a:gd name="T86" fmla="*/ 18 w 93"/>
                    <a:gd name="T87" fmla="*/ 13 h 45"/>
                    <a:gd name="T88" fmla="*/ 9 w 93"/>
                    <a:gd name="T89" fmla="*/ 14 h 45"/>
                    <a:gd name="T90" fmla="*/ 6 w 93"/>
                    <a:gd name="T91" fmla="*/ 17 h 45"/>
                    <a:gd name="T92" fmla="*/ 5 w 93"/>
                    <a:gd name="T93" fmla="*/ 20 h 45"/>
                    <a:gd name="T94" fmla="*/ 3 w 93"/>
                    <a:gd name="T95" fmla="*/ 16 h 45"/>
                    <a:gd name="T96" fmla="*/ 0 w 93"/>
                    <a:gd name="T97" fmla="*/ 11 h 45"/>
                    <a:gd name="T98" fmla="*/ 5 w 93"/>
                    <a:gd name="T99" fmla="*/ 8 h 45"/>
                    <a:gd name="T100" fmla="*/ 10 w 93"/>
                    <a:gd name="T101" fmla="*/ 5 h 45"/>
                    <a:gd name="T102" fmla="*/ 16 w 93"/>
                    <a:gd name="T103" fmla="*/ 4 h 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
                    <a:gd name="T157" fmla="*/ 0 h 45"/>
                    <a:gd name="T158" fmla="*/ 93 w 93"/>
                    <a:gd name="T159" fmla="*/ 45 h 4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 h="45">
                      <a:moveTo>
                        <a:pt x="16" y="4"/>
                      </a:moveTo>
                      <a:lnTo>
                        <a:pt x="24" y="2"/>
                      </a:lnTo>
                      <a:lnTo>
                        <a:pt x="31" y="1"/>
                      </a:lnTo>
                      <a:lnTo>
                        <a:pt x="43" y="0"/>
                      </a:lnTo>
                      <a:lnTo>
                        <a:pt x="51" y="0"/>
                      </a:lnTo>
                      <a:lnTo>
                        <a:pt x="59" y="0"/>
                      </a:lnTo>
                      <a:lnTo>
                        <a:pt x="68" y="1"/>
                      </a:lnTo>
                      <a:lnTo>
                        <a:pt x="74" y="1"/>
                      </a:lnTo>
                      <a:lnTo>
                        <a:pt x="80" y="2"/>
                      </a:lnTo>
                      <a:lnTo>
                        <a:pt x="85" y="4"/>
                      </a:lnTo>
                      <a:lnTo>
                        <a:pt x="89" y="6"/>
                      </a:lnTo>
                      <a:lnTo>
                        <a:pt x="89" y="9"/>
                      </a:lnTo>
                      <a:lnTo>
                        <a:pt x="91" y="13"/>
                      </a:lnTo>
                      <a:lnTo>
                        <a:pt x="92" y="19"/>
                      </a:lnTo>
                      <a:lnTo>
                        <a:pt x="91" y="24"/>
                      </a:lnTo>
                      <a:lnTo>
                        <a:pt x="89" y="29"/>
                      </a:lnTo>
                      <a:lnTo>
                        <a:pt x="87" y="33"/>
                      </a:lnTo>
                      <a:lnTo>
                        <a:pt x="84" y="36"/>
                      </a:lnTo>
                      <a:lnTo>
                        <a:pt x="81" y="39"/>
                      </a:lnTo>
                      <a:lnTo>
                        <a:pt x="79" y="41"/>
                      </a:lnTo>
                      <a:lnTo>
                        <a:pt x="76" y="44"/>
                      </a:lnTo>
                      <a:lnTo>
                        <a:pt x="72" y="44"/>
                      </a:lnTo>
                      <a:lnTo>
                        <a:pt x="74" y="40"/>
                      </a:lnTo>
                      <a:lnTo>
                        <a:pt x="72" y="38"/>
                      </a:lnTo>
                      <a:lnTo>
                        <a:pt x="70" y="36"/>
                      </a:lnTo>
                      <a:lnTo>
                        <a:pt x="72" y="33"/>
                      </a:lnTo>
                      <a:lnTo>
                        <a:pt x="74" y="29"/>
                      </a:lnTo>
                      <a:lnTo>
                        <a:pt x="71" y="28"/>
                      </a:lnTo>
                      <a:lnTo>
                        <a:pt x="67" y="30"/>
                      </a:lnTo>
                      <a:lnTo>
                        <a:pt x="64" y="32"/>
                      </a:lnTo>
                      <a:lnTo>
                        <a:pt x="64" y="28"/>
                      </a:lnTo>
                      <a:lnTo>
                        <a:pt x="62" y="22"/>
                      </a:lnTo>
                      <a:lnTo>
                        <a:pt x="62" y="17"/>
                      </a:lnTo>
                      <a:lnTo>
                        <a:pt x="62" y="14"/>
                      </a:lnTo>
                      <a:lnTo>
                        <a:pt x="65" y="12"/>
                      </a:lnTo>
                      <a:lnTo>
                        <a:pt x="58" y="13"/>
                      </a:lnTo>
                      <a:lnTo>
                        <a:pt x="53" y="14"/>
                      </a:lnTo>
                      <a:lnTo>
                        <a:pt x="49" y="14"/>
                      </a:lnTo>
                      <a:lnTo>
                        <a:pt x="39" y="15"/>
                      </a:lnTo>
                      <a:lnTo>
                        <a:pt x="34" y="16"/>
                      </a:lnTo>
                      <a:lnTo>
                        <a:pt x="42" y="14"/>
                      </a:lnTo>
                      <a:lnTo>
                        <a:pt x="37" y="14"/>
                      </a:lnTo>
                      <a:lnTo>
                        <a:pt x="26" y="14"/>
                      </a:lnTo>
                      <a:lnTo>
                        <a:pt x="18" y="13"/>
                      </a:lnTo>
                      <a:lnTo>
                        <a:pt x="9" y="14"/>
                      </a:lnTo>
                      <a:lnTo>
                        <a:pt x="6" y="17"/>
                      </a:lnTo>
                      <a:lnTo>
                        <a:pt x="5" y="20"/>
                      </a:lnTo>
                      <a:lnTo>
                        <a:pt x="3" y="16"/>
                      </a:lnTo>
                      <a:lnTo>
                        <a:pt x="0" y="11"/>
                      </a:lnTo>
                      <a:lnTo>
                        <a:pt x="5" y="8"/>
                      </a:lnTo>
                      <a:lnTo>
                        <a:pt x="10" y="5"/>
                      </a:lnTo>
                      <a:lnTo>
                        <a:pt x="16" y="4"/>
                      </a:lnTo>
                    </a:path>
                  </a:pathLst>
                </a:custGeom>
                <a:solidFill>
                  <a:srgbClr val="000000"/>
                </a:solidFill>
                <a:ln w="12700" cap="rnd">
                  <a:noFill/>
                  <a:round/>
                  <a:headEnd/>
                  <a:tailEnd/>
                </a:ln>
              </p:spPr>
              <p:txBody>
                <a:bodyPr/>
                <a:lstStyle/>
                <a:p>
                  <a:endParaRPr lang="tr-TR"/>
                </a:p>
              </p:txBody>
            </p:sp>
          </p:grpSp>
        </p:grpSp>
        <p:grpSp>
          <p:nvGrpSpPr>
            <p:cNvPr id="142794" name="Group 143"/>
            <p:cNvGrpSpPr>
              <a:grpSpLocks/>
            </p:cNvGrpSpPr>
            <p:nvPr/>
          </p:nvGrpSpPr>
          <p:grpSpPr bwMode="auto">
            <a:xfrm>
              <a:off x="2625" y="1739"/>
              <a:ext cx="221" cy="428"/>
              <a:chOff x="2625" y="1739"/>
              <a:chExt cx="221" cy="428"/>
            </a:xfrm>
          </p:grpSpPr>
          <p:grpSp>
            <p:nvGrpSpPr>
              <p:cNvPr id="142801" name="Group 144"/>
              <p:cNvGrpSpPr>
                <a:grpSpLocks/>
              </p:cNvGrpSpPr>
              <p:nvPr/>
            </p:nvGrpSpPr>
            <p:grpSpPr bwMode="auto">
              <a:xfrm>
                <a:off x="2674" y="1739"/>
                <a:ext cx="114" cy="74"/>
                <a:chOff x="2674" y="1739"/>
                <a:chExt cx="114" cy="74"/>
              </a:xfrm>
            </p:grpSpPr>
            <p:sp>
              <p:nvSpPr>
                <p:cNvPr id="143084" name="Freeform 145"/>
                <p:cNvSpPr>
                  <a:spLocks/>
                </p:cNvSpPr>
                <p:nvPr/>
              </p:nvSpPr>
              <p:spPr bwMode="auto">
                <a:xfrm>
                  <a:off x="2674" y="1739"/>
                  <a:ext cx="114" cy="56"/>
                </a:xfrm>
                <a:custGeom>
                  <a:avLst/>
                  <a:gdLst>
                    <a:gd name="T0" fmla="*/ 43 w 114"/>
                    <a:gd name="T1" fmla="*/ 1 h 56"/>
                    <a:gd name="T2" fmla="*/ 30 w 114"/>
                    <a:gd name="T3" fmla="*/ 3 h 56"/>
                    <a:gd name="T4" fmla="*/ 23 w 114"/>
                    <a:gd name="T5" fmla="*/ 6 h 56"/>
                    <a:gd name="T6" fmla="*/ 17 w 114"/>
                    <a:gd name="T7" fmla="*/ 10 h 56"/>
                    <a:gd name="T8" fmla="*/ 11 w 114"/>
                    <a:gd name="T9" fmla="*/ 18 h 56"/>
                    <a:gd name="T10" fmla="*/ 4 w 114"/>
                    <a:gd name="T11" fmla="*/ 29 h 56"/>
                    <a:gd name="T12" fmla="*/ 0 w 114"/>
                    <a:gd name="T13" fmla="*/ 39 h 56"/>
                    <a:gd name="T14" fmla="*/ 1 w 114"/>
                    <a:gd name="T15" fmla="*/ 43 h 56"/>
                    <a:gd name="T16" fmla="*/ 3 w 114"/>
                    <a:gd name="T17" fmla="*/ 48 h 56"/>
                    <a:gd name="T18" fmla="*/ 5 w 114"/>
                    <a:gd name="T19" fmla="*/ 52 h 56"/>
                    <a:gd name="T20" fmla="*/ 5 w 114"/>
                    <a:gd name="T21" fmla="*/ 54 h 56"/>
                    <a:gd name="T22" fmla="*/ 9 w 114"/>
                    <a:gd name="T23" fmla="*/ 54 h 56"/>
                    <a:gd name="T24" fmla="*/ 15 w 114"/>
                    <a:gd name="T25" fmla="*/ 53 h 56"/>
                    <a:gd name="T26" fmla="*/ 23 w 114"/>
                    <a:gd name="T27" fmla="*/ 54 h 56"/>
                    <a:gd name="T28" fmla="*/ 33 w 114"/>
                    <a:gd name="T29" fmla="*/ 55 h 56"/>
                    <a:gd name="T30" fmla="*/ 39 w 114"/>
                    <a:gd name="T31" fmla="*/ 55 h 56"/>
                    <a:gd name="T32" fmla="*/ 39 w 114"/>
                    <a:gd name="T33" fmla="*/ 51 h 56"/>
                    <a:gd name="T34" fmla="*/ 31 w 114"/>
                    <a:gd name="T35" fmla="*/ 44 h 56"/>
                    <a:gd name="T36" fmla="*/ 29 w 114"/>
                    <a:gd name="T37" fmla="*/ 32 h 56"/>
                    <a:gd name="T38" fmla="*/ 31 w 114"/>
                    <a:gd name="T39" fmla="*/ 21 h 56"/>
                    <a:gd name="T40" fmla="*/ 46 w 114"/>
                    <a:gd name="T41" fmla="*/ 14 h 56"/>
                    <a:gd name="T42" fmla="*/ 73 w 114"/>
                    <a:gd name="T43" fmla="*/ 13 h 56"/>
                    <a:gd name="T44" fmla="*/ 86 w 114"/>
                    <a:gd name="T45" fmla="*/ 20 h 56"/>
                    <a:gd name="T46" fmla="*/ 85 w 114"/>
                    <a:gd name="T47" fmla="*/ 43 h 56"/>
                    <a:gd name="T48" fmla="*/ 73 w 114"/>
                    <a:gd name="T49" fmla="*/ 52 h 56"/>
                    <a:gd name="T50" fmla="*/ 73 w 114"/>
                    <a:gd name="T51" fmla="*/ 55 h 56"/>
                    <a:gd name="T52" fmla="*/ 80 w 114"/>
                    <a:gd name="T53" fmla="*/ 55 h 56"/>
                    <a:gd name="T54" fmla="*/ 88 w 114"/>
                    <a:gd name="T55" fmla="*/ 54 h 56"/>
                    <a:gd name="T56" fmla="*/ 96 w 114"/>
                    <a:gd name="T57" fmla="*/ 54 h 56"/>
                    <a:gd name="T58" fmla="*/ 102 w 114"/>
                    <a:gd name="T59" fmla="*/ 54 h 56"/>
                    <a:gd name="T60" fmla="*/ 105 w 114"/>
                    <a:gd name="T61" fmla="*/ 55 h 56"/>
                    <a:gd name="T62" fmla="*/ 106 w 114"/>
                    <a:gd name="T63" fmla="*/ 51 h 56"/>
                    <a:gd name="T64" fmla="*/ 110 w 114"/>
                    <a:gd name="T65" fmla="*/ 46 h 56"/>
                    <a:gd name="T66" fmla="*/ 112 w 114"/>
                    <a:gd name="T67" fmla="*/ 41 h 56"/>
                    <a:gd name="T68" fmla="*/ 113 w 114"/>
                    <a:gd name="T69" fmla="*/ 37 h 56"/>
                    <a:gd name="T70" fmla="*/ 112 w 114"/>
                    <a:gd name="T71" fmla="*/ 32 h 56"/>
                    <a:gd name="T72" fmla="*/ 110 w 114"/>
                    <a:gd name="T73" fmla="*/ 28 h 56"/>
                    <a:gd name="T74" fmla="*/ 108 w 114"/>
                    <a:gd name="T75" fmla="*/ 24 h 56"/>
                    <a:gd name="T76" fmla="*/ 106 w 114"/>
                    <a:gd name="T77" fmla="*/ 20 h 56"/>
                    <a:gd name="T78" fmla="*/ 106 w 114"/>
                    <a:gd name="T79" fmla="*/ 18 h 56"/>
                    <a:gd name="T80" fmla="*/ 104 w 114"/>
                    <a:gd name="T81" fmla="*/ 13 h 56"/>
                    <a:gd name="T82" fmla="*/ 101 w 114"/>
                    <a:gd name="T83" fmla="*/ 9 h 56"/>
                    <a:gd name="T84" fmla="*/ 93 w 114"/>
                    <a:gd name="T85" fmla="*/ 4 h 56"/>
                    <a:gd name="T86" fmla="*/ 81 w 114"/>
                    <a:gd name="T87" fmla="*/ 1 h 56"/>
                    <a:gd name="T88" fmla="*/ 69 w 114"/>
                    <a:gd name="T89" fmla="*/ 0 h 56"/>
                    <a:gd name="T90" fmla="*/ 59 w 114"/>
                    <a:gd name="T91" fmla="*/ 0 h 56"/>
                    <a:gd name="T92" fmla="*/ 43 w 114"/>
                    <a:gd name="T93" fmla="*/ 1 h 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4"/>
                    <a:gd name="T142" fmla="*/ 0 h 56"/>
                    <a:gd name="T143" fmla="*/ 114 w 114"/>
                    <a:gd name="T144" fmla="*/ 56 h 5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4" h="56">
                      <a:moveTo>
                        <a:pt x="43" y="1"/>
                      </a:moveTo>
                      <a:lnTo>
                        <a:pt x="30" y="3"/>
                      </a:lnTo>
                      <a:lnTo>
                        <a:pt x="23" y="6"/>
                      </a:lnTo>
                      <a:lnTo>
                        <a:pt x="17" y="10"/>
                      </a:lnTo>
                      <a:lnTo>
                        <a:pt x="11" y="18"/>
                      </a:lnTo>
                      <a:lnTo>
                        <a:pt x="4" y="29"/>
                      </a:lnTo>
                      <a:lnTo>
                        <a:pt x="0" y="39"/>
                      </a:lnTo>
                      <a:lnTo>
                        <a:pt x="1" y="43"/>
                      </a:lnTo>
                      <a:lnTo>
                        <a:pt x="3" y="48"/>
                      </a:lnTo>
                      <a:lnTo>
                        <a:pt x="5" y="52"/>
                      </a:lnTo>
                      <a:lnTo>
                        <a:pt x="5" y="54"/>
                      </a:lnTo>
                      <a:lnTo>
                        <a:pt x="9" y="54"/>
                      </a:lnTo>
                      <a:lnTo>
                        <a:pt x="15" y="53"/>
                      </a:lnTo>
                      <a:lnTo>
                        <a:pt x="23" y="54"/>
                      </a:lnTo>
                      <a:lnTo>
                        <a:pt x="33" y="55"/>
                      </a:lnTo>
                      <a:lnTo>
                        <a:pt x="39" y="55"/>
                      </a:lnTo>
                      <a:lnTo>
                        <a:pt x="39" y="51"/>
                      </a:lnTo>
                      <a:lnTo>
                        <a:pt x="31" y="44"/>
                      </a:lnTo>
                      <a:lnTo>
                        <a:pt x="29" y="32"/>
                      </a:lnTo>
                      <a:lnTo>
                        <a:pt x="31" y="21"/>
                      </a:lnTo>
                      <a:lnTo>
                        <a:pt x="46" y="14"/>
                      </a:lnTo>
                      <a:lnTo>
                        <a:pt x="73" y="13"/>
                      </a:lnTo>
                      <a:lnTo>
                        <a:pt x="86" y="20"/>
                      </a:lnTo>
                      <a:lnTo>
                        <a:pt x="85" y="43"/>
                      </a:lnTo>
                      <a:lnTo>
                        <a:pt x="73" y="52"/>
                      </a:lnTo>
                      <a:lnTo>
                        <a:pt x="73" y="55"/>
                      </a:lnTo>
                      <a:lnTo>
                        <a:pt x="80" y="55"/>
                      </a:lnTo>
                      <a:lnTo>
                        <a:pt x="88" y="54"/>
                      </a:lnTo>
                      <a:lnTo>
                        <a:pt x="96" y="54"/>
                      </a:lnTo>
                      <a:lnTo>
                        <a:pt x="102" y="54"/>
                      </a:lnTo>
                      <a:lnTo>
                        <a:pt x="105" y="55"/>
                      </a:lnTo>
                      <a:lnTo>
                        <a:pt x="106" y="51"/>
                      </a:lnTo>
                      <a:lnTo>
                        <a:pt x="110" y="46"/>
                      </a:lnTo>
                      <a:lnTo>
                        <a:pt x="112" y="41"/>
                      </a:lnTo>
                      <a:lnTo>
                        <a:pt x="113" y="37"/>
                      </a:lnTo>
                      <a:lnTo>
                        <a:pt x="112" y="32"/>
                      </a:lnTo>
                      <a:lnTo>
                        <a:pt x="110" y="28"/>
                      </a:lnTo>
                      <a:lnTo>
                        <a:pt x="108" y="24"/>
                      </a:lnTo>
                      <a:lnTo>
                        <a:pt x="106" y="20"/>
                      </a:lnTo>
                      <a:lnTo>
                        <a:pt x="106" y="18"/>
                      </a:lnTo>
                      <a:lnTo>
                        <a:pt x="104" y="13"/>
                      </a:lnTo>
                      <a:lnTo>
                        <a:pt x="101" y="9"/>
                      </a:lnTo>
                      <a:lnTo>
                        <a:pt x="93" y="4"/>
                      </a:lnTo>
                      <a:lnTo>
                        <a:pt x="81" y="1"/>
                      </a:lnTo>
                      <a:lnTo>
                        <a:pt x="69" y="0"/>
                      </a:lnTo>
                      <a:lnTo>
                        <a:pt x="59" y="0"/>
                      </a:lnTo>
                      <a:lnTo>
                        <a:pt x="43" y="1"/>
                      </a:lnTo>
                    </a:path>
                  </a:pathLst>
                </a:custGeom>
                <a:solidFill>
                  <a:srgbClr val="BF3F00"/>
                </a:solidFill>
                <a:ln w="12700" cap="rnd">
                  <a:noFill/>
                  <a:round/>
                  <a:headEnd/>
                  <a:tailEnd/>
                </a:ln>
              </p:spPr>
              <p:txBody>
                <a:bodyPr/>
                <a:lstStyle/>
                <a:p>
                  <a:endParaRPr lang="tr-TR"/>
                </a:p>
              </p:txBody>
            </p:sp>
            <p:sp>
              <p:nvSpPr>
                <p:cNvPr id="143085" name="Freeform 146"/>
                <p:cNvSpPr>
                  <a:spLocks/>
                </p:cNvSpPr>
                <p:nvPr/>
              </p:nvSpPr>
              <p:spPr bwMode="auto">
                <a:xfrm>
                  <a:off x="2700" y="1749"/>
                  <a:ext cx="65" cy="64"/>
                </a:xfrm>
                <a:custGeom>
                  <a:avLst/>
                  <a:gdLst>
                    <a:gd name="T0" fmla="*/ 6 w 65"/>
                    <a:gd name="T1" fmla="*/ 7 h 64"/>
                    <a:gd name="T2" fmla="*/ 2 w 65"/>
                    <a:gd name="T3" fmla="*/ 11 h 64"/>
                    <a:gd name="T4" fmla="*/ 1 w 65"/>
                    <a:gd name="T5" fmla="*/ 16 h 64"/>
                    <a:gd name="T6" fmla="*/ 0 w 65"/>
                    <a:gd name="T7" fmla="*/ 22 h 64"/>
                    <a:gd name="T8" fmla="*/ 1 w 65"/>
                    <a:gd name="T9" fmla="*/ 26 h 64"/>
                    <a:gd name="T10" fmla="*/ 2 w 65"/>
                    <a:gd name="T11" fmla="*/ 30 h 64"/>
                    <a:gd name="T12" fmla="*/ 14 w 65"/>
                    <a:gd name="T13" fmla="*/ 43 h 64"/>
                    <a:gd name="T14" fmla="*/ 14 w 65"/>
                    <a:gd name="T15" fmla="*/ 55 h 64"/>
                    <a:gd name="T16" fmla="*/ 33 w 65"/>
                    <a:gd name="T17" fmla="*/ 63 h 64"/>
                    <a:gd name="T18" fmla="*/ 48 w 65"/>
                    <a:gd name="T19" fmla="*/ 54 h 64"/>
                    <a:gd name="T20" fmla="*/ 48 w 65"/>
                    <a:gd name="T21" fmla="*/ 43 h 64"/>
                    <a:gd name="T22" fmla="*/ 61 w 65"/>
                    <a:gd name="T23" fmla="*/ 33 h 64"/>
                    <a:gd name="T24" fmla="*/ 63 w 65"/>
                    <a:gd name="T25" fmla="*/ 26 h 64"/>
                    <a:gd name="T26" fmla="*/ 64 w 65"/>
                    <a:gd name="T27" fmla="*/ 22 h 64"/>
                    <a:gd name="T28" fmla="*/ 63 w 65"/>
                    <a:gd name="T29" fmla="*/ 17 h 64"/>
                    <a:gd name="T30" fmla="*/ 63 w 65"/>
                    <a:gd name="T31" fmla="*/ 13 h 64"/>
                    <a:gd name="T32" fmla="*/ 61 w 65"/>
                    <a:gd name="T33" fmla="*/ 9 h 64"/>
                    <a:gd name="T34" fmla="*/ 56 w 65"/>
                    <a:gd name="T35" fmla="*/ 4 h 64"/>
                    <a:gd name="T36" fmla="*/ 50 w 65"/>
                    <a:gd name="T37" fmla="*/ 2 h 64"/>
                    <a:gd name="T38" fmla="*/ 40 w 65"/>
                    <a:gd name="T39" fmla="*/ 1 h 64"/>
                    <a:gd name="T40" fmla="*/ 29 w 65"/>
                    <a:gd name="T41" fmla="*/ 0 h 64"/>
                    <a:gd name="T42" fmla="*/ 20 w 65"/>
                    <a:gd name="T43" fmla="*/ 1 h 64"/>
                    <a:gd name="T44" fmla="*/ 12 w 65"/>
                    <a:gd name="T45" fmla="*/ 3 h 64"/>
                    <a:gd name="T46" fmla="*/ 6 w 65"/>
                    <a:gd name="T47" fmla="*/ 7 h 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5"/>
                    <a:gd name="T73" fmla="*/ 0 h 64"/>
                    <a:gd name="T74" fmla="*/ 65 w 65"/>
                    <a:gd name="T75" fmla="*/ 64 h 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5" h="64">
                      <a:moveTo>
                        <a:pt x="6" y="7"/>
                      </a:moveTo>
                      <a:lnTo>
                        <a:pt x="2" y="11"/>
                      </a:lnTo>
                      <a:lnTo>
                        <a:pt x="1" y="16"/>
                      </a:lnTo>
                      <a:lnTo>
                        <a:pt x="0" y="22"/>
                      </a:lnTo>
                      <a:lnTo>
                        <a:pt x="1" y="26"/>
                      </a:lnTo>
                      <a:lnTo>
                        <a:pt x="2" y="30"/>
                      </a:lnTo>
                      <a:lnTo>
                        <a:pt x="14" y="43"/>
                      </a:lnTo>
                      <a:lnTo>
                        <a:pt x="14" y="55"/>
                      </a:lnTo>
                      <a:lnTo>
                        <a:pt x="33" y="63"/>
                      </a:lnTo>
                      <a:lnTo>
                        <a:pt x="48" y="54"/>
                      </a:lnTo>
                      <a:lnTo>
                        <a:pt x="48" y="43"/>
                      </a:lnTo>
                      <a:lnTo>
                        <a:pt x="61" y="33"/>
                      </a:lnTo>
                      <a:lnTo>
                        <a:pt x="63" y="26"/>
                      </a:lnTo>
                      <a:lnTo>
                        <a:pt x="64" y="22"/>
                      </a:lnTo>
                      <a:lnTo>
                        <a:pt x="63" y="17"/>
                      </a:lnTo>
                      <a:lnTo>
                        <a:pt x="63" y="13"/>
                      </a:lnTo>
                      <a:lnTo>
                        <a:pt x="61" y="9"/>
                      </a:lnTo>
                      <a:lnTo>
                        <a:pt x="56" y="4"/>
                      </a:lnTo>
                      <a:lnTo>
                        <a:pt x="50" y="2"/>
                      </a:lnTo>
                      <a:lnTo>
                        <a:pt x="40" y="1"/>
                      </a:lnTo>
                      <a:lnTo>
                        <a:pt x="29" y="0"/>
                      </a:lnTo>
                      <a:lnTo>
                        <a:pt x="20" y="1"/>
                      </a:lnTo>
                      <a:lnTo>
                        <a:pt x="12" y="3"/>
                      </a:lnTo>
                      <a:lnTo>
                        <a:pt x="6" y="7"/>
                      </a:lnTo>
                    </a:path>
                  </a:pathLst>
                </a:custGeom>
                <a:solidFill>
                  <a:srgbClr val="FF7F7F"/>
                </a:solidFill>
                <a:ln w="12700" cap="rnd">
                  <a:noFill/>
                  <a:round/>
                  <a:headEnd/>
                  <a:tailEnd/>
                </a:ln>
              </p:spPr>
              <p:txBody>
                <a:bodyPr/>
                <a:lstStyle/>
                <a:p>
                  <a:endParaRPr lang="tr-TR"/>
                </a:p>
              </p:txBody>
            </p:sp>
            <p:grpSp>
              <p:nvGrpSpPr>
                <p:cNvPr id="142802" name="Group 147"/>
                <p:cNvGrpSpPr>
                  <a:grpSpLocks/>
                </p:cNvGrpSpPr>
                <p:nvPr/>
              </p:nvGrpSpPr>
              <p:grpSpPr bwMode="auto">
                <a:xfrm>
                  <a:off x="2694" y="1778"/>
                  <a:ext cx="76" cy="5"/>
                  <a:chOff x="2694" y="1778"/>
                  <a:chExt cx="76" cy="5"/>
                </a:xfrm>
              </p:grpSpPr>
              <p:grpSp>
                <p:nvGrpSpPr>
                  <p:cNvPr id="142803" name="Group 148"/>
                  <p:cNvGrpSpPr>
                    <a:grpSpLocks/>
                  </p:cNvGrpSpPr>
                  <p:nvPr/>
                </p:nvGrpSpPr>
                <p:grpSpPr bwMode="auto">
                  <a:xfrm>
                    <a:off x="2694" y="1778"/>
                    <a:ext cx="6" cy="5"/>
                    <a:chOff x="2694" y="1778"/>
                    <a:chExt cx="6" cy="5"/>
                  </a:xfrm>
                </p:grpSpPr>
                <p:sp>
                  <p:nvSpPr>
                    <p:cNvPr id="143091" name="Oval 149"/>
                    <p:cNvSpPr>
                      <a:spLocks noChangeArrowheads="1"/>
                    </p:cNvSpPr>
                    <p:nvPr/>
                  </p:nvSpPr>
                  <p:spPr bwMode="auto">
                    <a:xfrm>
                      <a:off x="2694" y="1778"/>
                      <a:ext cx="6" cy="5"/>
                    </a:xfrm>
                    <a:prstGeom prst="ellipse">
                      <a:avLst/>
                    </a:prstGeom>
                    <a:solidFill>
                      <a:srgbClr val="5F009F"/>
                    </a:solidFill>
                    <a:ln w="12700">
                      <a:noFill/>
                      <a:round/>
                      <a:headEnd/>
                      <a:tailEnd/>
                    </a:ln>
                  </p:spPr>
                  <p:txBody>
                    <a:bodyPr wrap="none" anchor="ctr"/>
                    <a:lstStyle/>
                    <a:p>
                      <a:endParaRPr lang="tr-TR"/>
                    </a:p>
                  </p:txBody>
                </p:sp>
                <p:sp>
                  <p:nvSpPr>
                    <p:cNvPr id="143092" name="Oval 150"/>
                    <p:cNvSpPr>
                      <a:spLocks noChangeArrowheads="1"/>
                    </p:cNvSpPr>
                    <p:nvPr/>
                  </p:nvSpPr>
                  <p:spPr bwMode="auto">
                    <a:xfrm>
                      <a:off x="2695" y="1778"/>
                      <a:ext cx="4" cy="4"/>
                    </a:xfrm>
                    <a:prstGeom prst="ellipse">
                      <a:avLst/>
                    </a:prstGeom>
                    <a:solidFill>
                      <a:srgbClr val="BF5FFF"/>
                    </a:solidFill>
                    <a:ln w="12700">
                      <a:noFill/>
                      <a:round/>
                      <a:headEnd/>
                      <a:tailEnd/>
                    </a:ln>
                  </p:spPr>
                  <p:txBody>
                    <a:bodyPr wrap="none" anchor="ctr"/>
                    <a:lstStyle/>
                    <a:p>
                      <a:endParaRPr lang="tr-TR"/>
                    </a:p>
                  </p:txBody>
                </p:sp>
              </p:grpSp>
              <p:grpSp>
                <p:nvGrpSpPr>
                  <p:cNvPr id="142804" name="Group 151"/>
                  <p:cNvGrpSpPr>
                    <a:grpSpLocks/>
                  </p:cNvGrpSpPr>
                  <p:nvPr/>
                </p:nvGrpSpPr>
                <p:grpSpPr bwMode="auto">
                  <a:xfrm>
                    <a:off x="2762" y="1778"/>
                    <a:ext cx="8" cy="5"/>
                    <a:chOff x="2762" y="1778"/>
                    <a:chExt cx="8" cy="5"/>
                  </a:xfrm>
                </p:grpSpPr>
                <p:sp>
                  <p:nvSpPr>
                    <p:cNvPr id="143089" name="Oval 152"/>
                    <p:cNvSpPr>
                      <a:spLocks noChangeArrowheads="1"/>
                    </p:cNvSpPr>
                    <p:nvPr/>
                  </p:nvSpPr>
                  <p:spPr bwMode="auto">
                    <a:xfrm>
                      <a:off x="2762" y="1778"/>
                      <a:ext cx="8" cy="5"/>
                    </a:xfrm>
                    <a:prstGeom prst="ellipse">
                      <a:avLst/>
                    </a:prstGeom>
                    <a:solidFill>
                      <a:srgbClr val="5F009F"/>
                    </a:solidFill>
                    <a:ln w="12700">
                      <a:noFill/>
                      <a:round/>
                      <a:headEnd/>
                      <a:tailEnd/>
                    </a:ln>
                  </p:spPr>
                  <p:txBody>
                    <a:bodyPr wrap="none" anchor="ctr"/>
                    <a:lstStyle/>
                    <a:p>
                      <a:endParaRPr lang="tr-TR"/>
                    </a:p>
                  </p:txBody>
                </p:sp>
                <p:sp>
                  <p:nvSpPr>
                    <p:cNvPr id="143090" name="Oval 153"/>
                    <p:cNvSpPr>
                      <a:spLocks noChangeArrowheads="1"/>
                    </p:cNvSpPr>
                    <p:nvPr/>
                  </p:nvSpPr>
                  <p:spPr bwMode="auto">
                    <a:xfrm>
                      <a:off x="2764" y="1778"/>
                      <a:ext cx="3" cy="4"/>
                    </a:xfrm>
                    <a:prstGeom prst="ellipse">
                      <a:avLst/>
                    </a:prstGeom>
                    <a:solidFill>
                      <a:srgbClr val="BF5FFF"/>
                    </a:solidFill>
                    <a:ln w="12700">
                      <a:noFill/>
                      <a:round/>
                      <a:headEnd/>
                      <a:tailEnd/>
                    </a:ln>
                  </p:spPr>
                  <p:txBody>
                    <a:bodyPr wrap="none" anchor="ctr"/>
                    <a:lstStyle/>
                    <a:p>
                      <a:endParaRPr lang="tr-TR"/>
                    </a:p>
                  </p:txBody>
                </p:sp>
              </p:grpSp>
            </p:grpSp>
          </p:grpSp>
          <p:grpSp>
            <p:nvGrpSpPr>
              <p:cNvPr id="142814" name="Group 154"/>
              <p:cNvGrpSpPr>
                <a:grpSpLocks/>
              </p:cNvGrpSpPr>
              <p:nvPr/>
            </p:nvGrpSpPr>
            <p:grpSpPr bwMode="auto">
              <a:xfrm>
                <a:off x="2662" y="1947"/>
                <a:ext cx="180" cy="203"/>
                <a:chOff x="2662" y="1947"/>
                <a:chExt cx="180" cy="203"/>
              </a:xfrm>
            </p:grpSpPr>
            <p:grpSp>
              <p:nvGrpSpPr>
                <p:cNvPr id="142816" name="Group 155"/>
                <p:cNvGrpSpPr>
                  <a:grpSpLocks/>
                </p:cNvGrpSpPr>
                <p:nvPr/>
              </p:nvGrpSpPr>
              <p:grpSpPr bwMode="auto">
                <a:xfrm>
                  <a:off x="2662" y="1947"/>
                  <a:ext cx="180" cy="203"/>
                  <a:chOff x="2662" y="1947"/>
                  <a:chExt cx="180" cy="203"/>
                </a:xfrm>
              </p:grpSpPr>
              <p:sp>
                <p:nvSpPr>
                  <p:cNvPr id="143082" name="Freeform 156"/>
                  <p:cNvSpPr>
                    <a:spLocks/>
                  </p:cNvSpPr>
                  <p:nvPr/>
                </p:nvSpPr>
                <p:spPr bwMode="auto">
                  <a:xfrm>
                    <a:off x="2662" y="1990"/>
                    <a:ext cx="128" cy="160"/>
                  </a:xfrm>
                  <a:custGeom>
                    <a:avLst/>
                    <a:gdLst>
                      <a:gd name="T0" fmla="*/ 23 w 128"/>
                      <a:gd name="T1" fmla="*/ 3 h 160"/>
                      <a:gd name="T2" fmla="*/ 24 w 128"/>
                      <a:gd name="T3" fmla="*/ 49 h 160"/>
                      <a:gd name="T4" fmla="*/ 24 w 128"/>
                      <a:gd name="T5" fmla="*/ 88 h 160"/>
                      <a:gd name="T6" fmla="*/ 29 w 128"/>
                      <a:gd name="T7" fmla="*/ 125 h 160"/>
                      <a:gd name="T8" fmla="*/ 15 w 128"/>
                      <a:gd name="T9" fmla="*/ 141 h 160"/>
                      <a:gd name="T10" fmla="*/ 3 w 128"/>
                      <a:gd name="T11" fmla="*/ 152 h 160"/>
                      <a:gd name="T12" fmla="*/ 0 w 128"/>
                      <a:gd name="T13" fmla="*/ 155 h 160"/>
                      <a:gd name="T14" fmla="*/ 5 w 128"/>
                      <a:gd name="T15" fmla="*/ 159 h 160"/>
                      <a:gd name="T16" fmla="*/ 28 w 128"/>
                      <a:gd name="T17" fmla="*/ 158 h 160"/>
                      <a:gd name="T18" fmla="*/ 48 w 128"/>
                      <a:gd name="T19" fmla="*/ 137 h 160"/>
                      <a:gd name="T20" fmla="*/ 50 w 128"/>
                      <a:gd name="T21" fmla="*/ 124 h 160"/>
                      <a:gd name="T22" fmla="*/ 65 w 128"/>
                      <a:gd name="T23" fmla="*/ 80 h 160"/>
                      <a:gd name="T24" fmla="*/ 67 w 128"/>
                      <a:gd name="T25" fmla="*/ 70 h 160"/>
                      <a:gd name="T26" fmla="*/ 66 w 128"/>
                      <a:gd name="T27" fmla="*/ 90 h 160"/>
                      <a:gd name="T28" fmla="*/ 73 w 128"/>
                      <a:gd name="T29" fmla="*/ 120 h 160"/>
                      <a:gd name="T30" fmla="*/ 71 w 128"/>
                      <a:gd name="T31" fmla="*/ 133 h 160"/>
                      <a:gd name="T32" fmla="*/ 81 w 128"/>
                      <a:gd name="T33" fmla="*/ 147 h 160"/>
                      <a:gd name="T34" fmla="*/ 94 w 128"/>
                      <a:gd name="T35" fmla="*/ 157 h 160"/>
                      <a:gd name="T36" fmla="*/ 115 w 128"/>
                      <a:gd name="T37" fmla="*/ 157 h 160"/>
                      <a:gd name="T38" fmla="*/ 121 w 128"/>
                      <a:gd name="T39" fmla="*/ 154 h 160"/>
                      <a:gd name="T40" fmla="*/ 99 w 128"/>
                      <a:gd name="T41" fmla="*/ 133 h 160"/>
                      <a:gd name="T42" fmla="*/ 97 w 128"/>
                      <a:gd name="T43" fmla="*/ 123 h 160"/>
                      <a:gd name="T44" fmla="*/ 101 w 128"/>
                      <a:gd name="T45" fmla="*/ 102 h 160"/>
                      <a:gd name="T46" fmla="*/ 109 w 128"/>
                      <a:gd name="T47" fmla="*/ 67 h 160"/>
                      <a:gd name="T48" fmla="*/ 127 w 128"/>
                      <a:gd name="T49" fmla="*/ 0 h 160"/>
                      <a:gd name="T50" fmla="*/ 23 w 128"/>
                      <a:gd name="T51" fmla="*/ 3 h 1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8"/>
                      <a:gd name="T79" fmla="*/ 0 h 160"/>
                      <a:gd name="T80" fmla="*/ 128 w 128"/>
                      <a:gd name="T81" fmla="*/ 160 h 1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8" h="160">
                        <a:moveTo>
                          <a:pt x="23" y="3"/>
                        </a:moveTo>
                        <a:lnTo>
                          <a:pt x="24" y="49"/>
                        </a:lnTo>
                        <a:lnTo>
                          <a:pt x="24" y="88"/>
                        </a:lnTo>
                        <a:lnTo>
                          <a:pt x="29" y="125"/>
                        </a:lnTo>
                        <a:lnTo>
                          <a:pt x="15" y="141"/>
                        </a:lnTo>
                        <a:lnTo>
                          <a:pt x="3" y="152"/>
                        </a:lnTo>
                        <a:lnTo>
                          <a:pt x="0" y="155"/>
                        </a:lnTo>
                        <a:lnTo>
                          <a:pt x="5" y="159"/>
                        </a:lnTo>
                        <a:lnTo>
                          <a:pt x="28" y="158"/>
                        </a:lnTo>
                        <a:lnTo>
                          <a:pt x="48" y="137"/>
                        </a:lnTo>
                        <a:lnTo>
                          <a:pt x="50" y="124"/>
                        </a:lnTo>
                        <a:lnTo>
                          <a:pt x="65" y="80"/>
                        </a:lnTo>
                        <a:lnTo>
                          <a:pt x="67" y="70"/>
                        </a:lnTo>
                        <a:lnTo>
                          <a:pt x="66" y="90"/>
                        </a:lnTo>
                        <a:lnTo>
                          <a:pt x="73" y="120"/>
                        </a:lnTo>
                        <a:lnTo>
                          <a:pt x="71" y="133"/>
                        </a:lnTo>
                        <a:lnTo>
                          <a:pt x="81" y="147"/>
                        </a:lnTo>
                        <a:lnTo>
                          <a:pt x="94" y="157"/>
                        </a:lnTo>
                        <a:lnTo>
                          <a:pt x="115" y="157"/>
                        </a:lnTo>
                        <a:lnTo>
                          <a:pt x="121" y="154"/>
                        </a:lnTo>
                        <a:lnTo>
                          <a:pt x="99" y="133"/>
                        </a:lnTo>
                        <a:lnTo>
                          <a:pt x="97" y="123"/>
                        </a:lnTo>
                        <a:lnTo>
                          <a:pt x="101" y="102"/>
                        </a:lnTo>
                        <a:lnTo>
                          <a:pt x="109" y="67"/>
                        </a:lnTo>
                        <a:lnTo>
                          <a:pt x="127" y="0"/>
                        </a:lnTo>
                        <a:lnTo>
                          <a:pt x="23" y="3"/>
                        </a:lnTo>
                      </a:path>
                    </a:pathLst>
                  </a:custGeom>
                  <a:solidFill>
                    <a:srgbClr val="FF7F3F"/>
                  </a:solidFill>
                  <a:ln w="12700" cap="rnd">
                    <a:noFill/>
                    <a:round/>
                    <a:headEnd/>
                    <a:tailEnd/>
                  </a:ln>
                </p:spPr>
                <p:txBody>
                  <a:bodyPr/>
                  <a:lstStyle/>
                  <a:p>
                    <a:endParaRPr lang="tr-TR"/>
                  </a:p>
                </p:txBody>
              </p:sp>
              <p:sp>
                <p:nvSpPr>
                  <p:cNvPr id="143083" name="Freeform 157"/>
                  <p:cNvSpPr>
                    <a:spLocks/>
                  </p:cNvSpPr>
                  <p:nvPr/>
                </p:nvSpPr>
                <p:spPr bwMode="auto">
                  <a:xfrm>
                    <a:off x="2816" y="1947"/>
                    <a:ext cx="26" cy="17"/>
                  </a:xfrm>
                  <a:custGeom>
                    <a:avLst/>
                    <a:gdLst>
                      <a:gd name="T0" fmla="*/ 25 w 26"/>
                      <a:gd name="T1" fmla="*/ 0 h 17"/>
                      <a:gd name="T2" fmla="*/ 25 w 26"/>
                      <a:gd name="T3" fmla="*/ 8 h 17"/>
                      <a:gd name="T4" fmla="*/ 0 w 26"/>
                      <a:gd name="T5" fmla="*/ 16 h 17"/>
                      <a:gd name="T6" fmla="*/ 11 w 26"/>
                      <a:gd name="T7" fmla="*/ 1 h 17"/>
                      <a:gd name="T8" fmla="*/ 25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25" y="0"/>
                        </a:moveTo>
                        <a:lnTo>
                          <a:pt x="25" y="8"/>
                        </a:lnTo>
                        <a:lnTo>
                          <a:pt x="0" y="16"/>
                        </a:lnTo>
                        <a:lnTo>
                          <a:pt x="11" y="1"/>
                        </a:lnTo>
                        <a:lnTo>
                          <a:pt x="25" y="0"/>
                        </a:lnTo>
                      </a:path>
                    </a:pathLst>
                  </a:custGeom>
                  <a:solidFill>
                    <a:srgbClr val="FF7F3F"/>
                  </a:solidFill>
                  <a:ln w="12700" cap="rnd">
                    <a:noFill/>
                    <a:round/>
                    <a:headEnd/>
                    <a:tailEnd/>
                  </a:ln>
                </p:spPr>
                <p:txBody>
                  <a:bodyPr/>
                  <a:lstStyle/>
                  <a:p>
                    <a:endParaRPr lang="tr-TR"/>
                  </a:p>
                </p:txBody>
              </p:sp>
            </p:grpSp>
            <p:sp>
              <p:nvSpPr>
                <p:cNvPr id="143081" name="Freeform 158"/>
                <p:cNvSpPr>
                  <a:spLocks/>
                </p:cNvSpPr>
                <p:nvPr/>
              </p:nvSpPr>
              <p:spPr bwMode="auto">
                <a:xfrm>
                  <a:off x="2731" y="1990"/>
                  <a:ext cx="11" cy="73"/>
                </a:xfrm>
                <a:custGeom>
                  <a:avLst/>
                  <a:gdLst>
                    <a:gd name="T0" fmla="*/ 10 w 11"/>
                    <a:gd name="T1" fmla="*/ 0 h 73"/>
                    <a:gd name="T2" fmla="*/ 10 w 11"/>
                    <a:gd name="T3" fmla="*/ 24 h 73"/>
                    <a:gd name="T4" fmla="*/ 8 w 11"/>
                    <a:gd name="T5" fmla="*/ 38 h 73"/>
                    <a:gd name="T6" fmla="*/ 6 w 11"/>
                    <a:gd name="T7" fmla="*/ 54 h 73"/>
                    <a:gd name="T8" fmla="*/ 0 w 11"/>
                    <a:gd name="T9" fmla="*/ 68 h 73"/>
                    <a:gd name="T10" fmla="*/ 1 w 11"/>
                    <a:gd name="T11" fmla="*/ 72 h 73"/>
                    <a:gd name="T12" fmla="*/ 10 w 11"/>
                    <a:gd name="T13" fmla="*/ 0 h 73"/>
                    <a:gd name="T14" fmla="*/ 0 60000 65536"/>
                    <a:gd name="T15" fmla="*/ 0 60000 65536"/>
                    <a:gd name="T16" fmla="*/ 0 60000 65536"/>
                    <a:gd name="T17" fmla="*/ 0 60000 65536"/>
                    <a:gd name="T18" fmla="*/ 0 60000 65536"/>
                    <a:gd name="T19" fmla="*/ 0 60000 65536"/>
                    <a:gd name="T20" fmla="*/ 0 60000 65536"/>
                    <a:gd name="T21" fmla="*/ 0 w 11"/>
                    <a:gd name="T22" fmla="*/ 0 h 73"/>
                    <a:gd name="T23" fmla="*/ 11 w 11"/>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73">
                      <a:moveTo>
                        <a:pt x="10" y="0"/>
                      </a:moveTo>
                      <a:lnTo>
                        <a:pt x="10" y="24"/>
                      </a:lnTo>
                      <a:lnTo>
                        <a:pt x="8" y="38"/>
                      </a:lnTo>
                      <a:lnTo>
                        <a:pt x="6" y="54"/>
                      </a:lnTo>
                      <a:lnTo>
                        <a:pt x="0" y="68"/>
                      </a:lnTo>
                      <a:lnTo>
                        <a:pt x="1" y="72"/>
                      </a:lnTo>
                      <a:lnTo>
                        <a:pt x="10" y="0"/>
                      </a:lnTo>
                    </a:path>
                  </a:pathLst>
                </a:custGeom>
                <a:solidFill>
                  <a:srgbClr val="FF5F1F"/>
                </a:solidFill>
                <a:ln w="12700" cap="rnd">
                  <a:solidFill>
                    <a:srgbClr val="FF5F1F"/>
                  </a:solidFill>
                  <a:round/>
                  <a:headEnd/>
                  <a:tailEnd/>
                </a:ln>
              </p:spPr>
              <p:txBody>
                <a:bodyPr/>
                <a:lstStyle/>
                <a:p>
                  <a:endParaRPr lang="tr-TR"/>
                </a:p>
              </p:txBody>
            </p:sp>
          </p:grpSp>
          <p:grpSp>
            <p:nvGrpSpPr>
              <p:cNvPr id="142817" name="Group 159"/>
              <p:cNvGrpSpPr>
                <a:grpSpLocks/>
              </p:cNvGrpSpPr>
              <p:nvPr/>
            </p:nvGrpSpPr>
            <p:grpSpPr bwMode="auto">
              <a:xfrm>
                <a:off x="2625" y="1804"/>
                <a:ext cx="221" cy="189"/>
                <a:chOff x="2625" y="1804"/>
                <a:chExt cx="221" cy="189"/>
              </a:xfrm>
            </p:grpSpPr>
            <p:sp>
              <p:nvSpPr>
                <p:cNvPr id="143070" name="Freeform 160"/>
                <p:cNvSpPr>
                  <a:spLocks/>
                </p:cNvSpPr>
                <p:nvPr/>
              </p:nvSpPr>
              <p:spPr bwMode="auto">
                <a:xfrm>
                  <a:off x="2625" y="1804"/>
                  <a:ext cx="221" cy="189"/>
                </a:xfrm>
                <a:custGeom>
                  <a:avLst/>
                  <a:gdLst>
                    <a:gd name="T0" fmla="*/ 87 w 221"/>
                    <a:gd name="T1" fmla="*/ 1 h 189"/>
                    <a:gd name="T2" fmla="*/ 19 w 221"/>
                    <a:gd name="T3" fmla="*/ 19 h 189"/>
                    <a:gd name="T4" fmla="*/ 8 w 221"/>
                    <a:gd name="T5" fmla="*/ 27 h 189"/>
                    <a:gd name="T6" fmla="*/ 0 w 221"/>
                    <a:gd name="T7" fmla="*/ 98 h 189"/>
                    <a:gd name="T8" fmla="*/ 3 w 221"/>
                    <a:gd name="T9" fmla="*/ 115 h 189"/>
                    <a:gd name="T10" fmla="*/ 30 w 221"/>
                    <a:gd name="T11" fmla="*/ 113 h 189"/>
                    <a:gd name="T12" fmla="*/ 28 w 221"/>
                    <a:gd name="T13" fmla="*/ 154 h 189"/>
                    <a:gd name="T14" fmla="*/ 41 w 221"/>
                    <a:gd name="T15" fmla="*/ 154 h 189"/>
                    <a:gd name="T16" fmla="*/ 53 w 221"/>
                    <a:gd name="T17" fmla="*/ 187 h 189"/>
                    <a:gd name="T18" fmla="*/ 99 w 221"/>
                    <a:gd name="T19" fmla="*/ 187 h 189"/>
                    <a:gd name="T20" fmla="*/ 138 w 221"/>
                    <a:gd name="T21" fmla="*/ 185 h 189"/>
                    <a:gd name="T22" fmla="*/ 165 w 221"/>
                    <a:gd name="T23" fmla="*/ 188 h 189"/>
                    <a:gd name="T24" fmla="*/ 203 w 221"/>
                    <a:gd name="T25" fmla="*/ 141 h 189"/>
                    <a:gd name="T26" fmla="*/ 220 w 221"/>
                    <a:gd name="T27" fmla="*/ 141 h 189"/>
                    <a:gd name="T28" fmla="*/ 204 w 221"/>
                    <a:gd name="T29" fmla="*/ 75 h 189"/>
                    <a:gd name="T30" fmla="*/ 203 w 221"/>
                    <a:gd name="T31" fmla="*/ 24 h 189"/>
                    <a:gd name="T32" fmla="*/ 194 w 221"/>
                    <a:gd name="T33" fmla="*/ 18 h 189"/>
                    <a:gd name="T34" fmla="*/ 121 w 221"/>
                    <a:gd name="T35" fmla="*/ 0 h 189"/>
                    <a:gd name="T36" fmla="*/ 107 w 221"/>
                    <a:gd name="T37" fmla="*/ 8 h 189"/>
                    <a:gd name="T38" fmla="*/ 87 w 221"/>
                    <a:gd name="T39" fmla="*/ 1 h 1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1"/>
                    <a:gd name="T61" fmla="*/ 0 h 189"/>
                    <a:gd name="T62" fmla="*/ 221 w 221"/>
                    <a:gd name="T63" fmla="*/ 189 h 18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1" h="189">
                      <a:moveTo>
                        <a:pt x="87" y="1"/>
                      </a:moveTo>
                      <a:lnTo>
                        <a:pt x="19" y="19"/>
                      </a:lnTo>
                      <a:lnTo>
                        <a:pt x="8" y="27"/>
                      </a:lnTo>
                      <a:lnTo>
                        <a:pt x="0" y="98"/>
                      </a:lnTo>
                      <a:lnTo>
                        <a:pt x="3" y="115"/>
                      </a:lnTo>
                      <a:lnTo>
                        <a:pt x="30" y="113"/>
                      </a:lnTo>
                      <a:lnTo>
                        <a:pt x="28" y="154"/>
                      </a:lnTo>
                      <a:lnTo>
                        <a:pt x="41" y="154"/>
                      </a:lnTo>
                      <a:lnTo>
                        <a:pt x="53" y="187"/>
                      </a:lnTo>
                      <a:lnTo>
                        <a:pt x="99" y="187"/>
                      </a:lnTo>
                      <a:lnTo>
                        <a:pt x="138" y="185"/>
                      </a:lnTo>
                      <a:lnTo>
                        <a:pt x="165" y="188"/>
                      </a:lnTo>
                      <a:lnTo>
                        <a:pt x="203" y="141"/>
                      </a:lnTo>
                      <a:lnTo>
                        <a:pt x="220" y="141"/>
                      </a:lnTo>
                      <a:lnTo>
                        <a:pt x="204" y="75"/>
                      </a:lnTo>
                      <a:lnTo>
                        <a:pt x="203" y="24"/>
                      </a:lnTo>
                      <a:lnTo>
                        <a:pt x="194" y="18"/>
                      </a:lnTo>
                      <a:lnTo>
                        <a:pt x="121" y="0"/>
                      </a:lnTo>
                      <a:lnTo>
                        <a:pt x="107" y="8"/>
                      </a:lnTo>
                      <a:lnTo>
                        <a:pt x="87" y="1"/>
                      </a:lnTo>
                    </a:path>
                  </a:pathLst>
                </a:custGeom>
                <a:solidFill>
                  <a:srgbClr val="5F009F"/>
                </a:solidFill>
                <a:ln w="12700" cap="rnd">
                  <a:noFill/>
                  <a:round/>
                  <a:headEnd/>
                  <a:tailEnd/>
                </a:ln>
              </p:spPr>
              <p:txBody>
                <a:bodyPr/>
                <a:lstStyle/>
                <a:p>
                  <a:endParaRPr lang="tr-TR"/>
                </a:p>
              </p:txBody>
            </p:sp>
            <p:grpSp>
              <p:nvGrpSpPr>
                <p:cNvPr id="142824" name="Group 161"/>
                <p:cNvGrpSpPr>
                  <a:grpSpLocks/>
                </p:cNvGrpSpPr>
                <p:nvPr/>
              </p:nvGrpSpPr>
              <p:grpSpPr bwMode="auto">
                <a:xfrm>
                  <a:off x="2655" y="1842"/>
                  <a:ext cx="135" cy="121"/>
                  <a:chOff x="2655" y="1842"/>
                  <a:chExt cx="135" cy="121"/>
                </a:xfrm>
              </p:grpSpPr>
              <p:grpSp>
                <p:nvGrpSpPr>
                  <p:cNvPr id="142825" name="Group 162"/>
                  <p:cNvGrpSpPr>
                    <a:grpSpLocks/>
                  </p:cNvGrpSpPr>
                  <p:nvPr/>
                </p:nvGrpSpPr>
                <p:grpSpPr bwMode="auto">
                  <a:xfrm>
                    <a:off x="2660" y="1897"/>
                    <a:ext cx="100" cy="66"/>
                    <a:chOff x="2660" y="1897"/>
                    <a:chExt cx="100" cy="66"/>
                  </a:xfrm>
                </p:grpSpPr>
                <p:sp>
                  <p:nvSpPr>
                    <p:cNvPr id="143078" name="Freeform 163"/>
                    <p:cNvSpPr>
                      <a:spLocks/>
                    </p:cNvSpPr>
                    <p:nvPr/>
                  </p:nvSpPr>
                  <p:spPr bwMode="auto">
                    <a:xfrm>
                      <a:off x="2672" y="1897"/>
                      <a:ext cx="88" cy="66"/>
                    </a:xfrm>
                    <a:custGeom>
                      <a:avLst/>
                      <a:gdLst>
                        <a:gd name="T0" fmla="*/ 0 w 88"/>
                        <a:gd name="T1" fmla="*/ 65 h 66"/>
                        <a:gd name="T2" fmla="*/ 85 w 88"/>
                        <a:gd name="T3" fmla="*/ 62 h 66"/>
                        <a:gd name="T4" fmla="*/ 87 w 88"/>
                        <a:gd name="T5" fmla="*/ 0 h 66"/>
                        <a:gd name="T6" fmla="*/ 0 60000 65536"/>
                        <a:gd name="T7" fmla="*/ 0 60000 65536"/>
                        <a:gd name="T8" fmla="*/ 0 60000 65536"/>
                        <a:gd name="T9" fmla="*/ 0 w 88"/>
                        <a:gd name="T10" fmla="*/ 0 h 66"/>
                        <a:gd name="T11" fmla="*/ 88 w 88"/>
                        <a:gd name="T12" fmla="*/ 66 h 66"/>
                      </a:gdLst>
                      <a:ahLst/>
                      <a:cxnLst>
                        <a:cxn ang="T6">
                          <a:pos x="T0" y="T1"/>
                        </a:cxn>
                        <a:cxn ang="T7">
                          <a:pos x="T2" y="T3"/>
                        </a:cxn>
                        <a:cxn ang="T8">
                          <a:pos x="T4" y="T5"/>
                        </a:cxn>
                      </a:cxnLst>
                      <a:rect l="T9" t="T10" r="T11" b="T12"/>
                      <a:pathLst>
                        <a:path w="88" h="66">
                          <a:moveTo>
                            <a:pt x="0" y="65"/>
                          </a:moveTo>
                          <a:lnTo>
                            <a:pt x="85" y="62"/>
                          </a:lnTo>
                          <a:lnTo>
                            <a:pt x="87" y="0"/>
                          </a:lnTo>
                        </a:path>
                      </a:pathLst>
                    </a:custGeom>
                    <a:noFill/>
                    <a:ln w="12700" cap="rnd">
                      <a:solidFill>
                        <a:srgbClr val="9F3FDF"/>
                      </a:solidFill>
                      <a:round/>
                      <a:headEnd/>
                      <a:tailEnd/>
                    </a:ln>
                  </p:spPr>
                  <p:txBody>
                    <a:bodyPr/>
                    <a:lstStyle/>
                    <a:p>
                      <a:endParaRPr lang="tr-TR"/>
                    </a:p>
                  </p:txBody>
                </p:sp>
                <p:sp>
                  <p:nvSpPr>
                    <p:cNvPr id="143079" name="Freeform 164"/>
                    <p:cNvSpPr>
                      <a:spLocks/>
                    </p:cNvSpPr>
                    <p:nvPr/>
                  </p:nvSpPr>
                  <p:spPr bwMode="auto">
                    <a:xfrm>
                      <a:off x="2660" y="1904"/>
                      <a:ext cx="98" cy="18"/>
                    </a:xfrm>
                    <a:custGeom>
                      <a:avLst/>
                      <a:gdLst>
                        <a:gd name="T0" fmla="*/ 0 w 98"/>
                        <a:gd name="T1" fmla="*/ 17 h 18"/>
                        <a:gd name="T2" fmla="*/ 34 w 98"/>
                        <a:gd name="T3" fmla="*/ 12 h 18"/>
                        <a:gd name="T4" fmla="*/ 97 w 98"/>
                        <a:gd name="T5" fmla="*/ 0 h 18"/>
                        <a:gd name="T6" fmla="*/ 0 60000 65536"/>
                        <a:gd name="T7" fmla="*/ 0 60000 65536"/>
                        <a:gd name="T8" fmla="*/ 0 60000 65536"/>
                        <a:gd name="T9" fmla="*/ 0 w 98"/>
                        <a:gd name="T10" fmla="*/ 0 h 18"/>
                        <a:gd name="T11" fmla="*/ 98 w 98"/>
                        <a:gd name="T12" fmla="*/ 18 h 18"/>
                      </a:gdLst>
                      <a:ahLst/>
                      <a:cxnLst>
                        <a:cxn ang="T6">
                          <a:pos x="T0" y="T1"/>
                        </a:cxn>
                        <a:cxn ang="T7">
                          <a:pos x="T2" y="T3"/>
                        </a:cxn>
                        <a:cxn ang="T8">
                          <a:pos x="T4" y="T5"/>
                        </a:cxn>
                      </a:cxnLst>
                      <a:rect l="T9" t="T10" r="T11" b="T12"/>
                      <a:pathLst>
                        <a:path w="98" h="18">
                          <a:moveTo>
                            <a:pt x="0" y="17"/>
                          </a:moveTo>
                          <a:lnTo>
                            <a:pt x="34" y="12"/>
                          </a:lnTo>
                          <a:lnTo>
                            <a:pt x="97" y="0"/>
                          </a:lnTo>
                        </a:path>
                      </a:pathLst>
                    </a:custGeom>
                    <a:noFill/>
                    <a:ln w="12700" cap="rnd">
                      <a:solidFill>
                        <a:srgbClr val="9F3FDF"/>
                      </a:solidFill>
                      <a:round/>
                      <a:headEnd/>
                      <a:tailEnd/>
                    </a:ln>
                  </p:spPr>
                  <p:txBody>
                    <a:bodyPr/>
                    <a:lstStyle/>
                    <a:p>
                      <a:endParaRPr lang="tr-TR"/>
                    </a:p>
                  </p:txBody>
                </p:sp>
              </p:grpSp>
              <p:grpSp>
                <p:nvGrpSpPr>
                  <p:cNvPr id="142826" name="Group 165"/>
                  <p:cNvGrpSpPr>
                    <a:grpSpLocks/>
                  </p:cNvGrpSpPr>
                  <p:nvPr/>
                </p:nvGrpSpPr>
                <p:grpSpPr bwMode="auto">
                  <a:xfrm>
                    <a:off x="2655" y="1842"/>
                    <a:ext cx="135" cy="77"/>
                    <a:chOff x="2655" y="1842"/>
                    <a:chExt cx="135" cy="77"/>
                  </a:xfrm>
                </p:grpSpPr>
                <p:sp>
                  <p:nvSpPr>
                    <p:cNvPr id="143074" name="Freeform 166"/>
                    <p:cNvSpPr>
                      <a:spLocks/>
                    </p:cNvSpPr>
                    <p:nvPr/>
                  </p:nvSpPr>
                  <p:spPr bwMode="auto">
                    <a:xfrm>
                      <a:off x="2666" y="1842"/>
                      <a:ext cx="115" cy="57"/>
                    </a:xfrm>
                    <a:custGeom>
                      <a:avLst/>
                      <a:gdLst>
                        <a:gd name="T0" fmla="*/ 0 w 115"/>
                        <a:gd name="T1" fmla="*/ 20 h 57"/>
                        <a:gd name="T2" fmla="*/ 73 w 115"/>
                        <a:gd name="T3" fmla="*/ 0 h 57"/>
                        <a:gd name="T4" fmla="*/ 114 w 115"/>
                        <a:gd name="T5" fmla="*/ 38 h 57"/>
                        <a:gd name="T6" fmla="*/ 41 w 115"/>
                        <a:gd name="T7" fmla="*/ 56 h 57"/>
                        <a:gd name="T8" fmla="*/ 0 w 115"/>
                        <a:gd name="T9" fmla="*/ 20 h 57"/>
                        <a:gd name="T10" fmla="*/ 0 60000 65536"/>
                        <a:gd name="T11" fmla="*/ 0 60000 65536"/>
                        <a:gd name="T12" fmla="*/ 0 60000 65536"/>
                        <a:gd name="T13" fmla="*/ 0 60000 65536"/>
                        <a:gd name="T14" fmla="*/ 0 60000 65536"/>
                        <a:gd name="T15" fmla="*/ 0 w 115"/>
                        <a:gd name="T16" fmla="*/ 0 h 57"/>
                        <a:gd name="T17" fmla="*/ 115 w 115"/>
                        <a:gd name="T18" fmla="*/ 57 h 57"/>
                      </a:gdLst>
                      <a:ahLst/>
                      <a:cxnLst>
                        <a:cxn ang="T10">
                          <a:pos x="T0" y="T1"/>
                        </a:cxn>
                        <a:cxn ang="T11">
                          <a:pos x="T2" y="T3"/>
                        </a:cxn>
                        <a:cxn ang="T12">
                          <a:pos x="T4" y="T5"/>
                        </a:cxn>
                        <a:cxn ang="T13">
                          <a:pos x="T6" y="T7"/>
                        </a:cxn>
                        <a:cxn ang="T14">
                          <a:pos x="T8" y="T9"/>
                        </a:cxn>
                      </a:cxnLst>
                      <a:rect l="T15" t="T16" r="T17" b="T18"/>
                      <a:pathLst>
                        <a:path w="115" h="57">
                          <a:moveTo>
                            <a:pt x="0" y="20"/>
                          </a:moveTo>
                          <a:lnTo>
                            <a:pt x="73" y="0"/>
                          </a:lnTo>
                          <a:lnTo>
                            <a:pt x="114" y="38"/>
                          </a:lnTo>
                          <a:lnTo>
                            <a:pt x="41" y="56"/>
                          </a:lnTo>
                          <a:lnTo>
                            <a:pt x="0" y="20"/>
                          </a:lnTo>
                        </a:path>
                      </a:pathLst>
                    </a:custGeom>
                    <a:solidFill>
                      <a:srgbClr val="DFDFFF"/>
                    </a:solidFill>
                    <a:ln w="12700" cap="rnd">
                      <a:noFill/>
                      <a:round/>
                      <a:headEnd/>
                      <a:tailEnd/>
                    </a:ln>
                  </p:spPr>
                  <p:txBody>
                    <a:bodyPr/>
                    <a:lstStyle/>
                    <a:p>
                      <a:endParaRPr lang="tr-TR"/>
                    </a:p>
                  </p:txBody>
                </p:sp>
                <p:grpSp>
                  <p:nvGrpSpPr>
                    <p:cNvPr id="142827" name="Group 167"/>
                    <p:cNvGrpSpPr>
                      <a:grpSpLocks/>
                    </p:cNvGrpSpPr>
                    <p:nvPr/>
                  </p:nvGrpSpPr>
                  <p:grpSpPr bwMode="auto">
                    <a:xfrm>
                      <a:off x="2655" y="1866"/>
                      <a:ext cx="135" cy="53"/>
                      <a:chOff x="2655" y="1866"/>
                      <a:chExt cx="135" cy="53"/>
                    </a:xfrm>
                  </p:grpSpPr>
                  <p:sp>
                    <p:nvSpPr>
                      <p:cNvPr id="143076" name="Freeform 168"/>
                      <p:cNvSpPr>
                        <a:spLocks/>
                      </p:cNvSpPr>
                      <p:nvPr/>
                    </p:nvSpPr>
                    <p:spPr bwMode="auto">
                      <a:xfrm>
                        <a:off x="2743" y="1866"/>
                        <a:ext cx="47" cy="32"/>
                      </a:xfrm>
                      <a:custGeom>
                        <a:avLst/>
                        <a:gdLst>
                          <a:gd name="T0" fmla="*/ 0 w 47"/>
                          <a:gd name="T1" fmla="*/ 19 h 32"/>
                          <a:gd name="T2" fmla="*/ 11 w 47"/>
                          <a:gd name="T3" fmla="*/ 14 h 32"/>
                          <a:gd name="T4" fmla="*/ 18 w 47"/>
                          <a:gd name="T5" fmla="*/ 5 h 32"/>
                          <a:gd name="T6" fmla="*/ 26 w 47"/>
                          <a:gd name="T7" fmla="*/ 2 h 32"/>
                          <a:gd name="T8" fmla="*/ 31 w 47"/>
                          <a:gd name="T9" fmla="*/ 0 h 32"/>
                          <a:gd name="T10" fmla="*/ 34 w 47"/>
                          <a:gd name="T11" fmla="*/ 1 h 32"/>
                          <a:gd name="T12" fmla="*/ 35 w 47"/>
                          <a:gd name="T13" fmla="*/ 3 h 32"/>
                          <a:gd name="T14" fmla="*/ 43 w 47"/>
                          <a:gd name="T15" fmla="*/ 7 h 32"/>
                          <a:gd name="T16" fmla="*/ 46 w 47"/>
                          <a:gd name="T17" fmla="*/ 15 h 32"/>
                          <a:gd name="T18" fmla="*/ 43 w 47"/>
                          <a:gd name="T19" fmla="*/ 21 h 32"/>
                          <a:gd name="T20" fmla="*/ 30 w 47"/>
                          <a:gd name="T21" fmla="*/ 27 h 32"/>
                          <a:gd name="T22" fmla="*/ 4 w 47"/>
                          <a:gd name="T23" fmla="*/ 31 h 32"/>
                          <a:gd name="T24" fmla="*/ 0 w 47"/>
                          <a:gd name="T25" fmla="*/ 19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32"/>
                          <a:gd name="T41" fmla="*/ 47 w 47"/>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32">
                            <a:moveTo>
                              <a:pt x="0" y="19"/>
                            </a:moveTo>
                            <a:lnTo>
                              <a:pt x="11" y="14"/>
                            </a:lnTo>
                            <a:lnTo>
                              <a:pt x="18" y="5"/>
                            </a:lnTo>
                            <a:lnTo>
                              <a:pt x="26" y="2"/>
                            </a:lnTo>
                            <a:lnTo>
                              <a:pt x="31" y="0"/>
                            </a:lnTo>
                            <a:lnTo>
                              <a:pt x="34" y="1"/>
                            </a:lnTo>
                            <a:lnTo>
                              <a:pt x="35" y="3"/>
                            </a:lnTo>
                            <a:lnTo>
                              <a:pt x="43" y="7"/>
                            </a:lnTo>
                            <a:lnTo>
                              <a:pt x="46" y="15"/>
                            </a:lnTo>
                            <a:lnTo>
                              <a:pt x="43" y="21"/>
                            </a:lnTo>
                            <a:lnTo>
                              <a:pt x="30" y="27"/>
                            </a:lnTo>
                            <a:lnTo>
                              <a:pt x="4" y="31"/>
                            </a:lnTo>
                            <a:lnTo>
                              <a:pt x="0" y="19"/>
                            </a:lnTo>
                          </a:path>
                        </a:pathLst>
                      </a:custGeom>
                      <a:solidFill>
                        <a:srgbClr val="FF7F3F"/>
                      </a:solidFill>
                      <a:ln w="12700" cap="rnd">
                        <a:noFill/>
                        <a:round/>
                        <a:headEnd/>
                        <a:tailEnd/>
                      </a:ln>
                    </p:spPr>
                    <p:txBody>
                      <a:bodyPr/>
                      <a:lstStyle/>
                      <a:p>
                        <a:endParaRPr lang="tr-TR"/>
                      </a:p>
                    </p:txBody>
                  </p:sp>
                  <p:sp>
                    <p:nvSpPr>
                      <p:cNvPr id="143077" name="Freeform 169"/>
                      <p:cNvSpPr>
                        <a:spLocks/>
                      </p:cNvSpPr>
                      <p:nvPr/>
                    </p:nvSpPr>
                    <p:spPr bwMode="auto">
                      <a:xfrm>
                        <a:off x="2655" y="1886"/>
                        <a:ext cx="92" cy="33"/>
                      </a:xfrm>
                      <a:custGeom>
                        <a:avLst/>
                        <a:gdLst>
                          <a:gd name="T0" fmla="*/ 0 w 92"/>
                          <a:gd name="T1" fmla="*/ 32 h 33"/>
                          <a:gd name="T2" fmla="*/ 37 w 92"/>
                          <a:gd name="T3" fmla="*/ 26 h 33"/>
                          <a:gd name="T4" fmla="*/ 65 w 92"/>
                          <a:gd name="T5" fmla="*/ 20 h 33"/>
                          <a:gd name="T6" fmla="*/ 91 w 92"/>
                          <a:gd name="T7" fmla="*/ 14 h 33"/>
                          <a:gd name="T8" fmla="*/ 81 w 92"/>
                          <a:gd name="T9" fmla="*/ 0 h 33"/>
                          <a:gd name="T10" fmla="*/ 33 w 92"/>
                          <a:gd name="T11" fmla="*/ 9 h 33"/>
                          <a:gd name="T12" fmla="*/ 4 w 92"/>
                          <a:gd name="T13" fmla="*/ 13 h 33"/>
                          <a:gd name="T14" fmla="*/ 3 w 92"/>
                          <a:gd name="T15" fmla="*/ 11 h 33"/>
                          <a:gd name="T16" fmla="*/ 0 w 92"/>
                          <a:gd name="T17" fmla="*/ 3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33"/>
                          <a:gd name="T29" fmla="*/ 92 w 92"/>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33">
                            <a:moveTo>
                              <a:pt x="0" y="32"/>
                            </a:moveTo>
                            <a:lnTo>
                              <a:pt x="37" y="26"/>
                            </a:lnTo>
                            <a:lnTo>
                              <a:pt x="65" y="20"/>
                            </a:lnTo>
                            <a:lnTo>
                              <a:pt x="91" y="14"/>
                            </a:lnTo>
                            <a:lnTo>
                              <a:pt x="81" y="0"/>
                            </a:lnTo>
                            <a:lnTo>
                              <a:pt x="33" y="9"/>
                            </a:lnTo>
                            <a:lnTo>
                              <a:pt x="4" y="13"/>
                            </a:lnTo>
                            <a:lnTo>
                              <a:pt x="3" y="11"/>
                            </a:lnTo>
                            <a:lnTo>
                              <a:pt x="0" y="32"/>
                            </a:lnTo>
                          </a:path>
                        </a:pathLst>
                      </a:custGeom>
                      <a:solidFill>
                        <a:srgbClr val="5F009F"/>
                      </a:solidFill>
                      <a:ln w="12700" cap="rnd">
                        <a:noFill/>
                        <a:round/>
                        <a:headEnd/>
                        <a:tailEnd/>
                      </a:ln>
                    </p:spPr>
                    <p:txBody>
                      <a:bodyPr/>
                      <a:lstStyle/>
                      <a:p>
                        <a:endParaRPr lang="tr-TR"/>
                      </a:p>
                    </p:txBody>
                  </p:sp>
                </p:grpSp>
              </p:grpSp>
            </p:grpSp>
          </p:grpSp>
          <p:grpSp>
            <p:nvGrpSpPr>
              <p:cNvPr id="142846" name="Group 170"/>
              <p:cNvGrpSpPr>
                <a:grpSpLocks/>
              </p:cNvGrpSpPr>
              <p:nvPr/>
            </p:nvGrpSpPr>
            <p:grpSpPr bwMode="auto">
              <a:xfrm>
                <a:off x="2655" y="2125"/>
                <a:ext cx="136" cy="42"/>
                <a:chOff x="2655" y="2125"/>
                <a:chExt cx="136" cy="42"/>
              </a:xfrm>
            </p:grpSpPr>
            <p:sp>
              <p:nvSpPr>
                <p:cNvPr id="143068" name="Freeform 171"/>
                <p:cNvSpPr>
                  <a:spLocks/>
                </p:cNvSpPr>
                <p:nvPr/>
              </p:nvSpPr>
              <p:spPr bwMode="auto">
                <a:xfrm>
                  <a:off x="2731" y="2125"/>
                  <a:ext cx="60" cy="41"/>
                </a:xfrm>
                <a:custGeom>
                  <a:avLst/>
                  <a:gdLst>
                    <a:gd name="T0" fmla="*/ 4 w 60"/>
                    <a:gd name="T1" fmla="*/ 0 h 41"/>
                    <a:gd name="T2" fmla="*/ 0 w 60"/>
                    <a:gd name="T3" fmla="*/ 6 h 41"/>
                    <a:gd name="T4" fmla="*/ 0 w 60"/>
                    <a:gd name="T5" fmla="*/ 18 h 41"/>
                    <a:gd name="T6" fmla="*/ 6 w 60"/>
                    <a:gd name="T7" fmla="*/ 13 h 41"/>
                    <a:gd name="T8" fmla="*/ 12 w 60"/>
                    <a:gd name="T9" fmla="*/ 19 h 41"/>
                    <a:gd name="T10" fmla="*/ 14 w 60"/>
                    <a:gd name="T11" fmla="*/ 27 h 41"/>
                    <a:gd name="T12" fmla="*/ 24 w 60"/>
                    <a:gd name="T13" fmla="*/ 35 h 41"/>
                    <a:gd name="T14" fmla="*/ 38 w 60"/>
                    <a:gd name="T15" fmla="*/ 39 h 41"/>
                    <a:gd name="T16" fmla="*/ 49 w 60"/>
                    <a:gd name="T17" fmla="*/ 40 h 41"/>
                    <a:gd name="T18" fmla="*/ 59 w 60"/>
                    <a:gd name="T19" fmla="*/ 39 h 41"/>
                    <a:gd name="T20" fmla="*/ 59 w 60"/>
                    <a:gd name="T21" fmla="*/ 31 h 41"/>
                    <a:gd name="T22" fmla="*/ 51 w 60"/>
                    <a:gd name="T23" fmla="*/ 19 h 41"/>
                    <a:gd name="T24" fmla="*/ 47 w 60"/>
                    <a:gd name="T25" fmla="*/ 22 h 41"/>
                    <a:gd name="T26" fmla="*/ 38 w 60"/>
                    <a:gd name="T27" fmla="*/ 22 h 41"/>
                    <a:gd name="T28" fmla="*/ 26 w 60"/>
                    <a:gd name="T29" fmla="*/ 22 h 41"/>
                    <a:gd name="T30" fmla="*/ 18 w 60"/>
                    <a:gd name="T31" fmla="*/ 17 h 41"/>
                    <a:gd name="T32" fmla="*/ 11 w 60"/>
                    <a:gd name="T33" fmla="*/ 10 h 41"/>
                    <a:gd name="T34" fmla="*/ 4 w 60"/>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1"/>
                    <a:gd name="T56" fmla="*/ 60 w 60"/>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1">
                      <a:moveTo>
                        <a:pt x="4" y="0"/>
                      </a:moveTo>
                      <a:lnTo>
                        <a:pt x="0" y="6"/>
                      </a:lnTo>
                      <a:lnTo>
                        <a:pt x="0" y="18"/>
                      </a:lnTo>
                      <a:lnTo>
                        <a:pt x="6" y="13"/>
                      </a:lnTo>
                      <a:lnTo>
                        <a:pt x="12" y="19"/>
                      </a:lnTo>
                      <a:lnTo>
                        <a:pt x="14" y="27"/>
                      </a:lnTo>
                      <a:lnTo>
                        <a:pt x="24" y="35"/>
                      </a:lnTo>
                      <a:lnTo>
                        <a:pt x="38" y="39"/>
                      </a:lnTo>
                      <a:lnTo>
                        <a:pt x="49" y="40"/>
                      </a:lnTo>
                      <a:lnTo>
                        <a:pt x="59" y="39"/>
                      </a:lnTo>
                      <a:lnTo>
                        <a:pt x="59" y="31"/>
                      </a:lnTo>
                      <a:lnTo>
                        <a:pt x="51" y="19"/>
                      </a:lnTo>
                      <a:lnTo>
                        <a:pt x="47" y="22"/>
                      </a:lnTo>
                      <a:lnTo>
                        <a:pt x="38" y="22"/>
                      </a:lnTo>
                      <a:lnTo>
                        <a:pt x="26" y="22"/>
                      </a:lnTo>
                      <a:lnTo>
                        <a:pt x="18" y="17"/>
                      </a:lnTo>
                      <a:lnTo>
                        <a:pt x="11" y="10"/>
                      </a:lnTo>
                      <a:lnTo>
                        <a:pt x="4" y="0"/>
                      </a:lnTo>
                    </a:path>
                  </a:pathLst>
                </a:custGeom>
                <a:solidFill>
                  <a:srgbClr val="DF3F5F"/>
                </a:solidFill>
                <a:ln w="12700" cap="rnd">
                  <a:noFill/>
                  <a:round/>
                  <a:headEnd/>
                  <a:tailEnd/>
                </a:ln>
              </p:spPr>
              <p:txBody>
                <a:bodyPr/>
                <a:lstStyle/>
                <a:p>
                  <a:endParaRPr lang="tr-TR"/>
                </a:p>
              </p:txBody>
            </p:sp>
            <p:sp>
              <p:nvSpPr>
                <p:cNvPr id="143069" name="Freeform 172"/>
                <p:cNvSpPr>
                  <a:spLocks/>
                </p:cNvSpPr>
                <p:nvPr/>
              </p:nvSpPr>
              <p:spPr bwMode="auto">
                <a:xfrm>
                  <a:off x="2655" y="2125"/>
                  <a:ext cx="54" cy="42"/>
                </a:xfrm>
                <a:custGeom>
                  <a:avLst/>
                  <a:gdLst>
                    <a:gd name="T0" fmla="*/ 52 w 54"/>
                    <a:gd name="T1" fmla="*/ 0 h 42"/>
                    <a:gd name="T2" fmla="*/ 53 w 54"/>
                    <a:gd name="T3" fmla="*/ 16 h 42"/>
                    <a:gd name="T4" fmla="*/ 50 w 54"/>
                    <a:gd name="T5" fmla="*/ 12 h 42"/>
                    <a:gd name="T6" fmla="*/ 45 w 54"/>
                    <a:gd name="T7" fmla="*/ 17 h 42"/>
                    <a:gd name="T8" fmla="*/ 42 w 54"/>
                    <a:gd name="T9" fmla="*/ 25 h 42"/>
                    <a:gd name="T10" fmla="*/ 37 w 54"/>
                    <a:gd name="T11" fmla="*/ 32 h 42"/>
                    <a:gd name="T12" fmla="*/ 26 w 54"/>
                    <a:gd name="T13" fmla="*/ 37 h 42"/>
                    <a:gd name="T14" fmla="*/ 17 w 54"/>
                    <a:gd name="T15" fmla="*/ 40 h 42"/>
                    <a:gd name="T16" fmla="*/ 7 w 54"/>
                    <a:gd name="T17" fmla="*/ 41 h 42"/>
                    <a:gd name="T18" fmla="*/ 4 w 54"/>
                    <a:gd name="T19" fmla="*/ 39 h 42"/>
                    <a:gd name="T20" fmla="*/ 1 w 54"/>
                    <a:gd name="T21" fmla="*/ 35 h 42"/>
                    <a:gd name="T22" fmla="*/ 0 w 54"/>
                    <a:gd name="T23" fmla="*/ 31 h 42"/>
                    <a:gd name="T24" fmla="*/ 1 w 54"/>
                    <a:gd name="T25" fmla="*/ 27 h 42"/>
                    <a:gd name="T26" fmla="*/ 6 w 54"/>
                    <a:gd name="T27" fmla="*/ 20 h 42"/>
                    <a:gd name="T28" fmla="*/ 13 w 54"/>
                    <a:gd name="T29" fmla="*/ 23 h 42"/>
                    <a:gd name="T30" fmla="*/ 25 w 54"/>
                    <a:gd name="T31" fmla="*/ 23 h 42"/>
                    <a:gd name="T32" fmla="*/ 33 w 54"/>
                    <a:gd name="T33" fmla="*/ 22 h 42"/>
                    <a:gd name="T34" fmla="*/ 47 w 54"/>
                    <a:gd name="T35" fmla="*/ 8 h 42"/>
                    <a:gd name="T36" fmla="*/ 52 w 54"/>
                    <a:gd name="T37" fmla="*/ 0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2"/>
                    <a:gd name="T59" fmla="*/ 54 w 54"/>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2">
                      <a:moveTo>
                        <a:pt x="52" y="0"/>
                      </a:moveTo>
                      <a:lnTo>
                        <a:pt x="53" y="16"/>
                      </a:lnTo>
                      <a:lnTo>
                        <a:pt x="50" y="12"/>
                      </a:lnTo>
                      <a:lnTo>
                        <a:pt x="45" y="17"/>
                      </a:lnTo>
                      <a:lnTo>
                        <a:pt x="42" y="25"/>
                      </a:lnTo>
                      <a:lnTo>
                        <a:pt x="37" y="32"/>
                      </a:lnTo>
                      <a:lnTo>
                        <a:pt x="26" y="37"/>
                      </a:lnTo>
                      <a:lnTo>
                        <a:pt x="17" y="40"/>
                      </a:lnTo>
                      <a:lnTo>
                        <a:pt x="7" y="41"/>
                      </a:lnTo>
                      <a:lnTo>
                        <a:pt x="4" y="39"/>
                      </a:lnTo>
                      <a:lnTo>
                        <a:pt x="1" y="35"/>
                      </a:lnTo>
                      <a:lnTo>
                        <a:pt x="0" y="31"/>
                      </a:lnTo>
                      <a:lnTo>
                        <a:pt x="1" y="27"/>
                      </a:lnTo>
                      <a:lnTo>
                        <a:pt x="6" y="20"/>
                      </a:lnTo>
                      <a:lnTo>
                        <a:pt x="13" y="23"/>
                      </a:lnTo>
                      <a:lnTo>
                        <a:pt x="25" y="23"/>
                      </a:lnTo>
                      <a:lnTo>
                        <a:pt x="33" y="22"/>
                      </a:lnTo>
                      <a:lnTo>
                        <a:pt x="47" y="8"/>
                      </a:lnTo>
                      <a:lnTo>
                        <a:pt x="52" y="0"/>
                      </a:lnTo>
                    </a:path>
                  </a:pathLst>
                </a:custGeom>
                <a:solidFill>
                  <a:srgbClr val="DF3F5F"/>
                </a:solidFill>
                <a:ln w="12700" cap="rnd">
                  <a:noFill/>
                  <a:round/>
                  <a:headEnd/>
                  <a:tailEnd/>
                </a:ln>
              </p:spPr>
              <p:txBody>
                <a:bodyPr/>
                <a:lstStyle/>
                <a:p>
                  <a:endParaRPr lang="tr-TR"/>
                </a:p>
              </p:txBody>
            </p:sp>
          </p:grpSp>
        </p:grpSp>
      </p:grpSp>
      <p:grpSp>
        <p:nvGrpSpPr>
          <p:cNvPr id="142849" name="Group 173"/>
          <p:cNvGrpSpPr>
            <a:grpSpLocks/>
          </p:cNvGrpSpPr>
          <p:nvPr/>
        </p:nvGrpSpPr>
        <p:grpSpPr bwMode="auto">
          <a:xfrm>
            <a:off x="1093788" y="3517900"/>
            <a:ext cx="1254125" cy="990600"/>
            <a:chOff x="758" y="2511"/>
            <a:chExt cx="869" cy="532"/>
          </a:xfrm>
        </p:grpSpPr>
        <p:grpSp>
          <p:nvGrpSpPr>
            <p:cNvPr id="142851" name="Group 174"/>
            <p:cNvGrpSpPr>
              <a:grpSpLocks/>
            </p:cNvGrpSpPr>
            <p:nvPr/>
          </p:nvGrpSpPr>
          <p:grpSpPr bwMode="auto">
            <a:xfrm>
              <a:off x="949" y="2511"/>
              <a:ext cx="283" cy="470"/>
              <a:chOff x="949" y="2511"/>
              <a:chExt cx="283" cy="470"/>
            </a:xfrm>
          </p:grpSpPr>
          <p:grpSp>
            <p:nvGrpSpPr>
              <p:cNvPr id="142852" name="Group 175"/>
              <p:cNvGrpSpPr>
                <a:grpSpLocks/>
              </p:cNvGrpSpPr>
              <p:nvPr/>
            </p:nvGrpSpPr>
            <p:grpSpPr bwMode="auto">
              <a:xfrm>
                <a:off x="949" y="2580"/>
                <a:ext cx="283" cy="131"/>
                <a:chOff x="949" y="2580"/>
                <a:chExt cx="283" cy="131"/>
              </a:xfrm>
            </p:grpSpPr>
            <p:sp>
              <p:nvSpPr>
                <p:cNvPr id="143052" name="Freeform 176"/>
                <p:cNvSpPr>
                  <a:spLocks/>
                </p:cNvSpPr>
                <p:nvPr/>
              </p:nvSpPr>
              <p:spPr bwMode="auto">
                <a:xfrm>
                  <a:off x="949" y="2580"/>
                  <a:ext cx="283" cy="131"/>
                </a:xfrm>
                <a:custGeom>
                  <a:avLst/>
                  <a:gdLst>
                    <a:gd name="T0" fmla="*/ 106 w 283"/>
                    <a:gd name="T1" fmla="*/ 0 h 131"/>
                    <a:gd name="T2" fmla="*/ 73 w 283"/>
                    <a:gd name="T3" fmla="*/ 11 h 131"/>
                    <a:gd name="T4" fmla="*/ 39 w 283"/>
                    <a:gd name="T5" fmla="*/ 20 h 131"/>
                    <a:gd name="T6" fmla="*/ 18 w 283"/>
                    <a:gd name="T7" fmla="*/ 57 h 131"/>
                    <a:gd name="T8" fmla="*/ 1 w 283"/>
                    <a:gd name="T9" fmla="*/ 86 h 131"/>
                    <a:gd name="T10" fmla="*/ 0 w 283"/>
                    <a:gd name="T11" fmla="*/ 91 h 131"/>
                    <a:gd name="T12" fmla="*/ 15 w 283"/>
                    <a:gd name="T13" fmla="*/ 106 h 131"/>
                    <a:gd name="T14" fmla="*/ 25 w 283"/>
                    <a:gd name="T15" fmla="*/ 110 h 131"/>
                    <a:gd name="T16" fmla="*/ 34 w 283"/>
                    <a:gd name="T17" fmla="*/ 111 h 131"/>
                    <a:gd name="T18" fmla="*/ 35 w 283"/>
                    <a:gd name="T19" fmla="*/ 115 h 131"/>
                    <a:gd name="T20" fmla="*/ 51 w 283"/>
                    <a:gd name="T21" fmla="*/ 109 h 131"/>
                    <a:gd name="T22" fmla="*/ 53 w 283"/>
                    <a:gd name="T23" fmla="*/ 125 h 131"/>
                    <a:gd name="T24" fmla="*/ 63 w 283"/>
                    <a:gd name="T25" fmla="*/ 130 h 131"/>
                    <a:gd name="T26" fmla="*/ 227 w 283"/>
                    <a:gd name="T27" fmla="*/ 130 h 131"/>
                    <a:gd name="T28" fmla="*/ 241 w 283"/>
                    <a:gd name="T29" fmla="*/ 123 h 131"/>
                    <a:gd name="T30" fmla="*/ 238 w 283"/>
                    <a:gd name="T31" fmla="*/ 109 h 131"/>
                    <a:gd name="T32" fmla="*/ 257 w 283"/>
                    <a:gd name="T33" fmla="*/ 118 h 131"/>
                    <a:gd name="T34" fmla="*/ 282 w 283"/>
                    <a:gd name="T35" fmla="*/ 93 h 131"/>
                    <a:gd name="T36" fmla="*/ 231 w 283"/>
                    <a:gd name="T37" fmla="*/ 17 h 131"/>
                    <a:gd name="T38" fmla="*/ 177 w 283"/>
                    <a:gd name="T39" fmla="*/ 7 h 131"/>
                    <a:gd name="T40" fmla="*/ 160 w 283"/>
                    <a:gd name="T41" fmla="*/ 2 h 131"/>
                    <a:gd name="T42" fmla="*/ 135 w 283"/>
                    <a:gd name="T43" fmla="*/ 15 h 131"/>
                    <a:gd name="T44" fmla="*/ 106 w 283"/>
                    <a:gd name="T45" fmla="*/ 0 h 1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3"/>
                    <a:gd name="T70" fmla="*/ 0 h 131"/>
                    <a:gd name="T71" fmla="*/ 283 w 283"/>
                    <a:gd name="T72" fmla="*/ 131 h 1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3" h="131">
                      <a:moveTo>
                        <a:pt x="106" y="0"/>
                      </a:moveTo>
                      <a:lnTo>
                        <a:pt x="73" y="11"/>
                      </a:lnTo>
                      <a:lnTo>
                        <a:pt x="39" y="20"/>
                      </a:lnTo>
                      <a:lnTo>
                        <a:pt x="18" y="57"/>
                      </a:lnTo>
                      <a:lnTo>
                        <a:pt x="1" y="86"/>
                      </a:lnTo>
                      <a:lnTo>
                        <a:pt x="0" y="91"/>
                      </a:lnTo>
                      <a:lnTo>
                        <a:pt x="15" y="106"/>
                      </a:lnTo>
                      <a:lnTo>
                        <a:pt x="25" y="110"/>
                      </a:lnTo>
                      <a:lnTo>
                        <a:pt x="34" y="111"/>
                      </a:lnTo>
                      <a:lnTo>
                        <a:pt x="35" y="115"/>
                      </a:lnTo>
                      <a:lnTo>
                        <a:pt x="51" y="109"/>
                      </a:lnTo>
                      <a:lnTo>
                        <a:pt x="53" y="125"/>
                      </a:lnTo>
                      <a:lnTo>
                        <a:pt x="63" y="130"/>
                      </a:lnTo>
                      <a:lnTo>
                        <a:pt x="227" y="130"/>
                      </a:lnTo>
                      <a:lnTo>
                        <a:pt x="241" y="123"/>
                      </a:lnTo>
                      <a:lnTo>
                        <a:pt x="238" y="109"/>
                      </a:lnTo>
                      <a:lnTo>
                        <a:pt x="257" y="118"/>
                      </a:lnTo>
                      <a:lnTo>
                        <a:pt x="282" y="93"/>
                      </a:lnTo>
                      <a:lnTo>
                        <a:pt x="231" y="17"/>
                      </a:lnTo>
                      <a:lnTo>
                        <a:pt x="177" y="7"/>
                      </a:lnTo>
                      <a:lnTo>
                        <a:pt x="160" y="2"/>
                      </a:lnTo>
                      <a:lnTo>
                        <a:pt x="135" y="15"/>
                      </a:lnTo>
                      <a:lnTo>
                        <a:pt x="106" y="0"/>
                      </a:lnTo>
                    </a:path>
                  </a:pathLst>
                </a:custGeom>
                <a:solidFill>
                  <a:srgbClr val="3F7FFF"/>
                </a:solidFill>
                <a:ln w="12700" cap="rnd">
                  <a:noFill/>
                  <a:round/>
                  <a:headEnd/>
                  <a:tailEnd/>
                </a:ln>
              </p:spPr>
              <p:txBody>
                <a:bodyPr/>
                <a:lstStyle/>
                <a:p>
                  <a:endParaRPr lang="tr-TR"/>
                </a:p>
              </p:txBody>
            </p:sp>
            <p:grpSp>
              <p:nvGrpSpPr>
                <p:cNvPr id="142853" name="Group 177"/>
                <p:cNvGrpSpPr>
                  <a:grpSpLocks/>
                </p:cNvGrpSpPr>
                <p:nvPr/>
              </p:nvGrpSpPr>
              <p:grpSpPr bwMode="auto">
                <a:xfrm>
                  <a:off x="1005" y="2594"/>
                  <a:ext cx="196" cy="117"/>
                  <a:chOff x="1005" y="2594"/>
                  <a:chExt cx="196" cy="117"/>
                </a:xfrm>
              </p:grpSpPr>
              <p:sp>
                <p:nvSpPr>
                  <p:cNvPr id="143054" name="Freeform 178"/>
                  <p:cNvSpPr>
                    <a:spLocks/>
                  </p:cNvSpPr>
                  <p:nvPr/>
                </p:nvSpPr>
                <p:spPr bwMode="auto">
                  <a:xfrm>
                    <a:off x="1068" y="2594"/>
                    <a:ext cx="38" cy="117"/>
                  </a:xfrm>
                  <a:custGeom>
                    <a:avLst/>
                    <a:gdLst>
                      <a:gd name="T0" fmla="*/ 10 w 38"/>
                      <a:gd name="T1" fmla="*/ 0 h 117"/>
                      <a:gd name="T2" fmla="*/ 3 w 38"/>
                      <a:gd name="T3" fmla="*/ 8 h 117"/>
                      <a:gd name="T4" fmla="*/ 10 w 38"/>
                      <a:gd name="T5" fmla="*/ 12 h 117"/>
                      <a:gd name="T6" fmla="*/ 0 w 38"/>
                      <a:gd name="T7" fmla="*/ 93 h 117"/>
                      <a:gd name="T8" fmla="*/ 1 w 38"/>
                      <a:gd name="T9" fmla="*/ 107 h 117"/>
                      <a:gd name="T10" fmla="*/ 20 w 38"/>
                      <a:gd name="T11" fmla="*/ 116 h 117"/>
                      <a:gd name="T12" fmla="*/ 37 w 38"/>
                      <a:gd name="T13" fmla="*/ 106 h 117"/>
                      <a:gd name="T14" fmla="*/ 37 w 38"/>
                      <a:gd name="T15" fmla="*/ 90 h 117"/>
                      <a:gd name="T16" fmla="*/ 22 w 38"/>
                      <a:gd name="T17" fmla="*/ 12 h 117"/>
                      <a:gd name="T18" fmla="*/ 28 w 38"/>
                      <a:gd name="T19" fmla="*/ 8 h 117"/>
                      <a:gd name="T20" fmla="*/ 22 w 38"/>
                      <a:gd name="T21" fmla="*/ 0 h 117"/>
                      <a:gd name="T22" fmla="*/ 17 w 38"/>
                      <a:gd name="T23" fmla="*/ 3 h 117"/>
                      <a:gd name="T24" fmla="*/ 10 w 38"/>
                      <a:gd name="T25" fmla="*/ 0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7"/>
                      <a:gd name="T41" fmla="*/ 38 w 38"/>
                      <a:gd name="T42" fmla="*/ 117 h 1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7">
                        <a:moveTo>
                          <a:pt x="10" y="0"/>
                        </a:moveTo>
                        <a:lnTo>
                          <a:pt x="3" y="8"/>
                        </a:lnTo>
                        <a:lnTo>
                          <a:pt x="10" y="12"/>
                        </a:lnTo>
                        <a:lnTo>
                          <a:pt x="0" y="93"/>
                        </a:lnTo>
                        <a:lnTo>
                          <a:pt x="1" y="107"/>
                        </a:lnTo>
                        <a:lnTo>
                          <a:pt x="20" y="116"/>
                        </a:lnTo>
                        <a:lnTo>
                          <a:pt x="37" y="106"/>
                        </a:lnTo>
                        <a:lnTo>
                          <a:pt x="37" y="90"/>
                        </a:lnTo>
                        <a:lnTo>
                          <a:pt x="22" y="12"/>
                        </a:lnTo>
                        <a:lnTo>
                          <a:pt x="28" y="8"/>
                        </a:lnTo>
                        <a:lnTo>
                          <a:pt x="22" y="0"/>
                        </a:lnTo>
                        <a:lnTo>
                          <a:pt x="17" y="3"/>
                        </a:lnTo>
                        <a:lnTo>
                          <a:pt x="10" y="0"/>
                        </a:lnTo>
                      </a:path>
                    </a:pathLst>
                  </a:custGeom>
                  <a:solidFill>
                    <a:srgbClr val="001F9F"/>
                  </a:solidFill>
                  <a:ln w="12700" cap="rnd">
                    <a:noFill/>
                    <a:round/>
                    <a:headEnd/>
                    <a:tailEnd/>
                  </a:ln>
                </p:spPr>
                <p:txBody>
                  <a:bodyPr/>
                  <a:lstStyle/>
                  <a:p>
                    <a:endParaRPr lang="tr-TR"/>
                  </a:p>
                </p:txBody>
              </p:sp>
              <p:grpSp>
                <p:nvGrpSpPr>
                  <p:cNvPr id="142877" name="Group 179"/>
                  <p:cNvGrpSpPr>
                    <a:grpSpLocks/>
                  </p:cNvGrpSpPr>
                  <p:nvPr/>
                </p:nvGrpSpPr>
                <p:grpSpPr bwMode="auto">
                  <a:xfrm>
                    <a:off x="1005" y="2645"/>
                    <a:ext cx="196" cy="38"/>
                    <a:chOff x="1005" y="2645"/>
                    <a:chExt cx="196" cy="38"/>
                  </a:xfrm>
                </p:grpSpPr>
                <p:sp>
                  <p:nvSpPr>
                    <p:cNvPr id="143056" name="Freeform 180"/>
                    <p:cNvSpPr>
                      <a:spLocks/>
                    </p:cNvSpPr>
                    <p:nvPr/>
                  </p:nvSpPr>
                  <p:spPr bwMode="auto">
                    <a:xfrm>
                      <a:off x="1048" y="2653"/>
                      <a:ext cx="152" cy="24"/>
                    </a:xfrm>
                    <a:custGeom>
                      <a:avLst/>
                      <a:gdLst>
                        <a:gd name="T0" fmla="*/ 13 w 152"/>
                        <a:gd name="T1" fmla="*/ 14 h 24"/>
                        <a:gd name="T2" fmla="*/ 115 w 152"/>
                        <a:gd name="T3" fmla="*/ 0 h 24"/>
                        <a:gd name="T4" fmla="*/ 151 w 152"/>
                        <a:gd name="T5" fmla="*/ 2 h 24"/>
                        <a:gd name="T6" fmla="*/ 25 w 152"/>
                        <a:gd name="T7" fmla="*/ 23 h 24"/>
                        <a:gd name="T8" fmla="*/ 0 w 152"/>
                        <a:gd name="T9" fmla="*/ 17 h 24"/>
                        <a:gd name="T10" fmla="*/ 13 w 152"/>
                        <a:gd name="T11" fmla="*/ 14 h 24"/>
                        <a:gd name="T12" fmla="*/ 0 60000 65536"/>
                        <a:gd name="T13" fmla="*/ 0 60000 65536"/>
                        <a:gd name="T14" fmla="*/ 0 60000 65536"/>
                        <a:gd name="T15" fmla="*/ 0 60000 65536"/>
                        <a:gd name="T16" fmla="*/ 0 60000 65536"/>
                        <a:gd name="T17" fmla="*/ 0 60000 65536"/>
                        <a:gd name="T18" fmla="*/ 0 w 152"/>
                        <a:gd name="T19" fmla="*/ 0 h 24"/>
                        <a:gd name="T20" fmla="*/ 152 w 152"/>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52" h="24">
                          <a:moveTo>
                            <a:pt x="13" y="14"/>
                          </a:moveTo>
                          <a:lnTo>
                            <a:pt x="115" y="0"/>
                          </a:lnTo>
                          <a:lnTo>
                            <a:pt x="151" y="2"/>
                          </a:lnTo>
                          <a:lnTo>
                            <a:pt x="25" y="23"/>
                          </a:lnTo>
                          <a:lnTo>
                            <a:pt x="0" y="17"/>
                          </a:lnTo>
                          <a:lnTo>
                            <a:pt x="13" y="14"/>
                          </a:lnTo>
                        </a:path>
                      </a:pathLst>
                    </a:custGeom>
                    <a:solidFill>
                      <a:srgbClr val="000000"/>
                    </a:solidFill>
                    <a:ln w="12700" cap="rnd">
                      <a:noFill/>
                      <a:round/>
                      <a:headEnd/>
                      <a:tailEnd/>
                    </a:ln>
                  </p:spPr>
                  <p:txBody>
                    <a:bodyPr/>
                    <a:lstStyle/>
                    <a:p>
                      <a:endParaRPr lang="tr-TR"/>
                    </a:p>
                  </p:txBody>
                </p:sp>
                <p:sp>
                  <p:nvSpPr>
                    <p:cNvPr id="143057" name="Freeform 181"/>
                    <p:cNvSpPr>
                      <a:spLocks/>
                    </p:cNvSpPr>
                    <p:nvPr/>
                  </p:nvSpPr>
                  <p:spPr bwMode="auto">
                    <a:xfrm>
                      <a:off x="1117" y="2654"/>
                      <a:ext cx="84" cy="28"/>
                    </a:xfrm>
                    <a:custGeom>
                      <a:avLst/>
                      <a:gdLst>
                        <a:gd name="T0" fmla="*/ 43 w 84"/>
                        <a:gd name="T1" fmla="*/ 0 h 28"/>
                        <a:gd name="T2" fmla="*/ 10 w 84"/>
                        <a:gd name="T3" fmla="*/ 4 h 28"/>
                        <a:gd name="T4" fmla="*/ 8 w 84"/>
                        <a:gd name="T5" fmla="*/ 10 h 28"/>
                        <a:gd name="T6" fmla="*/ 0 w 84"/>
                        <a:gd name="T7" fmla="*/ 14 h 28"/>
                        <a:gd name="T8" fmla="*/ 14 w 84"/>
                        <a:gd name="T9" fmla="*/ 22 h 28"/>
                        <a:gd name="T10" fmla="*/ 32 w 84"/>
                        <a:gd name="T11" fmla="*/ 26 h 28"/>
                        <a:gd name="T12" fmla="*/ 59 w 84"/>
                        <a:gd name="T13" fmla="*/ 27 h 28"/>
                        <a:gd name="T14" fmla="*/ 83 w 84"/>
                        <a:gd name="T15" fmla="*/ 15 h 28"/>
                        <a:gd name="T16" fmla="*/ 80 w 84"/>
                        <a:gd name="T17" fmla="*/ 1 h 28"/>
                        <a:gd name="T18" fmla="*/ 59 w 84"/>
                        <a:gd name="T19" fmla="*/ 8 h 28"/>
                        <a:gd name="T20" fmla="*/ 43 w 84"/>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28"/>
                        <a:gd name="T35" fmla="*/ 84 w 84"/>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28">
                          <a:moveTo>
                            <a:pt x="43" y="0"/>
                          </a:moveTo>
                          <a:lnTo>
                            <a:pt x="10" y="4"/>
                          </a:lnTo>
                          <a:lnTo>
                            <a:pt x="8" y="10"/>
                          </a:lnTo>
                          <a:lnTo>
                            <a:pt x="0" y="14"/>
                          </a:lnTo>
                          <a:lnTo>
                            <a:pt x="14" y="22"/>
                          </a:lnTo>
                          <a:lnTo>
                            <a:pt x="32" y="26"/>
                          </a:lnTo>
                          <a:lnTo>
                            <a:pt x="59" y="27"/>
                          </a:lnTo>
                          <a:lnTo>
                            <a:pt x="83" y="15"/>
                          </a:lnTo>
                          <a:lnTo>
                            <a:pt x="80" y="1"/>
                          </a:lnTo>
                          <a:lnTo>
                            <a:pt x="59" y="8"/>
                          </a:lnTo>
                          <a:lnTo>
                            <a:pt x="43" y="0"/>
                          </a:lnTo>
                        </a:path>
                      </a:pathLst>
                    </a:custGeom>
                    <a:solidFill>
                      <a:srgbClr val="FF7F7F"/>
                    </a:solidFill>
                    <a:ln w="12700" cap="rnd">
                      <a:noFill/>
                      <a:round/>
                      <a:headEnd/>
                      <a:tailEnd/>
                    </a:ln>
                  </p:spPr>
                  <p:txBody>
                    <a:bodyPr/>
                    <a:lstStyle/>
                    <a:p>
                      <a:endParaRPr lang="tr-TR"/>
                    </a:p>
                  </p:txBody>
                </p:sp>
                <p:sp>
                  <p:nvSpPr>
                    <p:cNvPr id="143058" name="Freeform 182"/>
                    <p:cNvSpPr>
                      <a:spLocks/>
                    </p:cNvSpPr>
                    <p:nvPr/>
                  </p:nvSpPr>
                  <p:spPr bwMode="auto">
                    <a:xfrm>
                      <a:off x="1005" y="2645"/>
                      <a:ext cx="67" cy="38"/>
                    </a:xfrm>
                    <a:custGeom>
                      <a:avLst/>
                      <a:gdLst>
                        <a:gd name="T0" fmla="*/ 0 w 67"/>
                        <a:gd name="T1" fmla="*/ 23 h 38"/>
                        <a:gd name="T2" fmla="*/ 8 w 67"/>
                        <a:gd name="T3" fmla="*/ 17 h 38"/>
                        <a:gd name="T4" fmla="*/ 15 w 67"/>
                        <a:gd name="T5" fmla="*/ 9 h 38"/>
                        <a:gd name="T6" fmla="*/ 18 w 67"/>
                        <a:gd name="T7" fmla="*/ 3 h 38"/>
                        <a:gd name="T8" fmla="*/ 38 w 67"/>
                        <a:gd name="T9" fmla="*/ 0 h 38"/>
                        <a:gd name="T10" fmla="*/ 53 w 67"/>
                        <a:gd name="T11" fmla="*/ 0 h 38"/>
                        <a:gd name="T12" fmla="*/ 66 w 67"/>
                        <a:gd name="T13" fmla="*/ 19 h 38"/>
                        <a:gd name="T14" fmla="*/ 62 w 67"/>
                        <a:gd name="T15" fmla="*/ 23 h 38"/>
                        <a:gd name="T16" fmla="*/ 53 w 67"/>
                        <a:gd name="T17" fmla="*/ 28 h 38"/>
                        <a:gd name="T18" fmla="*/ 40 w 67"/>
                        <a:gd name="T19" fmla="*/ 30 h 38"/>
                        <a:gd name="T20" fmla="*/ 30 w 67"/>
                        <a:gd name="T21" fmla="*/ 30 h 38"/>
                        <a:gd name="T22" fmla="*/ 25 w 67"/>
                        <a:gd name="T23" fmla="*/ 31 h 38"/>
                        <a:gd name="T24" fmla="*/ 19 w 67"/>
                        <a:gd name="T25" fmla="*/ 35 h 38"/>
                        <a:gd name="T26" fmla="*/ 8 w 67"/>
                        <a:gd name="T27" fmla="*/ 37 h 38"/>
                        <a:gd name="T28" fmla="*/ 2 w 67"/>
                        <a:gd name="T29" fmla="*/ 37 h 38"/>
                        <a:gd name="T30" fmla="*/ 0 w 67"/>
                        <a:gd name="T31" fmla="*/ 23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
                        <a:gd name="T49" fmla="*/ 0 h 38"/>
                        <a:gd name="T50" fmla="*/ 67 w 67"/>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 h="38">
                          <a:moveTo>
                            <a:pt x="0" y="23"/>
                          </a:moveTo>
                          <a:lnTo>
                            <a:pt x="8" y="17"/>
                          </a:lnTo>
                          <a:lnTo>
                            <a:pt x="15" y="9"/>
                          </a:lnTo>
                          <a:lnTo>
                            <a:pt x="18" y="3"/>
                          </a:lnTo>
                          <a:lnTo>
                            <a:pt x="38" y="0"/>
                          </a:lnTo>
                          <a:lnTo>
                            <a:pt x="53" y="0"/>
                          </a:lnTo>
                          <a:lnTo>
                            <a:pt x="66" y="19"/>
                          </a:lnTo>
                          <a:lnTo>
                            <a:pt x="62" y="23"/>
                          </a:lnTo>
                          <a:lnTo>
                            <a:pt x="53" y="28"/>
                          </a:lnTo>
                          <a:lnTo>
                            <a:pt x="40" y="30"/>
                          </a:lnTo>
                          <a:lnTo>
                            <a:pt x="30" y="30"/>
                          </a:lnTo>
                          <a:lnTo>
                            <a:pt x="25" y="31"/>
                          </a:lnTo>
                          <a:lnTo>
                            <a:pt x="19" y="35"/>
                          </a:lnTo>
                          <a:lnTo>
                            <a:pt x="8" y="37"/>
                          </a:lnTo>
                          <a:lnTo>
                            <a:pt x="2" y="37"/>
                          </a:lnTo>
                          <a:lnTo>
                            <a:pt x="0" y="23"/>
                          </a:lnTo>
                        </a:path>
                      </a:pathLst>
                    </a:custGeom>
                    <a:solidFill>
                      <a:srgbClr val="FF7F7F"/>
                    </a:solidFill>
                    <a:ln w="12700" cap="rnd">
                      <a:noFill/>
                      <a:round/>
                      <a:headEnd/>
                      <a:tailEnd/>
                    </a:ln>
                  </p:spPr>
                  <p:txBody>
                    <a:bodyPr/>
                    <a:lstStyle/>
                    <a:p>
                      <a:endParaRPr lang="tr-TR"/>
                    </a:p>
                  </p:txBody>
                </p:sp>
              </p:grpSp>
            </p:grpSp>
          </p:grpSp>
          <p:grpSp>
            <p:nvGrpSpPr>
              <p:cNvPr id="142911" name="Group 183"/>
              <p:cNvGrpSpPr>
                <a:grpSpLocks/>
              </p:cNvGrpSpPr>
              <p:nvPr/>
            </p:nvGrpSpPr>
            <p:grpSpPr bwMode="auto">
              <a:xfrm>
                <a:off x="956" y="2511"/>
                <a:ext cx="266" cy="470"/>
                <a:chOff x="956" y="2511"/>
                <a:chExt cx="266" cy="470"/>
              </a:xfrm>
            </p:grpSpPr>
            <p:grpSp>
              <p:nvGrpSpPr>
                <p:cNvPr id="864" name="Group 184"/>
                <p:cNvGrpSpPr>
                  <a:grpSpLocks/>
                </p:cNvGrpSpPr>
                <p:nvPr/>
              </p:nvGrpSpPr>
              <p:grpSpPr bwMode="auto">
                <a:xfrm>
                  <a:off x="1039" y="2511"/>
                  <a:ext cx="95" cy="84"/>
                  <a:chOff x="1039" y="2511"/>
                  <a:chExt cx="95" cy="84"/>
                </a:xfrm>
              </p:grpSpPr>
              <p:sp>
                <p:nvSpPr>
                  <p:cNvPr id="143049" name="Freeform 185"/>
                  <p:cNvSpPr>
                    <a:spLocks/>
                  </p:cNvSpPr>
                  <p:nvPr/>
                </p:nvSpPr>
                <p:spPr bwMode="auto">
                  <a:xfrm>
                    <a:off x="1041" y="2516"/>
                    <a:ext cx="88" cy="79"/>
                  </a:xfrm>
                  <a:custGeom>
                    <a:avLst/>
                    <a:gdLst>
                      <a:gd name="T0" fmla="*/ 0 w 88"/>
                      <a:gd name="T1" fmla="*/ 33 h 79"/>
                      <a:gd name="T2" fmla="*/ 4 w 88"/>
                      <a:gd name="T3" fmla="*/ 40 h 79"/>
                      <a:gd name="T4" fmla="*/ 7 w 88"/>
                      <a:gd name="T5" fmla="*/ 44 h 79"/>
                      <a:gd name="T6" fmla="*/ 10 w 88"/>
                      <a:gd name="T7" fmla="*/ 47 h 79"/>
                      <a:gd name="T8" fmla="*/ 15 w 88"/>
                      <a:gd name="T9" fmla="*/ 47 h 79"/>
                      <a:gd name="T10" fmla="*/ 16 w 88"/>
                      <a:gd name="T11" fmla="*/ 47 h 79"/>
                      <a:gd name="T12" fmla="*/ 16 w 88"/>
                      <a:gd name="T13" fmla="*/ 62 h 79"/>
                      <a:gd name="T14" fmla="*/ 44 w 88"/>
                      <a:gd name="T15" fmla="*/ 78 h 79"/>
                      <a:gd name="T16" fmla="*/ 68 w 88"/>
                      <a:gd name="T17" fmla="*/ 66 h 79"/>
                      <a:gd name="T18" fmla="*/ 69 w 88"/>
                      <a:gd name="T19" fmla="*/ 62 h 79"/>
                      <a:gd name="T20" fmla="*/ 72 w 88"/>
                      <a:gd name="T21" fmla="*/ 59 h 79"/>
                      <a:gd name="T22" fmla="*/ 76 w 88"/>
                      <a:gd name="T23" fmla="*/ 56 h 79"/>
                      <a:gd name="T24" fmla="*/ 79 w 88"/>
                      <a:gd name="T25" fmla="*/ 49 h 79"/>
                      <a:gd name="T26" fmla="*/ 85 w 88"/>
                      <a:gd name="T27" fmla="*/ 43 h 79"/>
                      <a:gd name="T28" fmla="*/ 86 w 88"/>
                      <a:gd name="T29" fmla="*/ 36 h 79"/>
                      <a:gd name="T30" fmla="*/ 86 w 88"/>
                      <a:gd name="T31" fmla="*/ 23 h 79"/>
                      <a:gd name="T32" fmla="*/ 87 w 88"/>
                      <a:gd name="T33" fmla="*/ 18 h 79"/>
                      <a:gd name="T34" fmla="*/ 85 w 88"/>
                      <a:gd name="T35" fmla="*/ 12 h 79"/>
                      <a:gd name="T36" fmla="*/ 80 w 88"/>
                      <a:gd name="T37" fmla="*/ 7 h 79"/>
                      <a:gd name="T38" fmla="*/ 70 w 88"/>
                      <a:gd name="T39" fmla="*/ 3 h 79"/>
                      <a:gd name="T40" fmla="*/ 59 w 88"/>
                      <a:gd name="T41" fmla="*/ 1 h 79"/>
                      <a:gd name="T42" fmla="*/ 47 w 88"/>
                      <a:gd name="T43" fmla="*/ 0 h 79"/>
                      <a:gd name="T44" fmla="*/ 34 w 88"/>
                      <a:gd name="T45" fmla="*/ 1 h 79"/>
                      <a:gd name="T46" fmla="*/ 25 w 88"/>
                      <a:gd name="T47" fmla="*/ 3 h 79"/>
                      <a:gd name="T48" fmla="*/ 17 w 88"/>
                      <a:gd name="T49" fmla="*/ 6 h 79"/>
                      <a:gd name="T50" fmla="*/ 10 w 88"/>
                      <a:gd name="T51" fmla="*/ 9 h 79"/>
                      <a:gd name="T52" fmla="*/ 7 w 88"/>
                      <a:gd name="T53" fmla="*/ 13 h 79"/>
                      <a:gd name="T54" fmla="*/ 3 w 88"/>
                      <a:gd name="T55" fmla="*/ 17 h 79"/>
                      <a:gd name="T56" fmla="*/ 2 w 88"/>
                      <a:gd name="T57" fmla="*/ 22 h 79"/>
                      <a:gd name="T58" fmla="*/ 1 w 88"/>
                      <a:gd name="T59" fmla="*/ 27 h 79"/>
                      <a:gd name="T60" fmla="*/ 2 w 88"/>
                      <a:gd name="T61" fmla="*/ 31 h 79"/>
                      <a:gd name="T62" fmla="*/ 0 w 88"/>
                      <a:gd name="T63" fmla="*/ 33 h 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79"/>
                      <a:gd name="T98" fmla="*/ 88 w 88"/>
                      <a:gd name="T99" fmla="*/ 79 h 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79">
                        <a:moveTo>
                          <a:pt x="0" y="33"/>
                        </a:moveTo>
                        <a:lnTo>
                          <a:pt x="4" y="40"/>
                        </a:lnTo>
                        <a:lnTo>
                          <a:pt x="7" y="44"/>
                        </a:lnTo>
                        <a:lnTo>
                          <a:pt x="10" y="47"/>
                        </a:lnTo>
                        <a:lnTo>
                          <a:pt x="15" y="47"/>
                        </a:lnTo>
                        <a:lnTo>
                          <a:pt x="16" y="47"/>
                        </a:lnTo>
                        <a:lnTo>
                          <a:pt x="16" y="62"/>
                        </a:lnTo>
                        <a:lnTo>
                          <a:pt x="44" y="78"/>
                        </a:lnTo>
                        <a:lnTo>
                          <a:pt x="68" y="66"/>
                        </a:lnTo>
                        <a:lnTo>
                          <a:pt x="69" y="62"/>
                        </a:lnTo>
                        <a:lnTo>
                          <a:pt x="72" y="59"/>
                        </a:lnTo>
                        <a:lnTo>
                          <a:pt x="76" y="56"/>
                        </a:lnTo>
                        <a:lnTo>
                          <a:pt x="79" y="49"/>
                        </a:lnTo>
                        <a:lnTo>
                          <a:pt x="85" y="43"/>
                        </a:lnTo>
                        <a:lnTo>
                          <a:pt x="86" y="36"/>
                        </a:lnTo>
                        <a:lnTo>
                          <a:pt x="86" y="23"/>
                        </a:lnTo>
                        <a:lnTo>
                          <a:pt x="87" y="18"/>
                        </a:lnTo>
                        <a:lnTo>
                          <a:pt x="85" y="12"/>
                        </a:lnTo>
                        <a:lnTo>
                          <a:pt x="80" y="7"/>
                        </a:lnTo>
                        <a:lnTo>
                          <a:pt x="70" y="3"/>
                        </a:lnTo>
                        <a:lnTo>
                          <a:pt x="59" y="1"/>
                        </a:lnTo>
                        <a:lnTo>
                          <a:pt x="47" y="0"/>
                        </a:lnTo>
                        <a:lnTo>
                          <a:pt x="34" y="1"/>
                        </a:lnTo>
                        <a:lnTo>
                          <a:pt x="25" y="3"/>
                        </a:lnTo>
                        <a:lnTo>
                          <a:pt x="17" y="6"/>
                        </a:lnTo>
                        <a:lnTo>
                          <a:pt x="10" y="9"/>
                        </a:lnTo>
                        <a:lnTo>
                          <a:pt x="7" y="13"/>
                        </a:lnTo>
                        <a:lnTo>
                          <a:pt x="3" y="17"/>
                        </a:lnTo>
                        <a:lnTo>
                          <a:pt x="2" y="22"/>
                        </a:lnTo>
                        <a:lnTo>
                          <a:pt x="1" y="27"/>
                        </a:lnTo>
                        <a:lnTo>
                          <a:pt x="2" y="31"/>
                        </a:lnTo>
                        <a:lnTo>
                          <a:pt x="0" y="33"/>
                        </a:lnTo>
                      </a:path>
                    </a:pathLst>
                  </a:custGeom>
                  <a:solidFill>
                    <a:srgbClr val="FF9F7F"/>
                  </a:solidFill>
                  <a:ln w="12700" cap="rnd">
                    <a:noFill/>
                    <a:round/>
                    <a:headEnd/>
                    <a:tailEnd/>
                  </a:ln>
                </p:spPr>
                <p:txBody>
                  <a:bodyPr/>
                  <a:lstStyle/>
                  <a:p>
                    <a:endParaRPr lang="tr-TR"/>
                  </a:p>
                </p:txBody>
              </p:sp>
              <p:sp>
                <p:nvSpPr>
                  <p:cNvPr id="143050" name="Freeform 186"/>
                  <p:cNvSpPr>
                    <a:spLocks/>
                  </p:cNvSpPr>
                  <p:nvPr/>
                </p:nvSpPr>
                <p:spPr bwMode="auto">
                  <a:xfrm>
                    <a:off x="1041" y="2523"/>
                    <a:ext cx="61" cy="71"/>
                  </a:xfrm>
                  <a:custGeom>
                    <a:avLst/>
                    <a:gdLst>
                      <a:gd name="T0" fmla="*/ 9 w 61"/>
                      <a:gd name="T1" fmla="*/ 5 h 71"/>
                      <a:gd name="T2" fmla="*/ 13 w 61"/>
                      <a:gd name="T3" fmla="*/ 3 h 71"/>
                      <a:gd name="T4" fmla="*/ 17 w 61"/>
                      <a:gd name="T5" fmla="*/ 0 h 71"/>
                      <a:gd name="T6" fmla="*/ 34 w 61"/>
                      <a:gd name="T7" fmla="*/ 8 h 71"/>
                      <a:gd name="T8" fmla="*/ 34 w 61"/>
                      <a:gd name="T9" fmla="*/ 20 h 71"/>
                      <a:gd name="T10" fmla="*/ 51 w 61"/>
                      <a:gd name="T11" fmla="*/ 22 h 71"/>
                      <a:gd name="T12" fmla="*/ 58 w 61"/>
                      <a:gd name="T13" fmla="*/ 23 h 71"/>
                      <a:gd name="T14" fmla="*/ 60 w 61"/>
                      <a:gd name="T15" fmla="*/ 38 h 71"/>
                      <a:gd name="T16" fmla="*/ 55 w 61"/>
                      <a:gd name="T17" fmla="*/ 37 h 71"/>
                      <a:gd name="T18" fmla="*/ 52 w 61"/>
                      <a:gd name="T19" fmla="*/ 39 h 71"/>
                      <a:gd name="T20" fmla="*/ 52 w 61"/>
                      <a:gd name="T21" fmla="*/ 25 h 71"/>
                      <a:gd name="T22" fmla="*/ 35 w 61"/>
                      <a:gd name="T23" fmla="*/ 27 h 71"/>
                      <a:gd name="T24" fmla="*/ 31 w 61"/>
                      <a:gd name="T25" fmla="*/ 29 h 71"/>
                      <a:gd name="T26" fmla="*/ 27 w 61"/>
                      <a:gd name="T27" fmla="*/ 32 h 71"/>
                      <a:gd name="T28" fmla="*/ 34 w 61"/>
                      <a:gd name="T29" fmla="*/ 38 h 71"/>
                      <a:gd name="T30" fmla="*/ 28 w 61"/>
                      <a:gd name="T31" fmla="*/ 41 h 71"/>
                      <a:gd name="T32" fmla="*/ 28 w 61"/>
                      <a:gd name="T33" fmla="*/ 51 h 71"/>
                      <a:gd name="T34" fmla="*/ 36 w 61"/>
                      <a:gd name="T35" fmla="*/ 54 h 71"/>
                      <a:gd name="T36" fmla="*/ 46 w 61"/>
                      <a:gd name="T37" fmla="*/ 56 h 71"/>
                      <a:gd name="T38" fmla="*/ 41 w 61"/>
                      <a:gd name="T39" fmla="*/ 70 h 71"/>
                      <a:gd name="T40" fmla="*/ 16 w 61"/>
                      <a:gd name="T41" fmla="*/ 56 h 71"/>
                      <a:gd name="T42" fmla="*/ 16 w 61"/>
                      <a:gd name="T43" fmla="*/ 40 h 71"/>
                      <a:gd name="T44" fmla="*/ 9 w 61"/>
                      <a:gd name="T45" fmla="*/ 40 h 71"/>
                      <a:gd name="T46" fmla="*/ 0 w 61"/>
                      <a:gd name="T47" fmla="*/ 28 h 71"/>
                      <a:gd name="T48" fmla="*/ 2 w 61"/>
                      <a:gd name="T49" fmla="*/ 25 h 71"/>
                      <a:gd name="T50" fmla="*/ 1 w 61"/>
                      <a:gd name="T51" fmla="*/ 21 h 71"/>
                      <a:gd name="T52" fmla="*/ 2 w 61"/>
                      <a:gd name="T53" fmla="*/ 18 h 71"/>
                      <a:gd name="T54" fmla="*/ 2 w 61"/>
                      <a:gd name="T55" fmla="*/ 14 h 71"/>
                      <a:gd name="T56" fmla="*/ 4 w 61"/>
                      <a:gd name="T57" fmla="*/ 10 h 71"/>
                      <a:gd name="T58" fmla="*/ 9 w 61"/>
                      <a:gd name="T59" fmla="*/ 5 h 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
                      <a:gd name="T91" fmla="*/ 0 h 71"/>
                      <a:gd name="T92" fmla="*/ 61 w 61"/>
                      <a:gd name="T93" fmla="*/ 71 h 7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 h="71">
                        <a:moveTo>
                          <a:pt x="9" y="5"/>
                        </a:moveTo>
                        <a:lnTo>
                          <a:pt x="13" y="3"/>
                        </a:lnTo>
                        <a:lnTo>
                          <a:pt x="17" y="0"/>
                        </a:lnTo>
                        <a:lnTo>
                          <a:pt x="34" y="8"/>
                        </a:lnTo>
                        <a:lnTo>
                          <a:pt x="34" y="20"/>
                        </a:lnTo>
                        <a:lnTo>
                          <a:pt x="51" y="22"/>
                        </a:lnTo>
                        <a:lnTo>
                          <a:pt x="58" y="23"/>
                        </a:lnTo>
                        <a:lnTo>
                          <a:pt x="60" y="38"/>
                        </a:lnTo>
                        <a:lnTo>
                          <a:pt x="55" y="37"/>
                        </a:lnTo>
                        <a:lnTo>
                          <a:pt x="52" y="39"/>
                        </a:lnTo>
                        <a:lnTo>
                          <a:pt x="52" y="25"/>
                        </a:lnTo>
                        <a:lnTo>
                          <a:pt x="35" y="27"/>
                        </a:lnTo>
                        <a:lnTo>
                          <a:pt x="31" y="29"/>
                        </a:lnTo>
                        <a:lnTo>
                          <a:pt x="27" y="32"/>
                        </a:lnTo>
                        <a:lnTo>
                          <a:pt x="34" y="38"/>
                        </a:lnTo>
                        <a:lnTo>
                          <a:pt x="28" y="41"/>
                        </a:lnTo>
                        <a:lnTo>
                          <a:pt x="28" y="51"/>
                        </a:lnTo>
                        <a:lnTo>
                          <a:pt x="36" y="54"/>
                        </a:lnTo>
                        <a:lnTo>
                          <a:pt x="46" y="56"/>
                        </a:lnTo>
                        <a:lnTo>
                          <a:pt x="41" y="70"/>
                        </a:lnTo>
                        <a:lnTo>
                          <a:pt x="16" y="56"/>
                        </a:lnTo>
                        <a:lnTo>
                          <a:pt x="16" y="40"/>
                        </a:lnTo>
                        <a:lnTo>
                          <a:pt x="9" y="40"/>
                        </a:lnTo>
                        <a:lnTo>
                          <a:pt x="0" y="28"/>
                        </a:lnTo>
                        <a:lnTo>
                          <a:pt x="2" y="25"/>
                        </a:lnTo>
                        <a:lnTo>
                          <a:pt x="1" y="21"/>
                        </a:lnTo>
                        <a:lnTo>
                          <a:pt x="2" y="18"/>
                        </a:lnTo>
                        <a:lnTo>
                          <a:pt x="2" y="14"/>
                        </a:lnTo>
                        <a:lnTo>
                          <a:pt x="4" y="10"/>
                        </a:lnTo>
                        <a:lnTo>
                          <a:pt x="9" y="5"/>
                        </a:lnTo>
                      </a:path>
                    </a:pathLst>
                  </a:custGeom>
                  <a:solidFill>
                    <a:srgbClr val="FF7F3F"/>
                  </a:solidFill>
                  <a:ln w="12700" cap="rnd">
                    <a:noFill/>
                    <a:round/>
                    <a:headEnd/>
                    <a:tailEnd/>
                  </a:ln>
                </p:spPr>
                <p:txBody>
                  <a:bodyPr/>
                  <a:lstStyle/>
                  <a:p>
                    <a:endParaRPr lang="tr-TR"/>
                  </a:p>
                </p:txBody>
              </p:sp>
              <p:sp>
                <p:nvSpPr>
                  <p:cNvPr id="143051" name="Freeform 187"/>
                  <p:cNvSpPr>
                    <a:spLocks/>
                  </p:cNvSpPr>
                  <p:nvPr/>
                </p:nvSpPr>
                <p:spPr bwMode="auto">
                  <a:xfrm>
                    <a:off x="1039" y="2511"/>
                    <a:ext cx="95" cy="43"/>
                  </a:xfrm>
                  <a:custGeom>
                    <a:avLst/>
                    <a:gdLst>
                      <a:gd name="T0" fmla="*/ 1 w 95"/>
                      <a:gd name="T1" fmla="*/ 34 h 43"/>
                      <a:gd name="T2" fmla="*/ 0 w 95"/>
                      <a:gd name="T3" fmla="*/ 29 h 43"/>
                      <a:gd name="T4" fmla="*/ 2 w 95"/>
                      <a:gd name="T5" fmla="*/ 22 h 43"/>
                      <a:gd name="T6" fmla="*/ 4 w 95"/>
                      <a:gd name="T7" fmla="*/ 16 h 43"/>
                      <a:gd name="T8" fmla="*/ 7 w 95"/>
                      <a:gd name="T9" fmla="*/ 11 h 43"/>
                      <a:gd name="T10" fmla="*/ 12 w 95"/>
                      <a:gd name="T11" fmla="*/ 7 h 43"/>
                      <a:gd name="T12" fmla="*/ 20 w 95"/>
                      <a:gd name="T13" fmla="*/ 6 h 43"/>
                      <a:gd name="T14" fmla="*/ 25 w 95"/>
                      <a:gd name="T15" fmla="*/ 4 h 43"/>
                      <a:gd name="T16" fmla="*/ 33 w 95"/>
                      <a:gd name="T17" fmla="*/ 2 h 43"/>
                      <a:gd name="T18" fmla="*/ 42 w 95"/>
                      <a:gd name="T19" fmla="*/ 0 h 43"/>
                      <a:gd name="T20" fmla="*/ 53 w 95"/>
                      <a:gd name="T21" fmla="*/ 0 h 43"/>
                      <a:gd name="T22" fmla="*/ 64 w 95"/>
                      <a:gd name="T23" fmla="*/ 1 h 43"/>
                      <a:gd name="T24" fmla="*/ 71 w 95"/>
                      <a:gd name="T25" fmla="*/ 3 h 43"/>
                      <a:gd name="T26" fmla="*/ 76 w 95"/>
                      <a:gd name="T27" fmla="*/ 5 h 43"/>
                      <a:gd name="T28" fmla="*/ 85 w 95"/>
                      <a:gd name="T29" fmla="*/ 9 h 43"/>
                      <a:gd name="T30" fmla="*/ 90 w 95"/>
                      <a:gd name="T31" fmla="*/ 12 h 43"/>
                      <a:gd name="T32" fmla="*/ 94 w 95"/>
                      <a:gd name="T33" fmla="*/ 13 h 43"/>
                      <a:gd name="T34" fmla="*/ 90 w 95"/>
                      <a:gd name="T35" fmla="*/ 14 h 43"/>
                      <a:gd name="T36" fmla="*/ 90 w 95"/>
                      <a:gd name="T37" fmla="*/ 15 h 43"/>
                      <a:gd name="T38" fmla="*/ 90 w 95"/>
                      <a:gd name="T39" fmla="*/ 17 h 43"/>
                      <a:gd name="T40" fmla="*/ 89 w 95"/>
                      <a:gd name="T41" fmla="*/ 20 h 43"/>
                      <a:gd name="T42" fmla="*/ 92 w 95"/>
                      <a:gd name="T43" fmla="*/ 25 h 43"/>
                      <a:gd name="T44" fmla="*/ 92 w 95"/>
                      <a:gd name="T45" fmla="*/ 30 h 43"/>
                      <a:gd name="T46" fmla="*/ 87 w 95"/>
                      <a:gd name="T47" fmla="*/ 36 h 43"/>
                      <a:gd name="T48" fmla="*/ 88 w 95"/>
                      <a:gd name="T49" fmla="*/ 28 h 43"/>
                      <a:gd name="T50" fmla="*/ 87 w 95"/>
                      <a:gd name="T51" fmla="*/ 22 h 43"/>
                      <a:gd name="T52" fmla="*/ 85 w 95"/>
                      <a:gd name="T53" fmla="*/ 20 h 43"/>
                      <a:gd name="T54" fmla="*/ 81 w 95"/>
                      <a:gd name="T55" fmla="*/ 18 h 43"/>
                      <a:gd name="T56" fmla="*/ 79 w 95"/>
                      <a:gd name="T57" fmla="*/ 17 h 43"/>
                      <a:gd name="T58" fmla="*/ 76 w 95"/>
                      <a:gd name="T59" fmla="*/ 17 h 43"/>
                      <a:gd name="T60" fmla="*/ 70 w 95"/>
                      <a:gd name="T61" fmla="*/ 18 h 43"/>
                      <a:gd name="T62" fmla="*/ 64 w 95"/>
                      <a:gd name="T63" fmla="*/ 18 h 43"/>
                      <a:gd name="T64" fmla="*/ 57 w 95"/>
                      <a:gd name="T65" fmla="*/ 18 h 43"/>
                      <a:gd name="T66" fmla="*/ 50 w 95"/>
                      <a:gd name="T67" fmla="*/ 18 h 43"/>
                      <a:gd name="T68" fmla="*/ 46 w 95"/>
                      <a:gd name="T69" fmla="*/ 18 h 43"/>
                      <a:gd name="T70" fmla="*/ 50 w 95"/>
                      <a:gd name="T71" fmla="*/ 19 h 43"/>
                      <a:gd name="T72" fmla="*/ 53 w 95"/>
                      <a:gd name="T73" fmla="*/ 20 h 43"/>
                      <a:gd name="T74" fmla="*/ 49 w 95"/>
                      <a:gd name="T75" fmla="*/ 20 h 43"/>
                      <a:gd name="T76" fmla="*/ 42 w 95"/>
                      <a:gd name="T77" fmla="*/ 20 h 43"/>
                      <a:gd name="T78" fmla="*/ 36 w 95"/>
                      <a:gd name="T79" fmla="*/ 19 h 43"/>
                      <a:gd name="T80" fmla="*/ 28 w 95"/>
                      <a:gd name="T81" fmla="*/ 19 h 43"/>
                      <a:gd name="T82" fmla="*/ 24 w 95"/>
                      <a:gd name="T83" fmla="*/ 19 h 43"/>
                      <a:gd name="T84" fmla="*/ 21 w 95"/>
                      <a:gd name="T85" fmla="*/ 19 h 43"/>
                      <a:gd name="T86" fmla="*/ 22 w 95"/>
                      <a:gd name="T87" fmla="*/ 20 h 43"/>
                      <a:gd name="T88" fmla="*/ 24 w 95"/>
                      <a:gd name="T89" fmla="*/ 21 h 43"/>
                      <a:gd name="T90" fmla="*/ 24 w 95"/>
                      <a:gd name="T91" fmla="*/ 24 h 43"/>
                      <a:gd name="T92" fmla="*/ 23 w 95"/>
                      <a:gd name="T93" fmla="*/ 26 h 43"/>
                      <a:gd name="T94" fmla="*/ 19 w 95"/>
                      <a:gd name="T95" fmla="*/ 29 h 43"/>
                      <a:gd name="T96" fmla="*/ 17 w 95"/>
                      <a:gd name="T97" fmla="*/ 32 h 43"/>
                      <a:gd name="T98" fmla="*/ 17 w 95"/>
                      <a:gd name="T99" fmla="*/ 36 h 43"/>
                      <a:gd name="T100" fmla="*/ 17 w 95"/>
                      <a:gd name="T101" fmla="*/ 40 h 43"/>
                      <a:gd name="T102" fmla="*/ 18 w 95"/>
                      <a:gd name="T103" fmla="*/ 42 h 43"/>
                      <a:gd name="T104" fmla="*/ 13 w 95"/>
                      <a:gd name="T105" fmla="*/ 39 h 43"/>
                      <a:gd name="T106" fmla="*/ 6 w 95"/>
                      <a:gd name="T107" fmla="*/ 36 h 43"/>
                      <a:gd name="T108" fmla="*/ 4 w 95"/>
                      <a:gd name="T109" fmla="*/ 36 h 43"/>
                      <a:gd name="T110" fmla="*/ 2 w 95"/>
                      <a:gd name="T111" fmla="*/ 39 h 43"/>
                      <a:gd name="T112" fmla="*/ 1 w 95"/>
                      <a:gd name="T113" fmla="*/ 34 h 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
                      <a:gd name="T172" fmla="*/ 0 h 43"/>
                      <a:gd name="T173" fmla="*/ 95 w 95"/>
                      <a:gd name="T174" fmla="*/ 43 h 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 h="43">
                        <a:moveTo>
                          <a:pt x="1" y="34"/>
                        </a:moveTo>
                        <a:lnTo>
                          <a:pt x="0" y="29"/>
                        </a:lnTo>
                        <a:lnTo>
                          <a:pt x="2" y="22"/>
                        </a:lnTo>
                        <a:lnTo>
                          <a:pt x="4" y="16"/>
                        </a:lnTo>
                        <a:lnTo>
                          <a:pt x="7" y="11"/>
                        </a:lnTo>
                        <a:lnTo>
                          <a:pt x="12" y="7"/>
                        </a:lnTo>
                        <a:lnTo>
                          <a:pt x="20" y="6"/>
                        </a:lnTo>
                        <a:lnTo>
                          <a:pt x="25" y="4"/>
                        </a:lnTo>
                        <a:lnTo>
                          <a:pt x="33" y="2"/>
                        </a:lnTo>
                        <a:lnTo>
                          <a:pt x="42" y="0"/>
                        </a:lnTo>
                        <a:lnTo>
                          <a:pt x="53" y="0"/>
                        </a:lnTo>
                        <a:lnTo>
                          <a:pt x="64" y="1"/>
                        </a:lnTo>
                        <a:lnTo>
                          <a:pt x="71" y="3"/>
                        </a:lnTo>
                        <a:lnTo>
                          <a:pt x="76" y="5"/>
                        </a:lnTo>
                        <a:lnTo>
                          <a:pt x="85" y="9"/>
                        </a:lnTo>
                        <a:lnTo>
                          <a:pt x="90" y="12"/>
                        </a:lnTo>
                        <a:lnTo>
                          <a:pt x="94" y="13"/>
                        </a:lnTo>
                        <a:lnTo>
                          <a:pt x="90" y="14"/>
                        </a:lnTo>
                        <a:lnTo>
                          <a:pt x="90" y="15"/>
                        </a:lnTo>
                        <a:lnTo>
                          <a:pt x="90" y="17"/>
                        </a:lnTo>
                        <a:lnTo>
                          <a:pt x="89" y="20"/>
                        </a:lnTo>
                        <a:lnTo>
                          <a:pt x="92" y="25"/>
                        </a:lnTo>
                        <a:lnTo>
                          <a:pt x="92" y="30"/>
                        </a:lnTo>
                        <a:lnTo>
                          <a:pt x="87" y="36"/>
                        </a:lnTo>
                        <a:lnTo>
                          <a:pt x="88" y="28"/>
                        </a:lnTo>
                        <a:lnTo>
                          <a:pt x="87" y="22"/>
                        </a:lnTo>
                        <a:lnTo>
                          <a:pt x="85" y="20"/>
                        </a:lnTo>
                        <a:lnTo>
                          <a:pt x="81" y="18"/>
                        </a:lnTo>
                        <a:lnTo>
                          <a:pt x="79" y="17"/>
                        </a:lnTo>
                        <a:lnTo>
                          <a:pt x="76" y="17"/>
                        </a:lnTo>
                        <a:lnTo>
                          <a:pt x="70" y="18"/>
                        </a:lnTo>
                        <a:lnTo>
                          <a:pt x="64" y="18"/>
                        </a:lnTo>
                        <a:lnTo>
                          <a:pt x="57" y="18"/>
                        </a:lnTo>
                        <a:lnTo>
                          <a:pt x="50" y="18"/>
                        </a:lnTo>
                        <a:lnTo>
                          <a:pt x="46" y="18"/>
                        </a:lnTo>
                        <a:lnTo>
                          <a:pt x="50" y="19"/>
                        </a:lnTo>
                        <a:lnTo>
                          <a:pt x="53" y="20"/>
                        </a:lnTo>
                        <a:lnTo>
                          <a:pt x="49" y="20"/>
                        </a:lnTo>
                        <a:lnTo>
                          <a:pt x="42" y="20"/>
                        </a:lnTo>
                        <a:lnTo>
                          <a:pt x="36" y="19"/>
                        </a:lnTo>
                        <a:lnTo>
                          <a:pt x="28" y="19"/>
                        </a:lnTo>
                        <a:lnTo>
                          <a:pt x="24" y="19"/>
                        </a:lnTo>
                        <a:lnTo>
                          <a:pt x="21" y="19"/>
                        </a:lnTo>
                        <a:lnTo>
                          <a:pt x="22" y="20"/>
                        </a:lnTo>
                        <a:lnTo>
                          <a:pt x="24" y="21"/>
                        </a:lnTo>
                        <a:lnTo>
                          <a:pt x="24" y="24"/>
                        </a:lnTo>
                        <a:lnTo>
                          <a:pt x="23" y="26"/>
                        </a:lnTo>
                        <a:lnTo>
                          <a:pt x="19" y="29"/>
                        </a:lnTo>
                        <a:lnTo>
                          <a:pt x="17" y="32"/>
                        </a:lnTo>
                        <a:lnTo>
                          <a:pt x="17" y="36"/>
                        </a:lnTo>
                        <a:lnTo>
                          <a:pt x="17" y="40"/>
                        </a:lnTo>
                        <a:lnTo>
                          <a:pt x="18" y="42"/>
                        </a:lnTo>
                        <a:lnTo>
                          <a:pt x="13" y="39"/>
                        </a:lnTo>
                        <a:lnTo>
                          <a:pt x="6" y="36"/>
                        </a:lnTo>
                        <a:lnTo>
                          <a:pt x="4" y="36"/>
                        </a:lnTo>
                        <a:lnTo>
                          <a:pt x="2" y="39"/>
                        </a:lnTo>
                        <a:lnTo>
                          <a:pt x="1" y="34"/>
                        </a:lnTo>
                      </a:path>
                    </a:pathLst>
                  </a:custGeom>
                  <a:solidFill>
                    <a:srgbClr val="000000"/>
                  </a:solidFill>
                  <a:ln w="12700" cap="rnd">
                    <a:noFill/>
                    <a:round/>
                    <a:headEnd/>
                    <a:tailEnd/>
                  </a:ln>
                </p:spPr>
                <p:txBody>
                  <a:bodyPr/>
                  <a:lstStyle/>
                  <a:p>
                    <a:endParaRPr lang="tr-TR"/>
                  </a:p>
                </p:txBody>
              </p:sp>
            </p:grpSp>
            <p:grpSp>
              <p:nvGrpSpPr>
                <p:cNvPr id="865" name="Group 188"/>
                <p:cNvGrpSpPr>
                  <a:grpSpLocks/>
                </p:cNvGrpSpPr>
                <p:nvPr/>
              </p:nvGrpSpPr>
              <p:grpSpPr bwMode="auto">
                <a:xfrm>
                  <a:off x="956" y="2947"/>
                  <a:ext cx="266" cy="34"/>
                  <a:chOff x="956" y="2947"/>
                  <a:chExt cx="266" cy="34"/>
                </a:xfrm>
              </p:grpSpPr>
              <p:sp>
                <p:nvSpPr>
                  <p:cNvPr id="143047" name="Freeform 189"/>
                  <p:cNvSpPr>
                    <a:spLocks/>
                  </p:cNvSpPr>
                  <p:nvPr/>
                </p:nvSpPr>
                <p:spPr bwMode="auto">
                  <a:xfrm>
                    <a:off x="956" y="2947"/>
                    <a:ext cx="113" cy="34"/>
                  </a:xfrm>
                  <a:custGeom>
                    <a:avLst/>
                    <a:gdLst>
                      <a:gd name="T0" fmla="*/ 53 w 113"/>
                      <a:gd name="T1" fmla="*/ 5 h 34"/>
                      <a:gd name="T2" fmla="*/ 40 w 113"/>
                      <a:gd name="T3" fmla="*/ 10 h 34"/>
                      <a:gd name="T4" fmla="*/ 22 w 113"/>
                      <a:gd name="T5" fmla="*/ 16 h 34"/>
                      <a:gd name="T6" fmla="*/ 9 w 113"/>
                      <a:gd name="T7" fmla="*/ 20 h 34"/>
                      <a:gd name="T8" fmla="*/ 1 w 113"/>
                      <a:gd name="T9" fmla="*/ 23 h 34"/>
                      <a:gd name="T10" fmla="*/ 0 w 113"/>
                      <a:gd name="T11" fmla="*/ 29 h 34"/>
                      <a:gd name="T12" fmla="*/ 7 w 113"/>
                      <a:gd name="T13" fmla="*/ 31 h 34"/>
                      <a:gd name="T14" fmla="*/ 23 w 113"/>
                      <a:gd name="T15" fmla="*/ 32 h 34"/>
                      <a:gd name="T16" fmla="*/ 39 w 113"/>
                      <a:gd name="T17" fmla="*/ 33 h 34"/>
                      <a:gd name="T18" fmla="*/ 53 w 113"/>
                      <a:gd name="T19" fmla="*/ 32 h 34"/>
                      <a:gd name="T20" fmla="*/ 64 w 113"/>
                      <a:gd name="T21" fmla="*/ 29 h 34"/>
                      <a:gd name="T22" fmla="*/ 82 w 113"/>
                      <a:gd name="T23" fmla="*/ 25 h 34"/>
                      <a:gd name="T24" fmla="*/ 110 w 113"/>
                      <a:gd name="T25" fmla="*/ 21 h 34"/>
                      <a:gd name="T26" fmla="*/ 112 w 113"/>
                      <a:gd name="T27" fmla="*/ 8 h 34"/>
                      <a:gd name="T28" fmla="*/ 108 w 113"/>
                      <a:gd name="T29" fmla="*/ 0 h 34"/>
                      <a:gd name="T30" fmla="*/ 53 w 113"/>
                      <a:gd name="T31" fmla="*/ 5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3"/>
                      <a:gd name="T49" fmla="*/ 0 h 34"/>
                      <a:gd name="T50" fmla="*/ 113 w 113"/>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3" h="34">
                        <a:moveTo>
                          <a:pt x="53" y="5"/>
                        </a:moveTo>
                        <a:lnTo>
                          <a:pt x="40" y="10"/>
                        </a:lnTo>
                        <a:lnTo>
                          <a:pt x="22" y="16"/>
                        </a:lnTo>
                        <a:lnTo>
                          <a:pt x="9" y="20"/>
                        </a:lnTo>
                        <a:lnTo>
                          <a:pt x="1" y="23"/>
                        </a:lnTo>
                        <a:lnTo>
                          <a:pt x="0" y="29"/>
                        </a:lnTo>
                        <a:lnTo>
                          <a:pt x="7" y="31"/>
                        </a:lnTo>
                        <a:lnTo>
                          <a:pt x="23" y="32"/>
                        </a:lnTo>
                        <a:lnTo>
                          <a:pt x="39" y="33"/>
                        </a:lnTo>
                        <a:lnTo>
                          <a:pt x="53" y="32"/>
                        </a:lnTo>
                        <a:lnTo>
                          <a:pt x="64" y="29"/>
                        </a:lnTo>
                        <a:lnTo>
                          <a:pt x="82" y="25"/>
                        </a:lnTo>
                        <a:lnTo>
                          <a:pt x="110" y="21"/>
                        </a:lnTo>
                        <a:lnTo>
                          <a:pt x="112" y="8"/>
                        </a:lnTo>
                        <a:lnTo>
                          <a:pt x="108" y="0"/>
                        </a:lnTo>
                        <a:lnTo>
                          <a:pt x="53" y="5"/>
                        </a:lnTo>
                      </a:path>
                    </a:pathLst>
                  </a:custGeom>
                  <a:solidFill>
                    <a:srgbClr val="3F1F00"/>
                  </a:solidFill>
                  <a:ln w="12700" cap="rnd">
                    <a:noFill/>
                    <a:round/>
                    <a:headEnd/>
                    <a:tailEnd/>
                  </a:ln>
                </p:spPr>
                <p:txBody>
                  <a:bodyPr/>
                  <a:lstStyle/>
                  <a:p>
                    <a:endParaRPr lang="tr-TR"/>
                  </a:p>
                </p:txBody>
              </p:sp>
              <p:sp>
                <p:nvSpPr>
                  <p:cNvPr id="143048" name="Freeform 190"/>
                  <p:cNvSpPr>
                    <a:spLocks/>
                  </p:cNvSpPr>
                  <p:nvPr/>
                </p:nvSpPr>
                <p:spPr bwMode="auto">
                  <a:xfrm>
                    <a:off x="1102" y="2949"/>
                    <a:ext cx="120" cy="29"/>
                  </a:xfrm>
                  <a:custGeom>
                    <a:avLst/>
                    <a:gdLst>
                      <a:gd name="T0" fmla="*/ 2 w 120"/>
                      <a:gd name="T1" fmla="*/ 0 h 29"/>
                      <a:gd name="T2" fmla="*/ 0 w 120"/>
                      <a:gd name="T3" fmla="*/ 11 h 29"/>
                      <a:gd name="T4" fmla="*/ 2 w 120"/>
                      <a:gd name="T5" fmla="*/ 19 h 29"/>
                      <a:gd name="T6" fmla="*/ 30 w 120"/>
                      <a:gd name="T7" fmla="*/ 22 h 29"/>
                      <a:gd name="T8" fmla="*/ 44 w 120"/>
                      <a:gd name="T9" fmla="*/ 22 h 29"/>
                      <a:gd name="T10" fmla="*/ 64 w 120"/>
                      <a:gd name="T11" fmla="*/ 25 h 29"/>
                      <a:gd name="T12" fmla="*/ 87 w 120"/>
                      <a:gd name="T13" fmla="*/ 27 h 29"/>
                      <a:gd name="T14" fmla="*/ 118 w 120"/>
                      <a:gd name="T15" fmla="*/ 28 h 29"/>
                      <a:gd name="T16" fmla="*/ 119 w 120"/>
                      <a:gd name="T17" fmla="*/ 24 h 29"/>
                      <a:gd name="T18" fmla="*/ 119 w 120"/>
                      <a:gd name="T19" fmla="*/ 20 h 29"/>
                      <a:gd name="T20" fmla="*/ 94 w 120"/>
                      <a:gd name="T21" fmla="*/ 13 h 29"/>
                      <a:gd name="T22" fmla="*/ 67 w 120"/>
                      <a:gd name="T23" fmla="*/ 6 h 29"/>
                      <a:gd name="T24" fmla="*/ 51 w 120"/>
                      <a:gd name="T25" fmla="*/ 0 h 29"/>
                      <a:gd name="T26" fmla="*/ 2 w 120"/>
                      <a:gd name="T27" fmla="*/ 0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
                      <a:gd name="T43" fmla="*/ 0 h 29"/>
                      <a:gd name="T44" fmla="*/ 120 w 120"/>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 h="29">
                        <a:moveTo>
                          <a:pt x="2" y="0"/>
                        </a:moveTo>
                        <a:lnTo>
                          <a:pt x="0" y="11"/>
                        </a:lnTo>
                        <a:lnTo>
                          <a:pt x="2" y="19"/>
                        </a:lnTo>
                        <a:lnTo>
                          <a:pt x="30" y="22"/>
                        </a:lnTo>
                        <a:lnTo>
                          <a:pt x="44" y="22"/>
                        </a:lnTo>
                        <a:lnTo>
                          <a:pt x="64" y="25"/>
                        </a:lnTo>
                        <a:lnTo>
                          <a:pt x="87" y="27"/>
                        </a:lnTo>
                        <a:lnTo>
                          <a:pt x="118" y="28"/>
                        </a:lnTo>
                        <a:lnTo>
                          <a:pt x="119" y="24"/>
                        </a:lnTo>
                        <a:lnTo>
                          <a:pt x="119" y="20"/>
                        </a:lnTo>
                        <a:lnTo>
                          <a:pt x="94" y="13"/>
                        </a:lnTo>
                        <a:lnTo>
                          <a:pt x="67" y="6"/>
                        </a:lnTo>
                        <a:lnTo>
                          <a:pt x="51" y="0"/>
                        </a:lnTo>
                        <a:lnTo>
                          <a:pt x="2" y="0"/>
                        </a:lnTo>
                      </a:path>
                    </a:pathLst>
                  </a:custGeom>
                  <a:solidFill>
                    <a:srgbClr val="3F1F00"/>
                  </a:solidFill>
                  <a:ln w="12700" cap="rnd">
                    <a:noFill/>
                    <a:round/>
                    <a:headEnd/>
                    <a:tailEnd/>
                  </a:ln>
                </p:spPr>
                <p:txBody>
                  <a:bodyPr/>
                  <a:lstStyle/>
                  <a:p>
                    <a:endParaRPr lang="tr-TR"/>
                  </a:p>
                </p:txBody>
              </p:sp>
            </p:grpSp>
            <p:sp>
              <p:nvSpPr>
                <p:cNvPr id="143046" name="Freeform 191"/>
                <p:cNvSpPr>
                  <a:spLocks/>
                </p:cNvSpPr>
                <p:nvPr/>
              </p:nvSpPr>
              <p:spPr bwMode="auto">
                <a:xfrm>
                  <a:off x="1002" y="2711"/>
                  <a:ext cx="181" cy="247"/>
                </a:xfrm>
                <a:custGeom>
                  <a:avLst/>
                  <a:gdLst>
                    <a:gd name="T0" fmla="*/ 6 w 181"/>
                    <a:gd name="T1" fmla="*/ 0 h 247"/>
                    <a:gd name="T2" fmla="*/ 0 w 181"/>
                    <a:gd name="T3" fmla="*/ 22 h 247"/>
                    <a:gd name="T4" fmla="*/ 0 w 181"/>
                    <a:gd name="T5" fmla="*/ 56 h 247"/>
                    <a:gd name="T6" fmla="*/ 0 w 181"/>
                    <a:gd name="T7" fmla="*/ 95 h 247"/>
                    <a:gd name="T8" fmla="*/ 6 w 181"/>
                    <a:gd name="T9" fmla="*/ 119 h 247"/>
                    <a:gd name="T10" fmla="*/ 6 w 181"/>
                    <a:gd name="T11" fmla="*/ 129 h 247"/>
                    <a:gd name="T12" fmla="*/ 2 w 181"/>
                    <a:gd name="T13" fmla="*/ 166 h 247"/>
                    <a:gd name="T14" fmla="*/ 4 w 181"/>
                    <a:gd name="T15" fmla="*/ 193 h 247"/>
                    <a:gd name="T16" fmla="*/ 8 w 181"/>
                    <a:gd name="T17" fmla="*/ 230 h 247"/>
                    <a:gd name="T18" fmla="*/ 8 w 181"/>
                    <a:gd name="T19" fmla="*/ 240 h 247"/>
                    <a:gd name="T20" fmla="*/ 19 w 181"/>
                    <a:gd name="T21" fmla="*/ 245 h 247"/>
                    <a:gd name="T22" fmla="*/ 64 w 181"/>
                    <a:gd name="T23" fmla="*/ 239 h 247"/>
                    <a:gd name="T24" fmla="*/ 78 w 181"/>
                    <a:gd name="T25" fmla="*/ 160 h 247"/>
                    <a:gd name="T26" fmla="*/ 81 w 181"/>
                    <a:gd name="T27" fmla="*/ 111 h 247"/>
                    <a:gd name="T28" fmla="*/ 87 w 181"/>
                    <a:gd name="T29" fmla="*/ 67 h 247"/>
                    <a:gd name="T30" fmla="*/ 93 w 181"/>
                    <a:gd name="T31" fmla="*/ 137 h 247"/>
                    <a:gd name="T32" fmla="*/ 99 w 181"/>
                    <a:gd name="T33" fmla="*/ 238 h 247"/>
                    <a:gd name="T34" fmla="*/ 144 w 181"/>
                    <a:gd name="T35" fmla="*/ 246 h 247"/>
                    <a:gd name="T36" fmla="*/ 153 w 181"/>
                    <a:gd name="T37" fmla="*/ 240 h 247"/>
                    <a:gd name="T38" fmla="*/ 165 w 181"/>
                    <a:gd name="T39" fmla="*/ 150 h 247"/>
                    <a:gd name="T40" fmla="*/ 167 w 181"/>
                    <a:gd name="T41" fmla="*/ 107 h 247"/>
                    <a:gd name="T42" fmla="*/ 180 w 181"/>
                    <a:gd name="T43" fmla="*/ 12 h 247"/>
                    <a:gd name="T44" fmla="*/ 176 w 181"/>
                    <a:gd name="T45" fmla="*/ 1 h 247"/>
                    <a:gd name="T46" fmla="*/ 6 w 181"/>
                    <a:gd name="T47" fmla="*/ 0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1"/>
                    <a:gd name="T73" fmla="*/ 0 h 247"/>
                    <a:gd name="T74" fmla="*/ 181 w 181"/>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1" h="247">
                      <a:moveTo>
                        <a:pt x="6" y="0"/>
                      </a:moveTo>
                      <a:lnTo>
                        <a:pt x="0" y="22"/>
                      </a:lnTo>
                      <a:lnTo>
                        <a:pt x="0" y="56"/>
                      </a:lnTo>
                      <a:lnTo>
                        <a:pt x="0" y="95"/>
                      </a:lnTo>
                      <a:lnTo>
                        <a:pt x="6" y="119"/>
                      </a:lnTo>
                      <a:lnTo>
                        <a:pt x="6" y="129"/>
                      </a:lnTo>
                      <a:lnTo>
                        <a:pt x="2" y="166"/>
                      </a:lnTo>
                      <a:lnTo>
                        <a:pt x="4" y="193"/>
                      </a:lnTo>
                      <a:lnTo>
                        <a:pt x="8" y="230"/>
                      </a:lnTo>
                      <a:lnTo>
                        <a:pt x="8" y="240"/>
                      </a:lnTo>
                      <a:lnTo>
                        <a:pt x="19" y="245"/>
                      </a:lnTo>
                      <a:lnTo>
                        <a:pt x="64" y="239"/>
                      </a:lnTo>
                      <a:lnTo>
                        <a:pt x="78" y="160"/>
                      </a:lnTo>
                      <a:lnTo>
                        <a:pt x="81" y="111"/>
                      </a:lnTo>
                      <a:lnTo>
                        <a:pt x="87" y="67"/>
                      </a:lnTo>
                      <a:lnTo>
                        <a:pt x="93" y="137"/>
                      </a:lnTo>
                      <a:lnTo>
                        <a:pt x="99" y="238"/>
                      </a:lnTo>
                      <a:lnTo>
                        <a:pt x="144" y="246"/>
                      </a:lnTo>
                      <a:lnTo>
                        <a:pt x="153" y="240"/>
                      </a:lnTo>
                      <a:lnTo>
                        <a:pt x="165" y="150"/>
                      </a:lnTo>
                      <a:lnTo>
                        <a:pt x="167" y="107"/>
                      </a:lnTo>
                      <a:lnTo>
                        <a:pt x="180" y="12"/>
                      </a:lnTo>
                      <a:lnTo>
                        <a:pt x="176" y="1"/>
                      </a:lnTo>
                      <a:lnTo>
                        <a:pt x="6" y="0"/>
                      </a:lnTo>
                    </a:path>
                  </a:pathLst>
                </a:custGeom>
                <a:solidFill>
                  <a:srgbClr val="000000"/>
                </a:solidFill>
                <a:ln w="12700" cap="rnd">
                  <a:noFill/>
                  <a:round/>
                  <a:headEnd/>
                  <a:tailEnd/>
                </a:ln>
              </p:spPr>
              <p:txBody>
                <a:bodyPr/>
                <a:lstStyle/>
                <a:p>
                  <a:endParaRPr lang="tr-TR"/>
                </a:p>
              </p:txBody>
            </p:sp>
          </p:grpSp>
        </p:grpSp>
        <p:grpSp>
          <p:nvGrpSpPr>
            <p:cNvPr id="866" name="Group 192"/>
            <p:cNvGrpSpPr>
              <a:grpSpLocks/>
            </p:cNvGrpSpPr>
            <p:nvPr/>
          </p:nvGrpSpPr>
          <p:grpSpPr bwMode="auto">
            <a:xfrm>
              <a:off x="758" y="2540"/>
              <a:ext cx="302" cy="472"/>
              <a:chOff x="758" y="2540"/>
              <a:chExt cx="302" cy="472"/>
            </a:xfrm>
          </p:grpSpPr>
          <p:grpSp>
            <p:nvGrpSpPr>
              <p:cNvPr id="867" name="Group 193"/>
              <p:cNvGrpSpPr>
                <a:grpSpLocks/>
              </p:cNvGrpSpPr>
              <p:nvPr/>
            </p:nvGrpSpPr>
            <p:grpSpPr bwMode="auto">
              <a:xfrm>
                <a:off x="758" y="2600"/>
                <a:ext cx="302" cy="412"/>
                <a:chOff x="758" y="2600"/>
                <a:chExt cx="302" cy="412"/>
              </a:xfrm>
            </p:grpSpPr>
            <p:grpSp>
              <p:nvGrpSpPr>
                <p:cNvPr id="868" name="Group 194"/>
                <p:cNvGrpSpPr>
                  <a:grpSpLocks/>
                </p:cNvGrpSpPr>
                <p:nvPr/>
              </p:nvGrpSpPr>
              <p:grpSpPr bwMode="auto">
                <a:xfrm>
                  <a:off x="768" y="2971"/>
                  <a:ext cx="266" cy="41"/>
                  <a:chOff x="768" y="2971"/>
                  <a:chExt cx="266" cy="41"/>
                </a:xfrm>
              </p:grpSpPr>
              <p:sp>
                <p:nvSpPr>
                  <p:cNvPr id="143040" name="Freeform 195"/>
                  <p:cNvSpPr>
                    <a:spLocks/>
                  </p:cNvSpPr>
                  <p:nvPr/>
                </p:nvSpPr>
                <p:spPr bwMode="auto">
                  <a:xfrm>
                    <a:off x="768" y="2980"/>
                    <a:ext cx="80" cy="32"/>
                  </a:xfrm>
                  <a:custGeom>
                    <a:avLst/>
                    <a:gdLst>
                      <a:gd name="T0" fmla="*/ 30 w 80"/>
                      <a:gd name="T1" fmla="*/ 6 h 32"/>
                      <a:gd name="T2" fmla="*/ 13 w 80"/>
                      <a:gd name="T3" fmla="*/ 15 h 32"/>
                      <a:gd name="T4" fmla="*/ 0 w 80"/>
                      <a:gd name="T5" fmla="*/ 23 h 32"/>
                      <a:gd name="T6" fmla="*/ 1 w 80"/>
                      <a:gd name="T7" fmla="*/ 29 h 32"/>
                      <a:gd name="T8" fmla="*/ 10 w 80"/>
                      <a:gd name="T9" fmla="*/ 31 h 32"/>
                      <a:gd name="T10" fmla="*/ 35 w 80"/>
                      <a:gd name="T11" fmla="*/ 30 h 32"/>
                      <a:gd name="T12" fmla="*/ 49 w 80"/>
                      <a:gd name="T13" fmla="*/ 26 h 32"/>
                      <a:gd name="T14" fmla="*/ 57 w 80"/>
                      <a:gd name="T15" fmla="*/ 20 h 32"/>
                      <a:gd name="T16" fmla="*/ 78 w 80"/>
                      <a:gd name="T17" fmla="*/ 16 h 32"/>
                      <a:gd name="T18" fmla="*/ 79 w 80"/>
                      <a:gd name="T19" fmla="*/ 7 h 32"/>
                      <a:gd name="T20" fmla="*/ 75 w 80"/>
                      <a:gd name="T21" fmla="*/ 0 h 32"/>
                      <a:gd name="T22" fmla="*/ 54 w 80"/>
                      <a:gd name="T23" fmla="*/ 5 h 32"/>
                      <a:gd name="T24" fmla="*/ 30 w 80"/>
                      <a:gd name="T25" fmla="*/ 6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32"/>
                      <a:gd name="T41" fmla="*/ 80 w 80"/>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32">
                        <a:moveTo>
                          <a:pt x="30" y="6"/>
                        </a:moveTo>
                        <a:lnTo>
                          <a:pt x="13" y="15"/>
                        </a:lnTo>
                        <a:lnTo>
                          <a:pt x="0" y="23"/>
                        </a:lnTo>
                        <a:lnTo>
                          <a:pt x="1" y="29"/>
                        </a:lnTo>
                        <a:lnTo>
                          <a:pt x="10" y="31"/>
                        </a:lnTo>
                        <a:lnTo>
                          <a:pt x="35" y="30"/>
                        </a:lnTo>
                        <a:lnTo>
                          <a:pt x="49" y="26"/>
                        </a:lnTo>
                        <a:lnTo>
                          <a:pt x="57" y="20"/>
                        </a:lnTo>
                        <a:lnTo>
                          <a:pt x="78" y="16"/>
                        </a:lnTo>
                        <a:lnTo>
                          <a:pt x="79" y="7"/>
                        </a:lnTo>
                        <a:lnTo>
                          <a:pt x="75" y="0"/>
                        </a:lnTo>
                        <a:lnTo>
                          <a:pt x="54" y="5"/>
                        </a:lnTo>
                        <a:lnTo>
                          <a:pt x="30" y="6"/>
                        </a:lnTo>
                      </a:path>
                    </a:pathLst>
                  </a:custGeom>
                  <a:solidFill>
                    <a:srgbClr val="000000"/>
                  </a:solidFill>
                  <a:ln w="12700" cap="rnd">
                    <a:noFill/>
                    <a:round/>
                    <a:headEnd/>
                    <a:tailEnd/>
                  </a:ln>
                </p:spPr>
                <p:txBody>
                  <a:bodyPr/>
                  <a:lstStyle/>
                  <a:p>
                    <a:endParaRPr lang="tr-TR"/>
                  </a:p>
                </p:txBody>
              </p:sp>
              <p:sp>
                <p:nvSpPr>
                  <p:cNvPr id="143041" name="Freeform 196"/>
                  <p:cNvSpPr>
                    <a:spLocks/>
                  </p:cNvSpPr>
                  <p:nvPr/>
                </p:nvSpPr>
                <p:spPr bwMode="auto">
                  <a:xfrm>
                    <a:off x="944" y="2971"/>
                    <a:ext cx="90" cy="33"/>
                  </a:xfrm>
                  <a:custGeom>
                    <a:avLst/>
                    <a:gdLst>
                      <a:gd name="T0" fmla="*/ 1 w 90"/>
                      <a:gd name="T1" fmla="*/ 2 h 33"/>
                      <a:gd name="T2" fmla="*/ 0 w 90"/>
                      <a:gd name="T3" fmla="*/ 15 h 33"/>
                      <a:gd name="T4" fmla="*/ 12 w 90"/>
                      <a:gd name="T5" fmla="*/ 20 h 33"/>
                      <a:gd name="T6" fmla="*/ 25 w 90"/>
                      <a:gd name="T7" fmla="*/ 21 h 33"/>
                      <a:gd name="T8" fmla="*/ 33 w 90"/>
                      <a:gd name="T9" fmla="*/ 24 h 33"/>
                      <a:gd name="T10" fmla="*/ 47 w 90"/>
                      <a:gd name="T11" fmla="*/ 29 h 33"/>
                      <a:gd name="T12" fmla="*/ 73 w 90"/>
                      <a:gd name="T13" fmla="*/ 32 h 33"/>
                      <a:gd name="T14" fmla="*/ 82 w 90"/>
                      <a:gd name="T15" fmla="*/ 31 h 33"/>
                      <a:gd name="T16" fmla="*/ 89 w 90"/>
                      <a:gd name="T17" fmla="*/ 29 h 33"/>
                      <a:gd name="T18" fmla="*/ 89 w 90"/>
                      <a:gd name="T19" fmla="*/ 26 h 33"/>
                      <a:gd name="T20" fmla="*/ 80 w 90"/>
                      <a:gd name="T21" fmla="*/ 18 h 33"/>
                      <a:gd name="T22" fmla="*/ 59 w 90"/>
                      <a:gd name="T23" fmla="*/ 11 h 33"/>
                      <a:gd name="T24" fmla="*/ 44 w 90"/>
                      <a:gd name="T25" fmla="*/ 5 h 33"/>
                      <a:gd name="T26" fmla="*/ 38 w 90"/>
                      <a:gd name="T27" fmla="*/ 0 h 33"/>
                      <a:gd name="T28" fmla="*/ 1 w 90"/>
                      <a:gd name="T29" fmla="*/ 2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33"/>
                      <a:gd name="T47" fmla="*/ 90 w 90"/>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33">
                        <a:moveTo>
                          <a:pt x="1" y="2"/>
                        </a:moveTo>
                        <a:lnTo>
                          <a:pt x="0" y="15"/>
                        </a:lnTo>
                        <a:lnTo>
                          <a:pt x="12" y="20"/>
                        </a:lnTo>
                        <a:lnTo>
                          <a:pt x="25" y="21"/>
                        </a:lnTo>
                        <a:lnTo>
                          <a:pt x="33" y="24"/>
                        </a:lnTo>
                        <a:lnTo>
                          <a:pt x="47" y="29"/>
                        </a:lnTo>
                        <a:lnTo>
                          <a:pt x="73" y="32"/>
                        </a:lnTo>
                        <a:lnTo>
                          <a:pt x="82" y="31"/>
                        </a:lnTo>
                        <a:lnTo>
                          <a:pt x="89" y="29"/>
                        </a:lnTo>
                        <a:lnTo>
                          <a:pt x="89" y="26"/>
                        </a:lnTo>
                        <a:lnTo>
                          <a:pt x="80" y="18"/>
                        </a:lnTo>
                        <a:lnTo>
                          <a:pt x="59" y="11"/>
                        </a:lnTo>
                        <a:lnTo>
                          <a:pt x="44" y="5"/>
                        </a:lnTo>
                        <a:lnTo>
                          <a:pt x="38" y="0"/>
                        </a:lnTo>
                        <a:lnTo>
                          <a:pt x="1" y="2"/>
                        </a:lnTo>
                      </a:path>
                    </a:pathLst>
                  </a:custGeom>
                  <a:solidFill>
                    <a:srgbClr val="000000"/>
                  </a:solidFill>
                  <a:ln w="12700" cap="rnd">
                    <a:noFill/>
                    <a:round/>
                    <a:headEnd/>
                    <a:tailEnd/>
                  </a:ln>
                </p:spPr>
                <p:txBody>
                  <a:bodyPr/>
                  <a:lstStyle/>
                  <a:p>
                    <a:endParaRPr lang="tr-TR"/>
                  </a:p>
                </p:txBody>
              </p:sp>
            </p:grpSp>
            <p:grpSp>
              <p:nvGrpSpPr>
                <p:cNvPr id="869" name="Group 197"/>
                <p:cNvGrpSpPr>
                  <a:grpSpLocks/>
                </p:cNvGrpSpPr>
                <p:nvPr/>
              </p:nvGrpSpPr>
              <p:grpSpPr bwMode="auto">
                <a:xfrm>
                  <a:off x="758" y="2600"/>
                  <a:ext cx="302" cy="389"/>
                  <a:chOff x="758" y="2600"/>
                  <a:chExt cx="302" cy="389"/>
                </a:xfrm>
              </p:grpSpPr>
              <p:grpSp>
                <p:nvGrpSpPr>
                  <p:cNvPr id="870" name="Group 198"/>
                  <p:cNvGrpSpPr>
                    <a:grpSpLocks/>
                  </p:cNvGrpSpPr>
                  <p:nvPr/>
                </p:nvGrpSpPr>
                <p:grpSpPr bwMode="auto">
                  <a:xfrm>
                    <a:off x="797" y="2600"/>
                    <a:ext cx="189" cy="124"/>
                    <a:chOff x="797" y="2600"/>
                    <a:chExt cx="189" cy="124"/>
                  </a:xfrm>
                </p:grpSpPr>
                <p:sp>
                  <p:nvSpPr>
                    <p:cNvPr id="143037" name="Freeform 199"/>
                    <p:cNvSpPr>
                      <a:spLocks/>
                    </p:cNvSpPr>
                    <p:nvPr/>
                  </p:nvSpPr>
                  <p:spPr bwMode="auto">
                    <a:xfrm>
                      <a:off x="797" y="2608"/>
                      <a:ext cx="189" cy="116"/>
                    </a:xfrm>
                    <a:custGeom>
                      <a:avLst/>
                      <a:gdLst>
                        <a:gd name="T0" fmla="*/ 0 w 189"/>
                        <a:gd name="T1" fmla="*/ 22 h 116"/>
                        <a:gd name="T2" fmla="*/ 56 w 189"/>
                        <a:gd name="T3" fmla="*/ 0 h 116"/>
                        <a:gd name="T4" fmla="*/ 118 w 189"/>
                        <a:gd name="T5" fmla="*/ 51 h 116"/>
                        <a:gd name="T6" fmla="*/ 129 w 189"/>
                        <a:gd name="T7" fmla="*/ 3 h 116"/>
                        <a:gd name="T8" fmla="*/ 167 w 189"/>
                        <a:gd name="T9" fmla="*/ 9 h 116"/>
                        <a:gd name="T10" fmla="*/ 188 w 189"/>
                        <a:gd name="T11" fmla="*/ 26 h 116"/>
                        <a:gd name="T12" fmla="*/ 184 w 189"/>
                        <a:gd name="T13" fmla="*/ 115 h 116"/>
                        <a:gd name="T14" fmla="*/ 20 w 189"/>
                        <a:gd name="T15" fmla="*/ 115 h 116"/>
                        <a:gd name="T16" fmla="*/ 0 w 189"/>
                        <a:gd name="T17" fmla="*/ 22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116"/>
                        <a:gd name="T29" fmla="*/ 189 w 189"/>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116">
                          <a:moveTo>
                            <a:pt x="0" y="22"/>
                          </a:moveTo>
                          <a:lnTo>
                            <a:pt x="56" y="0"/>
                          </a:lnTo>
                          <a:lnTo>
                            <a:pt x="118" y="51"/>
                          </a:lnTo>
                          <a:lnTo>
                            <a:pt x="129" y="3"/>
                          </a:lnTo>
                          <a:lnTo>
                            <a:pt x="167" y="9"/>
                          </a:lnTo>
                          <a:lnTo>
                            <a:pt x="188" y="26"/>
                          </a:lnTo>
                          <a:lnTo>
                            <a:pt x="184" y="115"/>
                          </a:lnTo>
                          <a:lnTo>
                            <a:pt x="20" y="115"/>
                          </a:lnTo>
                          <a:lnTo>
                            <a:pt x="0" y="22"/>
                          </a:lnTo>
                        </a:path>
                      </a:pathLst>
                    </a:custGeom>
                    <a:solidFill>
                      <a:srgbClr val="7F0000"/>
                    </a:solidFill>
                    <a:ln w="12700" cap="rnd">
                      <a:noFill/>
                      <a:round/>
                      <a:headEnd/>
                      <a:tailEnd/>
                    </a:ln>
                  </p:spPr>
                  <p:txBody>
                    <a:bodyPr/>
                    <a:lstStyle/>
                    <a:p>
                      <a:endParaRPr lang="tr-TR"/>
                    </a:p>
                  </p:txBody>
                </p:sp>
                <p:sp>
                  <p:nvSpPr>
                    <p:cNvPr id="143038" name="Freeform 200"/>
                    <p:cNvSpPr>
                      <a:spLocks/>
                    </p:cNvSpPr>
                    <p:nvPr/>
                  </p:nvSpPr>
                  <p:spPr bwMode="auto">
                    <a:xfrm>
                      <a:off x="852" y="2600"/>
                      <a:ext cx="74" cy="68"/>
                    </a:xfrm>
                    <a:custGeom>
                      <a:avLst/>
                      <a:gdLst>
                        <a:gd name="T0" fmla="*/ 0 w 74"/>
                        <a:gd name="T1" fmla="*/ 7 h 68"/>
                        <a:gd name="T2" fmla="*/ 6 w 74"/>
                        <a:gd name="T3" fmla="*/ 0 h 68"/>
                        <a:gd name="T4" fmla="*/ 51 w 74"/>
                        <a:gd name="T5" fmla="*/ 12 h 68"/>
                        <a:gd name="T6" fmla="*/ 62 w 74"/>
                        <a:gd name="T7" fmla="*/ 4 h 68"/>
                        <a:gd name="T8" fmla="*/ 70 w 74"/>
                        <a:gd name="T9" fmla="*/ 7 h 68"/>
                        <a:gd name="T10" fmla="*/ 73 w 74"/>
                        <a:gd name="T11" fmla="*/ 46 h 68"/>
                        <a:gd name="T12" fmla="*/ 72 w 74"/>
                        <a:gd name="T13" fmla="*/ 67 h 68"/>
                        <a:gd name="T14" fmla="*/ 0 w 74"/>
                        <a:gd name="T15" fmla="*/ 7 h 68"/>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68"/>
                        <a:gd name="T26" fmla="*/ 74 w 74"/>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68">
                          <a:moveTo>
                            <a:pt x="0" y="7"/>
                          </a:moveTo>
                          <a:lnTo>
                            <a:pt x="6" y="0"/>
                          </a:lnTo>
                          <a:lnTo>
                            <a:pt x="51" y="12"/>
                          </a:lnTo>
                          <a:lnTo>
                            <a:pt x="62" y="4"/>
                          </a:lnTo>
                          <a:lnTo>
                            <a:pt x="70" y="7"/>
                          </a:lnTo>
                          <a:lnTo>
                            <a:pt x="73" y="46"/>
                          </a:lnTo>
                          <a:lnTo>
                            <a:pt x="72" y="67"/>
                          </a:lnTo>
                          <a:lnTo>
                            <a:pt x="0" y="7"/>
                          </a:lnTo>
                        </a:path>
                      </a:pathLst>
                    </a:custGeom>
                    <a:solidFill>
                      <a:srgbClr val="FFDFBF"/>
                    </a:solidFill>
                    <a:ln w="12700" cap="rnd">
                      <a:noFill/>
                      <a:round/>
                      <a:headEnd/>
                      <a:tailEnd/>
                    </a:ln>
                  </p:spPr>
                  <p:txBody>
                    <a:bodyPr/>
                    <a:lstStyle/>
                    <a:p>
                      <a:endParaRPr lang="tr-TR"/>
                    </a:p>
                  </p:txBody>
                </p:sp>
                <p:sp>
                  <p:nvSpPr>
                    <p:cNvPr id="143039" name="Freeform 201"/>
                    <p:cNvSpPr>
                      <a:spLocks/>
                    </p:cNvSpPr>
                    <p:nvPr/>
                  </p:nvSpPr>
                  <p:spPr bwMode="auto">
                    <a:xfrm>
                      <a:off x="877" y="2614"/>
                      <a:ext cx="50" cy="16"/>
                    </a:xfrm>
                    <a:custGeom>
                      <a:avLst/>
                      <a:gdLst>
                        <a:gd name="T0" fmla="*/ 0 w 50"/>
                        <a:gd name="T1" fmla="*/ 15 h 16"/>
                        <a:gd name="T2" fmla="*/ 28 w 50"/>
                        <a:gd name="T3" fmla="*/ 0 h 16"/>
                        <a:gd name="T4" fmla="*/ 49 w 50"/>
                        <a:gd name="T5" fmla="*/ 12 h 16"/>
                        <a:gd name="T6" fmla="*/ 0 60000 65536"/>
                        <a:gd name="T7" fmla="*/ 0 60000 65536"/>
                        <a:gd name="T8" fmla="*/ 0 60000 65536"/>
                        <a:gd name="T9" fmla="*/ 0 w 50"/>
                        <a:gd name="T10" fmla="*/ 0 h 16"/>
                        <a:gd name="T11" fmla="*/ 50 w 50"/>
                        <a:gd name="T12" fmla="*/ 16 h 16"/>
                      </a:gdLst>
                      <a:ahLst/>
                      <a:cxnLst>
                        <a:cxn ang="T6">
                          <a:pos x="T0" y="T1"/>
                        </a:cxn>
                        <a:cxn ang="T7">
                          <a:pos x="T2" y="T3"/>
                        </a:cxn>
                        <a:cxn ang="T8">
                          <a:pos x="T4" y="T5"/>
                        </a:cxn>
                      </a:cxnLst>
                      <a:rect l="T9" t="T10" r="T11" b="T12"/>
                      <a:pathLst>
                        <a:path w="50" h="16">
                          <a:moveTo>
                            <a:pt x="0" y="15"/>
                          </a:moveTo>
                          <a:lnTo>
                            <a:pt x="28" y="0"/>
                          </a:lnTo>
                          <a:lnTo>
                            <a:pt x="49" y="12"/>
                          </a:lnTo>
                        </a:path>
                      </a:pathLst>
                    </a:custGeom>
                    <a:noFill/>
                    <a:ln w="12700" cap="rnd">
                      <a:solidFill>
                        <a:srgbClr val="000000"/>
                      </a:solidFill>
                      <a:round/>
                      <a:headEnd/>
                      <a:tailEnd/>
                    </a:ln>
                  </p:spPr>
                  <p:txBody>
                    <a:bodyPr/>
                    <a:lstStyle/>
                    <a:p>
                      <a:endParaRPr lang="tr-TR"/>
                    </a:p>
                  </p:txBody>
                </p:sp>
              </p:grpSp>
              <p:grpSp>
                <p:nvGrpSpPr>
                  <p:cNvPr id="871" name="Group 202"/>
                  <p:cNvGrpSpPr>
                    <a:grpSpLocks/>
                  </p:cNvGrpSpPr>
                  <p:nvPr/>
                </p:nvGrpSpPr>
                <p:grpSpPr bwMode="auto">
                  <a:xfrm>
                    <a:off x="758" y="2606"/>
                    <a:ext cx="302" cy="383"/>
                    <a:chOff x="758" y="2606"/>
                    <a:chExt cx="302" cy="383"/>
                  </a:xfrm>
                </p:grpSpPr>
                <p:sp>
                  <p:nvSpPr>
                    <p:cNvPr id="143034" name="Freeform 203"/>
                    <p:cNvSpPr>
                      <a:spLocks/>
                    </p:cNvSpPr>
                    <p:nvPr/>
                  </p:nvSpPr>
                  <p:spPr bwMode="auto">
                    <a:xfrm>
                      <a:off x="758" y="2606"/>
                      <a:ext cx="302" cy="383"/>
                    </a:xfrm>
                    <a:custGeom>
                      <a:avLst/>
                      <a:gdLst>
                        <a:gd name="T0" fmla="*/ 95 w 302"/>
                        <a:gd name="T1" fmla="*/ 0 h 383"/>
                        <a:gd name="T2" fmla="*/ 23 w 302"/>
                        <a:gd name="T3" fmla="*/ 28 h 383"/>
                        <a:gd name="T4" fmla="*/ 0 w 302"/>
                        <a:gd name="T5" fmla="*/ 118 h 383"/>
                        <a:gd name="T6" fmla="*/ 56 w 302"/>
                        <a:gd name="T7" fmla="*/ 178 h 383"/>
                        <a:gd name="T8" fmla="*/ 57 w 302"/>
                        <a:gd name="T9" fmla="*/ 189 h 383"/>
                        <a:gd name="T10" fmla="*/ 60 w 302"/>
                        <a:gd name="T11" fmla="*/ 203 h 383"/>
                        <a:gd name="T12" fmla="*/ 67 w 302"/>
                        <a:gd name="T13" fmla="*/ 212 h 383"/>
                        <a:gd name="T14" fmla="*/ 58 w 302"/>
                        <a:gd name="T15" fmla="*/ 277 h 383"/>
                        <a:gd name="T16" fmla="*/ 39 w 302"/>
                        <a:gd name="T17" fmla="*/ 381 h 383"/>
                        <a:gd name="T18" fmla="*/ 59 w 302"/>
                        <a:gd name="T19" fmla="*/ 382 h 383"/>
                        <a:gd name="T20" fmla="*/ 91 w 302"/>
                        <a:gd name="T21" fmla="*/ 376 h 383"/>
                        <a:gd name="T22" fmla="*/ 114 w 302"/>
                        <a:gd name="T23" fmla="*/ 306 h 383"/>
                        <a:gd name="T24" fmla="*/ 125 w 302"/>
                        <a:gd name="T25" fmla="*/ 281 h 383"/>
                        <a:gd name="T26" fmla="*/ 159 w 302"/>
                        <a:gd name="T27" fmla="*/ 213 h 383"/>
                        <a:gd name="T28" fmla="*/ 163 w 302"/>
                        <a:gd name="T29" fmla="*/ 284 h 383"/>
                        <a:gd name="T30" fmla="*/ 181 w 302"/>
                        <a:gd name="T31" fmla="*/ 370 h 383"/>
                        <a:gd name="T32" fmla="*/ 229 w 302"/>
                        <a:gd name="T33" fmla="*/ 371 h 383"/>
                        <a:gd name="T34" fmla="*/ 234 w 302"/>
                        <a:gd name="T35" fmla="*/ 279 h 383"/>
                        <a:gd name="T36" fmla="*/ 230 w 302"/>
                        <a:gd name="T37" fmla="*/ 186 h 383"/>
                        <a:gd name="T38" fmla="*/ 232 w 302"/>
                        <a:gd name="T39" fmla="*/ 140 h 383"/>
                        <a:gd name="T40" fmla="*/ 241 w 302"/>
                        <a:gd name="T41" fmla="*/ 125 h 383"/>
                        <a:gd name="T42" fmla="*/ 246 w 302"/>
                        <a:gd name="T43" fmla="*/ 126 h 383"/>
                        <a:gd name="T44" fmla="*/ 297 w 302"/>
                        <a:gd name="T45" fmla="*/ 110 h 383"/>
                        <a:gd name="T46" fmla="*/ 301 w 302"/>
                        <a:gd name="T47" fmla="*/ 81 h 383"/>
                        <a:gd name="T48" fmla="*/ 220 w 302"/>
                        <a:gd name="T49" fmla="*/ 10 h 383"/>
                        <a:gd name="T50" fmla="*/ 163 w 302"/>
                        <a:gd name="T51" fmla="*/ 0 h 383"/>
                        <a:gd name="T52" fmla="*/ 175 w 302"/>
                        <a:gd name="T53" fmla="*/ 48 h 383"/>
                        <a:gd name="T54" fmla="*/ 161 w 302"/>
                        <a:gd name="T55" fmla="*/ 95 h 383"/>
                        <a:gd name="T56" fmla="*/ 139 w 302"/>
                        <a:gd name="T57" fmla="*/ 51 h 383"/>
                        <a:gd name="T58" fmla="*/ 95 w 302"/>
                        <a:gd name="T59" fmla="*/ 0 h 3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383"/>
                        <a:gd name="T92" fmla="*/ 302 w 302"/>
                        <a:gd name="T93" fmla="*/ 383 h 3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383">
                          <a:moveTo>
                            <a:pt x="95" y="0"/>
                          </a:moveTo>
                          <a:lnTo>
                            <a:pt x="23" y="28"/>
                          </a:lnTo>
                          <a:lnTo>
                            <a:pt x="0" y="118"/>
                          </a:lnTo>
                          <a:lnTo>
                            <a:pt x="56" y="178"/>
                          </a:lnTo>
                          <a:lnTo>
                            <a:pt x="57" y="189"/>
                          </a:lnTo>
                          <a:lnTo>
                            <a:pt x="60" y="203"/>
                          </a:lnTo>
                          <a:lnTo>
                            <a:pt x="67" y="212"/>
                          </a:lnTo>
                          <a:lnTo>
                            <a:pt x="58" y="277"/>
                          </a:lnTo>
                          <a:lnTo>
                            <a:pt x="39" y="381"/>
                          </a:lnTo>
                          <a:lnTo>
                            <a:pt x="59" y="382"/>
                          </a:lnTo>
                          <a:lnTo>
                            <a:pt x="91" y="376"/>
                          </a:lnTo>
                          <a:lnTo>
                            <a:pt x="114" y="306"/>
                          </a:lnTo>
                          <a:lnTo>
                            <a:pt x="125" y="281"/>
                          </a:lnTo>
                          <a:lnTo>
                            <a:pt x="159" y="213"/>
                          </a:lnTo>
                          <a:lnTo>
                            <a:pt x="163" y="284"/>
                          </a:lnTo>
                          <a:lnTo>
                            <a:pt x="181" y="370"/>
                          </a:lnTo>
                          <a:lnTo>
                            <a:pt x="229" y="371"/>
                          </a:lnTo>
                          <a:lnTo>
                            <a:pt x="234" y="279"/>
                          </a:lnTo>
                          <a:lnTo>
                            <a:pt x="230" y="186"/>
                          </a:lnTo>
                          <a:lnTo>
                            <a:pt x="232" y="140"/>
                          </a:lnTo>
                          <a:lnTo>
                            <a:pt x="241" y="125"/>
                          </a:lnTo>
                          <a:lnTo>
                            <a:pt x="246" y="126"/>
                          </a:lnTo>
                          <a:lnTo>
                            <a:pt x="297" y="110"/>
                          </a:lnTo>
                          <a:lnTo>
                            <a:pt x="301" y="81"/>
                          </a:lnTo>
                          <a:lnTo>
                            <a:pt x="220" y="10"/>
                          </a:lnTo>
                          <a:lnTo>
                            <a:pt x="163" y="0"/>
                          </a:lnTo>
                          <a:lnTo>
                            <a:pt x="175" y="48"/>
                          </a:lnTo>
                          <a:lnTo>
                            <a:pt x="161" y="95"/>
                          </a:lnTo>
                          <a:lnTo>
                            <a:pt x="139" y="51"/>
                          </a:lnTo>
                          <a:lnTo>
                            <a:pt x="95" y="0"/>
                          </a:lnTo>
                        </a:path>
                      </a:pathLst>
                    </a:custGeom>
                    <a:solidFill>
                      <a:srgbClr val="5F3F1F"/>
                    </a:solidFill>
                    <a:ln w="12700" cap="rnd">
                      <a:noFill/>
                      <a:round/>
                      <a:headEnd/>
                      <a:tailEnd/>
                    </a:ln>
                  </p:spPr>
                  <p:txBody>
                    <a:bodyPr/>
                    <a:lstStyle/>
                    <a:p>
                      <a:endParaRPr lang="tr-TR"/>
                    </a:p>
                  </p:txBody>
                </p:sp>
                <p:sp>
                  <p:nvSpPr>
                    <p:cNvPr id="143035" name="Freeform 204"/>
                    <p:cNvSpPr>
                      <a:spLocks/>
                    </p:cNvSpPr>
                    <p:nvPr/>
                  </p:nvSpPr>
                  <p:spPr bwMode="auto">
                    <a:xfrm>
                      <a:off x="775" y="2648"/>
                      <a:ext cx="72" cy="99"/>
                    </a:xfrm>
                    <a:custGeom>
                      <a:avLst/>
                      <a:gdLst>
                        <a:gd name="T0" fmla="*/ 35 w 72"/>
                        <a:gd name="T1" fmla="*/ 0 h 99"/>
                        <a:gd name="T2" fmla="*/ 42 w 72"/>
                        <a:gd name="T3" fmla="*/ 24 h 99"/>
                        <a:gd name="T4" fmla="*/ 39 w 72"/>
                        <a:gd name="T5" fmla="*/ 59 h 99"/>
                        <a:gd name="T6" fmla="*/ 0 w 72"/>
                        <a:gd name="T7" fmla="*/ 65 h 99"/>
                        <a:gd name="T8" fmla="*/ 39 w 72"/>
                        <a:gd name="T9" fmla="*/ 67 h 99"/>
                        <a:gd name="T10" fmla="*/ 50 w 72"/>
                        <a:gd name="T11" fmla="*/ 88 h 99"/>
                        <a:gd name="T12" fmla="*/ 71 w 72"/>
                        <a:gd name="T13" fmla="*/ 98 h 99"/>
                        <a:gd name="T14" fmla="*/ 64 w 72"/>
                        <a:gd name="T15" fmla="*/ 80 h 99"/>
                        <a:gd name="T16" fmla="*/ 57 w 72"/>
                        <a:gd name="T17" fmla="*/ 71 h 99"/>
                        <a:gd name="T18" fmla="*/ 53 w 72"/>
                        <a:gd name="T19" fmla="*/ 47 h 99"/>
                        <a:gd name="T20" fmla="*/ 35 w 72"/>
                        <a:gd name="T21" fmla="*/ 0 h 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99"/>
                        <a:gd name="T35" fmla="*/ 72 w 72"/>
                        <a:gd name="T36" fmla="*/ 99 h 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99">
                          <a:moveTo>
                            <a:pt x="35" y="0"/>
                          </a:moveTo>
                          <a:lnTo>
                            <a:pt x="42" y="24"/>
                          </a:lnTo>
                          <a:lnTo>
                            <a:pt x="39" y="59"/>
                          </a:lnTo>
                          <a:lnTo>
                            <a:pt x="0" y="65"/>
                          </a:lnTo>
                          <a:lnTo>
                            <a:pt x="39" y="67"/>
                          </a:lnTo>
                          <a:lnTo>
                            <a:pt x="50" y="88"/>
                          </a:lnTo>
                          <a:lnTo>
                            <a:pt x="71" y="98"/>
                          </a:lnTo>
                          <a:lnTo>
                            <a:pt x="64" y="80"/>
                          </a:lnTo>
                          <a:lnTo>
                            <a:pt x="57" y="71"/>
                          </a:lnTo>
                          <a:lnTo>
                            <a:pt x="53" y="47"/>
                          </a:lnTo>
                          <a:lnTo>
                            <a:pt x="35" y="0"/>
                          </a:lnTo>
                        </a:path>
                      </a:pathLst>
                    </a:custGeom>
                    <a:solidFill>
                      <a:srgbClr val="3F1F00"/>
                    </a:solidFill>
                    <a:ln w="12700" cap="rnd">
                      <a:noFill/>
                      <a:round/>
                      <a:headEnd/>
                      <a:tailEnd/>
                    </a:ln>
                  </p:spPr>
                  <p:txBody>
                    <a:bodyPr/>
                    <a:lstStyle/>
                    <a:p>
                      <a:endParaRPr lang="tr-TR"/>
                    </a:p>
                  </p:txBody>
                </p:sp>
                <p:sp>
                  <p:nvSpPr>
                    <p:cNvPr id="143036" name="Freeform 205"/>
                    <p:cNvSpPr>
                      <a:spLocks/>
                    </p:cNvSpPr>
                    <p:nvPr/>
                  </p:nvSpPr>
                  <p:spPr bwMode="auto">
                    <a:xfrm>
                      <a:off x="844" y="2653"/>
                      <a:ext cx="23" cy="13"/>
                    </a:xfrm>
                    <a:custGeom>
                      <a:avLst/>
                      <a:gdLst>
                        <a:gd name="T0" fmla="*/ 0 w 23"/>
                        <a:gd name="T1" fmla="*/ 12 h 13"/>
                        <a:gd name="T2" fmla="*/ 5 w 23"/>
                        <a:gd name="T3" fmla="*/ 0 h 13"/>
                        <a:gd name="T4" fmla="*/ 22 w 23"/>
                        <a:gd name="T5" fmla="*/ 10 h 13"/>
                        <a:gd name="T6" fmla="*/ 0 w 23"/>
                        <a:gd name="T7" fmla="*/ 12 h 13"/>
                        <a:gd name="T8" fmla="*/ 0 60000 65536"/>
                        <a:gd name="T9" fmla="*/ 0 60000 65536"/>
                        <a:gd name="T10" fmla="*/ 0 60000 65536"/>
                        <a:gd name="T11" fmla="*/ 0 60000 65536"/>
                        <a:gd name="T12" fmla="*/ 0 w 23"/>
                        <a:gd name="T13" fmla="*/ 0 h 13"/>
                        <a:gd name="T14" fmla="*/ 23 w 23"/>
                        <a:gd name="T15" fmla="*/ 13 h 13"/>
                      </a:gdLst>
                      <a:ahLst/>
                      <a:cxnLst>
                        <a:cxn ang="T8">
                          <a:pos x="T0" y="T1"/>
                        </a:cxn>
                        <a:cxn ang="T9">
                          <a:pos x="T2" y="T3"/>
                        </a:cxn>
                        <a:cxn ang="T10">
                          <a:pos x="T4" y="T5"/>
                        </a:cxn>
                        <a:cxn ang="T11">
                          <a:pos x="T6" y="T7"/>
                        </a:cxn>
                      </a:cxnLst>
                      <a:rect l="T12" t="T13" r="T14" b="T15"/>
                      <a:pathLst>
                        <a:path w="23" h="13">
                          <a:moveTo>
                            <a:pt x="0" y="12"/>
                          </a:moveTo>
                          <a:lnTo>
                            <a:pt x="5" y="0"/>
                          </a:lnTo>
                          <a:lnTo>
                            <a:pt x="22" y="10"/>
                          </a:lnTo>
                          <a:lnTo>
                            <a:pt x="0" y="12"/>
                          </a:lnTo>
                        </a:path>
                      </a:pathLst>
                    </a:custGeom>
                    <a:solidFill>
                      <a:srgbClr val="FFDFBF"/>
                    </a:solidFill>
                    <a:ln w="12700" cap="rnd">
                      <a:noFill/>
                      <a:round/>
                      <a:headEnd/>
                      <a:tailEnd/>
                    </a:ln>
                  </p:spPr>
                  <p:txBody>
                    <a:bodyPr/>
                    <a:lstStyle/>
                    <a:p>
                      <a:endParaRPr lang="tr-TR"/>
                    </a:p>
                  </p:txBody>
                </p:sp>
              </p:grpSp>
            </p:grpSp>
          </p:grpSp>
          <p:grpSp>
            <p:nvGrpSpPr>
              <p:cNvPr id="872" name="Group 206"/>
              <p:cNvGrpSpPr>
                <a:grpSpLocks/>
              </p:cNvGrpSpPr>
              <p:nvPr/>
            </p:nvGrpSpPr>
            <p:grpSpPr bwMode="auto">
              <a:xfrm>
                <a:off x="843" y="2540"/>
                <a:ext cx="160" cy="192"/>
                <a:chOff x="843" y="2540"/>
                <a:chExt cx="160" cy="192"/>
              </a:xfrm>
            </p:grpSpPr>
            <p:grpSp>
              <p:nvGrpSpPr>
                <p:cNvPr id="873" name="Group 207"/>
                <p:cNvGrpSpPr>
                  <a:grpSpLocks/>
                </p:cNvGrpSpPr>
                <p:nvPr/>
              </p:nvGrpSpPr>
              <p:grpSpPr bwMode="auto">
                <a:xfrm>
                  <a:off x="843" y="2540"/>
                  <a:ext cx="93" cy="73"/>
                  <a:chOff x="843" y="2540"/>
                  <a:chExt cx="93" cy="73"/>
                </a:xfrm>
              </p:grpSpPr>
              <p:grpSp>
                <p:nvGrpSpPr>
                  <p:cNvPr id="874" name="Group 208"/>
                  <p:cNvGrpSpPr>
                    <a:grpSpLocks/>
                  </p:cNvGrpSpPr>
                  <p:nvPr/>
                </p:nvGrpSpPr>
                <p:grpSpPr bwMode="auto">
                  <a:xfrm>
                    <a:off x="846" y="2540"/>
                    <a:ext cx="82" cy="73"/>
                    <a:chOff x="846" y="2540"/>
                    <a:chExt cx="82" cy="73"/>
                  </a:xfrm>
                </p:grpSpPr>
                <p:sp>
                  <p:nvSpPr>
                    <p:cNvPr id="143025" name="Freeform 209"/>
                    <p:cNvSpPr>
                      <a:spLocks/>
                    </p:cNvSpPr>
                    <p:nvPr/>
                  </p:nvSpPr>
                  <p:spPr bwMode="auto">
                    <a:xfrm>
                      <a:off x="846" y="2540"/>
                      <a:ext cx="82" cy="73"/>
                    </a:xfrm>
                    <a:custGeom>
                      <a:avLst/>
                      <a:gdLst>
                        <a:gd name="T0" fmla="*/ 80 w 82"/>
                        <a:gd name="T1" fmla="*/ 12 h 73"/>
                        <a:gd name="T2" fmla="*/ 81 w 82"/>
                        <a:gd name="T3" fmla="*/ 24 h 73"/>
                        <a:gd name="T4" fmla="*/ 78 w 82"/>
                        <a:gd name="T5" fmla="*/ 28 h 73"/>
                        <a:gd name="T6" fmla="*/ 81 w 82"/>
                        <a:gd name="T7" fmla="*/ 32 h 73"/>
                        <a:gd name="T8" fmla="*/ 80 w 82"/>
                        <a:gd name="T9" fmla="*/ 36 h 73"/>
                        <a:gd name="T10" fmla="*/ 79 w 82"/>
                        <a:gd name="T11" fmla="*/ 42 h 73"/>
                        <a:gd name="T12" fmla="*/ 78 w 82"/>
                        <a:gd name="T13" fmla="*/ 48 h 73"/>
                        <a:gd name="T14" fmla="*/ 79 w 82"/>
                        <a:gd name="T15" fmla="*/ 54 h 73"/>
                        <a:gd name="T16" fmla="*/ 74 w 82"/>
                        <a:gd name="T17" fmla="*/ 58 h 73"/>
                        <a:gd name="T18" fmla="*/ 66 w 82"/>
                        <a:gd name="T19" fmla="*/ 60 h 73"/>
                        <a:gd name="T20" fmla="*/ 69 w 82"/>
                        <a:gd name="T21" fmla="*/ 64 h 73"/>
                        <a:gd name="T22" fmla="*/ 55 w 82"/>
                        <a:gd name="T23" fmla="*/ 72 h 73"/>
                        <a:gd name="T24" fmla="*/ 12 w 82"/>
                        <a:gd name="T25" fmla="*/ 60 h 73"/>
                        <a:gd name="T26" fmla="*/ 10 w 82"/>
                        <a:gd name="T27" fmla="*/ 44 h 73"/>
                        <a:gd name="T28" fmla="*/ 8 w 82"/>
                        <a:gd name="T29" fmla="*/ 42 h 73"/>
                        <a:gd name="T30" fmla="*/ 6 w 82"/>
                        <a:gd name="T31" fmla="*/ 40 h 73"/>
                        <a:gd name="T32" fmla="*/ 2 w 82"/>
                        <a:gd name="T33" fmla="*/ 35 h 73"/>
                        <a:gd name="T34" fmla="*/ 0 w 82"/>
                        <a:gd name="T35" fmla="*/ 27 h 73"/>
                        <a:gd name="T36" fmla="*/ 5 w 82"/>
                        <a:gd name="T37" fmla="*/ 26 h 73"/>
                        <a:gd name="T38" fmla="*/ 4 w 82"/>
                        <a:gd name="T39" fmla="*/ 23 h 73"/>
                        <a:gd name="T40" fmla="*/ 4 w 82"/>
                        <a:gd name="T41" fmla="*/ 17 h 73"/>
                        <a:gd name="T42" fmla="*/ 4 w 82"/>
                        <a:gd name="T43" fmla="*/ 13 h 73"/>
                        <a:gd name="T44" fmla="*/ 8 w 82"/>
                        <a:gd name="T45" fmla="*/ 8 h 73"/>
                        <a:gd name="T46" fmla="*/ 12 w 82"/>
                        <a:gd name="T47" fmla="*/ 5 h 73"/>
                        <a:gd name="T48" fmla="*/ 20 w 82"/>
                        <a:gd name="T49" fmla="*/ 2 h 73"/>
                        <a:gd name="T50" fmla="*/ 29 w 82"/>
                        <a:gd name="T51" fmla="*/ 1 h 73"/>
                        <a:gd name="T52" fmla="*/ 38 w 82"/>
                        <a:gd name="T53" fmla="*/ 0 h 73"/>
                        <a:gd name="T54" fmla="*/ 47 w 82"/>
                        <a:gd name="T55" fmla="*/ 0 h 73"/>
                        <a:gd name="T56" fmla="*/ 56 w 82"/>
                        <a:gd name="T57" fmla="*/ 0 h 73"/>
                        <a:gd name="T58" fmla="*/ 63 w 82"/>
                        <a:gd name="T59" fmla="*/ 1 h 73"/>
                        <a:gd name="T60" fmla="*/ 71 w 82"/>
                        <a:gd name="T61" fmla="*/ 3 h 73"/>
                        <a:gd name="T62" fmla="*/ 76 w 82"/>
                        <a:gd name="T63" fmla="*/ 6 h 73"/>
                        <a:gd name="T64" fmla="*/ 77 w 82"/>
                        <a:gd name="T65" fmla="*/ 8 h 73"/>
                        <a:gd name="T66" fmla="*/ 80 w 82"/>
                        <a:gd name="T67" fmla="*/ 12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73"/>
                        <a:gd name="T104" fmla="*/ 82 w 82"/>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73">
                          <a:moveTo>
                            <a:pt x="80" y="12"/>
                          </a:moveTo>
                          <a:lnTo>
                            <a:pt x="81" y="24"/>
                          </a:lnTo>
                          <a:lnTo>
                            <a:pt x="78" y="28"/>
                          </a:lnTo>
                          <a:lnTo>
                            <a:pt x="81" y="32"/>
                          </a:lnTo>
                          <a:lnTo>
                            <a:pt x="80" y="36"/>
                          </a:lnTo>
                          <a:lnTo>
                            <a:pt x="79" y="42"/>
                          </a:lnTo>
                          <a:lnTo>
                            <a:pt x="78" y="48"/>
                          </a:lnTo>
                          <a:lnTo>
                            <a:pt x="79" y="54"/>
                          </a:lnTo>
                          <a:lnTo>
                            <a:pt x="74" y="58"/>
                          </a:lnTo>
                          <a:lnTo>
                            <a:pt x="66" y="60"/>
                          </a:lnTo>
                          <a:lnTo>
                            <a:pt x="69" y="64"/>
                          </a:lnTo>
                          <a:lnTo>
                            <a:pt x="55" y="72"/>
                          </a:lnTo>
                          <a:lnTo>
                            <a:pt x="12" y="60"/>
                          </a:lnTo>
                          <a:lnTo>
                            <a:pt x="10" y="44"/>
                          </a:lnTo>
                          <a:lnTo>
                            <a:pt x="8" y="42"/>
                          </a:lnTo>
                          <a:lnTo>
                            <a:pt x="6" y="40"/>
                          </a:lnTo>
                          <a:lnTo>
                            <a:pt x="2" y="35"/>
                          </a:lnTo>
                          <a:lnTo>
                            <a:pt x="0" y="27"/>
                          </a:lnTo>
                          <a:lnTo>
                            <a:pt x="5" y="26"/>
                          </a:lnTo>
                          <a:lnTo>
                            <a:pt x="4" y="23"/>
                          </a:lnTo>
                          <a:lnTo>
                            <a:pt x="4" y="17"/>
                          </a:lnTo>
                          <a:lnTo>
                            <a:pt x="4" y="13"/>
                          </a:lnTo>
                          <a:lnTo>
                            <a:pt x="8" y="8"/>
                          </a:lnTo>
                          <a:lnTo>
                            <a:pt x="12" y="5"/>
                          </a:lnTo>
                          <a:lnTo>
                            <a:pt x="20" y="2"/>
                          </a:lnTo>
                          <a:lnTo>
                            <a:pt x="29" y="1"/>
                          </a:lnTo>
                          <a:lnTo>
                            <a:pt x="38" y="0"/>
                          </a:lnTo>
                          <a:lnTo>
                            <a:pt x="47" y="0"/>
                          </a:lnTo>
                          <a:lnTo>
                            <a:pt x="56" y="0"/>
                          </a:lnTo>
                          <a:lnTo>
                            <a:pt x="63" y="1"/>
                          </a:lnTo>
                          <a:lnTo>
                            <a:pt x="71" y="3"/>
                          </a:lnTo>
                          <a:lnTo>
                            <a:pt x="76" y="6"/>
                          </a:lnTo>
                          <a:lnTo>
                            <a:pt x="77" y="8"/>
                          </a:lnTo>
                          <a:lnTo>
                            <a:pt x="80" y="12"/>
                          </a:lnTo>
                        </a:path>
                      </a:pathLst>
                    </a:custGeom>
                    <a:solidFill>
                      <a:srgbClr val="FF7F7F"/>
                    </a:solidFill>
                    <a:ln w="12700" cap="rnd">
                      <a:noFill/>
                      <a:round/>
                      <a:headEnd/>
                      <a:tailEnd/>
                    </a:ln>
                  </p:spPr>
                  <p:txBody>
                    <a:bodyPr/>
                    <a:lstStyle/>
                    <a:p>
                      <a:endParaRPr lang="tr-TR"/>
                    </a:p>
                  </p:txBody>
                </p:sp>
                <p:grpSp>
                  <p:nvGrpSpPr>
                    <p:cNvPr id="875" name="Group 210"/>
                    <p:cNvGrpSpPr>
                      <a:grpSpLocks/>
                    </p:cNvGrpSpPr>
                    <p:nvPr/>
                  </p:nvGrpSpPr>
                  <p:grpSpPr bwMode="auto">
                    <a:xfrm>
                      <a:off x="855" y="2565"/>
                      <a:ext cx="71" cy="35"/>
                      <a:chOff x="855" y="2565"/>
                      <a:chExt cx="71" cy="35"/>
                    </a:xfrm>
                  </p:grpSpPr>
                  <p:sp>
                    <p:nvSpPr>
                      <p:cNvPr id="143027" name="Freeform 211"/>
                      <p:cNvSpPr>
                        <a:spLocks/>
                      </p:cNvSpPr>
                      <p:nvPr/>
                    </p:nvSpPr>
                    <p:spPr bwMode="auto">
                      <a:xfrm>
                        <a:off x="882" y="2565"/>
                        <a:ext cx="27" cy="6"/>
                      </a:xfrm>
                      <a:custGeom>
                        <a:avLst/>
                        <a:gdLst>
                          <a:gd name="T0" fmla="*/ 0 w 27"/>
                          <a:gd name="T1" fmla="*/ 1 h 6"/>
                          <a:gd name="T2" fmla="*/ 12 w 27"/>
                          <a:gd name="T3" fmla="*/ 0 h 6"/>
                          <a:gd name="T4" fmla="*/ 20 w 27"/>
                          <a:gd name="T5" fmla="*/ 1 h 6"/>
                          <a:gd name="T6" fmla="*/ 23 w 27"/>
                          <a:gd name="T7" fmla="*/ 1 h 6"/>
                          <a:gd name="T8" fmla="*/ 26 w 27"/>
                          <a:gd name="T9" fmla="*/ 2 h 6"/>
                          <a:gd name="T10" fmla="*/ 24 w 27"/>
                          <a:gd name="T11" fmla="*/ 3 h 6"/>
                          <a:gd name="T12" fmla="*/ 22 w 27"/>
                          <a:gd name="T13" fmla="*/ 4 h 6"/>
                          <a:gd name="T14" fmla="*/ 23 w 27"/>
                          <a:gd name="T15" fmla="*/ 5 h 6"/>
                          <a:gd name="T16" fmla="*/ 15 w 27"/>
                          <a:gd name="T17" fmla="*/ 4 h 6"/>
                          <a:gd name="T18" fmla="*/ 7 w 27"/>
                          <a:gd name="T19" fmla="*/ 5 h 6"/>
                          <a:gd name="T20" fmla="*/ 11 w 27"/>
                          <a:gd name="T21" fmla="*/ 4 h 6"/>
                          <a:gd name="T22" fmla="*/ 6 w 27"/>
                          <a:gd name="T23" fmla="*/ 3 h 6"/>
                          <a:gd name="T24" fmla="*/ 0 w 27"/>
                          <a:gd name="T25" fmla="*/ 1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6"/>
                          <a:gd name="T41" fmla="*/ 27 w 27"/>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6">
                            <a:moveTo>
                              <a:pt x="0" y="1"/>
                            </a:moveTo>
                            <a:lnTo>
                              <a:pt x="12" y="0"/>
                            </a:lnTo>
                            <a:lnTo>
                              <a:pt x="20" y="1"/>
                            </a:lnTo>
                            <a:lnTo>
                              <a:pt x="23" y="1"/>
                            </a:lnTo>
                            <a:lnTo>
                              <a:pt x="26" y="2"/>
                            </a:lnTo>
                            <a:lnTo>
                              <a:pt x="24" y="3"/>
                            </a:lnTo>
                            <a:lnTo>
                              <a:pt x="22" y="4"/>
                            </a:lnTo>
                            <a:lnTo>
                              <a:pt x="23" y="5"/>
                            </a:lnTo>
                            <a:lnTo>
                              <a:pt x="15" y="4"/>
                            </a:lnTo>
                            <a:lnTo>
                              <a:pt x="7" y="5"/>
                            </a:lnTo>
                            <a:lnTo>
                              <a:pt x="11" y="4"/>
                            </a:lnTo>
                            <a:lnTo>
                              <a:pt x="6" y="3"/>
                            </a:lnTo>
                            <a:lnTo>
                              <a:pt x="0" y="1"/>
                            </a:lnTo>
                          </a:path>
                        </a:pathLst>
                      </a:custGeom>
                      <a:solidFill>
                        <a:srgbClr val="7F5F3F"/>
                      </a:solidFill>
                      <a:ln w="12700" cap="rnd">
                        <a:noFill/>
                        <a:round/>
                        <a:headEnd/>
                        <a:tailEnd/>
                      </a:ln>
                    </p:spPr>
                    <p:txBody>
                      <a:bodyPr/>
                      <a:lstStyle/>
                      <a:p>
                        <a:endParaRPr lang="tr-TR"/>
                      </a:p>
                    </p:txBody>
                  </p:sp>
                  <p:sp>
                    <p:nvSpPr>
                      <p:cNvPr id="143028" name="Freeform 212"/>
                      <p:cNvSpPr>
                        <a:spLocks/>
                      </p:cNvSpPr>
                      <p:nvPr/>
                    </p:nvSpPr>
                    <p:spPr bwMode="auto">
                      <a:xfrm>
                        <a:off x="921" y="2582"/>
                        <a:ext cx="5" cy="2"/>
                      </a:xfrm>
                      <a:custGeom>
                        <a:avLst/>
                        <a:gdLst>
                          <a:gd name="T0" fmla="*/ 0 w 5"/>
                          <a:gd name="T1" fmla="*/ 0 h 2"/>
                          <a:gd name="T2" fmla="*/ 4 w 5"/>
                          <a:gd name="T3" fmla="*/ 0 h 2"/>
                          <a:gd name="T4" fmla="*/ 3 w 5"/>
                          <a:gd name="T5" fmla="*/ 1 h 2"/>
                          <a:gd name="T6" fmla="*/ 0 w 5"/>
                          <a:gd name="T7" fmla="*/ 0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0" y="0"/>
                            </a:moveTo>
                            <a:lnTo>
                              <a:pt x="4" y="0"/>
                            </a:lnTo>
                            <a:lnTo>
                              <a:pt x="3" y="1"/>
                            </a:lnTo>
                            <a:lnTo>
                              <a:pt x="0" y="0"/>
                            </a:lnTo>
                          </a:path>
                        </a:pathLst>
                      </a:custGeom>
                      <a:solidFill>
                        <a:srgbClr val="7F5F3F"/>
                      </a:solidFill>
                      <a:ln w="12700" cap="rnd">
                        <a:noFill/>
                        <a:round/>
                        <a:headEnd/>
                        <a:tailEnd/>
                      </a:ln>
                    </p:spPr>
                    <p:txBody>
                      <a:bodyPr/>
                      <a:lstStyle/>
                      <a:p>
                        <a:endParaRPr lang="tr-TR"/>
                      </a:p>
                    </p:txBody>
                  </p:sp>
                  <p:sp>
                    <p:nvSpPr>
                      <p:cNvPr id="143029" name="Freeform 213"/>
                      <p:cNvSpPr>
                        <a:spLocks/>
                      </p:cNvSpPr>
                      <p:nvPr/>
                    </p:nvSpPr>
                    <p:spPr bwMode="auto">
                      <a:xfrm>
                        <a:off x="855" y="2583"/>
                        <a:ext cx="43" cy="17"/>
                      </a:xfrm>
                      <a:custGeom>
                        <a:avLst/>
                        <a:gdLst>
                          <a:gd name="T0" fmla="*/ 3 w 43"/>
                          <a:gd name="T1" fmla="*/ 2 h 17"/>
                          <a:gd name="T2" fmla="*/ 8 w 43"/>
                          <a:gd name="T3" fmla="*/ 1 h 17"/>
                          <a:gd name="T4" fmla="*/ 18 w 43"/>
                          <a:gd name="T5" fmla="*/ 10 h 17"/>
                          <a:gd name="T6" fmla="*/ 42 w 43"/>
                          <a:gd name="T7" fmla="*/ 16 h 17"/>
                          <a:gd name="T8" fmla="*/ 17 w 43"/>
                          <a:gd name="T9" fmla="*/ 12 h 17"/>
                          <a:gd name="T10" fmla="*/ 7 w 43"/>
                          <a:gd name="T11" fmla="*/ 7 h 17"/>
                          <a:gd name="T12" fmla="*/ 2 w 43"/>
                          <a:gd name="T13" fmla="*/ 9 h 17"/>
                          <a:gd name="T14" fmla="*/ 0 w 43"/>
                          <a:gd name="T15" fmla="*/ 0 h 17"/>
                          <a:gd name="T16" fmla="*/ 3 w 43"/>
                          <a:gd name="T17" fmla="*/ 2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17"/>
                          <a:gd name="T29" fmla="*/ 43 w 43"/>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17">
                            <a:moveTo>
                              <a:pt x="3" y="2"/>
                            </a:moveTo>
                            <a:lnTo>
                              <a:pt x="8" y="1"/>
                            </a:lnTo>
                            <a:lnTo>
                              <a:pt x="18" y="10"/>
                            </a:lnTo>
                            <a:lnTo>
                              <a:pt x="42" y="16"/>
                            </a:lnTo>
                            <a:lnTo>
                              <a:pt x="17" y="12"/>
                            </a:lnTo>
                            <a:lnTo>
                              <a:pt x="7" y="7"/>
                            </a:lnTo>
                            <a:lnTo>
                              <a:pt x="2" y="9"/>
                            </a:lnTo>
                            <a:lnTo>
                              <a:pt x="0" y="0"/>
                            </a:lnTo>
                            <a:lnTo>
                              <a:pt x="3" y="2"/>
                            </a:lnTo>
                          </a:path>
                        </a:pathLst>
                      </a:custGeom>
                      <a:solidFill>
                        <a:srgbClr val="7F5F3F"/>
                      </a:solidFill>
                      <a:ln w="12700" cap="rnd">
                        <a:noFill/>
                        <a:round/>
                        <a:headEnd/>
                        <a:tailEnd/>
                      </a:ln>
                    </p:spPr>
                    <p:txBody>
                      <a:bodyPr/>
                      <a:lstStyle/>
                      <a:p>
                        <a:endParaRPr lang="tr-TR"/>
                      </a:p>
                    </p:txBody>
                  </p:sp>
                </p:grpSp>
              </p:grpSp>
              <p:sp>
                <p:nvSpPr>
                  <p:cNvPr id="143024" name="Freeform 214"/>
                  <p:cNvSpPr>
                    <a:spLocks/>
                  </p:cNvSpPr>
                  <p:nvPr/>
                </p:nvSpPr>
                <p:spPr bwMode="auto">
                  <a:xfrm>
                    <a:off x="843" y="2540"/>
                    <a:ext cx="93" cy="46"/>
                  </a:xfrm>
                  <a:custGeom>
                    <a:avLst/>
                    <a:gdLst>
                      <a:gd name="T0" fmla="*/ 13 w 93"/>
                      <a:gd name="T1" fmla="*/ 45 h 46"/>
                      <a:gd name="T2" fmla="*/ 6 w 93"/>
                      <a:gd name="T3" fmla="*/ 40 h 46"/>
                      <a:gd name="T4" fmla="*/ 2 w 93"/>
                      <a:gd name="T5" fmla="*/ 33 h 46"/>
                      <a:gd name="T6" fmla="*/ 0 w 93"/>
                      <a:gd name="T7" fmla="*/ 24 h 46"/>
                      <a:gd name="T8" fmla="*/ 0 w 93"/>
                      <a:gd name="T9" fmla="*/ 15 h 46"/>
                      <a:gd name="T10" fmla="*/ 3 w 93"/>
                      <a:gd name="T11" fmla="*/ 8 h 46"/>
                      <a:gd name="T12" fmla="*/ 12 w 93"/>
                      <a:gd name="T13" fmla="*/ 3 h 46"/>
                      <a:gd name="T14" fmla="*/ 22 w 93"/>
                      <a:gd name="T15" fmla="*/ 1 h 46"/>
                      <a:gd name="T16" fmla="*/ 40 w 93"/>
                      <a:gd name="T17" fmla="*/ 0 h 46"/>
                      <a:gd name="T18" fmla="*/ 64 w 93"/>
                      <a:gd name="T19" fmla="*/ 1 h 46"/>
                      <a:gd name="T20" fmla="*/ 79 w 93"/>
                      <a:gd name="T21" fmla="*/ 3 h 46"/>
                      <a:gd name="T22" fmla="*/ 88 w 93"/>
                      <a:gd name="T23" fmla="*/ 4 h 46"/>
                      <a:gd name="T24" fmla="*/ 92 w 93"/>
                      <a:gd name="T25" fmla="*/ 4 h 46"/>
                      <a:gd name="T26" fmla="*/ 87 w 93"/>
                      <a:gd name="T27" fmla="*/ 7 h 46"/>
                      <a:gd name="T28" fmla="*/ 83 w 93"/>
                      <a:gd name="T29" fmla="*/ 12 h 46"/>
                      <a:gd name="T30" fmla="*/ 83 w 93"/>
                      <a:gd name="T31" fmla="*/ 14 h 46"/>
                      <a:gd name="T32" fmla="*/ 75 w 93"/>
                      <a:gd name="T33" fmla="*/ 11 h 46"/>
                      <a:gd name="T34" fmla="*/ 64 w 93"/>
                      <a:gd name="T35" fmla="*/ 10 h 46"/>
                      <a:gd name="T36" fmla="*/ 51 w 93"/>
                      <a:gd name="T37" fmla="*/ 10 h 46"/>
                      <a:gd name="T38" fmla="*/ 41 w 93"/>
                      <a:gd name="T39" fmla="*/ 10 h 46"/>
                      <a:gd name="T40" fmla="*/ 31 w 93"/>
                      <a:gd name="T41" fmla="*/ 10 h 46"/>
                      <a:gd name="T42" fmla="*/ 36 w 93"/>
                      <a:gd name="T43" fmla="*/ 11 h 46"/>
                      <a:gd name="T44" fmla="*/ 36 w 93"/>
                      <a:gd name="T45" fmla="*/ 14 h 46"/>
                      <a:gd name="T46" fmla="*/ 33 w 93"/>
                      <a:gd name="T47" fmla="*/ 17 h 46"/>
                      <a:gd name="T48" fmla="*/ 27 w 93"/>
                      <a:gd name="T49" fmla="*/ 22 h 46"/>
                      <a:gd name="T50" fmla="*/ 24 w 93"/>
                      <a:gd name="T51" fmla="*/ 27 h 46"/>
                      <a:gd name="T52" fmla="*/ 24 w 93"/>
                      <a:gd name="T53" fmla="*/ 33 h 46"/>
                      <a:gd name="T54" fmla="*/ 16 w 93"/>
                      <a:gd name="T55" fmla="*/ 30 h 46"/>
                      <a:gd name="T56" fmla="*/ 16 w 93"/>
                      <a:gd name="T57" fmla="*/ 27 h 46"/>
                      <a:gd name="T58" fmla="*/ 11 w 93"/>
                      <a:gd name="T59" fmla="*/ 26 h 46"/>
                      <a:gd name="T60" fmla="*/ 5 w 93"/>
                      <a:gd name="T61" fmla="*/ 26 h 46"/>
                      <a:gd name="T62" fmla="*/ 4 w 93"/>
                      <a:gd name="T63" fmla="*/ 28 h 46"/>
                      <a:gd name="T64" fmla="*/ 6 w 93"/>
                      <a:gd name="T65" fmla="*/ 36 h 46"/>
                      <a:gd name="T66" fmla="*/ 10 w 93"/>
                      <a:gd name="T67" fmla="*/ 40 h 46"/>
                      <a:gd name="T68" fmla="*/ 13 w 93"/>
                      <a:gd name="T69" fmla="*/ 45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
                      <a:gd name="T106" fmla="*/ 0 h 46"/>
                      <a:gd name="T107" fmla="*/ 93 w 93"/>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 h="46">
                        <a:moveTo>
                          <a:pt x="13" y="45"/>
                        </a:moveTo>
                        <a:lnTo>
                          <a:pt x="6" y="40"/>
                        </a:lnTo>
                        <a:lnTo>
                          <a:pt x="2" y="33"/>
                        </a:lnTo>
                        <a:lnTo>
                          <a:pt x="0" y="24"/>
                        </a:lnTo>
                        <a:lnTo>
                          <a:pt x="0" y="15"/>
                        </a:lnTo>
                        <a:lnTo>
                          <a:pt x="3" y="8"/>
                        </a:lnTo>
                        <a:lnTo>
                          <a:pt x="12" y="3"/>
                        </a:lnTo>
                        <a:lnTo>
                          <a:pt x="22" y="1"/>
                        </a:lnTo>
                        <a:lnTo>
                          <a:pt x="40" y="0"/>
                        </a:lnTo>
                        <a:lnTo>
                          <a:pt x="64" y="1"/>
                        </a:lnTo>
                        <a:lnTo>
                          <a:pt x="79" y="3"/>
                        </a:lnTo>
                        <a:lnTo>
                          <a:pt x="88" y="4"/>
                        </a:lnTo>
                        <a:lnTo>
                          <a:pt x="92" y="4"/>
                        </a:lnTo>
                        <a:lnTo>
                          <a:pt x="87" y="7"/>
                        </a:lnTo>
                        <a:lnTo>
                          <a:pt x="83" y="12"/>
                        </a:lnTo>
                        <a:lnTo>
                          <a:pt x="83" y="14"/>
                        </a:lnTo>
                        <a:lnTo>
                          <a:pt x="75" y="11"/>
                        </a:lnTo>
                        <a:lnTo>
                          <a:pt x="64" y="10"/>
                        </a:lnTo>
                        <a:lnTo>
                          <a:pt x="51" y="10"/>
                        </a:lnTo>
                        <a:lnTo>
                          <a:pt x="41" y="10"/>
                        </a:lnTo>
                        <a:lnTo>
                          <a:pt x="31" y="10"/>
                        </a:lnTo>
                        <a:lnTo>
                          <a:pt x="36" y="11"/>
                        </a:lnTo>
                        <a:lnTo>
                          <a:pt x="36" y="14"/>
                        </a:lnTo>
                        <a:lnTo>
                          <a:pt x="33" y="17"/>
                        </a:lnTo>
                        <a:lnTo>
                          <a:pt x="27" y="22"/>
                        </a:lnTo>
                        <a:lnTo>
                          <a:pt x="24" y="27"/>
                        </a:lnTo>
                        <a:lnTo>
                          <a:pt x="24" y="33"/>
                        </a:lnTo>
                        <a:lnTo>
                          <a:pt x="16" y="30"/>
                        </a:lnTo>
                        <a:lnTo>
                          <a:pt x="16" y="27"/>
                        </a:lnTo>
                        <a:lnTo>
                          <a:pt x="11" y="26"/>
                        </a:lnTo>
                        <a:lnTo>
                          <a:pt x="5" y="26"/>
                        </a:lnTo>
                        <a:lnTo>
                          <a:pt x="4" y="28"/>
                        </a:lnTo>
                        <a:lnTo>
                          <a:pt x="6" y="36"/>
                        </a:lnTo>
                        <a:lnTo>
                          <a:pt x="10" y="40"/>
                        </a:lnTo>
                        <a:lnTo>
                          <a:pt x="13" y="45"/>
                        </a:lnTo>
                      </a:path>
                    </a:pathLst>
                  </a:custGeom>
                  <a:solidFill>
                    <a:srgbClr val="BF7F1F"/>
                  </a:solidFill>
                  <a:ln w="12700" cap="rnd">
                    <a:noFill/>
                    <a:round/>
                    <a:headEnd/>
                    <a:tailEnd/>
                  </a:ln>
                </p:spPr>
                <p:txBody>
                  <a:bodyPr/>
                  <a:lstStyle/>
                  <a:p>
                    <a:endParaRPr lang="tr-TR"/>
                  </a:p>
                </p:txBody>
              </p:sp>
            </p:grpSp>
            <p:sp>
              <p:nvSpPr>
                <p:cNvPr id="143022" name="Freeform 215"/>
                <p:cNvSpPr>
                  <a:spLocks/>
                </p:cNvSpPr>
                <p:nvPr/>
              </p:nvSpPr>
              <p:spPr bwMode="auto">
                <a:xfrm>
                  <a:off x="923" y="2709"/>
                  <a:ext cx="80" cy="23"/>
                </a:xfrm>
                <a:custGeom>
                  <a:avLst/>
                  <a:gdLst>
                    <a:gd name="T0" fmla="*/ 79 w 80"/>
                    <a:gd name="T1" fmla="*/ 20 h 23"/>
                    <a:gd name="T2" fmla="*/ 61 w 80"/>
                    <a:gd name="T3" fmla="*/ 22 h 23"/>
                    <a:gd name="T4" fmla="*/ 35 w 80"/>
                    <a:gd name="T5" fmla="*/ 20 h 23"/>
                    <a:gd name="T6" fmla="*/ 13 w 80"/>
                    <a:gd name="T7" fmla="*/ 17 h 23"/>
                    <a:gd name="T8" fmla="*/ 0 w 80"/>
                    <a:gd name="T9" fmla="*/ 4 h 23"/>
                    <a:gd name="T10" fmla="*/ 36 w 80"/>
                    <a:gd name="T11" fmla="*/ 6 h 23"/>
                    <a:gd name="T12" fmla="*/ 33 w 80"/>
                    <a:gd name="T13" fmla="*/ 0 h 23"/>
                    <a:gd name="T14" fmla="*/ 50 w 80"/>
                    <a:gd name="T15" fmla="*/ 1 h 23"/>
                    <a:gd name="T16" fmla="*/ 66 w 80"/>
                    <a:gd name="T17" fmla="*/ 6 h 23"/>
                    <a:gd name="T18" fmla="*/ 73 w 80"/>
                    <a:gd name="T19" fmla="*/ 7 h 23"/>
                    <a:gd name="T20" fmla="*/ 79 w 80"/>
                    <a:gd name="T21" fmla="*/ 2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23"/>
                    <a:gd name="T35" fmla="*/ 80 w 80"/>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23">
                      <a:moveTo>
                        <a:pt x="79" y="20"/>
                      </a:moveTo>
                      <a:lnTo>
                        <a:pt x="61" y="22"/>
                      </a:lnTo>
                      <a:lnTo>
                        <a:pt x="35" y="20"/>
                      </a:lnTo>
                      <a:lnTo>
                        <a:pt x="13" y="17"/>
                      </a:lnTo>
                      <a:lnTo>
                        <a:pt x="0" y="4"/>
                      </a:lnTo>
                      <a:lnTo>
                        <a:pt x="36" y="6"/>
                      </a:lnTo>
                      <a:lnTo>
                        <a:pt x="33" y="0"/>
                      </a:lnTo>
                      <a:lnTo>
                        <a:pt x="50" y="1"/>
                      </a:lnTo>
                      <a:lnTo>
                        <a:pt x="66" y="6"/>
                      </a:lnTo>
                      <a:lnTo>
                        <a:pt x="73" y="7"/>
                      </a:lnTo>
                      <a:lnTo>
                        <a:pt x="79" y="20"/>
                      </a:lnTo>
                    </a:path>
                  </a:pathLst>
                </a:custGeom>
                <a:solidFill>
                  <a:srgbClr val="FF7F7F"/>
                </a:solidFill>
                <a:ln w="12700" cap="rnd">
                  <a:noFill/>
                  <a:round/>
                  <a:headEnd/>
                  <a:tailEnd/>
                </a:ln>
              </p:spPr>
              <p:txBody>
                <a:bodyPr/>
                <a:lstStyle/>
                <a:p>
                  <a:endParaRPr lang="tr-TR"/>
                </a:p>
              </p:txBody>
            </p:sp>
          </p:grpSp>
        </p:grpSp>
        <p:sp>
          <p:nvSpPr>
            <p:cNvPr id="142957" name="Freeform 216"/>
            <p:cNvSpPr>
              <a:spLocks/>
            </p:cNvSpPr>
            <p:nvPr/>
          </p:nvSpPr>
          <p:spPr bwMode="auto">
            <a:xfrm>
              <a:off x="1313" y="2807"/>
              <a:ext cx="24" cy="37"/>
            </a:xfrm>
            <a:custGeom>
              <a:avLst/>
              <a:gdLst>
                <a:gd name="T0" fmla="*/ 22 w 24"/>
                <a:gd name="T1" fmla="*/ 0 h 37"/>
                <a:gd name="T2" fmla="*/ 23 w 24"/>
                <a:gd name="T3" fmla="*/ 20 h 37"/>
                <a:gd name="T4" fmla="*/ 11 w 24"/>
                <a:gd name="T5" fmla="*/ 32 h 37"/>
                <a:gd name="T6" fmla="*/ 5 w 24"/>
                <a:gd name="T7" fmla="*/ 36 h 37"/>
                <a:gd name="T8" fmla="*/ 6 w 24"/>
                <a:gd name="T9" fmla="*/ 19 h 37"/>
                <a:gd name="T10" fmla="*/ 4 w 24"/>
                <a:gd name="T11" fmla="*/ 21 h 37"/>
                <a:gd name="T12" fmla="*/ 1 w 24"/>
                <a:gd name="T13" fmla="*/ 26 h 37"/>
                <a:gd name="T14" fmla="*/ 0 w 24"/>
                <a:gd name="T15" fmla="*/ 20 h 37"/>
                <a:gd name="T16" fmla="*/ 3 w 24"/>
                <a:gd name="T17" fmla="*/ 9 h 37"/>
                <a:gd name="T18" fmla="*/ 11 w 24"/>
                <a:gd name="T19" fmla="*/ 0 h 37"/>
                <a:gd name="T20" fmla="*/ 22 w 24"/>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37"/>
                <a:gd name="T35" fmla="*/ 24 w 24"/>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37">
                  <a:moveTo>
                    <a:pt x="22" y="0"/>
                  </a:moveTo>
                  <a:lnTo>
                    <a:pt x="23" y="20"/>
                  </a:lnTo>
                  <a:lnTo>
                    <a:pt x="11" y="32"/>
                  </a:lnTo>
                  <a:lnTo>
                    <a:pt x="5" y="36"/>
                  </a:lnTo>
                  <a:lnTo>
                    <a:pt x="6" y="19"/>
                  </a:lnTo>
                  <a:lnTo>
                    <a:pt x="4" y="21"/>
                  </a:lnTo>
                  <a:lnTo>
                    <a:pt x="1" y="26"/>
                  </a:lnTo>
                  <a:lnTo>
                    <a:pt x="0" y="20"/>
                  </a:lnTo>
                  <a:lnTo>
                    <a:pt x="3" y="9"/>
                  </a:lnTo>
                  <a:lnTo>
                    <a:pt x="11" y="0"/>
                  </a:lnTo>
                  <a:lnTo>
                    <a:pt x="22" y="0"/>
                  </a:lnTo>
                </a:path>
              </a:pathLst>
            </a:custGeom>
            <a:solidFill>
              <a:srgbClr val="FF7F9F"/>
            </a:solidFill>
            <a:ln w="12700" cap="rnd">
              <a:noFill/>
              <a:round/>
              <a:headEnd/>
              <a:tailEnd/>
            </a:ln>
          </p:spPr>
          <p:txBody>
            <a:bodyPr/>
            <a:lstStyle/>
            <a:p>
              <a:endParaRPr lang="tr-TR"/>
            </a:p>
          </p:txBody>
        </p:sp>
        <p:sp>
          <p:nvSpPr>
            <p:cNvPr id="142958" name="Freeform 217"/>
            <p:cNvSpPr>
              <a:spLocks/>
            </p:cNvSpPr>
            <p:nvPr/>
          </p:nvSpPr>
          <p:spPr bwMode="auto">
            <a:xfrm>
              <a:off x="1167" y="2797"/>
              <a:ext cx="28" cy="34"/>
            </a:xfrm>
            <a:custGeom>
              <a:avLst/>
              <a:gdLst>
                <a:gd name="T0" fmla="*/ 19 w 28"/>
                <a:gd name="T1" fmla="*/ 0 h 34"/>
                <a:gd name="T2" fmla="*/ 27 w 28"/>
                <a:gd name="T3" fmla="*/ 17 h 34"/>
                <a:gd name="T4" fmla="*/ 13 w 28"/>
                <a:gd name="T5" fmla="*/ 33 h 34"/>
                <a:gd name="T6" fmla="*/ 8 w 28"/>
                <a:gd name="T7" fmla="*/ 31 h 34"/>
                <a:gd name="T8" fmla="*/ 0 w 28"/>
                <a:gd name="T9" fmla="*/ 30 h 34"/>
                <a:gd name="T10" fmla="*/ 3 w 28"/>
                <a:gd name="T11" fmla="*/ 25 h 34"/>
                <a:gd name="T12" fmla="*/ 4 w 28"/>
                <a:gd name="T13" fmla="*/ 18 h 34"/>
                <a:gd name="T14" fmla="*/ 0 w 28"/>
                <a:gd name="T15" fmla="*/ 12 h 34"/>
                <a:gd name="T16" fmla="*/ 3 w 28"/>
                <a:gd name="T17" fmla="*/ 1 h 34"/>
                <a:gd name="T18" fmla="*/ 19 w 28"/>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34"/>
                <a:gd name="T32" fmla="*/ 28 w 28"/>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34">
                  <a:moveTo>
                    <a:pt x="19" y="0"/>
                  </a:moveTo>
                  <a:lnTo>
                    <a:pt x="27" y="17"/>
                  </a:lnTo>
                  <a:lnTo>
                    <a:pt x="13" y="33"/>
                  </a:lnTo>
                  <a:lnTo>
                    <a:pt x="8" y="31"/>
                  </a:lnTo>
                  <a:lnTo>
                    <a:pt x="0" y="30"/>
                  </a:lnTo>
                  <a:lnTo>
                    <a:pt x="3" y="25"/>
                  </a:lnTo>
                  <a:lnTo>
                    <a:pt x="4" y="18"/>
                  </a:lnTo>
                  <a:lnTo>
                    <a:pt x="0" y="12"/>
                  </a:lnTo>
                  <a:lnTo>
                    <a:pt x="3" y="1"/>
                  </a:lnTo>
                  <a:lnTo>
                    <a:pt x="19" y="0"/>
                  </a:lnTo>
                </a:path>
              </a:pathLst>
            </a:custGeom>
            <a:solidFill>
              <a:srgbClr val="FF7F9F"/>
            </a:solidFill>
            <a:ln w="12700" cap="rnd">
              <a:noFill/>
              <a:round/>
              <a:headEnd/>
              <a:tailEnd/>
            </a:ln>
          </p:spPr>
          <p:txBody>
            <a:bodyPr/>
            <a:lstStyle/>
            <a:p>
              <a:endParaRPr lang="tr-TR"/>
            </a:p>
          </p:txBody>
        </p:sp>
        <p:grpSp>
          <p:nvGrpSpPr>
            <p:cNvPr id="876" name="Group 218"/>
            <p:cNvGrpSpPr>
              <a:grpSpLocks/>
            </p:cNvGrpSpPr>
            <p:nvPr/>
          </p:nvGrpSpPr>
          <p:grpSpPr bwMode="auto">
            <a:xfrm>
              <a:off x="1435" y="2570"/>
              <a:ext cx="192" cy="461"/>
              <a:chOff x="1435" y="2570"/>
              <a:chExt cx="192" cy="461"/>
            </a:xfrm>
          </p:grpSpPr>
          <p:sp>
            <p:nvSpPr>
              <p:cNvPr id="143004" name="Freeform 219"/>
              <p:cNvSpPr>
                <a:spLocks/>
              </p:cNvSpPr>
              <p:nvPr/>
            </p:nvSpPr>
            <p:spPr bwMode="auto">
              <a:xfrm>
                <a:off x="1475" y="2885"/>
                <a:ext cx="100" cy="134"/>
              </a:xfrm>
              <a:custGeom>
                <a:avLst/>
                <a:gdLst>
                  <a:gd name="T0" fmla="*/ 22 w 100"/>
                  <a:gd name="T1" fmla="*/ 0 h 134"/>
                  <a:gd name="T2" fmla="*/ 20 w 100"/>
                  <a:gd name="T3" fmla="*/ 16 h 134"/>
                  <a:gd name="T4" fmla="*/ 18 w 100"/>
                  <a:gd name="T5" fmla="*/ 34 h 134"/>
                  <a:gd name="T6" fmla="*/ 18 w 100"/>
                  <a:gd name="T7" fmla="*/ 51 h 134"/>
                  <a:gd name="T8" fmla="*/ 20 w 100"/>
                  <a:gd name="T9" fmla="*/ 68 h 134"/>
                  <a:gd name="T10" fmla="*/ 20 w 100"/>
                  <a:gd name="T11" fmla="*/ 81 h 134"/>
                  <a:gd name="T12" fmla="*/ 20 w 100"/>
                  <a:gd name="T13" fmla="*/ 98 h 134"/>
                  <a:gd name="T14" fmla="*/ 18 w 100"/>
                  <a:gd name="T15" fmla="*/ 105 h 134"/>
                  <a:gd name="T16" fmla="*/ 5 w 100"/>
                  <a:gd name="T17" fmla="*/ 125 h 134"/>
                  <a:gd name="T18" fmla="*/ 0 w 100"/>
                  <a:gd name="T19" fmla="*/ 133 h 134"/>
                  <a:gd name="T20" fmla="*/ 21 w 100"/>
                  <a:gd name="T21" fmla="*/ 133 h 134"/>
                  <a:gd name="T22" fmla="*/ 31 w 100"/>
                  <a:gd name="T23" fmla="*/ 124 h 134"/>
                  <a:gd name="T24" fmla="*/ 37 w 100"/>
                  <a:gd name="T25" fmla="*/ 113 h 134"/>
                  <a:gd name="T26" fmla="*/ 40 w 100"/>
                  <a:gd name="T27" fmla="*/ 97 h 134"/>
                  <a:gd name="T28" fmla="*/ 53 w 100"/>
                  <a:gd name="T29" fmla="*/ 51 h 134"/>
                  <a:gd name="T30" fmla="*/ 57 w 100"/>
                  <a:gd name="T31" fmla="*/ 39 h 134"/>
                  <a:gd name="T32" fmla="*/ 54 w 100"/>
                  <a:gd name="T33" fmla="*/ 63 h 134"/>
                  <a:gd name="T34" fmla="*/ 57 w 100"/>
                  <a:gd name="T35" fmla="*/ 78 h 134"/>
                  <a:gd name="T36" fmla="*/ 59 w 100"/>
                  <a:gd name="T37" fmla="*/ 92 h 134"/>
                  <a:gd name="T38" fmla="*/ 56 w 100"/>
                  <a:gd name="T39" fmla="*/ 105 h 134"/>
                  <a:gd name="T40" fmla="*/ 58 w 100"/>
                  <a:gd name="T41" fmla="*/ 111 h 134"/>
                  <a:gd name="T42" fmla="*/ 72 w 100"/>
                  <a:gd name="T43" fmla="*/ 131 h 134"/>
                  <a:gd name="T44" fmla="*/ 84 w 100"/>
                  <a:gd name="T45" fmla="*/ 131 h 134"/>
                  <a:gd name="T46" fmla="*/ 90 w 100"/>
                  <a:gd name="T47" fmla="*/ 131 h 134"/>
                  <a:gd name="T48" fmla="*/ 97 w 100"/>
                  <a:gd name="T49" fmla="*/ 127 h 134"/>
                  <a:gd name="T50" fmla="*/ 79 w 100"/>
                  <a:gd name="T51" fmla="*/ 105 h 134"/>
                  <a:gd name="T52" fmla="*/ 88 w 100"/>
                  <a:gd name="T53" fmla="*/ 59 h 134"/>
                  <a:gd name="T54" fmla="*/ 92 w 100"/>
                  <a:gd name="T55" fmla="*/ 38 h 134"/>
                  <a:gd name="T56" fmla="*/ 99 w 100"/>
                  <a:gd name="T57" fmla="*/ 1 h 134"/>
                  <a:gd name="T58" fmla="*/ 22 w 100"/>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0"/>
                  <a:gd name="T91" fmla="*/ 0 h 134"/>
                  <a:gd name="T92" fmla="*/ 100 w 100"/>
                  <a:gd name="T93" fmla="*/ 134 h 1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0" h="134">
                    <a:moveTo>
                      <a:pt x="22" y="0"/>
                    </a:moveTo>
                    <a:lnTo>
                      <a:pt x="20" y="16"/>
                    </a:lnTo>
                    <a:lnTo>
                      <a:pt x="18" y="34"/>
                    </a:lnTo>
                    <a:lnTo>
                      <a:pt x="18" y="51"/>
                    </a:lnTo>
                    <a:lnTo>
                      <a:pt x="20" y="68"/>
                    </a:lnTo>
                    <a:lnTo>
                      <a:pt x="20" y="81"/>
                    </a:lnTo>
                    <a:lnTo>
                      <a:pt x="20" y="98"/>
                    </a:lnTo>
                    <a:lnTo>
                      <a:pt x="18" y="105"/>
                    </a:lnTo>
                    <a:lnTo>
                      <a:pt x="5" y="125"/>
                    </a:lnTo>
                    <a:lnTo>
                      <a:pt x="0" y="133"/>
                    </a:lnTo>
                    <a:lnTo>
                      <a:pt x="21" y="133"/>
                    </a:lnTo>
                    <a:lnTo>
                      <a:pt x="31" y="124"/>
                    </a:lnTo>
                    <a:lnTo>
                      <a:pt x="37" y="113"/>
                    </a:lnTo>
                    <a:lnTo>
                      <a:pt x="40" y="97"/>
                    </a:lnTo>
                    <a:lnTo>
                      <a:pt x="53" y="51"/>
                    </a:lnTo>
                    <a:lnTo>
                      <a:pt x="57" y="39"/>
                    </a:lnTo>
                    <a:lnTo>
                      <a:pt x="54" y="63"/>
                    </a:lnTo>
                    <a:lnTo>
                      <a:pt x="57" y="78"/>
                    </a:lnTo>
                    <a:lnTo>
                      <a:pt x="59" y="92"/>
                    </a:lnTo>
                    <a:lnTo>
                      <a:pt x="56" y="105"/>
                    </a:lnTo>
                    <a:lnTo>
                      <a:pt x="58" y="111"/>
                    </a:lnTo>
                    <a:lnTo>
                      <a:pt x="72" y="131"/>
                    </a:lnTo>
                    <a:lnTo>
                      <a:pt x="84" y="131"/>
                    </a:lnTo>
                    <a:lnTo>
                      <a:pt x="90" y="131"/>
                    </a:lnTo>
                    <a:lnTo>
                      <a:pt x="97" y="127"/>
                    </a:lnTo>
                    <a:lnTo>
                      <a:pt x="79" y="105"/>
                    </a:lnTo>
                    <a:lnTo>
                      <a:pt x="88" y="59"/>
                    </a:lnTo>
                    <a:lnTo>
                      <a:pt x="92" y="38"/>
                    </a:lnTo>
                    <a:lnTo>
                      <a:pt x="99" y="1"/>
                    </a:lnTo>
                    <a:lnTo>
                      <a:pt x="22" y="0"/>
                    </a:lnTo>
                  </a:path>
                </a:pathLst>
              </a:custGeom>
              <a:solidFill>
                <a:srgbClr val="7F3F00"/>
              </a:solidFill>
              <a:ln w="12700" cap="rnd">
                <a:noFill/>
                <a:round/>
                <a:headEnd/>
                <a:tailEnd/>
              </a:ln>
            </p:spPr>
            <p:txBody>
              <a:bodyPr/>
              <a:lstStyle/>
              <a:p>
                <a:endParaRPr lang="tr-TR"/>
              </a:p>
            </p:txBody>
          </p:sp>
          <p:grpSp>
            <p:nvGrpSpPr>
              <p:cNvPr id="877" name="Group 220"/>
              <p:cNvGrpSpPr>
                <a:grpSpLocks/>
              </p:cNvGrpSpPr>
              <p:nvPr/>
            </p:nvGrpSpPr>
            <p:grpSpPr bwMode="auto">
              <a:xfrm>
                <a:off x="1437" y="2717"/>
                <a:ext cx="186" cy="133"/>
                <a:chOff x="1437" y="2717"/>
                <a:chExt cx="186" cy="133"/>
              </a:xfrm>
            </p:grpSpPr>
            <p:sp>
              <p:nvSpPr>
                <p:cNvPr id="143017" name="Freeform 221"/>
                <p:cNvSpPr>
                  <a:spLocks/>
                </p:cNvSpPr>
                <p:nvPr/>
              </p:nvSpPr>
              <p:spPr bwMode="auto">
                <a:xfrm>
                  <a:off x="1437" y="2721"/>
                  <a:ext cx="48" cy="129"/>
                </a:xfrm>
                <a:custGeom>
                  <a:avLst/>
                  <a:gdLst>
                    <a:gd name="T0" fmla="*/ 2 w 48"/>
                    <a:gd name="T1" fmla="*/ 0 h 129"/>
                    <a:gd name="T2" fmla="*/ 0 w 48"/>
                    <a:gd name="T3" fmla="*/ 29 h 129"/>
                    <a:gd name="T4" fmla="*/ 8 w 48"/>
                    <a:gd name="T5" fmla="*/ 69 h 129"/>
                    <a:gd name="T6" fmla="*/ 14 w 48"/>
                    <a:gd name="T7" fmla="*/ 103 h 129"/>
                    <a:gd name="T8" fmla="*/ 26 w 48"/>
                    <a:gd name="T9" fmla="*/ 124 h 129"/>
                    <a:gd name="T10" fmla="*/ 31 w 48"/>
                    <a:gd name="T11" fmla="*/ 128 h 129"/>
                    <a:gd name="T12" fmla="*/ 35 w 48"/>
                    <a:gd name="T13" fmla="*/ 122 h 129"/>
                    <a:gd name="T14" fmla="*/ 36 w 48"/>
                    <a:gd name="T15" fmla="*/ 107 h 129"/>
                    <a:gd name="T16" fmla="*/ 47 w 48"/>
                    <a:gd name="T17" fmla="*/ 104 h 129"/>
                    <a:gd name="T18" fmla="*/ 33 w 48"/>
                    <a:gd name="T19" fmla="*/ 92 h 129"/>
                    <a:gd name="T20" fmla="*/ 24 w 48"/>
                    <a:gd name="T21" fmla="*/ 85 h 129"/>
                    <a:gd name="T22" fmla="*/ 25 w 48"/>
                    <a:gd name="T23" fmla="*/ 26 h 129"/>
                    <a:gd name="T24" fmla="*/ 29 w 48"/>
                    <a:gd name="T25" fmla="*/ 2 h 129"/>
                    <a:gd name="T26" fmla="*/ 2 w 48"/>
                    <a:gd name="T27" fmla="*/ 0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129"/>
                    <a:gd name="T44" fmla="*/ 48 w 48"/>
                    <a:gd name="T45" fmla="*/ 129 h 1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129">
                      <a:moveTo>
                        <a:pt x="2" y="0"/>
                      </a:moveTo>
                      <a:lnTo>
                        <a:pt x="0" y="29"/>
                      </a:lnTo>
                      <a:lnTo>
                        <a:pt x="8" y="69"/>
                      </a:lnTo>
                      <a:lnTo>
                        <a:pt x="14" y="103"/>
                      </a:lnTo>
                      <a:lnTo>
                        <a:pt x="26" y="124"/>
                      </a:lnTo>
                      <a:lnTo>
                        <a:pt x="31" y="128"/>
                      </a:lnTo>
                      <a:lnTo>
                        <a:pt x="35" y="122"/>
                      </a:lnTo>
                      <a:lnTo>
                        <a:pt x="36" y="107"/>
                      </a:lnTo>
                      <a:lnTo>
                        <a:pt x="47" y="104"/>
                      </a:lnTo>
                      <a:lnTo>
                        <a:pt x="33" y="92"/>
                      </a:lnTo>
                      <a:lnTo>
                        <a:pt x="24" y="85"/>
                      </a:lnTo>
                      <a:lnTo>
                        <a:pt x="25" y="26"/>
                      </a:lnTo>
                      <a:lnTo>
                        <a:pt x="29" y="2"/>
                      </a:lnTo>
                      <a:lnTo>
                        <a:pt x="2" y="0"/>
                      </a:lnTo>
                    </a:path>
                  </a:pathLst>
                </a:custGeom>
                <a:solidFill>
                  <a:srgbClr val="7F3F00"/>
                </a:solidFill>
                <a:ln w="12700" cap="rnd">
                  <a:noFill/>
                  <a:round/>
                  <a:headEnd/>
                  <a:tailEnd/>
                </a:ln>
              </p:spPr>
              <p:txBody>
                <a:bodyPr/>
                <a:lstStyle/>
                <a:p>
                  <a:endParaRPr lang="tr-TR"/>
                </a:p>
              </p:txBody>
            </p:sp>
            <p:sp>
              <p:nvSpPr>
                <p:cNvPr id="143018" name="Freeform 222"/>
                <p:cNvSpPr>
                  <a:spLocks/>
                </p:cNvSpPr>
                <p:nvPr/>
              </p:nvSpPr>
              <p:spPr bwMode="auto">
                <a:xfrm>
                  <a:off x="1582" y="2717"/>
                  <a:ext cx="41" cy="120"/>
                </a:xfrm>
                <a:custGeom>
                  <a:avLst/>
                  <a:gdLst>
                    <a:gd name="T0" fmla="*/ 11 w 41"/>
                    <a:gd name="T1" fmla="*/ 3 h 120"/>
                    <a:gd name="T2" fmla="*/ 17 w 41"/>
                    <a:gd name="T3" fmla="*/ 25 h 120"/>
                    <a:gd name="T4" fmla="*/ 17 w 41"/>
                    <a:gd name="T5" fmla="*/ 75 h 120"/>
                    <a:gd name="T6" fmla="*/ 0 w 41"/>
                    <a:gd name="T7" fmla="*/ 97 h 120"/>
                    <a:gd name="T8" fmla="*/ 4 w 41"/>
                    <a:gd name="T9" fmla="*/ 99 h 120"/>
                    <a:gd name="T10" fmla="*/ 0 w 41"/>
                    <a:gd name="T11" fmla="*/ 110 h 120"/>
                    <a:gd name="T12" fmla="*/ 3 w 41"/>
                    <a:gd name="T13" fmla="*/ 119 h 120"/>
                    <a:gd name="T14" fmla="*/ 17 w 41"/>
                    <a:gd name="T15" fmla="*/ 104 h 120"/>
                    <a:gd name="T16" fmla="*/ 29 w 41"/>
                    <a:gd name="T17" fmla="*/ 78 h 120"/>
                    <a:gd name="T18" fmla="*/ 40 w 41"/>
                    <a:gd name="T19" fmla="*/ 20 h 120"/>
                    <a:gd name="T20" fmla="*/ 35 w 41"/>
                    <a:gd name="T21" fmla="*/ 0 h 120"/>
                    <a:gd name="T22" fmla="*/ 11 w 41"/>
                    <a:gd name="T23" fmla="*/ 3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120"/>
                    <a:gd name="T38" fmla="*/ 41 w 41"/>
                    <a:gd name="T39" fmla="*/ 120 h 1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120">
                      <a:moveTo>
                        <a:pt x="11" y="3"/>
                      </a:moveTo>
                      <a:lnTo>
                        <a:pt x="17" y="25"/>
                      </a:lnTo>
                      <a:lnTo>
                        <a:pt x="17" y="75"/>
                      </a:lnTo>
                      <a:lnTo>
                        <a:pt x="0" y="97"/>
                      </a:lnTo>
                      <a:lnTo>
                        <a:pt x="4" y="99"/>
                      </a:lnTo>
                      <a:lnTo>
                        <a:pt x="0" y="110"/>
                      </a:lnTo>
                      <a:lnTo>
                        <a:pt x="3" y="119"/>
                      </a:lnTo>
                      <a:lnTo>
                        <a:pt x="17" y="104"/>
                      </a:lnTo>
                      <a:lnTo>
                        <a:pt x="29" y="78"/>
                      </a:lnTo>
                      <a:lnTo>
                        <a:pt x="40" y="20"/>
                      </a:lnTo>
                      <a:lnTo>
                        <a:pt x="35" y="0"/>
                      </a:lnTo>
                      <a:lnTo>
                        <a:pt x="11" y="3"/>
                      </a:lnTo>
                    </a:path>
                  </a:pathLst>
                </a:custGeom>
                <a:solidFill>
                  <a:srgbClr val="7F3F00"/>
                </a:solidFill>
                <a:ln w="12700" cap="rnd">
                  <a:noFill/>
                  <a:round/>
                  <a:headEnd/>
                  <a:tailEnd/>
                </a:ln>
              </p:spPr>
              <p:txBody>
                <a:bodyPr/>
                <a:lstStyle/>
                <a:p>
                  <a:endParaRPr lang="tr-TR"/>
                </a:p>
              </p:txBody>
            </p:sp>
          </p:grpSp>
          <p:sp>
            <p:nvSpPr>
              <p:cNvPr id="143006" name="Freeform 223"/>
              <p:cNvSpPr>
                <a:spLocks/>
              </p:cNvSpPr>
              <p:nvPr/>
            </p:nvSpPr>
            <p:spPr bwMode="auto">
              <a:xfrm>
                <a:off x="1506" y="2579"/>
                <a:ext cx="62" cy="59"/>
              </a:xfrm>
              <a:custGeom>
                <a:avLst/>
                <a:gdLst>
                  <a:gd name="T0" fmla="*/ 9 w 62"/>
                  <a:gd name="T1" fmla="*/ 58 h 59"/>
                  <a:gd name="T2" fmla="*/ 9 w 62"/>
                  <a:gd name="T3" fmla="*/ 49 h 59"/>
                  <a:gd name="T4" fmla="*/ 2 w 62"/>
                  <a:gd name="T5" fmla="*/ 39 h 59"/>
                  <a:gd name="T6" fmla="*/ 0 w 62"/>
                  <a:gd name="T7" fmla="*/ 32 h 59"/>
                  <a:gd name="T8" fmla="*/ 0 w 62"/>
                  <a:gd name="T9" fmla="*/ 27 h 59"/>
                  <a:gd name="T10" fmla="*/ 0 w 62"/>
                  <a:gd name="T11" fmla="*/ 19 h 59"/>
                  <a:gd name="T12" fmla="*/ 2 w 62"/>
                  <a:gd name="T13" fmla="*/ 13 h 59"/>
                  <a:gd name="T14" fmla="*/ 5 w 62"/>
                  <a:gd name="T15" fmla="*/ 9 h 59"/>
                  <a:gd name="T16" fmla="*/ 9 w 62"/>
                  <a:gd name="T17" fmla="*/ 5 h 59"/>
                  <a:gd name="T18" fmla="*/ 14 w 62"/>
                  <a:gd name="T19" fmla="*/ 3 h 59"/>
                  <a:gd name="T20" fmla="*/ 23 w 62"/>
                  <a:gd name="T21" fmla="*/ 0 h 59"/>
                  <a:gd name="T22" fmla="*/ 33 w 62"/>
                  <a:gd name="T23" fmla="*/ 0 h 59"/>
                  <a:gd name="T24" fmla="*/ 41 w 62"/>
                  <a:gd name="T25" fmla="*/ 1 h 59"/>
                  <a:gd name="T26" fmla="*/ 48 w 62"/>
                  <a:gd name="T27" fmla="*/ 2 h 59"/>
                  <a:gd name="T28" fmla="*/ 54 w 62"/>
                  <a:gd name="T29" fmla="*/ 5 h 59"/>
                  <a:gd name="T30" fmla="*/ 58 w 62"/>
                  <a:gd name="T31" fmla="*/ 9 h 59"/>
                  <a:gd name="T32" fmla="*/ 61 w 62"/>
                  <a:gd name="T33" fmla="*/ 13 h 59"/>
                  <a:gd name="T34" fmla="*/ 60 w 62"/>
                  <a:gd name="T35" fmla="*/ 24 h 59"/>
                  <a:gd name="T36" fmla="*/ 58 w 62"/>
                  <a:gd name="T37" fmla="*/ 31 h 59"/>
                  <a:gd name="T38" fmla="*/ 56 w 62"/>
                  <a:gd name="T39" fmla="*/ 40 h 59"/>
                  <a:gd name="T40" fmla="*/ 51 w 62"/>
                  <a:gd name="T41" fmla="*/ 45 h 59"/>
                  <a:gd name="T42" fmla="*/ 47 w 62"/>
                  <a:gd name="T43" fmla="*/ 48 h 59"/>
                  <a:gd name="T44" fmla="*/ 44 w 62"/>
                  <a:gd name="T45" fmla="*/ 51 h 59"/>
                  <a:gd name="T46" fmla="*/ 42 w 62"/>
                  <a:gd name="T47" fmla="*/ 58 h 59"/>
                  <a:gd name="T48" fmla="*/ 9 w 62"/>
                  <a:gd name="T49" fmla="*/ 58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9"/>
                  <a:gd name="T77" fmla="*/ 62 w 62"/>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9">
                    <a:moveTo>
                      <a:pt x="9" y="58"/>
                    </a:moveTo>
                    <a:lnTo>
                      <a:pt x="9" y="49"/>
                    </a:lnTo>
                    <a:lnTo>
                      <a:pt x="2" y="39"/>
                    </a:lnTo>
                    <a:lnTo>
                      <a:pt x="0" y="32"/>
                    </a:lnTo>
                    <a:lnTo>
                      <a:pt x="0" y="27"/>
                    </a:lnTo>
                    <a:lnTo>
                      <a:pt x="0" y="19"/>
                    </a:lnTo>
                    <a:lnTo>
                      <a:pt x="2" y="13"/>
                    </a:lnTo>
                    <a:lnTo>
                      <a:pt x="5" y="9"/>
                    </a:lnTo>
                    <a:lnTo>
                      <a:pt x="9" y="5"/>
                    </a:lnTo>
                    <a:lnTo>
                      <a:pt x="14" y="3"/>
                    </a:lnTo>
                    <a:lnTo>
                      <a:pt x="23" y="0"/>
                    </a:lnTo>
                    <a:lnTo>
                      <a:pt x="33" y="0"/>
                    </a:lnTo>
                    <a:lnTo>
                      <a:pt x="41" y="1"/>
                    </a:lnTo>
                    <a:lnTo>
                      <a:pt x="48" y="2"/>
                    </a:lnTo>
                    <a:lnTo>
                      <a:pt x="54" y="5"/>
                    </a:lnTo>
                    <a:lnTo>
                      <a:pt x="58" y="9"/>
                    </a:lnTo>
                    <a:lnTo>
                      <a:pt x="61" y="13"/>
                    </a:lnTo>
                    <a:lnTo>
                      <a:pt x="60" y="24"/>
                    </a:lnTo>
                    <a:lnTo>
                      <a:pt x="58" y="31"/>
                    </a:lnTo>
                    <a:lnTo>
                      <a:pt x="56" y="40"/>
                    </a:lnTo>
                    <a:lnTo>
                      <a:pt x="51" y="45"/>
                    </a:lnTo>
                    <a:lnTo>
                      <a:pt x="47" y="48"/>
                    </a:lnTo>
                    <a:lnTo>
                      <a:pt x="44" y="51"/>
                    </a:lnTo>
                    <a:lnTo>
                      <a:pt x="42" y="58"/>
                    </a:lnTo>
                    <a:lnTo>
                      <a:pt x="9" y="58"/>
                    </a:lnTo>
                  </a:path>
                </a:pathLst>
              </a:custGeom>
              <a:solidFill>
                <a:srgbClr val="7F3F00"/>
              </a:solidFill>
              <a:ln w="12700" cap="rnd">
                <a:noFill/>
                <a:round/>
                <a:headEnd/>
                <a:tailEnd/>
              </a:ln>
            </p:spPr>
            <p:txBody>
              <a:bodyPr/>
              <a:lstStyle/>
              <a:p>
                <a:endParaRPr lang="tr-TR"/>
              </a:p>
            </p:txBody>
          </p:sp>
          <p:sp>
            <p:nvSpPr>
              <p:cNvPr id="143007" name="Freeform 224"/>
              <p:cNvSpPr>
                <a:spLocks/>
              </p:cNvSpPr>
              <p:nvPr/>
            </p:nvSpPr>
            <p:spPr bwMode="auto">
              <a:xfrm>
                <a:off x="1477" y="2570"/>
                <a:ext cx="116" cy="48"/>
              </a:xfrm>
              <a:custGeom>
                <a:avLst/>
                <a:gdLst>
                  <a:gd name="T0" fmla="*/ 12 w 116"/>
                  <a:gd name="T1" fmla="*/ 46 h 48"/>
                  <a:gd name="T2" fmla="*/ 7 w 116"/>
                  <a:gd name="T3" fmla="*/ 47 h 48"/>
                  <a:gd name="T4" fmla="*/ 0 w 116"/>
                  <a:gd name="T5" fmla="*/ 45 h 48"/>
                  <a:gd name="T6" fmla="*/ 3 w 116"/>
                  <a:gd name="T7" fmla="*/ 38 h 48"/>
                  <a:gd name="T8" fmla="*/ 7 w 116"/>
                  <a:gd name="T9" fmla="*/ 29 h 48"/>
                  <a:gd name="T10" fmla="*/ 14 w 116"/>
                  <a:gd name="T11" fmla="*/ 18 h 48"/>
                  <a:gd name="T12" fmla="*/ 19 w 116"/>
                  <a:gd name="T13" fmla="*/ 12 h 48"/>
                  <a:gd name="T14" fmla="*/ 23 w 116"/>
                  <a:gd name="T15" fmla="*/ 7 h 48"/>
                  <a:gd name="T16" fmla="*/ 33 w 116"/>
                  <a:gd name="T17" fmla="*/ 3 h 48"/>
                  <a:gd name="T18" fmla="*/ 51 w 116"/>
                  <a:gd name="T19" fmla="*/ 1 h 48"/>
                  <a:gd name="T20" fmla="*/ 66 w 116"/>
                  <a:gd name="T21" fmla="*/ 0 h 48"/>
                  <a:gd name="T22" fmla="*/ 88 w 116"/>
                  <a:gd name="T23" fmla="*/ 5 h 48"/>
                  <a:gd name="T24" fmla="*/ 97 w 116"/>
                  <a:gd name="T25" fmla="*/ 10 h 48"/>
                  <a:gd name="T26" fmla="*/ 104 w 116"/>
                  <a:gd name="T27" fmla="*/ 19 h 48"/>
                  <a:gd name="T28" fmla="*/ 112 w 116"/>
                  <a:gd name="T29" fmla="*/ 30 h 48"/>
                  <a:gd name="T30" fmla="*/ 115 w 116"/>
                  <a:gd name="T31" fmla="*/ 40 h 48"/>
                  <a:gd name="T32" fmla="*/ 114 w 116"/>
                  <a:gd name="T33" fmla="*/ 44 h 48"/>
                  <a:gd name="T34" fmla="*/ 103 w 116"/>
                  <a:gd name="T35" fmla="*/ 45 h 48"/>
                  <a:gd name="T36" fmla="*/ 95 w 116"/>
                  <a:gd name="T37" fmla="*/ 45 h 48"/>
                  <a:gd name="T38" fmla="*/ 84 w 116"/>
                  <a:gd name="T39" fmla="*/ 46 h 48"/>
                  <a:gd name="T40" fmla="*/ 87 w 116"/>
                  <a:gd name="T41" fmla="*/ 37 h 48"/>
                  <a:gd name="T42" fmla="*/ 87 w 116"/>
                  <a:gd name="T43" fmla="*/ 31 h 48"/>
                  <a:gd name="T44" fmla="*/ 86 w 116"/>
                  <a:gd name="T45" fmla="*/ 26 h 48"/>
                  <a:gd name="T46" fmla="*/ 87 w 116"/>
                  <a:gd name="T47" fmla="*/ 20 h 48"/>
                  <a:gd name="T48" fmla="*/ 74 w 116"/>
                  <a:gd name="T49" fmla="*/ 17 h 48"/>
                  <a:gd name="T50" fmla="*/ 70 w 116"/>
                  <a:gd name="T51" fmla="*/ 11 h 48"/>
                  <a:gd name="T52" fmla="*/ 59 w 116"/>
                  <a:gd name="T53" fmla="*/ 15 h 48"/>
                  <a:gd name="T54" fmla="*/ 44 w 116"/>
                  <a:gd name="T55" fmla="*/ 22 h 48"/>
                  <a:gd name="T56" fmla="*/ 50 w 116"/>
                  <a:gd name="T57" fmla="*/ 19 h 48"/>
                  <a:gd name="T58" fmla="*/ 37 w 116"/>
                  <a:gd name="T59" fmla="*/ 24 h 48"/>
                  <a:gd name="T60" fmla="*/ 37 w 116"/>
                  <a:gd name="T61" fmla="*/ 33 h 48"/>
                  <a:gd name="T62" fmla="*/ 40 w 116"/>
                  <a:gd name="T63" fmla="*/ 37 h 48"/>
                  <a:gd name="T64" fmla="*/ 44 w 116"/>
                  <a:gd name="T65" fmla="*/ 41 h 48"/>
                  <a:gd name="T66" fmla="*/ 47 w 116"/>
                  <a:gd name="T67" fmla="*/ 47 h 48"/>
                  <a:gd name="T68" fmla="*/ 33 w 116"/>
                  <a:gd name="T69" fmla="*/ 47 h 48"/>
                  <a:gd name="T70" fmla="*/ 39 w 116"/>
                  <a:gd name="T71" fmla="*/ 47 h 48"/>
                  <a:gd name="T72" fmla="*/ 20 w 116"/>
                  <a:gd name="T73" fmla="*/ 45 h 48"/>
                  <a:gd name="T74" fmla="*/ 19 w 116"/>
                  <a:gd name="T75" fmla="*/ 45 h 48"/>
                  <a:gd name="T76" fmla="*/ 12 w 116"/>
                  <a:gd name="T77" fmla="*/ 46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6"/>
                  <a:gd name="T118" fmla="*/ 0 h 48"/>
                  <a:gd name="T119" fmla="*/ 116 w 116"/>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6" h="48">
                    <a:moveTo>
                      <a:pt x="12" y="46"/>
                    </a:moveTo>
                    <a:lnTo>
                      <a:pt x="7" y="47"/>
                    </a:lnTo>
                    <a:lnTo>
                      <a:pt x="0" y="45"/>
                    </a:lnTo>
                    <a:lnTo>
                      <a:pt x="3" y="38"/>
                    </a:lnTo>
                    <a:lnTo>
                      <a:pt x="7" y="29"/>
                    </a:lnTo>
                    <a:lnTo>
                      <a:pt x="14" y="18"/>
                    </a:lnTo>
                    <a:lnTo>
                      <a:pt x="19" y="12"/>
                    </a:lnTo>
                    <a:lnTo>
                      <a:pt x="23" y="7"/>
                    </a:lnTo>
                    <a:lnTo>
                      <a:pt x="33" y="3"/>
                    </a:lnTo>
                    <a:lnTo>
                      <a:pt x="51" y="1"/>
                    </a:lnTo>
                    <a:lnTo>
                      <a:pt x="66" y="0"/>
                    </a:lnTo>
                    <a:lnTo>
                      <a:pt x="88" y="5"/>
                    </a:lnTo>
                    <a:lnTo>
                      <a:pt x="97" y="10"/>
                    </a:lnTo>
                    <a:lnTo>
                      <a:pt x="104" y="19"/>
                    </a:lnTo>
                    <a:lnTo>
                      <a:pt x="112" y="30"/>
                    </a:lnTo>
                    <a:lnTo>
                      <a:pt x="115" y="40"/>
                    </a:lnTo>
                    <a:lnTo>
                      <a:pt x="114" y="44"/>
                    </a:lnTo>
                    <a:lnTo>
                      <a:pt x="103" y="45"/>
                    </a:lnTo>
                    <a:lnTo>
                      <a:pt x="95" y="45"/>
                    </a:lnTo>
                    <a:lnTo>
                      <a:pt x="84" y="46"/>
                    </a:lnTo>
                    <a:lnTo>
                      <a:pt x="87" y="37"/>
                    </a:lnTo>
                    <a:lnTo>
                      <a:pt x="87" y="31"/>
                    </a:lnTo>
                    <a:lnTo>
                      <a:pt x="86" y="26"/>
                    </a:lnTo>
                    <a:lnTo>
                      <a:pt x="87" y="20"/>
                    </a:lnTo>
                    <a:lnTo>
                      <a:pt x="74" y="17"/>
                    </a:lnTo>
                    <a:lnTo>
                      <a:pt x="70" y="11"/>
                    </a:lnTo>
                    <a:lnTo>
                      <a:pt x="59" y="15"/>
                    </a:lnTo>
                    <a:lnTo>
                      <a:pt x="44" y="22"/>
                    </a:lnTo>
                    <a:lnTo>
                      <a:pt x="50" y="19"/>
                    </a:lnTo>
                    <a:lnTo>
                      <a:pt x="37" y="24"/>
                    </a:lnTo>
                    <a:lnTo>
                      <a:pt x="37" y="33"/>
                    </a:lnTo>
                    <a:lnTo>
                      <a:pt x="40" y="37"/>
                    </a:lnTo>
                    <a:lnTo>
                      <a:pt x="44" y="41"/>
                    </a:lnTo>
                    <a:lnTo>
                      <a:pt x="47" y="47"/>
                    </a:lnTo>
                    <a:lnTo>
                      <a:pt x="33" y="47"/>
                    </a:lnTo>
                    <a:lnTo>
                      <a:pt x="39" y="47"/>
                    </a:lnTo>
                    <a:lnTo>
                      <a:pt x="20" y="45"/>
                    </a:lnTo>
                    <a:lnTo>
                      <a:pt x="19" y="45"/>
                    </a:lnTo>
                    <a:lnTo>
                      <a:pt x="12" y="46"/>
                    </a:lnTo>
                  </a:path>
                </a:pathLst>
              </a:custGeom>
              <a:solidFill>
                <a:srgbClr val="000000"/>
              </a:solidFill>
              <a:ln w="12700" cap="rnd">
                <a:noFill/>
                <a:round/>
                <a:headEnd/>
                <a:tailEnd/>
              </a:ln>
            </p:spPr>
            <p:txBody>
              <a:bodyPr/>
              <a:lstStyle/>
              <a:p>
                <a:endParaRPr lang="tr-TR"/>
              </a:p>
            </p:txBody>
          </p:sp>
          <p:sp>
            <p:nvSpPr>
              <p:cNvPr id="143008" name="Freeform 225"/>
              <p:cNvSpPr>
                <a:spLocks/>
              </p:cNvSpPr>
              <p:nvPr/>
            </p:nvSpPr>
            <p:spPr bwMode="auto">
              <a:xfrm>
                <a:off x="1435" y="2640"/>
                <a:ext cx="192" cy="247"/>
              </a:xfrm>
              <a:custGeom>
                <a:avLst/>
                <a:gdLst>
                  <a:gd name="T0" fmla="*/ 77 w 192"/>
                  <a:gd name="T1" fmla="*/ 0 h 247"/>
                  <a:gd name="T2" fmla="*/ 30 w 192"/>
                  <a:gd name="T3" fmla="*/ 14 h 247"/>
                  <a:gd name="T4" fmla="*/ 24 w 192"/>
                  <a:gd name="T5" fmla="*/ 18 h 247"/>
                  <a:gd name="T6" fmla="*/ 0 w 192"/>
                  <a:gd name="T7" fmla="*/ 80 h 247"/>
                  <a:gd name="T8" fmla="*/ 36 w 192"/>
                  <a:gd name="T9" fmla="*/ 83 h 247"/>
                  <a:gd name="T10" fmla="*/ 41 w 192"/>
                  <a:gd name="T11" fmla="*/ 67 h 247"/>
                  <a:gd name="T12" fmla="*/ 55 w 192"/>
                  <a:gd name="T13" fmla="*/ 100 h 247"/>
                  <a:gd name="T14" fmla="*/ 32 w 192"/>
                  <a:gd name="T15" fmla="*/ 174 h 247"/>
                  <a:gd name="T16" fmla="*/ 44 w 192"/>
                  <a:gd name="T17" fmla="*/ 245 h 247"/>
                  <a:gd name="T18" fmla="*/ 58 w 192"/>
                  <a:gd name="T19" fmla="*/ 246 h 247"/>
                  <a:gd name="T20" fmla="*/ 78 w 192"/>
                  <a:gd name="T21" fmla="*/ 245 h 247"/>
                  <a:gd name="T22" fmla="*/ 106 w 192"/>
                  <a:gd name="T23" fmla="*/ 244 h 247"/>
                  <a:gd name="T24" fmla="*/ 132 w 192"/>
                  <a:gd name="T25" fmla="*/ 244 h 247"/>
                  <a:gd name="T26" fmla="*/ 153 w 192"/>
                  <a:gd name="T27" fmla="*/ 244 h 247"/>
                  <a:gd name="T28" fmla="*/ 161 w 192"/>
                  <a:gd name="T29" fmla="*/ 142 h 247"/>
                  <a:gd name="T30" fmla="*/ 140 w 192"/>
                  <a:gd name="T31" fmla="*/ 97 h 247"/>
                  <a:gd name="T32" fmla="*/ 148 w 192"/>
                  <a:gd name="T33" fmla="*/ 72 h 247"/>
                  <a:gd name="T34" fmla="*/ 153 w 192"/>
                  <a:gd name="T35" fmla="*/ 81 h 247"/>
                  <a:gd name="T36" fmla="*/ 191 w 192"/>
                  <a:gd name="T37" fmla="*/ 76 h 247"/>
                  <a:gd name="T38" fmla="*/ 162 w 192"/>
                  <a:gd name="T39" fmla="*/ 17 h 247"/>
                  <a:gd name="T40" fmla="*/ 113 w 192"/>
                  <a:gd name="T41" fmla="*/ 0 h 247"/>
                  <a:gd name="T42" fmla="*/ 77 w 192"/>
                  <a:gd name="T43" fmla="*/ 0 h 2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2"/>
                  <a:gd name="T67" fmla="*/ 0 h 247"/>
                  <a:gd name="T68" fmla="*/ 192 w 192"/>
                  <a:gd name="T69" fmla="*/ 247 h 2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2" h="247">
                    <a:moveTo>
                      <a:pt x="77" y="0"/>
                    </a:moveTo>
                    <a:lnTo>
                      <a:pt x="30" y="14"/>
                    </a:lnTo>
                    <a:lnTo>
                      <a:pt x="24" y="18"/>
                    </a:lnTo>
                    <a:lnTo>
                      <a:pt x="0" y="80"/>
                    </a:lnTo>
                    <a:lnTo>
                      <a:pt x="36" y="83"/>
                    </a:lnTo>
                    <a:lnTo>
                      <a:pt x="41" y="67"/>
                    </a:lnTo>
                    <a:lnTo>
                      <a:pt x="55" y="100"/>
                    </a:lnTo>
                    <a:lnTo>
                      <a:pt x="32" y="174"/>
                    </a:lnTo>
                    <a:lnTo>
                      <a:pt x="44" y="245"/>
                    </a:lnTo>
                    <a:lnTo>
                      <a:pt x="58" y="246"/>
                    </a:lnTo>
                    <a:lnTo>
                      <a:pt x="78" y="245"/>
                    </a:lnTo>
                    <a:lnTo>
                      <a:pt x="106" y="244"/>
                    </a:lnTo>
                    <a:lnTo>
                      <a:pt x="132" y="244"/>
                    </a:lnTo>
                    <a:lnTo>
                      <a:pt x="153" y="244"/>
                    </a:lnTo>
                    <a:lnTo>
                      <a:pt x="161" y="142"/>
                    </a:lnTo>
                    <a:lnTo>
                      <a:pt x="140" y="97"/>
                    </a:lnTo>
                    <a:lnTo>
                      <a:pt x="148" y="72"/>
                    </a:lnTo>
                    <a:lnTo>
                      <a:pt x="153" y="81"/>
                    </a:lnTo>
                    <a:lnTo>
                      <a:pt x="191" y="76"/>
                    </a:lnTo>
                    <a:lnTo>
                      <a:pt x="162" y="17"/>
                    </a:lnTo>
                    <a:lnTo>
                      <a:pt x="113" y="0"/>
                    </a:lnTo>
                    <a:lnTo>
                      <a:pt x="77" y="0"/>
                    </a:lnTo>
                  </a:path>
                </a:pathLst>
              </a:custGeom>
              <a:solidFill>
                <a:srgbClr val="001F9F"/>
              </a:solidFill>
              <a:ln w="12700" cap="rnd">
                <a:noFill/>
                <a:round/>
                <a:headEnd/>
                <a:tailEnd/>
              </a:ln>
            </p:spPr>
            <p:txBody>
              <a:bodyPr/>
              <a:lstStyle/>
              <a:p>
                <a:endParaRPr lang="tr-TR"/>
              </a:p>
            </p:txBody>
          </p:sp>
          <p:grpSp>
            <p:nvGrpSpPr>
              <p:cNvPr id="878" name="Group 226"/>
              <p:cNvGrpSpPr>
                <a:grpSpLocks/>
              </p:cNvGrpSpPr>
              <p:nvPr/>
            </p:nvGrpSpPr>
            <p:grpSpPr bwMode="auto">
              <a:xfrm>
                <a:off x="1491" y="2641"/>
                <a:ext cx="87" cy="102"/>
                <a:chOff x="1491" y="2641"/>
                <a:chExt cx="87" cy="102"/>
              </a:xfrm>
            </p:grpSpPr>
            <p:sp>
              <p:nvSpPr>
                <p:cNvPr id="143014" name="Freeform 227"/>
                <p:cNvSpPr>
                  <a:spLocks/>
                </p:cNvSpPr>
                <p:nvPr/>
              </p:nvSpPr>
              <p:spPr bwMode="auto">
                <a:xfrm>
                  <a:off x="1511" y="2641"/>
                  <a:ext cx="45" cy="13"/>
                </a:xfrm>
                <a:custGeom>
                  <a:avLst/>
                  <a:gdLst>
                    <a:gd name="T0" fmla="*/ 0 w 45"/>
                    <a:gd name="T1" fmla="*/ 1 h 13"/>
                    <a:gd name="T2" fmla="*/ 10 w 45"/>
                    <a:gd name="T3" fmla="*/ 12 h 13"/>
                    <a:gd name="T4" fmla="*/ 23 w 45"/>
                    <a:gd name="T5" fmla="*/ 0 h 13"/>
                    <a:gd name="T6" fmla="*/ 36 w 45"/>
                    <a:gd name="T7" fmla="*/ 12 h 13"/>
                    <a:gd name="T8" fmla="*/ 44 w 45"/>
                    <a:gd name="T9" fmla="*/ 1 h 13"/>
                    <a:gd name="T10" fmla="*/ 0 w 45"/>
                    <a:gd name="T11" fmla="*/ 1 h 13"/>
                    <a:gd name="T12" fmla="*/ 0 60000 65536"/>
                    <a:gd name="T13" fmla="*/ 0 60000 65536"/>
                    <a:gd name="T14" fmla="*/ 0 60000 65536"/>
                    <a:gd name="T15" fmla="*/ 0 60000 65536"/>
                    <a:gd name="T16" fmla="*/ 0 60000 65536"/>
                    <a:gd name="T17" fmla="*/ 0 60000 65536"/>
                    <a:gd name="T18" fmla="*/ 0 w 45"/>
                    <a:gd name="T19" fmla="*/ 0 h 13"/>
                    <a:gd name="T20" fmla="*/ 45 w 45"/>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5" h="13">
                      <a:moveTo>
                        <a:pt x="0" y="1"/>
                      </a:moveTo>
                      <a:lnTo>
                        <a:pt x="10" y="12"/>
                      </a:lnTo>
                      <a:lnTo>
                        <a:pt x="23" y="0"/>
                      </a:lnTo>
                      <a:lnTo>
                        <a:pt x="36" y="12"/>
                      </a:lnTo>
                      <a:lnTo>
                        <a:pt x="44" y="1"/>
                      </a:lnTo>
                      <a:lnTo>
                        <a:pt x="0" y="1"/>
                      </a:lnTo>
                    </a:path>
                  </a:pathLst>
                </a:custGeom>
                <a:solidFill>
                  <a:srgbClr val="00007F"/>
                </a:solidFill>
                <a:ln w="12700" cap="rnd">
                  <a:solidFill>
                    <a:srgbClr val="00007F"/>
                  </a:solidFill>
                  <a:round/>
                  <a:headEnd/>
                  <a:tailEnd/>
                </a:ln>
              </p:spPr>
              <p:txBody>
                <a:bodyPr/>
                <a:lstStyle/>
                <a:p>
                  <a:endParaRPr lang="tr-TR"/>
                </a:p>
              </p:txBody>
            </p:sp>
            <p:sp>
              <p:nvSpPr>
                <p:cNvPr id="143015" name="Freeform 228"/>
                <p:cNvSpPr>
                  <a:spLocks/>
                </p:cNvSpPr>
                <p:nvPr/>
              </p:nvSpPr>
              <p:spPr bwMode="auto">
                <a:xfrm>
                  <a:off x="1534" y="2643"/>
                  <a:ext cx="4" cy="98"/>
                </a:xfrm>
                <a:custGeom>
                  <a:avLst/>
                  <a:gdLst>
                    <a:gd name="T0" fmla="*/ 0 w 4"/>
                    <a:gd name="T1" fmla="*/ 0 h 98"/>
                    <a:gd name="T2" fmla="*/ 3 w 4"/>
                    <a:gd name="T3" fmla="*/ 40 h 98"/>
                    <a:gd name="T4" fmla="*/ 3 w 4"/>
                    <a:gd name="T5" fmla="*/ 97 h 98"/>
                    <a:gd name="T6" fmla="*/ 0 w 4"/>
                    <a:gd name="T7" fmla="*/ 0 h 98"/>
                    <a:gd name="T8" fmla="*/ 0 60000 65536"/>
                    <a:gd name="T9" fmla="*/ 0 60000 65536"/>
                    <a:gd name="T10" fmla="*/ 0 60000 65536"/>
                    <a:gd name="T11" fmla="*/ 0 60000 65536"/>
                    <a:gd name="T12" fmla="*/ 0 w 4"/>
                    <a:gd name="T13" fmla="*/ 0 h 98"/>
                    <a:gd name="T14" fmla="*/ 4 w 4"/>
                    <a:gd name="T15" fmla="*/ 98 h 98"/>
                  </a:gdLst>
                  <a:ahLst/>
                  <a:cxnLst>
                    <a:cxn ang="T8">
                      <a:pos x="T0" y="T1"/>
                    </a:cxn>
                    <a:cxn ang="T9">
                      <a:pos x="T2" y="T3"/>
                    </a:cxn>
                    <a:cxn ang="T10">
                      <a:pos x="T4" y="T5"/>
                    </a:cxn>
                    <a:cxn ang="T11">
                      <a:pos x="T6" y="T7"/>
                    </a:cxn>
                  </a:cxnLst>
                  <a:rect l="T12" t="T13" r="T14" b="T15"/>
                  <a:pathLst>
                    <a:path w="4" h="98">
                      <a:moveTo>
                        <a:pt x="0" y="0"/>
                      </a:moveTo>
                      <a:lnTo>
                        <a:pt x="3" y="40"/>
                      </a:lnTo>
                      <a:lnTo>
                        <a:pt x="3" y="97"/>
                      </a:lnTo>
                      <a:lnTo>
                        <a:pt x="0" y="0"/>
                      </a:lnTo>
                    </a:path>
                  </a:pathLst>
                </a:custGeom>
                <a:solidFill>
                  <a:srgbClr val="00007F"/>
                </a:solidFill>
                <a:ln w="12700" cap="rnd">
                  <a:solidFill>
                    <a:srgbClr val="00007F"/>
                  </a:solidFill>
                  <a:round/>
                  <a:headEnd/>
                  <a:tailEnd/>
                </a:ln>
              </p:spPr>
              <p:txBody>
                <a:bodyPr/>
                <a:lstStyle/>
                <a:p>
                  <a:endParaRPr lang="tr-TR"/>
                </a:p>
              </p:txBody>
            </p:sp>
            <p:sp>
              <p:nvSpPr>
                <p:cNvPr id="143016" name="Freeform 229"/>
                <p:cNvSpPr>
                  <a:spLocks/>
                </p:cNvSpPr>
                <p:nvPr/>
              </p:nvSpPr>
              <p:spPr bwMode="auto">
                <a:xfrm>
                  <a:off x="1491" y="2739"/>
                  <a:ext cx="87" cy="4"/>
                </a:xfrm>
                <a:custGeom>
                  <a:avLst/>
                  <a:gdLst>
                    <a:gd name="T0" fmla="*/ 0 w 87"/>
                    <a:gd name="T1" fmla="*/ 3 h 4"/>
                    <a:gd name="T2" fmla="*/ 47 w 87"/>
                    <a:gd name="T3" fmla="*/ 0 h 4"/>
                    <a:gd name="T4" fmla="*/ 86 w 87"/>
                    <a:gd name="T5" fmla="*/ 1 h 4"/>
                    <a:gd name="T6" fmla="*/ 0 w 87"/>
                    <a:gd name="T7" fmla="*/ 3 h 4"/>
                    <a:gd name="T8" fmla="*/ 0 60000 65536"/>
                    <a:gd name="T9" fmla="*/ 0 60000 65536"/>
                    <a:gd name="T10" fmla="*/ 0 60000 65536"/>
                    <a:gd name="T11" fmla="*/ 0 60000 65536"/>
                    <a:gd name="T12" fmla="*/ 0 w 87"/>
                    <a:gd name="T13" fmla="*/ 0 h 4"/>
                    <a:gd name="T14" fmla="*/ 87 w 87"/>
                    <a:gd name="T15" fmla="*/ 4 h 4"/>
                  </a:gdLst>
                  <a:ahLst/>
                  <a:cxnLst>
                    <a:cxn ang="T8">
                      <a:pos x="T0" y="T1"/>
                    </a:cxn>
                    <a:cxn ang="T9">
                      <a:pos x="T2" y="T3"/>
                    </a:cxn>
                    <a:cxn ang="T10">
                      <a:pos x="T4" y="T5"/>
                    </a:cxn>
                    <a:cxn ang="T11">
                      <a:pos x="T6" y="T7"/>
                    </a:cxn>
                  </a:cxnLst>
                  <a:rect l="T12" t="T13" r="T14" b="T15"/>
                  <a:pathLst>
                    <a:path w="87" h="4">
                      <a:moveTo>
                        <a:pt x="0" y="3"/>
                      </a:moveTo>
                      <a:lnTo>
                        <a:pt x="47" y="0"/>
                      </a:lnTo>
                      <a:lnTo>
                        <a:pt x="86" y="1"/>
                      </a:lnTo>
                      <a:lnTo>
                        <a:pt x="0" y="3"/>
                      </a:lnTo>
                    </a:path>
                  </a:pathLst>
                </a:custGeom>
                <a:solidFill>
                  <a:srgbClr val="00007F"/>
                </a:solidFill>
                <a:ln w="12700" cap="rnd">
                  <a:solidFill>
                    <a:srgbClr val="00007F"/>
                  </a:solidFill>
                  <a:round/>
                  <a:headEnd/>
                  <a:tailEnd/>
                </a:ln>
              </p:spPr>
              <p:txBody>
                <a:bodyPr/>
                <a:lstStyle/>
                <a:p>
                  <a:endParaRPr lang="tr-TR"/>
                </a:p>
              </p:txBody>
            </p:sp>
          </p:grpSp>
          <p:grpSp>
            <p:nvGrpSpPr>
              <p:cNvPr id="879" name="Group 230"/>
              <p:cNvGrpSpPr>
                <a:grpSpLocks/>
              </p:cNvGrpSpPr>
              <p:nvPr/>
            </p:nvGrpSpPr>
            <p:grpSpPr bwMode="auto">
              <a:xfrm>
                <a:off x="1469" y="2993"/>
                <a:ext cx="111" cy="38"/>
                <a:chOff x="1469" y="2993"/>
                <a:chExt cx="111" cy="38"/>
              </a:xfrm>
            </p:grpSpPr>
            <p:sp>
              <p:nvSpPr>
                <p:cNvPr id="143012" name="Freeform 231"/>
                <p:cNvSpPr>
                  <a:spLocks/>
                </p:cNvSpPr>
                <p:nvPr/>
              </p:nvSpPr>
              <p:spPr bwMode="auto">
                <a:xfrm>
                  <a:off x="1469" y="2997"/>
                  <a:ext cx="42" cy="34"/>
                </a:xfrm>
                <a:custGeom>
                  <a:avLst/>
                  <a:gdLst>
                    <a:gd name="T0" fmla="*/ 8 w 42"/>
                    <a:gd name="T1" fmla="*/ 16 h 34"/>
                    <a:gd name="T2" fmla="*/ 2 w 42"/>
                    <a:gd name="T3" fmla="*/ 21 h 34"/>
                    <a:gd name="T4" fmla="*/ 0 w 42"/>
                    <a:gd name="T5" fmla="*/ 25 h 34"/>
                    <a:gd name="T6" fmla="*/ 0 w 42"/>
                    <a:gd name="T7" fmla="*/ 28 h 34"/>
                    <a:gd name="T8" fmla="*/ 1 w 42"/>
                    <a:gd name="T9" fmla="*/ 30 h 34"/>
                    <a:gd name="T10" fmla="*/ 4 w 42"/>
                    <a:gd name="T11" fmla="*/ 32 h 34"/>
                    <a:gd name="T12" fmla="*/ 9 w 42"/>
                    <a:gd name="T13" fmla="*/ 33 h 34"/>
                    <a:gd name="T14" fmla="*/ 16 w 42"/>
                    <a:gd name="T15" fmla="*/ 33 h 34"/>
                    <a:gd name="T16" fmla="*/ 23 w 42"/>
                    <a:gd name="T17" fmla="*/ 31 h 34"/>
                    <a:gd name="T18" fmla="*/ 29 w 42"/>
                    <a:gd name="T19" fmla="*/ 28 h 34"/>
                    <a:gd name="T20" fmla="*/ 33 w 42"/>
                    <a:gd name="T21" fmla="*/ 23 h 34"/>
                    <a:gd name="T22" fmla="*/ 36 w 42"/>
                    <a:gd name="T23" fmla="*/ 15 h 34"/>
                    <a:gd name="T24" fmla="*/ 41 w 42"/>
                    <a:gd name="T25" fmla="*/ 6 h 34"/>
                    <a:gd name="T26" fmla="*/ 40 w 42"/>
                    <a:gd name="T27" fmla="*/ 0 h 34"/>
                    <a:gd name="T28" fmla="*/ 32 w 42"/>
                    <a:gd name="T29" fmla="*/ 13 h 34"/>
                    <a:gd name="T30" fmla="*/ 25 w 42"/>
                    <a:gd name="T31" fmla="*/ 21 h 34"/>
                    <a:gd name="T32" fmla="*/ 15 w 42"/>
                    <a:gd name="T33" fmla="*/ 21 h 34"/>
                    <a:gd name="T34" fmla="*/ 6 w 42"/>
                    <a:gd name="T35" fmla="*/ 20 h 34"/>
                    <a:gd name="T36" fmla="*/ 8 w 42"/>
                    <a:gd name="T37" fmla="*/ 16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34"/>
                    <a:gd name="T59" fmla="*/ 42 w 42"/>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34">
                      <a:moveTo>
                        <a:pt x="8" y="16"/>
                      </a:moveTo>
                      <a:lnTo>
                        <a:pt x="2" y="21"/>
                      </a:lnTo>
                      <a:lnTo>
                        <a:pt x="0" y="25"/>
                      </a:lnTo>
                      <a:lnTo>
                        <a:pt x="0" y="28"/>
                      </a:lnTo>
                      <a:lnTo>
                        <a:pt x="1" y="30"/>
                      </a:lnTo>
                      <a:lnTo>
                        <a:pt x="4" y="32"/>
                      </a:lnTo>
                      <a:lnTo>
                        <a:pt x="9" y="33"/>
                      </a:lnTo>
                      <a:lnTo>
                        <a:pt x="16" y="33"/>
                      </a:lnTo>
                      <a:lnTo>
                        <a:pt x="23" y="31"/>
                      </a:lnTo>
                      <a:lnTo>
                        <a:pt x="29" y="28"/>
                      </a:lnTo>
                      <a:lnTo>
                        <a:pt x="33" y="23"/>
                      </a:lnTo>
                      <a:lnTo>
                        <a:pt x="36" y="15"/>
                      </a:lnTo>
                      <a:lnTo>
                        <a:pt x="41" y="6"/>
                      </a:lnTo>
                      <a:lnTo>
                        <a:pt x="40" y="0"/>
                      </a:lnTo>
                      <a:lnTo>
                        <a:pt x="32" y="13"/>
                      </a:lnTo>
                      <a:lnTo>
                        <a:pt x="25" y="21"/>
                      </a:lnTo>
                      <a:lnTo>
                        <a:pt x="15" y="21"/>
                      </a:lnTo>
                      <a:lnTo>
                        <a:pt x="6" y="20"/>
                      </a:lnTo>
                      <a:lnTo>
                        <a:pt x="8" y="16"/>
                      </a:lnTo>
                    </a:path>
                  </a:pathLst>
                </a:custGeom>
                <a:solidFill>
                  <a:srgbClr val="000000"/>
                </a:solidFill>
                <a:ln w="12700" cap="rnd">
                  <a:noFill/>
                  <a:round/>
                  <a:headEnd/>
                  <a:tailEnd/>
                </a:ln>
              </p:spPr>
              <p:txBody>
                <a:bodyPr/>
                <a:lstStyle/>
                <a:p>
                  <a:endParaRPr lang="tr-TR"/>
                </a:p>
              </p:txBody>
            </p:sp>
            <p:sp>
              <p:nvSpPr>
                <p:cNvPr id="143013" name="Freeform 232"/>
                <p:cNvSpPr>
                  <a:spLocks/>
                </p:cNvSpPr>
                <p:nvPr/>
              </p:nvSpPr>
              <p:spPr bwMode="auto">
                <a:xfrm>
                  <a:off x="1533" y="2993"/>
                  <a:ext cx="47" cy="38"/>
                </a:xfrm>
                <a:custGeom>
                  <a:avLst/>
                  <a:gdLst>
                    <a:gd name="T0" fmla="*/ 1 w 47"/>
                    <a:gd name="T1" fmla="*/ 0 h 38"/>
                    <a:gd name="T2" fmla="*/ 0 w 47"/>
                    <a:gd name="T3" fmla="*/ 4 h 38"/>
                    <a:gd name="T4" fmla="*/ 6 w 47"/>
                    <a:gd name="T5" fmla="*/ 13 h 38"/>
                    <a:gd name="T6" fmla="*/ 10 w 47"/>
                    <a:gd name="T7" fmla="*/ 21 h 38"/>
                    <a:gd name="T8" fmla="*/ 15 w 47"/>
                    <a:gd name="T9" fmla="*/ 28 h 38"/>
                    <a:gd name="T10" fmla="*/ 19 w 47"/>
                    <a:gd name="T11" fmla="*/ 32 h 38"/>
                    <a:gd name="T12" fmla="*/ 24 w 47"/>
                    <a:gd name="T13" fmla="*/ 35 h 38"/>
                    <a:gd name="T14" fmla="*/ 30 w 47"/>
                    <a:gd name="T15" fmla="*/ 36 h 38"/>
                    <a:gd name="T16" fmla="*/ 37 w 47"/>
                    <a:gd name="T17" fmla="*/ 37 h 38"/>
                    <a:gd name="T18" fmla="*/ 41 w 47"/>
                    <a:gd name="T19" fmla="*/ 36 h 38"/>
                    <a:gd name="T20" fmla="*/ 44 w 47"/>
                    <a:gd name="T21" fmla="*/ 35 h 38"/>
                    <a:gd name="T22" fmla="*/ 46 w 47"/>
                    <a:gd name="T23" fmla="*/ 31 h 38"/>
                    <a:gd name="T24" fmla="*/ 45 w 47"/>
                    <a:gd name="T25" fmla="*/ 26 h 38"/>
                    <a:gd name="T26" fmla="*/ 41 w 47"/>
                    <a:gd name="T27" fmla="*/ 20 h 38"/>
                    <a:gd name="T28" fmla="*/ 38 w 47"/>
                    <a:gd name="T29" fmla="*/ 17 h 38"/>
                    <a:gd name="T30" fmla="*/ 37 w 47"/>
                    <a:gd name="T31" fmla="*/ 20 h 38"/>
                    <a:gd name="T32" fmla="*/ 35 w 47"/>
                    <a:gd name="T33" fmla="*/ 21 h 38"/>
                    <a:gd name="T34" fmla="*/ 29 w 47"/>
                    <a:gd name="T35" fmla="*/ 22 h 38"/>
                    <a:gd name="T36" fmla="*/ 24 w 47"/>
                    <a:gd name="T37" fmla="*/ 23 h 38"/>
                    <a:gd name="T38" fmla="*/ 15 w 47"/>
                    <a:gd name="T39" fmla="*/ 22 h 38"/>
                    <a:gd name="T40" fmla="*/ 6 w 47"/>
                    <a:gd name="T41" fmla="*/ 7 h 38"/>
                    <a:gd name="T42" fmla="*/ 1 w 47"/>
                    <a:gd name="T43" fmla="*/ 0 h 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
                    <a:gd name="T67" fmla="*/ 0 h 38"/>
                    <a:gd name="T68" fmla="*/ 47 w 47"/>
                    <a:gd name="T69" fmla="*/ 38 h 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 h="38">
                      <a:moveTo>
                        <a:pt x="1" y="0"/>
                      </a:moveTo>
                      <a:lnTo>
                        <a:pt x="0" y="4"/>
                      </a:lnTo>
                      <a:lnTo>
                        <a:pt x="6" y="13"/>
                      </a:lnTo>
                      <a:lnTo>
                        <a:pt x="10" y="21"/>
                      </a:lnTo>
                      <a:lnTo>
                        <a:pt x="15" y="28"/>
                      </a:lnTo>
                      <a:lnTo>
                        <a:pt x="19" y="32"/>
                      </a:lnTo>
                      <a:lnTo>
                        <a:pt x="24" y="35"/>
                      </a:lnTo>
                      <a:lnTo>
                        <a:pt x="30" y="36"/>
                      </a:lnTo>
                      <a:lnTo>
                        <a:pt x="37" y="37"/>
                      </a:lnTo>
                      <a:lnTo>
                        <a:pt x="41" y="36"/>
                      </a:lnTo>
                      <a:lnTo>
                        <a:pt x="44" y="35"/>
                      </a:lnTo>
                      <a:lnTo>
                        <a:pt x="46" y="31"/>
                      </a:lnTo>
                      <a:lnTo>
                        <a:pt x="45" y="26"/>
                      </a:lnTo>
                      <a:lnTo>
                        <a:pt x="41" y="20"/>
                      </a:lnTo>
                      <a:lnTo>
                        <a:pt x="38" y="17"/>
                      </a:lnTo>
                      <a:lnTo>
                        <a:pt x="37" y="20"/>
                      </a:lnTo>
                      <a:lnTo>
                        <a:pt x="35" y="21"/>
                      </a:lnTo>
                      <a:lnTo>
                        <a:pt x="29" y="22"/>
                      </a:lnTo>
                      <a:lnTo>
                        <a:pt x="24" y="23"/>
                      </a:lnTo>
                      <a:lnTo>
                        <a:pt x="15" y="22"/>
                      </a:lnTo>
                      <a:lnTo>
                        <a:pt x="6" y="7"/>
                      </a:lnTo>
                      <a:lnTo>
                        <a:pt x="1" y="0"/>
                      </a:lnTo>
                    </a:path>
                  </a:pathLst>
                </a:custGeom>
                <a:solidFill>
                  <a:srgbClr val="000000"/>
                </a:solidFill>
                <a:ln w="12700" cap="rnd">
                  <a:noFill/>
                  <a:round/>
                  <a:headEnd/>
                  <a:tailEnd/>
                </a:ln>
              </p:spPr>
              <p:txBody>
                <a:bodyPr/>
                <a:lstStyle/>
                <a:p>
                  <a:endParaRPr lang="tr-TR"/>
                </a:p>
              </p:txBody>
            </p:sp>
          </p:grpSp>
          <p:sp>
            <p:nvSpPr>
              <p:cNvPr id="143011" name="Freeform 233"/>
              <p:cNvSpPr>
                <a:spLocks/>
              </p:cNvSpPr>
              <p:nvPr/>
            </p:nvSpPr>
            <p:spPr bwMode="auto">
              <a:xfrm>
                <a:off x="1533" y="2617"/>
                <a:ext cx="18" cy="3"/>
              </a:xfrm>
              <a:custGeom>
                <a:avLst/>
                <a:gdLst>
                  <a:gd name="T0" fmla="*/ 0 w 18"/>
                  <a:gd name="T1" fmla="*/ 2 h 3"/>
                  <a:gd name="T2" fmla="*/ 5 w 18"/>
                  <a:gd name="T3" fmla="*/ 0 h 3"/>
                  <a:gd name="T4" fmla="*/ 8 w 18"/>
                  <a:gd name="T5" fmla="*/ 1 h 3"/>
                  <a:gd name="T6" fmla="*/ 14 w 18"/>
                  <a:gd name="T7" fmla="*/ 0 h 3"/>
                  <a:gd name="T8" fmla="*/ 17 w 18"/>
                  <a:gd name="T9" fmla="*/ 2 h 3"/>
                  <a:gd name="T10" fmla="*/ 0 60000 65536"/>
                  <a:gd name="T11" fmla="*/ 0 60000 65536"/>
                  <a:gd name="T12" fmla="*/ 0 60000 65536"/>
                  <a:gd name="T13" fmla="*/ 0 60000 65536"/>
                  <a:gd name="T14" fmla="*/ 0 60000 65536"/>
                  <a:gd name="T15" fmla="*/ 0 w 18"/>
                  <a:gd name="T16" fmla="*/ 0 h 3"/>
                  <a:gd name="T17" fmla="*/ 18 w 18"/>
                  <a:gd name="T18" fmla="*/ 3 h 3"/>
                </a:gdLst>
                <a:ahLst/>
                <a:cxnLst>
                  <a:cxn ang="T10">
                    <a:pos x="T0" y="T1"/>
                  </a:cxn>
                  <a:cxn ang="T11">
                    <a:pos x="T2" y="T3"/>
                  </a:cxn>
                  <a:cxn ang="T12">
                    <a:pos x="T4" y="T5"/>
                  </a:cxn>
                  <a:cxn ang="T13">
                    <a:pos x="T6" y="T7"/>
                  </a:cxn>
                  <a:cxn ang="T14">
                    <a:pos x="T8" y="T9"/>
                  </a:cxn>
                </a:cxnLst>
                <a:rect l="T15" t="T16" r="T17" b="T18"/>
                <a:pathLst>
                  <a:path w="18" h="3">
                    <a:moveTo>
                      <a:pt x="0" y="2"/>
                    </a:moveTo>
                    <a:lnTo>
                      <a:pt x="5" y="0"/>
                    </a:lnTo>
                    <a:lnTo>
                      <a:pt x="8" y="1"/>
                    </a:lnTo>
                    <a:lnTo>
                      <a:pt x="14" y="0"/>
                    </a:lnTo>
                    <a:lnTo>
                      <a:pt x="17" y="2"/>
                    </a:lnTo>
                  </a:path>
                </a:pathLst>
              </a:custGeom>
              <a:noFill/>
              <a:ln w="12700" cap="rnd">
                <a:solidFill>
                  <a:srgbClr val="FF009F"/>
                </a:solidFill>
                <a:round/>
                <a:headEnd/>
                <a:tailEnd/>
              </a:ln>
            </p:spPr>
            <p:txBody>
              <a:bodyPr/>
              <a:lstStyle/>
              <a:p>
                <a:endParaRPr lang="tr-TR"/>
              </a:p>
            </p:txBody>
          </p:sp>
        </p:grpSp>
        <p:grpSp>
          <p:nvGrpSpPr>
            <p:cNvPr id="880" name="Group 234"/>
            <p:cNvGrpSpPr>
              <a:grpSpLocks/>
            </p:cNvGrpSpPr>
            <p:nvPr/>
          </p:nvGrpSpPr>
          <p:grpSpPr bwMode="auto">
            <a:xfrm>
              <a:off x="1136" y="2523"/>
              <a:ext cx="236" cy="510"/>
              <a:chOff x="1136" y="2523"/>
              <a:chExt cx="236" cy="510"/>
            </a:xfrm>
          </p:grpSpPr>
          <p:grpSp>
            <p:nvGrpSpPr>
              <p:cNvPr id="881" name="Group 235"/>
              <p:cNvGrpSpPr>
                <a:grpSpLocks/>
              </p:cNvGrpSpPr>
              <p:nvPr/>
            </p:nvGrpSpPr>
            <p:grpSpPr bwMode="auto">
              <a:xfrm>
                <a:off x="1141" y="2985"/>
                <a:ext cx="231" cy="48"/>
                <a:chOff x="1141" y="2985"/>
                <a:chExt cx="231" cy="48"/>
              </a:xfrm>
            </p:grpSpPr>
            <p:sp>
              <p:nvSpPr>
                <p:cNvPr id="143002" name="Freeform 236"/>
                <p:cNvSpPr>
                  <a:spLocks/>
                </p:cNvSpPr>
                <p:nvPr/>
              </p:nvSpPr>
              <p:spPr bwMode="auto">
                <a:xfrm>
                  <a:off x="1278" y="2985"/>
                  <a:ext cx="94" cy="29"/>
                </a:xfrm>
                <a:custGeom>
                  <a:avLst/>
                  <a:gdLst>
                    <a:gd name="T0" fmla="*/ 46 w 94"/>
                    <a:gd name="T1" fmla="*/ 0 h 29"/>
                    <a:gd name="T2" fmla="*/ 61 w 94"/>
                    <a:gd name="T3" fmla="*/ 7 h 29"/>
                    <a:gd name="T4" fmla="*/ 74 w 94"/>
                    <a:gd name="T5" fmla="*/ 15 h 29"/>
                    <a:gd name="T6" fmla="*/ 91 w 94"/>
                    <a:gd name="T7" fmla="*/ 22 h 29"/>
                    <a:gd name="T8" fmla="*/ 93 w 94"/>
                    <a:gd name="T9" fmla="*/ 26 h 29"/>
                    <a:gd name="T10" fmla="*/ 76 w 94"/>
                    <a:gd name="T11" fmla="*/ 28 h 29"/>
                    <a:gd name="T12" fmla="*/ 59 w 94"/>
                    <a:gd name="T13" fmla="*/ 27 h 29"/>
                    <a:gd name="T14" fmla="*/ 38 w 94"/>
                    <a:gd name="T15" fmla="*/ 22 h 29"/>
                    <a:gd name="T16" fmla="*/ 22 w 94"/>
                    <a:gd name="T17" fmla="*/ 18 h 29"/>
                    <a:gd name="T18" fmla="*/ 6 w 94"/>
                    <a:gd name="T19" fmla="*/ 17 h 29"/>
                    <a:gd name="T20" fmla="*/ 0 w 94"/>
                    <a:gd name="T21" fmla="*/ 14 h 29"/>
                    <a:gd name="T22" fmla="*/ 2 w 94"/>
                    <a:gd name="T23" fmla="*/ 2 h 29"/>
                    <a:gd name="T24" fmla="*/ 46 w 94"/>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29"/>
                    <a:gd name="T41" fmla="*/ 94 w 94"/>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29">
                      <a:moveTo>
                        <a:pt x="46" y="0"/>
                      </a:moveTo>
                      <a:lnTo>
                        <a:pt x="61" y="7"/>
                      </a:lnTo>
                      <a:lnTo>
                        <a:pt x="74" y="15"/>
                      </a:lnTo>
                      <a:lnTo>
                        <a:pt x="91" y="22"/>
                      </a:lnTo>
                      <a:lnTo>
                        <a:pt x="93" y="26"/>
                      </a:lnTo>
                      <a:lnTo>
                        <a:pt x="76" y="28"/>
                      </a:lnTo>
                      <a:lnTo>
                        <a:pt x="59" y="27"/>
                      </a:lnTo>
                      <a:lnTo>
                        <a:pt x="38" y="22"/>
                      </a:lnTo>
                      <a:lnTo>
                        <a:pt x="22" y="18"/>
                      </a:lnTo>
                      <a:lnTo>
                        <a:pt x="6" y="17"/>
                      </a:lnTo>
                      <a:lnTo>
                        <a:pt x="0" y="14"/>
                      </a:lnTo>
                      <a:lnTo>
                        <a:pt x="2" y="2"/>
                      </a:lnTo>
                      <a:lnTo>
                        <a:pt x="46" y="0"/>
                      </a:lnTo>
                    </a:path>
                  </a:pathLst>
                </a:custGeom>
                <a:solidFill>
                  <a:srgbClr val="000000"/>
                </a:solidFill>
                <a:ln w="12700" cap="rnd">
                  <a:noFill/>
                  <a:round/>
                  <a:headEnd/>
                  <a:tailEnd/>
                </a:ln>
              </p:spPr>
              <p:txBody>
                <a:bodyPr/>
                <a:lstStyle/>
                <a:p>
                  <a:endParaRPr lang="tr-TR"/>
                </a:p>
              </p:txBody>
            </p:sp>
            <p:sp>
              <p:nvSpPr>
                <p:cNvPr id="143003" name="Freeform 237"/>
                <p:cNvSpPr>
                  <a:spLocks/>
                </p:cNvSpPr>
                <p:nvPr/>
              </p:nvSpPr>
              <p:spPr bwMode="auto">
                <a:xfrm>
                  <a:off x="1141" y="3000"/>
                  <a:ext cx="56" cy="33"/>
                </a:xfrm>
                <a:custGeom>
                  <a:avLst/>
                  <a:gdLst>
                    <a:gd name="T0" fmla="*/ 54 w 56"/>
                    <a:gd name="T1" fmla="*/ 1 h 33"/>
                    <a:gd name="T2" fmla="*/ 55 w 56"/>
                    <a:gd name="T3" fmla="*/ 9 h 33"/>
                    <a:gd name="T4" fmla="*/ 47 w 56"/>
                    <a:gd name="T5" fmla="*/ 13 h 33"/>
                    <a:gd name="T6" fmla="*/ 46 w 56"/>
                    <a:gd name="T7" fmla="*/ 21 h 33"/>
                    <a:gd name="T8" fmla="*/ 33 w 56"/>
                    <a:gd name="T9" fmla="*/ 27 h 33"/>
                    <a:gd name="T10" fmla="*/ 23 w 56"/>
                    <a:gd name="T11" fmla="*/ 31 h 33"/>
                    <a:gd name="T12" fmla="*/ 13 w 56"/>
                    <a:gd name="T13" fmla="*/ 32 h 33"/>
                    <a:gd name="T14" fmla="*/ 5 w 56"/>
                    <a:gd name="T15" fmla="*/ 32 h 33"/>
                    <a:gd name="T16" fmla="*/ 0 w 56"/>
                    <a:gd name="T17" fmla="*/ 27 h 33"/>
                    <a:gd name="T18" fmla="*/ 1 w 56"/>
                    <a:gd name="T19" fmla="*/ 20 h 33"/>
                    <a:gd name="T20" fmla="*/ 11 w 56"/>
                    <a:gd name="T21" fmla="*/ 11 h 33"/>
                    <a:gd name="T22" fmla="*/ 24 w 56"/>
                    <a:gd name="T23" fmla="*/ 3 h 33"/>
                    <a:gd name="T24" fmla="*/ 25 w 56"/>
                    <a:gd name="T25" fmla="*/ 0 h 33"/>
                    <a:gd name="T26" fmla="*/ 54 w 56"/>
                    <a:gd name="T27" fmla="*/ 1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33"/>
                    <a:gd name="T44" fmla="*/ 56 w 56"/>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33">
                      <a:moveTo>
                        <a:pt x="54" y="1"/>
                      </a:moveTo>
                      <a:lnTo>
                        <a:pt x="55" y="9"/>
                      </a:lnTo>
                      <a:lnTo>
                        <a:pt x="47" y="13"/>
                      </a:lnTo>
                      <a:lnTo>
                        <a:pt x="46" y="21"/>
                      </a:lnTo>
                      <a:lnTo>
                        <a:pt x="33" y="27"/>
                      </a:lnTo>
                      <a:lnTo>
                        <a:pt x="23" y="31"/>
                      </a:lnTo>
                      <a:lnTo>
                        <a:pt x="13" y="32"/>
                      </a:lnTo>
                      <a:lnTo>
                        <a:pt x="5" y="32"/>
                      </a:lnTo>
                      <a:lnTo>
                        <a:pt x="0" y="27"/>
                      </a:lnTo>
                      <a:lnTo>
                        <a:pt x="1" y="20"/>
                      </a:lnTo>
                      <a:lnTo>
                        <a:pt x="11" y="11"/>
                      </a:lnTo>
                      <a:lnTo>
                        <a:pt x="24" y="3"/>
                      </a:lnTo>
                      <a:lnTo>
                        <a:pt x="25" y="0"/>
                      </a:lnTo>
                      <a:lnTo>
                        <a:pt x="54" y="1"/>
                      </a:lnTo>
                    </a:path>
                  </a:pathLst>
                </a:custGeom>
                <a:solidFill>
                  <a:srgbClr val="000000"/>
                </a:solidFill>
                <a:ln w="12700" cap="rnd">
                  <a:noFill/>
                  <a:round/>
                  <a:headEnd/>
                  <a:tailEnd/>
                </a:ln>
              </p:spPr>
              <p:txBody>
                <a:bodyPr/>
                <a:lstStyle/>
                <a:p>
                  <a:endParaRPr lang="tr-TR"/>
                </a:p>
              </p:txBody>
            </p:sp>
          </p:grpSp>
          <p:sp>
            <p:nvSpPr>
              <p:cNvPr id="142984" name="Freeform 238"/>
              <p:cNvSpPr>
                <a:spLocks/>
              </p:cNvSpPr>
              <p:nvPr/>
            </p:nvSpPr>
            <p:spPr bwMode="auto">
              <a:xfrm>
                <a:off x="1318" y="2801"/>
                <a:ext cx="24" cy="36"/>
              </a:xfrm>
              <a:custGeom>
                <a:avLst/>
                <a:gdLst>
                  <a:gd name="T0" fmla="*/ 22 w 24"/>
                  <a:gd name="T1" fmla="*/ 0 h 36"/>
                  <a:gd name="T2" fmla="*/ 23 w 24"/>
                  <a:gd name="T3" fmla="*/ 19 h 36"/>
                  <a:gd name="T4" fmla="*/ 11 w 24"/>
                  <a:gd name="T5" fmla="*/ 31 h 36"/>
                  <a:gd name="T6" fmla="*/ 5 w 24"/>
                  <a:gd name="T7" fmla="*/ 35 h 36"/>
                  <a:gd name="T8" fmla="*/ 6 w 24"/>
                  <a:gd name="T9" fmla="*/ 18 h 36"/>
                  <a:gd name="T10" fmla="*/ 4 w 24"/>
                  <a:gd name="T11" fmla="*/ 20 h 36"/>
                  <a:gd name="T12" fmla="*/ 1 w 24"/>
                  <a:gd name="T13" fmla="*/ 26 h 36"/>
                  <a:gd name="T14" fmla="*/ 0 w 24"/>
                  <a:gd name="T15" fmla="*/ 19 h 36"/>
                  <a:gd name="T16" fmla="*/ 3 w 24"/>
                  <a:gd name="T17" fmla="*/ 9 h 36"/>
                  <a:gd name="T18" fmla="*/ 11 w 24"/>
                  <a:gd name="T19" fmla="*/ 0 h 36"/>
                  <a:gd name="T20" fmla="*/ 22 w 24"/>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36"/>
                  <a:gd name="T35" fmla="*/ 24 w 24"/>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36">
                    <a:moveTo>
                      <a:pt x="22" y="0"/>
                    </a:moveTo>
                    <a:lnTo>
                      <a:pt x="23" y="19"/>
                    </a:lnTo>
                    <a:lnTo>
                      <a:pt x="11" y="31"/>
                    </a:lnTo>
                    <a:lnTo>
                      <a:pt x="5" y="35"/>
                    </a:lnTo>
                    <a:lnTo>
                      <a:pt x="6" y="18"/>
                    </a:lnTo>
                    <a:lnTo>
                      <a:pt x="4" y="20"/>
                    </a:lnTo>
                    <a:lnTo>
                      <a:pt x="1" y="26"/>
                    </a:lnTo>
                    <a:lnTo>
                      <a:pt x="0" y="19"/>
                    </a:lnTo>
                    <a:lnTo>
                      <a:pt x="3" y="9"/>
                    </a:lnTo>
                    <a:lnTo>
                      <a:pt x="11" y="0"/>
                    </a:lnTo>
                    <a:lnTo>
                      <a:pt x="22" y="0"/>
                    </a:lnTo>
                  </a:path>
                </a:pathLst>
              </a:custGeom>
              <a:solidFill>
                <a:srgbClr val="FF7F3F"/>
              </a:solidFill>
              <a:ln w="12700" cap="rnd">
                <a:noFill/>
                <a:round/>
                <a:headEnd/>
                <a:tailEnd/>
              </a:ln>
            </p:spPr>
            <p:txBody>
              <a:bodyPr/>
              <a:lstStyle/>
              <a:p>
                <a:endParaRPr lang="tr-TR"/>
              </a:p>
            </p:txBody>
          </p:sp>
          <p:sp>
            <p:nvSpPr>
              <p:cNvPr id="142985" name="Freeform 239"/>
              <p:cNvSpPr>
                <a:spLocks/>
              </p:cNvSpPr>
              <p:nvPr/>
            </p:nvSpPr>
            <p:spPr bwMode="auto">
              <a:xfrm>
                <a:off x="1163" y="2718"/>
                <a:ext cx="165" cy="280"/>
              </a:xfrm>
              <a:custGeom>
                <a:avLst/>
                <a:gdLst>
                  <a:gd name="T0" fmla="*/ 162 w 165"/>
                  <a:gd name="T1" fmla="*/ 0 h 280"/>
                  <a:gd name="T2" fmla="*/ 164 w 165"/>
                  <a:gd name="T3" fmla="*/ 151 h 280"/>
                  <a:gd name="T4" fmla="*/ 162 w 165"/>
                  <a:gd name="T5" fmla="*/ 264 h 280"/>
                  <a:gd name="T6" fmla="*/ 113 w 165"/>
                  <a:gd name="T7" fmla="*/ 269 h 280"/>
                  <a:gd name="T8" fmla="*/ 106 w 165"/>
                  <a:gd name="T9" fmla="*/ 177 h 280"/>
                  <a:gd name="T10" fmla="*/ 111 w 165"/>
                  <a:gd name="T11" fmla="*/ 168 h 280"/>
                  <a:gd name="T12" fmla="*/ 106 w 165"/>
                  <a:gd name="T13" fmla="*/ 163 h 280"/>
                  <a:gd name="T14" fmla="*/ 106 w 165"/>
                  <a:gd name="T15" fmla="*/ 107 h 280"/>
                  <a:gd name="T16" fmla="*/ 95 w 165"/>
                  <a:gd name="T17" fmla="*/ 125 h 280"/>
                  <a:gd name="T18" fmla="*/ 66 w 165"/>
                  <a:gd name="T19" fmla="*/ 201 h 280"/>
                  <a:gd name="T20" fmla="*/ 41 w 165"/>
                  <a:gd name="T21" fmla="*/ 279 h 280"/>
                  <a:gd name="T22" fmla="*/ 0 w 165"/>
                  <a:gd name="T23" fmla="*/ 279 h 280"/>
                  <a:gd name="T24" fmla="*/ 19 w 165"/>
                  <a:gd name="T25" fmla="*/ 174 h 280"/>
                  <a:gd name="T26" fmla="*/ 26 w 165"/>
                  <a:gd name="T27" fmla="*/ 85 h 280"/>
                  <a:gd name="T28" fmla="*/ 23 w 165"/>
                  <a:gd name="T29" fmla="*/ 2 h 280"/>
                  <a:gd name="T30" fmla="*/ 162 w 165"/>
                  <a:gd name="T31" fmla="*/ 0 h 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5"/>
                  <a:gd name="T49" fmla="*/ 0 h 280"/>
                  <a:gd name="T50" fmla="*/ 165 w 165"/>
                  <a:gd name="T51" fmla="*/ 280 h 2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5" h="280">
                    <a:moveTo>
                      <a:pt x="162" y="0"/>
                    </a:moveTo>
                    <a:lnTo>
                      <a:pt x="164" y="151"/>
                    </a:lnTo>
                    <a:lnTo>
                      <a:pt x="162" y="264"/>
                    </a:lnTo>
                    <a:lnTo>
                      <a:pt x="113" y="269"/>
                    </a:lnTo>
                    <a:lnTo>
                      <a:pt x="106" y="177"/>
                    </a:lnTo>
                    <a:lnTo>
                      <a:pt x="111" y="168"/>
                    </a:lnTo>
                    <a:lnTo>
                      <a:pt x="106" y="163"/>
                    </a:lnTo>
                    <a:lnTo>
                      <a:pt x="106" y="107"/>
                    </a:lnTo>
                    <a:lnTo>
                      <a:pt x="95" y="125"/>
                    </a:lnTo>
                    <a:lnTo>
                      <a:pt x="66" y="201"/>
                    </a:lnTo>
                    <a:lnTo>
                      <a:pt x="41" y="279"/>
                    </a:lnTo>
                    <a:lnTo>
                      <a:pt x="0" y="279"/>
                    </a:lnTo>
                    <a:lnTo>
                      <a:pt x="19" y="174"/>
                    </a:lnTo>
                    <a:lnTo>
                      <a:pt x="26" y="85"/>
                    </a:lnTo>
                    <a:lnTo>
                      <a:pt x="23" y="2"/>
                    </a:lnTo>
                    <a:lnTo>
                      <a:pt x="162" y="0"/>
                    </a:lnTo>
                  </a:path>
                </a:pathLst>
              </a:custGeom>
              <a:solidFill>
                <a:srgbClr val="7F7F7F"/>
              </a:solidFill>
              <a:ln w="12700" cap="rnd">
                <a:noFill/>
                <a:round/>
                <a:headEnd/>
                <a:tailEnd/>
              </a:ln>
            </p:spPr>
            <p:txBody>
              <a:bodyPr/>
              <a:lstStyle/>
              <a:p>
                <a:endParaRPr lang="tr-TR"/>
              </a:p>
            </p:txBody>
          </p:sp>
          <p:sp>
            <p:nvSpPr>
              <p:cNvPr id="142986" name="Freeform 240"/>
              <p:cNvSpPr>
                <a:spLocks/>
              </p:cNvSpPr>
              <p:nvPr/>
            </p:nvSpPr>
            <p:spPr bwMode="auto">
              <a:xfrm>
                <a:off x="1136" y="2587"/>
                <a:ext cx="212" cy="215"/>
              </a:xfrm>
              <a:custGeom>
                <a:avLst/>
                <a:gdLst>
                  <a:gd name="T0" fmla="*/ 142 w 212"/>
                  <a:gd name="T1" fmla="*/ 3 h 215"/>
                  <a:gd name="T2" fmla="*/ 205 w 212"/>
                  <a:gd name="T3" fmla="*/ 29 h 215"/>
                  <a:gd name="T4" fmla="*/ 210 w 212"/>
                  <a:gd name="T5" fmla="*/ 97 h 215"/>
                  <a:gd name="T6" fmla="*/ 211 w 212"/>
                  <a:gd name="T7" fmla="*/ 132 h 215"/>
                  <a:gd name="T8" fmla="*/ 207 w 212"/>
                  <a:gd name="T9" fmla="*/ 214 h 215"/>
                  <a:gd name="T10" fmla="*/ 193 w 212"/>
                  <a:gd name="T11" fmla="*/ 214 h 215"/>
                  <a:gd name="T12" fmla="*/ 186 w 212"/>
                  <a:gd name="T13" fmla="*/ 130 h 215"/>
                  <a:gd name="T14" fmla="*/ 51 w 212"/>
                  <a:gd name="T15" fmla="*/ 130 h 215"/>
                  <a:gd name="T16" fmla="*/ 47 w 212"/>
                  <a:gd name="T17" fmla="*/ 109 h 215"/>
                  <a:gd name="T18" fmla="*/ 42 w 212"/>
                  <a:gd name="T19" fmla="*/ 124 h 215"/>
                  <a:gd name="T20" fmla="*/ 52 w 212"/>
                  <a:gd name="T21" fmla="*/ 156 h 215"/>
                  <a:gd name="T22" fmla="*/ 61 w 212"/>
                  <a:gd name="T23" fmla="*/ 203 h 215"/>
                  <a:gd name="T24" fmla="*/ 38 w 212"/>
                  <a:gd name="T25" fmla="*/ 206 h 215"/>
                  <a:gd name="T26" fmla="*/ 0 w 212"/>
                  <a:gd name="T27" fmla="*/ 123 h 215"/>
                  <a:gd name="T28" fmla="*/ 24 w 212"/>
                  <a:gd name="T29" fmla="*/ 24 h 215"/>
                  <a:gd name="T30" fmla="*/ 97 w 212"/>
                  <a:gd name="T31" fmla="*/ 0 h 215"/>
                  <a:gd name="T32" fmla="*/ 128 w 212"/>
                  <a:gd name="T33" fmla="*/ 11 h 215"/>
                  <a:gd name="T34" fmla="*/ 142 w 212"/>
                  <a:gd name="T35" fmla="*/ 3 h 2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2"/>
                  <a:gd name="T55" fmla="*/ 0 h 215"/>
                  <a:gd name="T56" fmla="*/ 212 w 212"/>
                  <a:gd name="T57" fmla="*/ 215 h 2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2" h="215">
                    <a:moveTo>
                      <a:pt x="142" y="3"/>
                    </a:moveTo>
                    <a:lnTo>
                      <a:pt x="205" y="29"/>
                    </a:lnTo>
                    <a:lnTo>
                      <a:pt x="210" y="97"/>
                    </a:lnTo>
                    <a:lnTo>
                      <a:pt x="211" y="132"/>
                    </a:lnTo>
                    <a:lnTo>
                      <a:pt x="207" y="214"/>
                    </a:lnTo>
                    <a:lnTo>
                      <a:pt x="193" y="214"/>
                    </a:lnTo>
                    <a:lnTo>
                      <a:pt x="186" y="130"/>
                    </a:lnTo>
                    <a:lnTo>
                      <a:pt x="51" y="130"/>
                    </a:lnTo>
                    <a:lnTo>
                      <a:pt x="47" y="109"/>
                    </a:lnTo>
                    <a:lnTo>
                      <a:pt x="42" y="124"/>
                    </a:lnTo>
                    <a:lnTo>
                      <a:pt x="52" y="156"/>
                    </a:lnTo>
                    <a:lnTo>
                      <a:pt x="61" y="203"/>
                    </a:lnTo>
                    <a:lnTo>
                      <a:pt x="38" y="206"/>
                    </a:lnTo>
                    <a:lnTo>
                      <a:pt x="0" y="123"/>
                    </a:lnTo>
                    <a:lnTo>
                      <a:pt x="24" y="24"/>
                    </a:lnTo>
                    <a:lnTo>
                      <a:pt x="97" y="0"/>
                    </a:lnTo>
                    <a:lnTo>
                      <a:pt x="128" y="11"/>
                    </a:lnTo>
                    <a:lnTo>
                      <a:pt x="142" y="3"/>
                    </a:lnTo>
                  </a:path>
                </a:pathLst>
              </a:custGeom>
              <a:solidFill>
                <a:srgbClr val="BFBFBF"/>
              </a:solidFill>
              <a:ln w="12700" cap="rnd">
                <a:noFill/>
                <a:round/>
                <a:headEnd/>
                <a:tailEnd/>
              </a:ln>
            </p:spPr>
            <p:txBody>
              <a:bodyPr/>
              <a:lstStyle/>
              <a:p>
                <a:endParaRPr lang="tr-TR"/>
              </a:p>
            </p:txBody>
          </p:sp>
          <p:sp>
            <p:nvSpPr>
              <p:cNvPr id="142987" name="Freeform 241"/>
              <p:cNvSpPr>
                <a:spLocks/>
              </p:cNvSpPr>
              <p:nvPr/>
            </p:nvSpPr>
            <p:spPr bwMode="auto">
              <a:xfrm>
                <a:off x="1172" y="2791"/>
                <a:ext cx="28" cy="34"/>
              </a:xfrm>
              <a:custGeom>
                <a:avLst/>
                <a:gdLst>
                  <a:gd name="T0" fmla="*/ 19 w 28"/>
                  <a:gd name="T1" fmla="*/ 0 h 34"/>
                  <a:gd name="T2" fmla="*/ 27 w 28"/>
                  <a:gd name="T3" fmla="*/ 17 h 34"/>
                  <a:gd name="T4" fmla="*/ 13 w 28"/>
                  <a:gd name="T5" fmla="*/ 33 h 34"/>
                  <a:gd name="T6" fmla="*/ 8 w 28"/>
                  <a:gd name="T7" fmla="*/ 31 h 34"/>
                  <a:gd name="T8" fmla="*/ 0 w 28"/>
                  <a:gd name="T9" fmla="*/ 30 h 34"/>
                  <a:gd name="T10" fmla="*/ 3 w 28"/>
                  <a:gd name="T11" fmla="*/ 25 h 34"/>
                  <a:gd name="T12" fmla="*/ 4 w 28"/>
                  <a:gd name="T13" fmla="*/ 18 h 34"/>
                  <a:gd name="T14" fmla="*/ 0 w 28"/>
                  <a:gd name="T15" fmla="*/ 12 h 34"/>
                  <a:gd name="T16" fmla="*/ 3 w 28"/>
                  <a:gd name="T17" fmla="*/ 1 h 34"/>
                  <a:gd name="T18" fmla="*/ 19 w 28"/>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34"/>
                  <a:gd name="T32" fmla="*/ 28 w 28"/>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34">
                    <a:moveTo>
                      <a:pt x="19" y="0"/>
                    </a:moveTo>
                    <a:lnTo>
                      <a:pt x="27" y="17"/>
                    </a:lnTo>
                    <a:lnTo>
                      <a:pt x="13" y="33"/>
                    </a:lnTo>
                    <a:lnTo>
                      <a:pt x="8" y="31"/>
                    </a:lnTo>
                    <a:lnTo>
                      <a:pt x="0" y="30"/>
                    </a:lnTo>
                    <a:lnTo>
                      <a:pt x="3" y="25"/>
                    </a:lnTo>
                    <a:lnTo>
                      <a:pt x="4" y="18"/>
                    </a:lnTo>
                    <a:lnTo>
                      <a:pt x="0" y="12"/>
                    </a:lnTo>
                    <a:lnTo>
                      <a:pt x="3" y="1"/>
                    </a:lnTo>
                    <a:lnTo>
                      <a:pt x="19" y="0"/>
                    </a:lnTo>
                  </a:path>
                </a:pathLst>
              </a:custGeom>
              <a:solidFill>
                <a:srgbClr val="FF7F3F"/>
              </a:solidFill>
              <a:ln w="12700" cap="rnd">
                <a:noFill/>
                <a:round/>
                <a:headEnd/>
                <a:tailEnd/>
              </a:ln>
            </p:spPr>
            <p:txBody>
              <a:bodyPr/>
              <a:lstStyle/>
              <a:p>
                <a:endParaRPr lang="tr-TR"/>
              </a:p>
            </p:txBody>
          </p:sp>
          <p:grpSp>
            <p:nvGrpSpPr>
              <p:cNvPr id="882" name="Group 242"/>
              <p:cNvGrpSpPr>
                <a:grpSpLocks/>
              </p:cNvGrpSpPr>
              <p:nvPr/>
            </p:nvGrpSpPr>
            <p:grpSpPr bwMode="auto">
              <a:xfrm>
                <a:off x="1177" y="2592"/>
                <a:ext cx="161" cy="134"/>
                <a:chOff x="1177" y="2592"/>
                <a:chExt cx="161" cy="134"/>
              </a:xfrm>
            </p:grpSpPr>
            <p:grpSp>
              <p:nvGrpSpPr>
                <p:cNvPr id="883" name="Group 243"/>
                <p:cNvGrpSpPr>
                  <a:grpSpLocks/>
                </p:cNvGrpSpPr>
                <p:nvPr/>
              </p:nvGrpSpPr>
              <p:grpSpPr bwMode="auto">
                <a:xfrm>
                  <a:off x="1177" y="2592"/>
                  <a:ext cx="161" cy="134"/>
                  <a:chOff x="1177" y="2592"/>
                  <a:chExt cx="161" cy="134"/>
                </a:xfrm>
              </p:grpSpPr>
              <p:grpSp>
                <p:nvGrpSpPr>
                  <p:cNvPr id="884" name="Group 244"/>
                  <p:cNvGrpSpPr>
                    <a:grpSpLocks/>
                  </p:cNvGrpSpPr>
                  <p:nvPr/>
                </p:nvGrpSpPr>
                <p:grpSpPr bwMode="auto">
                  <a:xfrm>
                    <a:off x="1177" y="2719"/>
                    <a:ext cx="161" cy="7"/>
                    <a:chOff x="1177" y="2719"/>
                    <a:chExt cx="161" cy="7"/>
                  </a:xfrm>
                </p:grpSpPr>
                <p:sp>
                  <p:nvSpPr>
                    <p:cNvPr id="143000" name="Line 245"/>
                    <p:cNvSpPr>
                      <a:spLocks noChangeShapeType="1"/>
                    </p:cNvSpPr>
                    <p:nvPr/>
                  </p:nvSpPr>
                  <p:spPr bwMode="auto">
                    <a:xfrm flipH="1">
                      <a:off x="1177" y="2726"/>
                      <a:ext cx="161" cy="0"/>
                    </a:xfrm>
                    <a:prstGeom prst="line">
                      <a:avLst/>
                    </a:prstGeom>
                    <a:noFill/>
                    <a:ln w="12700">
                      <a:solidFill>
                        <a:srgbClr val="000000"/>
                      </a:solidFill>
                      <a:round/>
                      <a:headEnd/>
                      <a:tailEnd/>
                    </a:ln>
                  </p:spPr>
                  <p:txBody>
                    <a:bodyPr wrap="none" anchor="ctr"/>
                    <a:lstStyle/>
                    <a:p>
                      <a:endParaRPr lang="tr-TR"/>
                    </a:p>
                  </p:txBody>
                </p:sp>
                <p:sp>
                  <p:nvSpPr>
                    <p:cNvPr id="143001" name="Line 246"/>
                    <p:cNvSpPr>
                      <a:spLocks noChangeShapeType="1"/>
                    </p:cNvSpPr>
                    <p:nvPr/>
                  </p:nvSpPr>
                  <p:spPr bwMode="auto">
                    <a:xfrm flipH="1">
                      <a:off x="1177" y="2719"/>
                      <a:ext cx="161" cy="0"/>
                    </a:xfrm>
                    <a:prstGeom prst="line">
                      <a:avLst/>
                    </a:prstGeom>
                    <a:noFill/>
                    <a:ln w="12700">
                      <a:solidFill>
                        <a:srgbClr val="000000"/>
                      </a:solidFill>
                      <a:round/>
                      <a:headEnd/>
                      <a:tailEnd/>
                    </a:ln>
                  </p:spPr>
                  <p:txBody>
                    <a:bodyPr wrap="none" anchor="ctr"/>
                    <a:lstStyle/>
                    <a:p>
                      <a:endParaRPr lang="tr-TR"/>
                    </a:p>
                  </p:txBody>
                </p:sp>
              </p:grpSp>
              <p:sp>
                <p:nvSpPr>
                  <p:cNvPr id="142999" name="Freeform 247"/>
                  <p:cNvSpPr>
                    <a:spLocks/>
                  </p:cNvSpPr>
                  <p:nvPr/>
                </p:nvSpPr>
                <p:spPr bwMode="auto">
                  <a:xfrm>
                    <a:off x="1225" y="2592"/>
                    <a:ext cx="64" cy="21"/>
                  </a:xfrm>
                  <a:custGeom>
                    <a:avLst/>
                    <a:gdLst>
                      <a:gd name="T0" fmla="*/ 63 w 64"/>
                      <a:gd name="T1" fmla="*/ 2 h 21"/>
                      <a:gd name="T2" fmla="*/ 60 w 64"/>
                      <a:gd name="T3" fmla="*/ 20 h 21"/>
                      <a:gd name="T4" fmla="*/ 43 w 64"/>
                      <a:gd name="T5" fmla="*/ 7 h 21"/>
                      <a:gd name="T6" fmla="*/ 31 w 64"/>
                      <a:gd name="T7" fmla="*/ 20 h 21"/>
                      <a:gd name="T8" fmla="*/ 0 w 64"/>
                      <a:gd name="T9" fmla="*/ 0 h 21"/>
                      <a:gd name="T10" fmla="*/ 0 60000 65536"/>
                      <a:gd name="T11" fmla="*/ 0 60000 65536"/>
                      <a:gd name="T12" fmla="*/ 0 60000 65536"/>
                      <a:gd name="T13" fmla="*/ 0 60000 65536"/>
                      <a:gd name="T14" fmla="*/ 0 60000 65536"/>
                      <a:gd name="T15" fmla="*/ 0 w 64"/>
                      <a:gd name="T16" fmla="*/ 0 h 21"/>
                      <a:gd name="T17" fmla="*/ 64 w 64"/>
                      <a:gd name="T18" fmla="*/ 21 h 21"/>
                    </a:gdLst>
                    <a:ahLst/>
                    <a:cxnLst>
                      <a:cxn ang="T10">
                        <a:pos x="T0" y="T1"/>
                      </a:cxn>
                      <a:cxn ang="T11">
                        <a:pos x="T2" y="T3"/>
                      </a:cxn>
                      <a:cxn ang="T12">
                        <a:pos x="T4" y="T5"/>
                      </a:cxn>
                      <a:cxn ang="T13">
                        <a:pos x="T6" y="T7"/>
                      </a:cxn>
                      <a:cxn ang="T14">
                        <a:pos x="T8" y="T9"/>
                      </a:cxn>
                    </a:cxnLst>
                    <a:rect l="T15" t="T16" r="T17" b="T18"/>
                    <a:pathLst>
                      <a:path w="64" h="21">
                        <a:moveTo>
                          <a:pt x="63" y="2"/>
                        </a:moveTo>
                        <a:lnTo>
                          <a:pt x="60" y="20"/>
                        </a:lnTo>
                        <a:lnTo>
                          <a:pt x="43" y="7"/>
                        </a:lnTo>
                        <a:lnTo>
                          <a:pt x="31" y="20"/>
                        </a:lnTo>
                        <a:lnTo>
                          <a:pt x="0" y="0"/>
                        </a:lnTo>
                      </a:path>
                    </a:pathLst>
                  </a:custGeom>
                  <a:noFill/>
                  <a:ln w="12700" cap="rnd">
                    <a:solidFill>
                      <a:srgbClr val="000000"/>
                    </a:solidFill>
                    <a:round/>
                    <a:headEnd/>
                    <a:tailEnd/>
                  </a:ln>
                </p:spPr>
                <p:txBody>
                  <a:bodyPr/>
                  <a:lstStyle/>
                  <a:p>
                    <a:endParaRPr lang="tr-TR"/>
                  </a:p>
                </p:txBody>
              </p:sp>
            </p:grpSp>
            <p:sp>
              <p:nvSpPr>
                <p:cNvPr id="142997" name="Line 248"/>
                <p:cNvSpPr>
                  <a:spLocks noChangeShapeType="1"/>
                </p:cNvSpPr>
                <p:nvPr/>
              </p:nvSpPr>
              <p:spPr bwMode="auto">
                <a:xfrm>
                  <a:off x="1269" y="2616"/>
                  <a:ext cx="0" cy="97"/>
                </a:xfrm>
                <a:prstGeom prst="line">
                  <a:avLst/>
                </a:prstGeom>
                <a:noFill/>
                <a:ln w="12700">
                  <a:solidFill>
                    <a:srgbClr val="000000"/>
                  </a:solidFill>
                  <a:round/>
                  <a:headEnd/>
                  <a:tailEnd/>
                </a:ln>
              </p:spPr>
              <p:txBody>
                <a:bodyPr wrap="none" anchor="ctr"/>
                <a:lstStyle/>
                <a:p>
                  <a:endParaRPr lang="tr-TR"/>
                </a:p>
              </p:txBody>
            </p:sp>
          </p:grpSp>
          <p:grpSp>
            <p:nvGrpSpPr>
              <p:cNvPr id="885" name="Group 249"/>
              <p:cNvGrpSpPr>
                <a:grpSpLocks/>
              </p:cNvGrpSpPr>
              <p:nvPr/>
            </p:nvGrpSpPr>
            <p:grpSpPr bwMode="auto">
              <a:xfrm>
                <a:off x="1217" y="2523"/>
                <a:ext cx="87" cy="73"/>
                <a:chOff x="1217" y="2523"/>
                <a:chExt cx="87" cy="73"/>
              </a:xfrm>
            </p:grpSpPr>
            <p:grpSp>
              <p:nvGrpSpPr>
                <p:cNvPr id="887" name="Group 250"/>
                <p:cNvGrpSpPr>
                  <a:grpSpLocks/>
                </p:cNvGrpSpPr>
                <p:nvPr/>
              </p:nvGrpSpPr>
              <p:grpSpPr bwMode="auto">
                <a:xfrm>
                  <a:off x="1222" y="2526"/>
                  <a:ext cx="79" cy="70"/>
                  <a:chOff x="1222" y="2526"/>
                  <a:chExt cx="79" cy="70"/>
                </a:xfrm>
              </p:grpSpPr>
              <p:sp>
                <p:nvSpPr>
                  <p:cNvPr id="142992" name="Freeform 251"/>
                  <p:cNvSpPr>
                    <a:spLocks/>
                  </p:cNvSpPr>
                  <p:nvPr/>
                </p:nvSpPr>
                <p:spPr bwMode="auto">
                  <a:xfrm>
                    <a:off x="1222" y="2526"/>
                    <a:ext cx="79" cy="70"/>
                  </a:xfrm>
                  <a:custGeom>
                    <a:avLst/>
                    <a:gdLst>
                      <a:gd name="T0" fmla="*/ 75 w 79"/>
                      <a:gd name="T1" fmla="*/ 12 h 70"/>
                      <a:gd name="T2" fmla="*/ 77 w 79"/>
                      <a:gd name="T3" fmla="*/ 19 h 70"/>
                      <a:gd name="T4" fmla="*/ 77 w 79"/>
                      <a:gd name="T5" fmla="*/ 22 h 70"/>
                      <a:gd name="T6" fmla="*/ 75 w 79"/>
                      <a:gd name="T7" fmla="*/ 24 h 70"/>
                      <a:gd name="T8" fmla="*/ 78 w 79"/>
                      <a:gd name="T9" fmla="*/ 30 h 70"/>
                      <a:gd name="T10" fmla="*/ 76 w 79"/>
                      <a:gd name="T11" fmla="*/ 38 h 70"/>
                      <a:gd name="T12" fmla="*/ 74 w 79"/>
                      <a:gd name="T13" fmla="*/ 42 h 70"/>
                      <a:gd name="T14" fmla="*/ 73 w 79"/>
                      <a:gd name="T15" fmla="*/ 46 h 70"/>
                      <a:gd name="T16" fmla="*/ 70 w 79"/>
                      <a:gd name="T17" fmla="*/ 50 h 70"/>
                      <a:gd name="T18" fmla="*/ 67 w 79"/>
                      <a:gd name="T19" fmla="*/ 54 h 70"/>
                      <a:gd name="T20" fmla="*/ 61 w 79"/>
                      <a:gd name="T21" fmla="*/ 55 h 70"/>
                      <a:gd name="T22" fmla="*/ 55 w 79"/>
                      <a:gd name="T23" fmla="*/ 56 h 70"/>
                      <a:gd name="T24" fmla="*/ 55 w 79"/>
                      <a:gd name="T25" fmla="*/ 59 h 70"/>
                      <a:gd name="T26" fmla="*/ 56 w 79"/>
                      <a:gd name="T27" fmla="*/ 61 h 70"/>
                      <a:gd name="T28" fmla="*/ 44 w 79"/>
                      <a:gd name="T29" fmla="*/ 69 h 70"/>
                      <a:gd name="T30" fmla="*/ 11 w 79"/>
                      <a:gd name="T31" fmla="*/ 59 h 70"/>
                      <a:gd name="T32" fmla="*/ 10 w 79"/>
                      <a:gd name="T33" fmla="*/ 40 h 70"/>
                      <a:gd name="T34" fmla="*/ 6 w 79"/>
                      <a:gd name="T35" fmla="*/ 34 h 70"/>
                      <a:gd name="T36" fmla="*/ 4 w 79"/>
                      <a:gd name="T37" fmla="*/ 30 h 70"/>
                      <a:gd name="T38" fmla="*/ 1 w 79"/>
                      <a:gd name="T39" fmla="*/ 25 h 70"/>
                      <a:gd name="T40" fmla="*/ 0 w 79"/>
                      <a:gd name="T41" fmla="*/ 20 h 70"/>
                      <a:gd name="T42" fmla="*/ 1 w 79"/>
                      <a:gd name="T43" fmla="*/ 16 h 70"/>
                      <a:gd name="T44" fmla="*/ 2 w 79"/>
                      <a:gd name="T45" fmla="*/ 12 h 70"/>
                      <a:gd name="T46" fmla="*/ 4 w 79"/>
                      <a:gd name="T47" fmla="*/ 8 h 70"/>
                      <a:gd name="T48" fmla="*/ 7 w 79"/>
                      <a:gd name="T49" fmla="*/ 5 h 70"/>
                      <a:gd name="T50" fmla="*/ 11 w 79"/>
                      <a:gd name="T51" fmla="*/ 3 h 70"/>
                      <a:gd name="T52" fmla="*/ 17 w 79"/>
                      <a:gd name="T53" fmla="*/ 2 h 70"/>
                      <a:gd name="T54" fmla="*/ 24 w 79"/>
                      <a:gd name="T55" fmla="*/ 1 h 70"/>
                      <a:gd name="T56" fmla="*/ 31 w 79"/>
                      <a:gd name="T57" fmla="*/ 0 h 70"/>
                      <a:gd name="T58" fmla="*/ 40 w 79"/>
                      <a:gd name="T59" fmla="*/ 0 h 70"/>
                      <a:gd name="T60" fmla="*/ 48 w 79"/>
                      <a:gd name="T61" fmla="*/ 0 h 70"/>
                      <a:gd name="T62" fmla="*/ 58 w 79"/>
                      <a:gd name="T63" fmla="*/ 2 h 70"/>
                      <a:gd name="T64" fmla="*/ 63 w 79"/>
                      <a:gd name="T65" fmla="*/ 3 h 70"/>
                      <a:gd name="T66" fmla="*/ 69 w 79"/>
                      <a:gd name="T67" fmla="*/ 5 h 70"/>
                      <a:gd name="T68" fmla="*/ 73 w 79"/>
                      <a:gd name="T69" fmla="*/ 9 h 70"/>
                      <a:gd name="T70" fmla="*/ 75 w 79"/>
                      <a:gd name="T71" fmla="*/ 12 h 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
                      <a:gd name="T109" fmla="*/ 0 h 70"/>
                      <a:gd name="T110" fmla="*/ 79 w 79"/>
                      <a:gd name="T111" fmla="*/ 70 h 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 h="70">
                        <a:moveTo>
                          <a:pt x="75" y="12"/>
                        </a:moveTo>
                        <a:lnTo>
                          <a:pt x="77" y="19"/>
                        </a:lnTo>
                        <a:lnTo>
                          <a:pt x="77" y="22"/>
                        </a:lnTo>
                        <a:lnTo>
                          <a:pt x="75" y="24"/>
                        </a:lnTo>
                        <a:lnTo>
                          <a:pt x="78" y="30"/>
                        </a:lnTo>
                        <a:lnTo>
                          <a:pt x="76" y="38"/>
                        </a:lnTo>
                        <a:lnTo>
                          <a:pt x="74" y="42"/>
                        </a:lnTo>
                        <a:lnTo>
                          <a:pt x="73" y="46"/>
                        </a:lnTo>
                        <a:lnTo>
                          <a:pt x="70" y="50"/>
                        </a:lnTo>
                        <a:lnTo>
                          <a:pt x="67" y="54"/>
                        </a:lnTo>
                        <a:lnTo>
                          <a:pt x="61" y="55"/>
                        </a:lnTo>
                        <a:lnTo>
                          <a:pt x="55" y="56"/>
                        </a:lnTo>
                        <a:lnTo>
                          <a:pt x="55" y="59"/>
                        </a:lnTo>
                        <a:lnTo>
                          <a:pt x="56" y="61"/>
                        </a:lnTo>
                        <a:lnTo>
                          <a:pt x="44" y="69"/>
                        </a:lnTo>
                        <a:lnTo>
                          <a:pt x="11" y="59"/>
                        </a:lnTo>
                        <a:lnTo>
                          <a:pt x="10" y="40"/>
                        </a:lnTo>
                        <a:lnTo>
                          <a:pt x="6" y="34"/>
                        </a:lnTo>
                        <a:lnTo>
                          <a:pt x="4" y="30"/>
                        </a:lnTo>
                        <a:lnTo>
                          <a:pt x="1" y="25"/>
                        </a:lnTo>
                        <a:lnTo>
                          <a:pt x="0" y="20"/>
                        </a:lnTo>
                        <a:lnTo>
                          <a:pt x="1" y="16"/>
                        </a:lnTo>
                        <a:lnTo>
                          <a:pt x="2" y="12"/>
                        </a:lnTo>
                        <a:lnTo>
                          <a:pt x="4" y="8"/>
                        </a:lnTo>
                        <a:lnTo>
                          <a:pt x="7" y="5"/>
                        </a:lnTo>
                        <a:lnTo>
                          <a:pt x="11" y="3"/>
                        </a:lnTo>
                        <a:lnTo>
                          <a:pt x="17" y="2"/>
                        </a:lnTo>
                        <a:lnTo>
                          <a:pt x="24" y="1"/>
                        </a:lnTo>
                        <a:lnTo>
                          <a:pt x="31" y="0"/>
                        </a:lnTo>
                        <a:lnTo>
                          <a:pt x="40" y="0"/>
                        </a:lnTo>
                        <a:lnTo>
                          <a:pt x="48" y="0"/>
                        </a:lnTo>
                        <a:lnTo>
                          <a:pt x="58" y="2"/>
                        </a:lnTo>
                        <a:lnTo>
                          <a:pt x="63" y="3"/>
                        </a:lnTo>
                        <a:lnTo>
                          <a:pt x="69" y="5"/>
                        </a:lnTo>
                        <a:lnTo>
                          <a:pt x="73" y="9"/>
                        </a:lnTo>
                        <a:lnTo>
                          <a:pt x="75" y="12"/>
                        </a:lnTo>
                      </a:path>
                    </a:pathLst>
                  </a:custGeom>
                  <a:solidFill>
                    <a:srgbClr val="FF7F3F"/>
                  </a:solidFill>
                  <a:ln w="12700" cap="rnd">
                    <a:noFill/>
                    <a:round/>
                    <a:headEnd/>
                    <a:tailEnd/>
                  </a:ln>
                </p:spPr>
                <p:txBody>
                  <a:bodyPr/>
                  <a:lstStyle/>
                  <a:p>
                    <a:endParaRPr lang="tr-TR"/>
                  </a:p>
                </p:txBody>
              </p:sp>
              <p:sp>
                <p:nvSpPr>
                  <p:cNvPr id="142993" name="Freeform 252"/>
                  <p:cNvSpPr>
                    <a:spLocks/>
                  </p:cNvSpPr>
                  <p:nvPr/>
                </p:nvSpPr>
                <p:spPr bwMode="auto">
                  <a:xfrm>
                    <a:off x="1252" y="2551"/>
                    <a:ext cx="27" cy="15"/>
                  </a:xfrm>
                  <a:custGeom>
                    <a:avLst/>
                    <a:gdLst>
                      <a:gd name="T0" fmla="*/ 23 w 27"/>
                      <a:gd name="T1" fmla="*/ 1 h 15"/>
                      <a:gd name="T2" fmla="*/ 17 w 27"/>
                      <a:gd name="T3" fmla="*/ 0 h 15"/>
                      <a:gd name="T4" fmla="*/ 9 w 27"/>
                      <a:gd name="T5" fmla="*/ 0 h 15"/>
                      <a:gd name="T6" fmla="*/ 4 w 27"/>
                      <a:gd name="T7" fmla="*/ 1 h 15"/>
                      <a:gd name="T8" fmla="*/ 2 w 27"/>
                      <a:gd name="T9" fmla="*/ 1 h 15"/>
                      <a:gd name="T10" fmla="*/ 2 w 27"/>
                      <a:gd name="T11" fmla="*/ 2 h 15"/>
                      <a:gd name="T12" fmla="*/ 0 w 27"/>
                      <a:gd name="T13" fmla="*/ 3 h 15"/>
                      <a:gd name="T14" fmla="*/ 12 w 27"/>
                      <a:gd name="T15" fmla="*/ 3 h 15"/>
                      <a:gd name="T16" fmla="*/ 10 w 27"/>
                      <a:gd name="T17" fmla="*/ 4 h 15"/>
                      <a:gd name="T18" fmla="*/ 4 w 27"/>
                      <a:gd name="T19" fmla="*/ 4 h 15"/>
                      <a:gd name="T20" fmla="*/ 17 w 27"/>
                      <a:gd name="T21" fmla="*/ 4 h 15"/>
                      <a:gd name="T22" fmla="*/ 22 w 27"/>
                      <a:gd name="T23" fmla="*/ 4 h 15"/>
                      <a:gd name="T24" fmla="*/ 24 w 27"/>
                      <a:gd name="T25" fmla="*/ 11 h 15"/>
                      <a:gd name="T26" fmla="*/ 22 w 27"/>
                      <a:gd name="T27" fmla="*/ 13 h 15"/>
                      <a:gd name="T28" fmla="*/ 22 w 27"/>
                      <a:gd name="T29" fmla="*/ 14 h 15"/>
                      <a:gd name="T30" fmla="*/ 26 w 27"/>
                      <a:gd name="T31" fmla="*/ 12 h 15"/>
                      <a:gd name="T32" fmla="*/ 23 w 27"/>
                      <a:gd name="T33" fmla="*/ 3 h 15"/>
                      <a:gd name="T34" fmla="*/ 23 w 27"/>
                      <a:gd name="T35" fmla="*/ 1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15"/>
                      <a:gd name="T56" fmla="*/ 27 w 27"/>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15">
                        <a:moveTo>
                          <a:pt x="23" y="1"/>
                        </a:moveTo>
                        <a:lnTo>
                          <a:pt x="17" y="0"/>
                        </a:lnTo>
                        <a:lnTo>
                          <a:pt x="9" y="0"/>
                        </a:lnTo>
                        <a:lnTo>
                          <a:pt x="4" y="1"/>
                        </a:lnTo>
                        <a:lnTo>
                          <a:pt x="2" y="1"/>
                        </a:lnTo>
                        <a:lnTo>
                          <a:pt x="2" y="2"/>
                        </a:lnTo>
                        <a:lnTo>
                          <a:pt x="0" y="3"/>
                        </a:lnTo>
                        <a:lnTo>
                          <a:pt x="12" y="3"/>
                        </a:lnTo>
                        <a:lnTo>
                          <a:pt x="10" y="4"/>
                        </a:lnTo>
                        <a:lnTo>
                          <a:pt x="4" y="4"/>
                        </a:lnTo>
                        <a:lnTo>
                          <a:pt x="17" y="4"/>
                        </a:lnTo>
                        <a:lnTo>
                          <a:pt x="22" y="4"/>
                        </a:lnTo>
                        <a:lnTo>
                          <a:pt x="24" y="11"/>
                        </a:lnTo>
                        <a:lnTo>
                          <a:pt x="22" y="13"/>
                        </a:lnTo>
                        <a:lnTo>
                          <a:pt x="22" y="14"/>
                        </a:lnTo>
                        <a:lnTo>
                          <a:pt x="26" y="12"/>
                        </a:lnTo>
                        <a:lnTo>
                          <a:pt x="23" y="3"/>
                        </a:lnTo>
                        <a:lnTo>
                          <a:pt x="23" y="1"/>
                        </a:lnTo>
                      </a:path>
                    </a:pathLst>
                  </a:custGeom>
                  <a:solidFill>
                    <a:srgbClr val="7F3F00"/>
                  </a:solidFill>
                  <a:ln w="12700" cap="rnd">
                    <a:noFill/>
                    <a:round/>
                    <a:headEnd/>
                    <a:tailEnd/>
                  </a:ln>
                </p:spPr>
                <p:txBody>
                  <a:bodyPr/>
                  <a:lstStyle/>
                  <a:p>
                    <a:endParaRPr lang="tr-TR"/>
                  </a:p>
                </p:txBody>
              </p:sp>
              <p:sp>
                <p:nvSpPr>
                  <p:cNvPr id="142994" name="Freeform 253"/>
                  <p:cNvSpPr>
                    <a:spLocks/>
                  </p:cNvSpPr>
                  <p:nvPr/>
                </p:nvSpPr>
                <p:spPr bwMode="auto">
                  <a:xfrm>
                    <a:off x="1287" y="2552"/>
                    <a:ext cx="13" cy="3"/>
                  </a:xfrm>
                  <a:custGeom>
                    <a:avLst/>
                    <a:gdLst>
                      <a:gd name="T0" fmla="*/ 1 w 13"/>
                      <a:gd name="T1" fmla="*/ 0 h 3"/>
                      <a:gd name="T2" fmla="*/ 7 w 13"/>
                      <a:gd name="T3" fmla="*/ 0 h 3"/>
                      <a:gd name="T4" fmla="*/ 12 w 13"/>
                      <a:gd name="T5" fmla="*/ 0 h 3"/>
                      <a:gd name="T6" fmla="*/ 11 w 13"/>
                      <a:gd name="T7" fmla="*/ 1 h 3"/>
                      <a:gd name="T8" fmla="*/ 12 w 13"/>
                      <a:gd name="T9" fmla="*/ 1 h 3"/>
                      <a:gd name="T10" fmla="*/ 7 w 13"/>
                      <a:gd name="T11" fmla="*/ 1 h 3"/>
                      <a:gd name="T12" fmla="*/ 4 w 13"/>
                      <a:gd name="T13" fmla="*/ 1 h 3"/>
                      <a:gd name="T14" fmla="*/ 8 w 13"/>
                      <a:gd name="T15" fmla="*/ 2 h 3"/>
                      <a:gd name="T16" fmla="*/ 11 w 13"/>
                      <a:gd name="T17" fmla="*/ 2 h 3"/>
                      <a:gd name="T18" fmla="*/ 2 w 13"/>
                      <a:gd name="T19" fmla="*/ 2 h 3"/>
                      <a:gd name="T20" fmla="*/ 0 w 13"/>
                      <a:gd name="T21" fmla="*/ 2 h 3"/>
                      <a:gd name="T22" fmla="*/ 1 w 13"/>
                      <a:gd name="T23" fmla="*/ 0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3"/>
                      <a:gd name="T38" fmla="*/ 13 w 13"/>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3">
                        <a:moveTo>
                          <a:pt x="1" y="0"/>
                        </a:moveTo>
                        <a:lnTo>
                          <a:pt x="7" y="0"/>
                        </a:lnTo>
                        <a:lnTo>
                          <a:pt x="12" y="0"/>
                        </a:lnTo>
                        <a:lnTo>
                          <a:pt x="11" y="1"/>
                        </a:lnTo>
                        <a:lnTo>
                          <a:pt x="12" y="1"/>
                        </a:lnTo>
                        <a:lnTo>
                          <a:pt x="7" y="1"/>
                        </a:lnTo>
                        <a:lnTo>
                          <a:pt x="4" y="1"/>
                        </a:lnTo>
                        <a:lnTo>
                          <a:pt x="8" y="2"/>
                        </a:lnTo>
                        <a:lnTo>
                          <a:pt x="11" y="2"/>
                        </a:lnTo>
                        <a:lnTo>
                          <a:pt x="2" y="2"/>
                        </a:lnTo>
                        <a:lnTo>
                          <a:pt x="0" y="2"/>
                        </a:lnTo>
                        <a:lnTo>
                          <a:pt x="1" y="0"/>
                        </a:lnTo>
                      </a:path>
                    </a:pathLst>
                  </a:custGeom>
                  <a:solidFill>
                    <a:srgbClr val="7F3F00"/>
                  </a:solidFill>
                  <a:ln w="12700" cap="rnd">
                    <a:noFill/>
                    <a:round/>
                    <a:headEnd/>
                    <a:tailEnd/>
                  </a:ln>
                </p:spPr>
                <p:txBody>
                  <a:bodyPr/>
                  <a:lstStyle/>
                  <a:p>
                    <a:endParaRPr lang="tr-TR"/>
                  </a:p>
                </p:txBody>
              </p:sp>
              <p:sp>
                <p:nvSpPr>
                  <p:cNvPr id="142995" name="Freeform 254"/>
                  <p:cNvSpPr>
                    <a:spLocks/>
                  </p:cNvSpPr>
                  <p:nvPr/>
                </p:nvSpPr>
                <p:spPr bwMode="auto">
                  <a:xfrm>
                    <a:off x="1234" y="2566"/>
                    <a:ext cx="37" cy="20"/>
                  </a:xfrm>
                  <a:custGeom>
                    <a:avLst/>
                    <a:gdLst>
                      <a:gd name="T0" fmla="*/ 6 w 37"/>
                      <a:gd name="T1" fmla="*/ 5 h 20"/>
                      <a:gd name="T2" fmla="*/ 9 w 37"/>
                      <a:gd name="T3" fmla="*/ 10 h 20"/>
                      <a:gd name="T4" fmla="*/ 36 w 37"/>
                      <a:gd name="T5" fmla="*/ 16 h 20"/>
                      <a:gd name="T6" fmla="*/ 22 w 37"/>
                      <a:gd name="T7" fmla="*/ 15 h 20"/>
                      <a:gd name="T8" fmla="*/ 16 w 37"/>
                      <a:gd name="T9" fmla="*/ 14 h 20"/>
                      <a:gd name="T10" fmla="*/ 9 w 37"/>
                      <a:gd name="T11" fmla="*/ 14 h 20"/>
                      <a:gd name="T12" fmla="*/ 3 w 37"/>
                      <a:gd name="T13" fmla="*/ 16 h 20"/>
                      <a:gd name="T14" fmla="*/ 1 w 37"/>
                      <a:gd name="T15" fmla="*/ 19 h 20"/>
                      <a:gd name="T16" fmla="*/ 0 w 37"/>
                      <a:gd name="T17" fmla="*/ 6 h 20"/>
                      <a:gd name="T18" fmla="*/ 1 w 37"/>
                      <a:gd name="T19" fmla="*/ 3 h 20"/>
                      <a:gd name="T20" fmla="*/ 5 w 37"/>
                      <a:gd name="T21" fmla="*/ 0 h 20"/>
                      <a:gd name="T22" fmla="*/ 6 w 37"/>
                      <a:gd name="T23" fmla="*/ 5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20"/>
                      <a:gd name="T38" fmla="*/ 37 w 37"/>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20">
                        <a:moveTo>
                          <a:pt x="6" y="5"/>
                        </a:moveTo>
                        <a:lnTo>
                          <a:pt x="9" y="10"/>
                        </a:lnTo>
                        <a:lnTo>
                          <a:pt x="36" y="16"/>
                        </a:lnTo>
                        <a:lnTo>
                          <a:pt x="22" y="15"/>
                        </a:lnTo>
                        <a:lnTo>
                          <a:pt x="16" y="14"/>
                        </a:lnTo>
                        <a:lnTo>
                          <a:pt x="9" y="14"/>
                        </a:lnTo>
                        <a:lnTo>
                          <a:pt x="3" y="16"/>
                        </a:lnTo>
                        <a:lnTo>
                          <a:pt x="1" y="19"/>
                        </a:lnTo>
                        <a:lnTo>
                          <a:pt x="0" y="6"/>
                        </a:lnTo>
                        <a:lnTo>
                          <a:pt x="1" y="3"/>
                        </a:lnTo>
                        <a:lnTo>
                          <a:pt x="5" y="0"/>
                        </a:lnTo>
                        <a:lnTo>
                          <a:pt x="6" y="5"/>
                        </a:lnTo>
                      </a:path>
                    </a:pathLst>
                  </a:custGeom>
                  <a:solidFill>
                    <a:srgbClr val="7F3F00"/>
                  </a:solidFill>
                  <a:ln w="12700" cap="rnd">
                    <a:noFill/>
                    <a:round/>
                    <a:headEnd/>
                    <a:tailEnd/>
                  </a:ln>
                </p:spPr>
                <p:txBody>
                  <a:bodyPr/>
                  <a:lstStyle/>
                  <a:p>
                    <a:endParaRPr lang="tr-TR"/>
                  </a:p>
                </p:txBody>
              </p:sp>
            </p:grpSp>
            <p:sp>
              <p:nvSpPr>
                <p:cNvPr id="142991" name="Freeform 255"/>
                <p:cNvSpPr>
                  <a:spLocks/>
                </p:cNvSpPr>
                <p:nvPr/>
              </p:nvSpPr>
              <p:spPr bwMode="auto">
                <a:xfrm>
                  <a:off x="1217" y="2523"/>
                  <a:ext cx="87" cy="51"/>
                </a:xfrm>
                <a:custGeom>
                  <a:avLst/>
                  <a:gdLst>
                    <a:gd name="T0" fmla="*/ 71 w 87"/>
                    <a:gd name="T1" fmla="*/ 4 h 51"/>
                    <a:gd name="T2" fmla="*/ 63 w 87"/>
                    <a:gd name="T3" fmla="*/ 2 h 51"/>
                    <a:gd name="T4" fmla="*/ 57 w 87"/>
                    <a:gd name="T5" fmla="*/ 1 h 51"/>
                    <a:gd name="T6" fmla="*/ 47 w 87"/>
                    <a:gd name="T7" fmla="*/ 0 h 51"/>
                    <a:gd name="T8" fmla="*/ 39 w 87"/>
                    <a:gd name="T9" fmla="*/ 0 h 51"/>
                    <a:gd name="T10" fmla="*/ 31 w 87"/>
                    <a:gd name="T11" fmla="*/ 0 h 51"/>
                    <a:gd name="T12" fmla="*/ 23 w 87"/>
                    <a:gd name="T13" fmla="*/ 1 h 51"/>
                    <a:gd name="T14" fmla="*/ 18 w 87"/>
                    <a:gd name="T15" fmla="*/ 1 h 51"/>
                    <a:gd name="T16" fmla="*/ 12 w 87"/>
                    <a:gd name="T17" fmla="*/ 2 h 51"/>
                    <a:gd name="T18" fmla="*/ 7 w 87"/>
                    <a:gd name="T19" fmla="*/ 4 h 51"/>
                    <a:gd name="T20" fmla="*/ 4 w 87"/>
                    <a:gd name="T21" fmla="*/ 7 h 51"/>
                    <a:gd name="T22" fmla="*/ 3 w 87"/>
                    <a:gd name="T23" fmla="*/ 11 h 51"/>
                    <a:gd name="T24" fmla="*/ 2 w 87"/>
                    <a:gd name="T25" fmla="*/ 15 h 51"/>
                    <a:gd name="T26" fmla="*/ 0 w 87"/>
                    <a:gd name="T27" fmla="*/ 22 h 51"/>
                    <a:gd name="T28" fmla="*/ 1 w 87"/>
                    <a:gd name="T29" fmla="*/ 28 h 51"/>
                    <a:gd name="T30" fmla="*/ 4 w 87"/>
                    <a:gd name="T31" fmla="*/ 33 h 51"/>
                    <a:gd name="T32" fmla="*/ 6 w 87"/>
                    <a:gd name="T33" fmla="*/ 38 h 51"/>
                    <a:gd name="T34" fmla="*/ 8 w 87"/>
                    <a:gd name="T35" fmla="*/ 41 h 51"/>
                    <a:gd name="T36" fmla="*/ 10 w 87"/>
                    <a:gd name="T37" fmla="*/ 44 h 51"/>
                    <a:gd name="T38" fmla="*/ 13 w 87"/>
                    <a:gd name="T39" fmla="*/ 47 h 51"/>
                    <a:gd name="T40" fmla="*/ 16 w 87"/>
                    <a:gd name="T41" fmla="*/ 50 h 51"/>
                    <a:gd name="T42" fmla="*/ 19 w 87"/>
                    <a:gd name="T43" fmla="*/ 50 h 51"/>
                    <a:gd name="T44" fmla="*/ 18 w 87"/>
                    <a:gd name="T45" fmla="*/ 46 h 51"/>
                    <a:gd name="T46" fmla="*/ 20 w 87"/>
                    <a:gd name="T47" fmla="*/ 43 h 51"/>
                    <a:gd name="T48" fmla="*/ 21 w 87"/>
                    <a:gd name="T49" fmla="*/ 41 h 51"/>
                    <a:gd name="T50" fmla="*/ 19 w 87"/>
                    <a:gd name="T51" fmla="*/ 38 h 51"/>
                    <a:gd name="T52" fmla="*/ 18 w 87"/>
                    <a:gd name="T53" fmla="*/ 33 h 51"/>
                    <a:gd name="T54" fmla="*/ 20 w 87"/>
                    <a:gd name="T55" fmla="*/ 32 h 51"/>
                    <a:gd name="T56" fmla="*/ 24 w 87"/>
                    <a:gd name="T57" fmla="*/ 34 h 51"/>
                    <a:gd name="T58" fmla="*/ 27 w 87"/>
                    <a:gd name="T59" fmla="*/ 37 h 51"/>
                    <a:gd name="T60" fmla="*/ 26 w 87"/>
                    <a:gd name="T61" fmla="*/ 32 h 51"/>
                    <a:gd name="T62" fmla="*/ 28 w 87"/>
                    <a:gd name="T63" fmla="*/ 25 h 51"/>
                    <a:gd name="T64" fmla="*/ 28 w 87"/>
                    <a:gd name="T65" fmla="*/ 19 h 51"/>
                    <a:gd name="T66" fmla="*/ 29 w 87"/>
                    <a:gd name="T67" fmla="*/ 16 h 51"/>
                    <a:gd name="T68" fmla="*/ 26 w 87"/>
                    <a:gd name="T69" fmla="*/ 14 h 51"/>
                    <a:gd name="T70" fmla="*/ 32 w 87"/>
                    <a:gd name="T71" fmla="*/ 15 h 51"/>
                    <a:gd name="T72" fmla="*/ 37 w 87"/>
                    <a:gd name="T73" fmla="*/ 16 h 51"/>
                    <a:gd name="T74" fmla="*/ 41 w 87"/>
                    <a:gd name="T75" fmla="*/ 16 h 51"/>
                    <a:gd name="T76" fmla="*/ 49 w 87"/>
                    <a:gd name="T77" fmla="*/ 17 h 51"/>
                    <a:gd name="T78" fmla="*/ 55 w 87"/>
                    <a:gd name="T79" fmla="*/ 18 h 51"/>
                    <a:gd name="T80" fmla="*/ 47 w 87"/>
                    <a:gd name="T81" fmla="*/ 16 h 51"/>
                    <a:gd name="T82" fmla="*/ 52 w 87"/>
                    <a:gd name="T83" fmla="*/ 16 h 51"/>
                    <a:gd name="T84" fmla="*/ 61 w 87"/>
                    <a:gd name="T85" fmla="*/ 16 h 51"/>
                    <a:gd name="T86" fmla="*/ 69 w 87"/>
                    <a:gd name="T87" fmla="*/ 15 h 51"/>
                    <a:gd name="T88" fmla="*/ 78 w 87"/>
                    <a:gd name="T89" fmla="*/ 16 h 51"/>
                    <a:gd name="T90" fmla="*/ 80 w 87"/>
                    <a:gd name="T91" fmla="*/ 19 h 51"/>
                    <a:gd name="T92" fmla="*/ 82 w 87"/>
                    <a:gd name="T93" fmla="*/ 23 h 51"/>
                    <a:gd name="T94" fmla="*/ 84 w 87"/>
                    <a:gd name="T95" fmla="*/ 18 h 51"/>
                    <a:gd name="T96" fmla="*/ 86 w 87"/>
                    <a:gd name="T97" fmla="*/ 12 h 51"/>
                    <a:gd name="T98" fmla="*/ 82 w 87"/>
                    <a:gd name="T99" fmla="*/ 9 h 51"/>
                    <a:gd name="T100" fmla="*/ 77 w 87"/>
                    <a:gd name="T101" fmla="*/ 6 h 51"/>
                    <a:gd name="T102" fmla="*/ 71 w 87"/>
                    <a:gd name="T103" fmla="*/ 4 h 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7"/>
                    <a:gd name="T157" fmla="*/ 0 h 51"/>
                    <a:gd name="T158" fmla="*/ 87 w 87"/>
                    <a:gd name="T159" fmla="*/ 51 h 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7" h="51">
                      <a:moveTo>
                        <a:pt x="71" y="4"/>
                      </a:moveTo>
                      <a:lnTo>
                        <a:pt x="63" y="2"/>
                      </a:lnTo>
                      <a:lnTo>
                        <a:pt x="57" y="1"/>
                      </a:lnTo>
                      <a:lnTo>
                        <a:pt x="47" y="0"/>
                      </a:lnTo>
                      <a:lnTo>
                        <a:pt x="39" y="0"/>
                      </a:lnTo>
                      <a:lnTo>
                        <a:pt x="31" y="0"/>
                      </a:lnTo>
                      <a:lnTo>
                        <a:pt x="23" y="1"/>
                      </a:lnTo>
                      <a:lnTo>
                        <a:pt x="18" y="1"/>
                      </a:lnTo>
                      <a:lnTo>
                        <a:pt x="12" y="2"/>
                      </a:lnTo>
                      <a:lnTo>
                        <a:pt x="7" y="4"/>
                      </a:lnTo>
                      <a:lnTo>
                        <a:pt x="4" y="7"/>
                      </a:lnTo>
                      <a:lnTo>
                        <a:pt x="3" y="11"/>
                      </a:lnTo>
                      <a:lnTo>
                        <a:pt x="2" y="15"/>
                      </a:lnTo>
                      <a:lnTo>
                        <a:pt x="0" y="22"/>
                      </a:lnTo>
                      <a:lnTo>
                        <a:pt x="1" y="28"/>
                      </a:lnTo>
                      <a:lnTo>
                        <a:pt x="4" y="33"/>
                      </a:lnTo>
                      <a:lnTo>
                        <a:pt x="6" y="38"/>
                      </a:lnTo>
                      <a:lnTo>
                        <a:pt x="8" y="41"/>
                      </a:lnTo>
                      <a:lnTo>
                        <a:pt x="10" y="44"/>
                      </a:lnTo>
                      <a:lnTo>
                        <a:pt x="13" y="47"/>
                      </a:lnTo>
                      <a:lnTo>
                        <a:pt x="16" y="50"/>
                      </a:lnTo>
                      <a:lnTo>
                        <a:pt x="19" y="50"/>
                      </a:lnTo>
                      <a:lnTo>
                        <a:pt x="18" y="46"/>
                      </a:lnTo>
                      <a:lnTo>
                        <a:pt x="20" y="43"/>
                      </a:lnTo>
                      <a:lnTo>
                        <a:pt x="21" y="41"/>
                      </a:lnTo>
                      <a:lnTo>
                        <a:pt x="19" y="38"/>
                      </a:lnTo>
                      <a:lnTo>
                        <a:pt x="18" y="33"/>
                      </a:lnTo>
                      <a:lnTo>
                        <a:pt x="20" y="32"/>
                      </a:lnTo>
                      <a:lnTo>
                        <a:pt x="24" y="34"/>
                      </a:lnTo>
                      <a:lnTo>
                        <a:pt x="27" y="37"/>
                      </a:lnTo>
                      <a:lnTo>
                        <a:pt x="26" y="32"/>
                      </a:lnTo>
                      <a:lnTo>
                        <a:pt x="28" y="25"/>
                      </a:lnTo>
                      <a:lnTo>
                        <a:pt x="28" y="19"/>
                      </a:lnTo>
                      <a:lnTo>
                        <a:pt x="29" y="16"/>
                      </a:lnTo>
                      <a:lnTo>
                        <a:pt x="26" y="14"/>
                      </a:lnTo>
                      <a:lnTo>
                        <a:pt x="32" y="15"/>
                      </a:lnTo>
                      <a:lnTo>
                        <a:pt x="37" y="16"/>
                      </a:lnTo>
                      <a:lnTo>
                        <a:pt x="41" y="16"/>
                      </a:lnTo>
                      <a:lnTo>
                        <a:pt x="49" y="17"/>
                      </a:lnTo>
                      <a:lnTo>
                        <a:pt x="55" y="18"/>
                      </a:lnTo>
                      <a:lnTo>
                        <a:pt x="47" y="16"/>
                      </a:lnTo>
                      <a:lnTo>
                        <a:pt x="52" y="16"/>
                      </a:lnTo>
                      <a:lnTo>
                        <a:pt x="61" y="16"/>
                      </a:lnTo>
                      <a:lnTo>
                        <a:pt x="69" y="15"/>
                      </a:lnTo>
                      <a:lnTo>
                        <a:pt x="78" y="16"/>
                      </a:lnTo>
                      <a:lnTo>
                        <a:pt x="80" y="19"/>
                      </a:lnTo>
                      <a:lnTo>
                        <a:pt x="82" y="23"/>
                      </a:lnTo>
                      <a:lnTo>
                        <a:pt x="84" y="18"/>
                      </a:lnTo>
                      <a:lnTo>
                        <a:pt x="86" y="12"/>
                      </a:lnTo>
                      <a:lnTo>
                        <a:pt x="82" y="9"/>
                      </a:lnTo>
                      <a:lnTo>
                        <a:pt x="77" y="6"/>
                      </a:lnTo>
                      <a:lnTo>
                        <a:pt x="71" y="4"/>
                      </a:lnTo>
                    </a:path>
                  </a:pathLst>
                </a:custGeom>
                <a:solidFill>
                  <a:srgbClr val="BF7F1F"/>
                </a:solidFill>
                <a:ln w="12700" cap="rnd">
                  <a:noFill/>
                  <a:round/>
                  <a:headEnd/>
                  <a:tailEnd/>
                </a:ln>
              </p:spPr>
              <p:txBody>
                <a:bodyPr/>
                <a:lstStyle/>
                <a:p>
                  <a:endParaRPr lang="tr-TR"/>
                </a:p>
              </p:txBody>
            </p:sp>
          </p:grpSp>
        </p:grpSp>
        <p:grpSp>
          <p:nvGrpSpPr>
            <p:cNvPr id="888" name="Group 256"/>
            <p:cNvGrpSpPr>
              <a:grpSpLocks/>
            </p:cNvGrpSpPr>
            <p:nvPr/>
          </p:nvGrpSpPr>
          <p:grpSpPr bwMode="auto">
            <a:xfrm>
              <a:off x="1293" y="2551"/>
              <a:ext cx="202" cy="492"/>
              <a:chOff x="1293" y="2551"/>
              <a:chExt cx="202" cy="492"/>
            </a:xfrm>
          </p:grpSpPr>
          <p:grpSp>
            <p:nvGrpSpPr>
              <p:cNvPr id="889" name="Group 257"/>
              <p:cNvGrpSpPr>
                <a:grpSpLocks/>
              </p:cNvGrpSpPr>
              <p:nvPr/>
            </p:nvGrpSpPr>
            <p:grpSpPr bwMode="auto">
              <a:xfrm>
                <a:off x="1347" y="2551"/>
                <a:ext cx="104" cy="117"/>
                <a:chOff x="1347" y="2551"/>
                <a:chExt cx="104" cy="117"/>
              </a:xfrm>
            </p:grpSpPr>
            <p:sp>
              <p:nvSpPr>
                <p:cNvPr id="142981" name="Freeform 258"/>
                <p:cNvSpPr>
                  <a:spLocks/>
                </p:cNvSpPr>
                <p:nvPr/>
              </p:nvSpPr>
              <p:spPr bwMode="auto">
                <a:xfrm>
                  <a:off x="1347" y="2551"/>
                  <a:ext cx="104" cy="65"/>
                </a:xfrm>
                <a:custGeom>
                  <a:avLst/>
                  <a:gdLst>
                    <a:gd name="T0" fmla="*/ 59 w 104"/>
                    <a:gd name="T1" fmla="*/ 1 h 65"/>
                    <a:gd name="T2" fmla="*/ 74 w 104"/>
                    <a:gd name="T3" fmla="*/ 4 h 65"/>
                    <a:gd name="T4" fmla="*/ 82 w 104"/>
                    <a:gd name="T5" fmla="*/ 7 h 65"/>
                    <a:gd name="T6" fmla="*/ 88 w 104"/>
                    <a:gd name="T7" fmla="*/ 12 h 65"/>
                    <a:gd name="T8" fmla="*/ 93 w 104"/>
                    <a:gd name="T9" fmla="*/ 21 h 65"/>
                    <a:gd name="T10" fmla="*/ 99 w 104"/>
                    <a:gd name="T11" fmla="*/ 34 h 65"/>
                    <a:gd name="T12" fmla="*/ 103 w 104"/>
                    <a:gd name="T13" fmla="*/ 45 h 65"/>
                    <a:gd name="T14" fmla="*/ 102 w 104"/>
                    <a:gd name="T15" fmla="*/ 50 h 65"/>
                    <a:gd name="T16" fmla="*/ 101 w 104"/>
                    <a:gd name="T17" fmla="*/ 55 h 65"/>
                    <a:gd name="T18" fmla="*/ 99 w 104"/>
                    <a:gd name="T19" fmla="*/ 63 h 65"/>
                    <a:gd name="T20" fmla="*/ 95 w 104"/>
                    <a:gd name="T21" fmla="*/ 63 h 65"/>
                    <a:gd name="T22" fmla="*/ 89 w 104"/>
                    <a:gd name="T23" fmla="*/ 62 h 65"/>
                    <a:gd name="T24" fmla="*/ 82 w 104"/>
                    <a:gd name="T25" fmla="*/ 62 h 65"/>
                    <a:gd name="T26" fmla="*/ 73 w 104"/>
                    <a:gd name="T27" fmla="*/ 63 h 65"/>
                    <a:gd name="T28" fmla="*/ 67 w 104"/>
                    <a:gd name="T29" fmla="*/ 64 h 65"/>
                    <a:gd name="T30" fmla="*/ 67 w 104"/>
                    <a:gd name="T31" fmla="*/ 60 h 65"/>
                    <a:gd name="T32" fmla="*/ 75 w 104"/>
                    <a:gd name="T33" fmla="*/ 51 h 65"/>
                    <a:gd name="T34" fmla="*/ 77 w 104"/>
                    <a:gd name="T35" fmla="*/ 37 h 65"/>
                    <a:gd name="T36" fmla="*/ 75 w 104"/>
                    <a:gd name="T37" fmla="*/ 24 h 65"/>
                    <a:gd name="T38" fmla="*/ 61 w 104"/>
                    <a:gd name="T39" fmla="*/ 16 h 65"/>
                    <a:gd name="T40" fmla="*/ 36 w 104"/>
                    <a:gd name="T41" fmla="*/ 15 h 65"/>
                    <a:gd name="T42" fmla="*/ 25 w 104"/>
                    <a:gd name="T43" fmla="*/ 23 h 65"/>
                    <a:gd name="T44" fmla="*/ 26 w 104"/>
                    <a:gd name="T45" fmla="*/ 49 h 65"/>
                    <a:gd name="T46" fmla="*/ 36 w 104"/>
                    <a:gd name="T47" fmla="*/ 60 h 65"/>
                    <a:gd name="T48" fmla="*/ 36 w 104"/>
                    <a:gd name="T49" fmla="*/ 63 h 65"/>
                    <a:gd name="T50" fmla="*/ 30 w 104"/>
                    <a:gd name="T51" fmla="*/ 63 h 65"/>
                    <a:gd name="T52" fmla="*/ 23 w 104"/>
                    <a:gd name="T53" fmla="*/ 63 h 65"/>
                    <a:gd name="T54" fmla="*/ 16 w 104"/>
                    <a:gd name="T55" fmla="*/ 62 h 65"/>
                    <a:gd name="T56" fmla="*/ 8 w 104"/>
                    <a:gd name="T57" fmla="*/ 64 h 65"/>
                    <a:gd name="T58" fmla="*/ 7 w 104"/>
                    <a:gd name="T59" fmla="*/ 60 h 65"/>
                    <a:gd name="T60" fmla="*/ 2 w 104"/>
                    <a:gd name="T61" fmla="*/ 53 h 65"/>
                    <a:gd name="T62" fmla="*/ 1 w 104"/>
                    <a:gd name="T63" fmla="*/ 47 h 65"/>
                    <a:gd name="T64" fmla="*/ 0 w 104"/>
                    <a:gd name="T65" fmla="*/ 42 h 65"/>
                    <a:gd name="T66" fmla="*/ 1 w 104"/>
                    <a:gd name="T67" fmla="*/ 37 h 65"/>
                    <a:gd name="T68" fmla="*/ 2 w 104"/>
                    <a:gd name="T69" fmla="*/ 32 h 65"/>
                    <a:gd name="T70" fmla="*/ 5 w 104"/>
                    <a:gd name="T71" fmla="*/ 28 h 65"/>
                    <a:gd name="T72" fmla="*/ 7 w 104"/>
                    <a:gd name="T73" fmla="*/ 24 h 65"/>
                    <a:gd name="T74" fmla="*/ 7 w 104"/>
                    <a:gd name="T75" fmla="*/ 20 h 65"/>
                    <a:gd name="T76" fmla="*/ 9 w 104"/>
                    <a:gd name="T77" fmla="*/ 16 h 65"/>
                    <a:gd name="T78" fmla="*/ 11 w 104"/>
                    <a:gd name="T79" fmla="*/ 10 h 65"/>
                    <a:gd name="T80" fmla="*/ 21 w 104"/>
                    <a:gd name="T81" fmla="*/ 5 h 65"/>
                    <a:gd name="T82" fmla="*/ 29 w 104"/>
                    <a:gd name="T83" fmla="*/ 1 h 65"/>
                    <a:gd name="T84" fmla="*/ 40 w 104"/>
                    <a:gd name="T85" fmla="*/ 0 h 65"/>
                    <a:gd name="T86" fmla="*/ 50 w 104"/>
                    <a:gd name="T87" fmla="*/ 0 h 65"/>
                    <a:gd name="T88" fmla="*/ 59 w 104"/>
                    <a:gd name="T89" fmla="*/ 1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
                    <a:gd name="T136" fmla="*/ 0 h 65"/>
                    <a:gd name="T137" fmla="*/ 104 w 104"/>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 h="65">
                      <a:moveTo>
                        <a:pt x="59" y="1"/>
                      </a:moveTo>
                      <a:lnTo>
                        <a:pt x="74" y="4"/>
                      </a:lnTo>
                      <a:lnTo>
                        <a:pt x="82" y="7"/>
                      </a:lnTo>
                      <a:lnTo>
                        <a:pt x="88" y="12"/>
                      </a:lnTo>
                      <a:lnTo>
                        <a:pt x="93" y="21"/>
                      </a:lnTo>
                      <a:lnTo>
                        <a:pt x="99" y="34"/>
                      </a:lnTo>
                      <a:lnTo>
                        <a:pt x="103" y="45"/>
                      </a:lnTo>
                      <a:lnTo>
                        <a:pt x="102" y="50"/>
                      </a:lnTo>
                      <a:lnTo>
                        <a:pt x="101" y="55"/>
                      </a:lnTo>
                      <a:lnTo>
                        <a:pt x="99" y="63"/>
                      </a:lnTo>
                      <a:lnTo>
                        <a:pt x="95" y="63"/>
                      </a:lnTo>
                      <a:lnTo>
                        <a:pt x="89" y="62"/>
                      </a:lnTo>
                      <a:lnTo>
                        <a:pt x="82" y="62"/>
                      </a:lnTo>
                      <a:lnTo>
                        <a:pt x="73" y="63"/>
                      </a:lnTo>
                      <a:lnTo>
                        <a:pt x="67" y="64"/>
                      </a:lnTo>
                      <a:lnTo>
                        <a:pt x="67" y="60"/>
                      </a:lnTo>
                      <a:lnTo>
                        <a:pt x="75" y="51"/>
                      </a:lnTo>
                      <a:lnTo>
                        <a:pt x="77" y="37"/>
                      </a:lnTo>
                      <a:lnTo>
                        <a:pt x="75" y="24"/>
                      </a:lnTo>
                      <a:lnTo>
                        <a:pt x="61" y="16"/>
                      </a:lnTo>
                      <a:lnTo>
                        <a:pt x="36" y="15"/>
                      </a:lnTo>
                      <a:lnTo>
                        <a:pt x="25" y="23"/>
                      </a:lnTo>
                      <a:lnTo>
                        <a:pt x="26" y="49"/>
                      </a:lnTo>
                      <a:lnTo>
                        <a:pt x="36" y="60"/>
                      </a:lnTo>
                      <a:lnTo>
                        <a:pt x="36" y="63"/>
                      </a:lnTo>
                      <a:lnTo>
                        <a:pt x="30" y="63"/>
                      </a:lnTo>
                      <a:lnTo>
                        <a:pt x="23" y="63"/>
                      </a:lnTo>
                      <a:lnTo>
                        <a:pt x="16" y="62"/>
                      </a:lnTo>
                      <a:lnTo>
                        <a:pt x="8" y="64"/>
                      </a:lnTo>
                      <a:lnTo>
                        <a:pt x="7" y="60"/>
                      </a:lnTo>
                      <a:lnTo>
                        <a:pt x="2" y="53"/>
                      </a:lnTo>
                      <a:lnTo>
                        <a:pt x="1" y="47"/>
                      </a:lnTo>
                      <a:lnTo>
                        <a:pt x="0" y="42"/>
                      </a:lnTo>
                      <a:lnTo>
                        <a:pt x="1" y="37"/>
                      </a:lnTo>
                      <a:lnTo>
                        <a:pt x="2" y="32"/>
                      </a:lnTo>
                      <a:lnTo>
                        <a:pt x="5" y="28"/>
                      </a:lnTo>
                      <a:lnTo>
                        <a:pt x="7" y="24"/>
                      </a:lnTo>
                      <a:lnTo>
                        <a:pt x="7" y="20"/>
                      </a:lnTo>
                      <a:lnTo>
                        <a:pt x="9" y="16"/>
                      </a:lnTo>
                      <a:lnTo>
                        <a:pt x="11" y="10"/>
                      </a:lnTo>
                      <a:lnTo>
                        <a:pt x="21" y="5"/>
                      </a:lnTo>
                      <a:lnTo>
                        <a:pt x="29" y="1"/>
                      </a:lnTo>
                      <a:lnTo>
                        <a:pt x="40" y="0"/>
                      </a:lnTo>
                      <a:lnTo>
                        <a:pt x="50" y="0"/>
                      </a:lnTo>
                      <a:lnTo>
                        <a:pt x="59" y="1"/>
                      </a:lnTo>
                    </a:path>
                  </a:pathLst>
                </a:custGeom>
                <a:solidFill>
                  <a:srgbClr val="000000"/>
                </a:solidFill>
                <a:ln w="12700" cap="rnd">
                  <a:noFill/>
                  <a:round/>
                  <a:headEnd/>
                  <a:tailEnd/>
                </a:ln>
              </p:spPr>
              <p:txBody>
                <a:bodyPr/>
                <a:lstStyle/>
                <a:p>
                  <a:endParaRPr lang="tr-TR"/>
                </a:p>
              </p:txBody>
            </p:sp>
            <p:sp>
              <p:nvSpPr>
                <p:cNvPr id="142982" name="Freeform 259"/>
                <p:cNvSpPr>
                  <a:spLocks/>
                </p:cNvSpPr>
                <p:nvPr/>
              </p:nvSpPr>
              <p:spPr bwMode="auto">
                <a:xfrm>
                  <a:off x="1354" y="2563"/>
                  <a:ext cx="85" cy="105"/>
                </a:xfrm>
                <a:custGeom>
                  <a:avLst/>
                  <a:gdLst>
                    <a:gd name="T0" fmla="*/ 52 w 85"/>
                    <a:gd name="T1" fmla="*/ 1 h 105"/>
                    <a:gd name="T2" fmla="*/ 58 w 85"/>
                    <a:gd name="T3" fmla="*/ 3 h 105"/>
                    <a:gd name="T4" fmla="*/ 63 w 85"/>
                    <a:gd name="T5" fmla="*/ 5 h 105"/>
                    <a:gd name="T6" fmla="*/ 68 w 85"/>
                    <a:gd name="T7" fmla="*/ 8 h 105"/>
                    <a:gd name="T8" fmla="*/ 69 w 85"/>
                    <a:gd name="T9" fmla="*/ 12 h 105"/>
                    <a:gd name="T10" fmla="*/ 71 w 85"/>
                    <a:gd name="T11" fmla="*/ 25 h 105"/>
                    <a:gd name="T12" fmla="*/ 71 w 85"/>
                    <a:gd name="T13" fmla="*/ 30 h 105"/>
                    <a:gd name="T14" fmla="*/ 68 w 85"/>
                    <a:gd name="T15" fmla="*/ 39 h 105"/>
                    <a:gd name="T16" fmla="*/ 65 w 85"/>
                    <a:gd name="T17" fmla="*/ 43 h 105"/>
                    <a:gd name="T18" fmla="*/ 60 w 85"/>
                    <a:gd name="T19" fmla="*/ 49 h 105"/>
                    <a:gd name="T20" fmla="*/ 60 w 85"/>
                    <a:gd name="T21" fmla="*/ 65 h 105"/>
                    <a:gd name="T22" fmla="*/ 84 w 85"/>
                    <a:gd name="T23" fmla="*/ 73 h 105"/>
                    <a:gd name="T24" fmla="*/ 40 w 85"/>
                    <a:gd name="T25" fmla="*/ 104 h 105"/>
                    <a:gd name="T26" fmla="*/ 0 w 85"/>
                    <a:gd name="T27" fmla="*/ 71 h 105"/>
                    <a:gd name="T28" fmla="*/ 29 w 85"/>
                    <a:gd name="T29" fmla="*/ 62 h 105"/>
                    <a:gd name="T30" fmla="*/ 29 w 85"/>
                    <a:gd name="T31" fmla="*/ 50 h 105"/>
                    <a:gd name="T32" fmla="*/ 21 w 85"/>
                    <a:gd name="T33" fmla="*/ 43 h 105"/>
                    <a:gd name="T34" fmla="*/ 18 w 85"/>
                    <a:gd name="T35" fmla="*/ 39 h 105"/>
                    <a:gd name="T36" fmla="*/ 16 w 85"/>
                    <a:gd name="T37" fmla="*/ 34 h 105"/>
                    <a:gd name="T38" fmla="*/ 15 w 85"/>
                    <a:gd name="T39" fmla="*/ 28 h 105"/>
                    <a:gd name="T40" fmla="*/ 15 w 85"/>
                    <a:gd name="T41" fmla="*/ 23 h 105"/>
                    <a:gd name="T42" fmla="*/ 15 w 85"/>
                    <a:gd name="T43" fmla="*/ 17 h 105"/>
                    <a:gd name="T44" fmla="*/ 15 w 85"/>
                    <a:gd name="T45" fmla="*/ 13 h 105"/>
                    <a:gd name="T46" fmla="*/ 17 w 85"/>
                    <a:gd name="T47" fmla="*/ 8 h 105"/>
                    <a:gd name="T48" fmla="*/ 22 w 85"/>
                    <a:gd name="T49" fmla="*/ 4 h 105"/>
                    <a:gd name="T50" fmla="*/ 29 w 85"/>
                    <a:gd name="T51" fmla="*/ 2 h 105"/>
                    <a:gd name="T52" fmla="*/ 35 w 85"/>
                    <a:gd name="T53" fmla="*/ 0 h 105"/>
                    <a:gd name="T54" fmla="*/ 43 w 85"/>
                    <a:gd name="T55" fmla="*/ 0 h 105"/>
                    <a:gd name="T56" fmla="*/ 52 w 85"/>
                    <a:gd name="T57" fmla="*/ 1 h 1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
                    <a:gd name="T88" fmla="*/ 0 h 105"/>
                    <a:gd name="T89" fmla="*/ 85 w 85"/>
                    <a:gd name="T90" fmla="*/ 105 h 10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 h="105">
                      <a:moveTo>
                        <a:pt x="52" y="1"/>
                      </a:moveTo>
                      <a:lnTo>
                        <a:pt x="58" y="3"/>
                      </a:lnTo>
                      <a:lnTo>
                        <a:pt x="63" y="5"/>
                      </a:lnTo>
                      <a:lnTo>
                        <a:pt x="68" y="8"/>
                      </a:lnTo>
                      <a:lnTo>
                        <a:pt x="69" y="12"/>
                      </a:lnTo>
                      <a:lnTo>
                        <a:pt x="71" y="25"/>
                      </a:lnTo>
                      <a:lnTo>
                        <a:pt x="71" y="30"/>
                      </a:lnTo>
                      <a:lnTo>
                        <a:pt x="68" y="39"/>
                      </a:lnTo>
                      <a:lnTo>
                        <a:pt x="65" y="43"/>
                      </a:lnTo>
                      <a:lnTo>
                        <a:pt x="60" y="49"/>
                      </a:lnTo>
                      <a:lnTo>
                        <a:pt x="60" y="65"/>
                      </a:lnTo>
                      <a:lnTo>
                        <a:pt x="84" y="73"/>
                      </a:lnTo>
                      <a:lnTo>
                        <a:pt x="40" y="104"/>
                      </a:lnTo>
                      <a:lnTo>
                        <a:pt x="0" y="71"/>
                      </a:lnTo>
                      <a:lnTo>
                        <a:pt x="29" y="62"/>
                      </a:lnTo>
                      <a:lnTo>
                        <a:pt x="29" y="50"/>
                      </a:lnTo>
                      <a:lnTo>
                        <a:pt x="21" y="43"/>
                      </a:lnTo>
                      <a:lnTo>
                        <a:pt x="18" y="39"/>
                      </a:lnTo>
                      <a:lnTo>
                        <a:pt x="16" y="34"/>
                      </a:lnTo>
                      <a:lnTo>
                        <a:pt x="15" y="28"/>
                      </a:lnTo>
                      <a:lnTo>
                        <a:pt x="15" y="23"/>
                      </a:lnTo>
                      <a:lnTo>
                        <a:pt x="15" y="17"/>
                      </a:lnTo>
                      <a:lnTo>
                        <a:pt x="15" y="13"/>
                      </a:lnTo>
                      <a:lnTo>
                        <a:pt x="17" y="8"/>
                      </a:lnTo>
                      <a:lnTo>
                        <a:pt x="22" y="4"/>
                      </a:lnTo>
                      <a:lnTo>
                        <a:pt x="29" y="2"/>
                      </a:lnTo>
                      <a:lnTo>
                        <a:pt x="35" y="0"/>
                      </a:lnTo>
                      <a:lnTo>
                        <a:pt x="43" y="0"/>
                      </a:lnTo>
                      <a:lnTo>
                        <a:pt x="52" y="1"/>
                      </a:lnTo>
                    </a:path>
                  </a:pathLst>
                </a:custGeom>
                <a:solidFill>
                  <a:srgbClr val="FF7F7F"/>
                </a:solidFill>
                <a:ln w="12700" cap="rnd">
                  <a:noFill/>
                  <a:round/>
                  <a:headEnd/>
                  <a:tailEnd/>
                </a:ln>
              </p:spPr>
              <p:txBody>
                <a:bodyPr/>
                <a:lstStyle/>
                <a:p>
                  <a:endParaRPr lang="tr-TR"/>
                </a:p>
              </p:txBody>
            </p:sp>
          </p:grpSp>
          <p:grpSp>
            <p:nvGrpSpPr>
              <p:cNvPr id="890" name="Group 260"/>
              <p:cNvGrpSpPr>
                <a:grpSpLocks/>
              </p:cNvGrpSpPr>
              <p:nvPr/>
            </p:nvGrpSpPr>
            <p:grpSpPr bwMode="auto">
              <a:xfrm>
                <a:off x="1297" y="2789"/>
                <a:ext cx="164" cy="233"/>
                <a:chOff x="1297" y="2789"/>
                <a:chExt cx="164" cy="233"/>
              </a:xfrm>
            </p:grpSpPr>
            <p:grpSp>
              <p:nvGrpSpPr>
                <p:cNvPr id="891" name="Group 261"/>
                <p:cNvGrpSpPr>
                  <a:grpSpLocks/>
                </p:cNvGrpSpPr>
                <p:nvPr/>
              </p:nvGrpSpPr>
              <p:grpSpPr bwMode="auto">
                <a:xfrm>
                  <a:off x="1297" y="2789"/>
                  <a:ext cx="164" cy="233"/>
                  <a:chOff x="1297" y="2789"/>
                  <a:chExt cx="164" cy="233"/>
                </a:xfrm>
              </p:grpSpPr>
              <p:sp>
                <p:nvSpPr>
                  <p:cNvPr id="142979" name="Freeform 262"/>
                  <p:cNvSpPr>
                    <a:spLocks/>
                  </p:cNvSpPr>
                  <p:nvPr/>
                </p:nvSpPr>
                <p:spPr bwMode="auto">
                  <a:xfrm>
                    <a:off x="1345" y="2839"/>
                    <a:ext cx="116" cy="183"/>
                  </a:xfrm>
                  <a:custGeom>
                    <a:avLst/>
                    <a:gdLst>
                      <a:gd name="T0" fmla="*/ 94 w 116"/>
                      <a:gd name="T1" fmla="*/ 4 h 183"/>
                      <a:gd name="T2" fmla="*/ 93 w 116"/>
                      <a:gd name="T3" fmla="*/ 56 h 183"/>
                      <a:gd name="T4" fmla="*/ 93 w 116"/>
                      <a:gd name="T5" fmla="*/ 101 h 183"/>
                      <a:gd name="T6" fmla="*/ 89 w 116"/>
                      <a:gd name="T7" fmla="*/ 143 h 183"/>
                      <a:gd name="T8" fmla="*/ 101 w 116"/>
                      <a:gd name="T9" fmla="*/ 162 h 183"/>
                      <a:gd name="T10" fmla="*/ 112 w 116"/>
                      <a:gd name="T11" fmla="*/ 174 h 183"/>
                      <a:gd name="T12" fmla="*/ 115 w 116"/>
                      <a:gd name="T13" fmla="*/ 178 h 183"/>
                      <a:gd name="T14" fmla="*/ 110 w 116"/>
                      <a:gd name="T15" fmla="*/ 182 h 183"/>
                      <a:gd name="T16" fmla="*/ 90 w 116"/>
                      <a:gd name="T17" fmla="*/ 181 h 183"/>
                      <a:gd name="T18" fmla="*/ 71 w 116"/>
                      <a:gd name="T19" fmla="*/ 157 h 183"/>
                      <a:gd name="T20" fmla="*/ 70 w 116"/>
                      <a:gd name="T21" fmla="*/ 142 h 183"/>
                      <a:gd name="T22" fmla="*/ 57 w 116"/>
                      <a:gd name="T23" fmla="*/ 92 h 183"/>
                      <a:gd name="T24" fmla="*/ 55 w 116"/>
                      <a:gd name="T25" fmla="*/ 80 h 183"/>
                      <a:gd name="T26" fmla="*/ 55 w 116"/>
                      <a:gd name="T27" fmla="*/ 104 h 183"/>
                      <a:gd name="T28" fmla="*/ 49 w 116"/>
                      <a:gd name="T29" fmla="*/ 137 h 183"/>
                      <a:gd name="T30" fmla="*/ 51 w 116"/>
                      <a:gd name="T31" fmla="*/ 153 h 183"/>
                      <a:gd name="T32" fmla="*/ 42 w 116"/>
                      <a:gd name="T33" fmla="*/ 168 h 183"/>
                      <a:gd name="T34" fmla="*/ 30 w 116"/>
                      <a:gd name="T35" fmla="*/ 179 h 183"/>
                      <a:gd name="T36" fmla="*/ 11 w 116"/>
                      <a:gd name="T37" fmla="*/ 180 h 183"/>
                      <a:gd name="T38" fmla="*/ 6 w 116"/>
                      <a:gd name="T39" fmla="*/ 176 h 183"/>
                      <a:gd name="T40" fmla="*/ 25 w 116"/>
                      <a:gd name="T41" fmla="*/ 152 h 183"/>
                      <a:gd name="T42" fmla="*/ 27 w 116"/>
                      <a:gd name="T43" fmla="*/ 141 h 183"/>
                      <a:gd name="T44" fmla="*/ 23 w 116"/>
                      <a:gd name="T45" fmla="*/ 116 h 183"/>
                      <a:gd name="T46" fmla="*/ 16 w 116"/>
                      <a:gd name="T47" fmla="*/ 77 h 183"/>
                      <a:gd name="T48" fmla="*/ 0 w 116"/>
                      <a:gd name="T49" fmla="*/ 0 h 183"/>
                      <a:gd name="T50" fmla="*/ 94 w 116"/>
                      <a:gd name="T51" fmla="*/ 4 h 1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6"/>
                      <a:gd name="T79" fmla="*/ 0 h 183"/>
                      <a:gd name="T80" fmla="*/ 116 w 116"/>
                      <a:gd name="T81" fmla="*/ 183 h 1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6" h="183">
                        <a:moveTo>
                          <a:pt x="94" y="4"/>
                        </a:moveTo>
                        <a:lnTo>
                          <a:pt x="93" y="56"/>
                        </a:lnTo>
                        <a:lnTo>
                          <a:pt x="93" y="101"/>
                        </a:lnTo>
                        <a:lnTo>
                          <a:pt x="89" y="143"/>
                        </a:lnTo>
                        <a:lnTo>
                          <a:pt x="101" y="162"/>
                        </a:lnTo>
                        <a:lnTo>
                          <a:pt x="112" y="174"/>
                        </a:lnTo>
                        <a:lnTo>
                          <a:pt x="115" y="178"/>
                        </a:lnTo>
                        <a:lnTo>
                          <a:pt x="110" y="182"/>
                        </a:lnTo>
                        <a:lnTo>
                          <a:pt x="90" y="181"/>
                        </a:lnTo>
                        <a:lnTo>
                          <a:pt x="71" y="157"/>
                        </a:lnTo>
                        <a:lnTo>
                          <a:pt x="70" y="142"/>
                        </a:lnTo>
                        <a:lnTo>
                          <a:pt x="57" y="92"/>
                        </a:lnTo>
                        <a:lnTo>
                          <a:pt x="55" y="80"/>
                        </a:lnTo>
                        <a:lnTo>
                          <a:pt x="55" y="104"/>
                        </a:lnTo>
                        <a:lnTo>
                          <a:pt x="49" y="137"/>
                        </a:lnTo>
                        <a:lnTo>
                          <a:pt x="51" y="153"/>
                        </a:lnTo>
                        <a:lnTo>
                          <a:pt x="42" y="168"/>
                        </a:lnTo>
                        <a:lnTo>
                          <a:pt x="30" y="179"/>
                        </a:lnTo>
                        <a:lnTo>
                          <a:pt x="11" y="180"/>
                        </a:lnTo>
                        <a:lnTo>
                          <a:pt x="6" y="176"/>
                        </a:lnTo>
                        <a:lnTo>
                          <a:pt x="25" y="152"/>
                        </a:lnTo>
                        <a:lnTo>
                          <a:pt x="27" y="141"/>
                        </a:lnTo>
                        <a:lnTo>
                          <a:pt x="23" y="116"/>
                        </a:lnTo>
                        <a:lnTo>
                          <a:pt x="16" y="77"/>
                        </a:lnTo>
                        <a:lnTo>
                          <a:pt x="0" y="0"/>
                        </a:lnTo>
                        <a:lnTo>
                          <a:pt x="94" y="4"/>
                        </a:lnTo>
                      </a:path>
                    </a:pathLst>
                  </a:custGeom>
                  <a:solidFill>
                    <a:srgbClr val="FF7F7F"/>
                  </a:solidFill>
                  <a:ln w="12700" cap="rnd">
                    <a:noFill/>
                    <a:round/>
                    <a:headEnd/>
                    <a:tailEnd/>
                  </a:ln>
                </p:spPr>
                <p:txBody>
                  <a:bodyPr/>
                  <a:lstStyle/>
                  <a:p>
                    <a:endParaRPr lang="tr-TR"/>
                  </a:p>
                </p:txBody>
              </p:sp>
              <p:sp>
                <p:nvSpPr>
                  <p:cNvPr id="142980" name="Freeform 263"/>
                  <p:cNvSpPr>
                    <a:spLocks/>
                  </p:cNvSpPr>
                  <p:nvPr/>
                </p:nvSpPr>
                <p:spPr bwMode="auto">
                  <a:xfrm>
                    <a:off x="1297" y="2789"/>
                    <a:ext cx="25" cy="21"/>
                  </a:xfrm>
                  <a:custGeom>
                    <a:avLst/>
                    <a:gdLst>
                      <a:gd name="T0" fmla="*/ 0 w 25"/>
                      <a:gd name="T1" fmla="*/ 0 h 21"/>
                      <a:gd name="T2" fmla="*/ 0 w 25"/>
                      <a:gd name="T3" fmla="*/ 10 h 21"/>
                      <a:gd name="T4" fmla="*/ 24 w 25"/>
                      <a:gd name="T5" fmla="*/ 20 h 21"/>
                      <a:gd name="T6" fmla="*/ 13 w 25"/>
                      <a:gd name="T7" fmla="*/ 1 h 21"/>
                      <a:gd name="T8" fmla="*/ 0 w 25"/>
                      <a:gd name="T9" fmla="*/ 0 h 21"/>
                      <a:gd name="T10" fmla="*/ 0 60000 65536"/>
                      <a:gd name="T11" fmla="*/ 0 60000 65536"/>
                      <a:gd name="T12" fmla="*/ 0 60000 65536"/>
                      <a:gd name="T13" fmla="*/ 0 60000 65536"/>
                      <a:gd name="T14" fmla="*/ 0 60000 65536"/>
                      <a:gd name="T15" fmla="*/ 0 w 25"/>
                      <a:gd name="T16" fmla="*/ 0 h 21"/>
                      <a:gd name="T17" fmla="*/ 25 w 25"/>
                      <a:gd name="T18" fmla="*/ 21 h 21"/>
                    </a:gdLst>
                    <a:ahLst/>
                    <a:cxnLst>
                      <a:cxn ang="T10">
                        <a:pos x="T0" y="T1"/>
                      </a:cxn>
                      <a:cxn ang="T11">
                        <a:pos x="T2" y="T3"/>
                      </a:cxn>
                      <a:cxn ang="T12">
                        <a:pos x="T4" y="T5"/>
                      </a:cxn>
                      <a:cxn ang="T13">
                        <a:pos x="T6" y="T7"/>
                      </a:cxn>
                      <a:cxn ang="T14">
                        <a:pos x="T8" y="T9"/>
                      </a:cxn>
                    </a:cxnLst>
                    <a:rect l="T15" t="T16" r="T17" b="T18"/>
                    <a:pathLst>
                      <a:path w="25" h="21">
                        <a:moveTo>
                          <a:pt x="0" y="0"/>
                        </a:moveTo>
                        <a:lnTo>
                          <a:pt x="0" y="10"/>
                        </a:lnTo>
                        <a:lnTo>
                          <a:pt x="24" y="20"/>
                        </a:lnTo>
                        <a:lnTo>
                          <a:pt x="13" y="1"/>
                        </a:lnTo>
                        <a:lnTo>
                          <a:pt x="0" y="0"/>
                        </a:lnTo>
                      </a:path>
                    </a:pathLst>
                  </a:custGeom>
                  <a:solidFill>
                    <a:srgbClr val="FF7F7F"/>
                  </a:solidFill>
                  <a:ln w="12700" cap="rnd">
                    <a:noFill/>
                    <a:round/>
                    <a:headEnd/>
                    <a:tailEnd/>
                  </a:ln>
                </p:spPr>
                <p:txBody>
                  <a:bodyPr/>
                  <a:lstStyle/>
                  <a:p>
                    <a:endParaRPr lang="tr-TR"/>
                  </a:p>
                </p:txBody>
              </p:sp>
            </p:grpSp>
            <p:sp>
              <p:nvSpPr>
                <p:cNvPr id="142978" name="Freeform 264"/>
                <p:cNvSpPr>
                  <a:spLocks/>
                </p:cNvSpPr>
                <p:nvPr/>
              </p:nvSpPr>
              <p:spPr bwMode="auto">
                <a:xfrm>
                  <a:off x="1394" y="2841"/>
                  <a:ext cx="10" cy="82"/>
                </a:xfrm>
                <a:custGeom>
                  <a:avLst/>
                  <a:gdLst>
                    <a:gd name="T0" fmla="*/ 0 w 10"/>
                    <a:gd name="T1" fmla="*/ 0 h 82"/>
                    <a:gd name="T2" fmla="*/ 0 w 10"/>
                    <a:gd name="T3" fmla="*/ 27 h 82"/>
                    <a:gd name="T4" fmla="*/ 2 w 10"/>
                    <a:gd name="T5" fmla="*/ 43 h 82"/>
                    <a:gd name="T6" fmla="*/ 4 w 10"/>
                    <a:gd name="T7" fmla="*/ 60 h 82"/>
                    <a:gd name="T8" fmla="*/ 9 w 10"/>
                    <a:gd name="T9" fmla="*/ 77 h 82"/>
                    <a:gd name="T10" fmla="*/ 8 w 10"/>
                    <a:gd name="T11" fmla="*/ 81 h 82"/>
                    <a:gd name="T12" fmla="*/ 0 w 10"/>
                    <a:gd name="T13" fmla="*/ 0 h 82"/>
                    <a:gd name="T14" fmla="*/ 0 60000 65536"/>
                    <a:gd name="T15" fmla="*/ 0 60000 65536"/>
                    <a:gd name="T16" fmla="*/ 0 60000 65536"/>
                    <a:gd name="T17" fmla="*/ 0 60000 65536"/>
                    <a:gd name="T18" fmla="*/ 0 60000 65536"/>
                    <a:gd name="T19" fmla="*/ 0 60000 65536"/>
                    <a:gd name="T20" fmla="*/ 0 60000 65536"/>
                    <a:gd name="T21" fmla="*/ 0 w 10"/>
                    <a:gd name="T22" fmla="*/ 0 h 82"/>
                    <a:gd name="T23" fmla="*/ 10 w 10"/>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82">
                      <a:moveTo>
                        <a:pt x="0" y="0"/>
                      </a:moveTo>
                      <a:lnTo>
                        <a:pt x="0" y="27"/>
                      </a:lnTo>
                      <a:lnTo>
                        <a:pt x="2" y="43"/>
                      </a:lnTo>
                      <a:lnTo>
                        <a:pt x="4" y="60"/>
                      </a:lnTo>
                      <a:lnTo>
                        <a:pt x="9" y="77"/>
                      </a:lnTo>
                      <a:lnTo>
                        <a:pt x="8" y="81"/>
                      </a:lnTo>
                      <a:lnTo>
                        <a:pt x="0" y="0"/>
                      </a:lnTo>
                    </a:path>
                  </a:pathLst>
                </a:custGeom>
                <a:solidFill>
                  <a:srgbClr val="FF7F7F"/>
                </a:solidFill>
                <a:ln w="12700" cap="rnd">
                  <a:solidFill>
                    <a:srgbClr val="FF5F1F"/>
                  </a:solidFill>
                  <a:round/>
                  <a:headEnd/>
                  <a:tailEnd/>
                </a:ln>
              </p:spPr>
              <p:txBody>
                <a:bodyPr/>
                <a:lstStyle/>
                <a:p>
                  <a:endParaRPr lang="tr-TR"/>
                </a:p>
              </p:txBody>
            </p:sp>
          </p:grpSp>
          <p:grpSp>
            <p:nvGrpSpPr>
              <p:cNvPr id="892" name="Group 265"/>
              <p:cNvGrpSpPr>
                <a:grpSpLocks/>
              </p:cNvGrpSpPr>
              <p:nvPr/>
            </p:nvGrpSpPr>
            <p:grpSpPr bwMode="auto">
              <a:xfrm>
                <a:off x="1344" y="2993"/>
                <a:ext cx="124" cy="50"/>
                <a:chOff x="1344" y="2993"/>
                <a:chExt cx="124" cy="50"/>
              </a:xfrm>
            </p:grpSpPr>
            <p:sp>
              <p:nvSpPr>
                <p:cNvPr id="142975" name="Freeform 266"/>
                <p:cNvSpPr>
                  <a:spLocks/>
                </p:cNvSpPr>
                <p:nvPr/>
              </p:nvSpPr>
              <p:spPr bwMode="auto">
                <a:xfrm>
                  <a:off x="1344" y="2993"/>
                  <a:ext cx="54" cy="47"/>
                </a:xfrm>
                <a:custGeom>
                  <a:avLst/>
                  <a:gdLst>
                    <a:gd name="T0" fmla="*/ 49 w 54"/>
                    <a:gd name="T1" fmla="*/ 0 h 47"/>
                    <a:gd name="T2" fmla="*/ 53 w 54"/>
                    <a:gd name="T3" fmla="*/ 7 h 47"/>
                    <a:gd name="T4" fmla="*/ 53 w 54"/>
                    <a:gd name="T5" fmla="*/ 20 h 47"/>
                    <a:gd name="T6" fmla="*/ 48 w 54"/>
                    <a:gd name="T7" fmla="*/ 15 h 47"/>
                    <a:gd name="T8" fmla="*/ 42 w 54"/>
                    <a:gd name="T9" fmla="*/ 22 h 47"/>
                    <a:gd name="T10" fmla="*/ 40 w 54"/>
                    <a:gd name="T11" fmla="*/ 32 h 47"/>
                    <a:gd name="T12" fmla="*/ 32 w 54"/>
                    <a:gd name="T13" fmla="*/ 40 h 47"/>
                    <a:gd name="T14" fmla="*/ 19 w 54"/>
                    <a:gd name="T15" fmla="*/ 45 h 47"/>
                    <a:gd name="T16" fmla="*/ 9 w 54"/>
                    <a:gd name="T17" fmla="*/ 46 h 47"/>
                    <a:gd name="T18" fmla="*/ 0 w 54"/>
                    <a:gd name="T19" fmla="*/ 45 h 47"/>
                    <a:gd name="T20" fmla="*/ 0 w 54"/>
                    <a:gd name="T21" fmla="*/ 36 h 47"/>
                    <a:gd name="T22" fmla="*/ 7 w 54"/>
                    <a:gd name="T23" fmla="*/ 22 h 47"/>
                    <a:gd name="T24" fmla="*/ 11 w 54"/>
                    <a:gd name="T25" fmla="*/ 26 h 47"/>
                    <a:gd name="T26" fmla="*/ 19 w 54"/>
                    <a:gd name="T27" fmla="*/ 26 h 47"/>
                    <a:gd name="T28" fmla="*/ 29 w 54"/>
                    <a:gd name="T29" fmla="*/ 25 h 47"/>
                    <a:gd name="T30" fmla="*/ 37 w 54"/>
                    <a:gd name="T31" fmla="*/ 19 h 47"/>
                    <a:gd name="T32" fmla="*/ 43 w 54"/>
                    <a:gd name="T33" fmla="*/ 12 h 47"/>
                    <a:gd name="T34" fmla="*/ 49 w 54"/>
                    <a:gd name="T35" fmla="*/ 0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47"/>
                    <a:gd name="T56" fmla="*/ 54 w 54"/>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47">
                      <a:moveTo>
                        <a:pt x="49" y="0"/>
                      </a:moveTo>
                      <a:lnTo>
                        <a:pt x="53" y="7"/>
                      </a:lnTo>
                      <a:lnTo>
                        <a:pt x="53" y="20"/>
                      </a:lnTo>
                      <a:lnTo>
                        <a:pt x="48" y="15"/>
                      </a:lnTo>
                      <a:lnTo>
                        <a:pt x="42" y="22"/>
                      </a:lnTo>
                      <a:lnTo>
                        <a:pt x="40" y="32"/>
                      </a:lnTo>
                      <a:lnTo>
                        <a:pt x="32" y="40"/>
                      </a:lnTo>
                      <a:lnTo>
                        <a:pt x="19" y="45"/>
                      </a:lnTo>
                      <a:lnTo>
                        <a:pt x="9" y="46"/>
                      </a:lnTo>
                      <a:lnTo>
                        <a:pt x="0" y="45"/>
                      </a:lnTo>
                      <a:lnTo>
                        <a:pt x="0" y="36"/>
                      </a:lnTo>
                      <a:lnTo>
                        <a:pt x="7" y="22"/>
                      </a:lnTo>
                      <a:lnTo>
                        <a:pt x="11" y="26"/>
                      </a:lnTo>
                      <a:lnTo>
                        <a:pt x="19" y="26"/>
                      </a:lnTo>
                      <a:lnTo>
                        <a:pt x="29" y="25"/>
                      </a:lnTo>
                      <a:lnTo>
                        <a:pt x="37" y="19"/>
                      </a:lnTo>
                      <a:lnTo>
                        <a:pt x="43" y="12"/>
                      </a:lnTo>
                      <a:lnTo>
                        <a:pt x="49" y="0"/>
                      </a:lnTo>
                    </a:path>
                  </a:pathLst>
                </a:custGeom>
                <a:solidFill>
                  <a:srgbClr val="7F7F7F"/>
                </a:solidFill>
                <a:ln w="12700" cap="rnd">
                  <a:noFill/>
                  <a:round/>
                  <a:headEnd/>
                  <a:tailEnd/>
                </a:ln>
              </p:spPr>
              <p:txBody>
                <a:bodyPr/>
                <a:lstStyle/>
                <a:p>
                  <a:endParaRPr lang="tr-TR"/>
                </a:p>
              </p:txBody>
            </p:sp>
            <p:sp>
              <p:nvSpPr>
                <p:cNvPr id="142976" name="Freeform 267"/>
                <p:cNvSpPr>
                  <a:spLocks/>
                </p:cNvSpPr>
                <p:nvPr/>
              </p:nvSpPr>
              <p:spPr bwMode="auto">
                <a:xfrm>
                  <a:off x="1419" y="2994"/>
                  <a:ext cx="49" cy="49"/>
                </a:xfrm>
                <a:custGeom>
                  <a:avLst/>
                  <a:gdLst>
                    <a:gd name="T0" fmla="*/ 1 w 49"/>
                    <a:gd name="T1" fmla="*/ 0 h 49"/>
                    <a:gd name="T2" fmla="*/ 0 w 49"/>
                    <a:gd name="T3" fmla="*/ 19 h 49"/>
                    <a:gd name="T4" fmla="*/ 3 w 49"/>
                    <a:gd name="T5" fmla="*/ 14 h 49"/>
                    <a:gd name="T6" fmla="*/ 7 w 49"/>
                    <a:gd name="T7" fmla="*/ 20 h 49"/>
                    <a:gd name="T8" fmla="*/ 10 w 49"/>
                    <a:gd name="T9" fmla="*/ 29 h 49"/>
                    <a:gd name="T10" fmla="*/ 14 w 49"/>
                    <a:gd name="T11" fmla="*/ 37 h 49"/>
                    <a:gd name="T12" fmla="*/ 24 w 49"/>
                    <a:gd name="T13" fmla="*/ 43 h 49"/>
                    <a:gd name="T14" fmla="*/ 33 w 49"/>
                    <a:gd name="T15" fmla="*/ 46 h 49"/>
                    <a:gd name="T16" fmla="*/ 42 w 49"/>
                    <a:gd name="T17" fmla="*/ 48 h 49"/>
                    <a:gd name="T18" fmla="*/ 45 w 49"/>
                    <a:gd name="T19" fmla="*/ 45 h 49"/>
                    <a:gd name="T20" fmla="*/ 47 w 49"/>
                    <a:gd name="T21" fmla="*/ 41 h 49"/>
                    <a:gd name="T22" fmla="*/ 48 w 49"/>
                    <a:gd name="T23" fmla="*/ 36 h 49"/>
                    <a:gd name="T24" fmla="*/ 47 w 49"/>
                    <a:gd name="T25" fmla="*/ 32 h 49"/>
                    <a:gd name="T26" fmla="*/ 43 w 49"/>
                    <a:gd name="T27" fmla="*/ 23 h 49"/>
                    <a:gd name="T28" fmla="*/ 36 w 49"/>
                    <a:gd name="T29" fmla="*/ 26 h 49"/>
                    <a:gd name="T30" fmla="*/ 25 w 49"/>
                    <a:gd name="T31" fmla="*/ 26 h 49"/>
                    <a:gd name="T32" fmla="*/ 19 w 49"/>
                    <a:gd name="T33" fmla="*/ 26 h 49"/>
                    <a:gd name="T34" fmla="*/ 6 w 49"/>
                    <a:gd name="T35" fmla="*/ 10 h 49"/>
                    <a:gd name="T36" fmla="*/ 1 w 49"/>
                    <a:gd name="T37" fmla="*/ 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49"/>
                    <a:gd name="T59" fmla="*/ 49 w 49"/>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49">
                      <a:moveTo>
                        <a:pt x="1" y="0"/>
                      </a:moveTo>
                      <a:lnTo>
                        <a:pt x="0" y="19"/>
                      </a:lnTo>
                      <a:lnTo>
                        <a:pt x="3" y="14"/>
                      </a:lnTo>
                      <a:lnTo>
                        <a:pt x="7" y="20"/>
                      </a:lnTo>
                      <a:lnTo>
                        <a:pt x="10" y="29"/>
                      </a:lnTo>
                      <a:lnTo>
                        <a:pt x="14" y="37"/>
                      </a:lnTo>
                      <a:lnTo>
                        <a:pt x="24" y="43"/>
                      </a:lnTo>
                      <a:lnTo>
                        <a:pt x="33" y="46"/>
                      </a:lnTo>
                      <a:lnTo>
                        <a:pt x="42" y="48"/>
                      </a:lnTo>
                      <a:lnTo>
                        <a:pt x="45" y="45"/>
                      </a:lnTo>
                      <a:lnTo>
                        <a:pt x="47" y="41"/>
                      </a:lnTo>
                      <a:lnTo>
                        <a:pt x="48" y="36"/>
                      </a:lnTo>
                      <a:lnTo>
                        <a:pt x="47" y="32"/>
                      </a:lnTo>
                      <a:lnTo>
                        <a:pt x="43" y="23"/>
                      </a:lnTo>
                      <a:lnTo>
                        <a:pt x="36" y="26"/>
                      </a:lnTo>
                      <a:lnTo>
                        <a:pt x="25" y="26"/>
                      </a:lnTo>
                      <a:lnTo>
                        <a:pt x="19" y="26"/>
                      </a:lnTo>
                      <a:lnTo>
                        <a:pt x="6" y="10"/>
                      </a:lnTo>
                      <a:lnTo>
                        <a:pt x="1" y="0"/>
                      </a:lnTo>
                    </a:path>
                  </a:pathLst>
                </a:custGeom>
                <a:solidFill>
                  <a:srgbClr val="7F7F7F"/>
                </a:solidFill>
                <a:ln w="12700" cap="rnd">
                  <a:noFill/>
                  <a:round/>
                  <a:headEnd/>
                  <a:tailEnd/>
                </a:ln>
              </p:spPr>
              <p:txBody>
                <a:bodyPr/>
                <a:lstStyle/>
                <a:p>
                  <a:endParaRPr lang="tr-TR"/>
                </a:p>
              </p:txBody>
            </p:sp>
          </p:grpSp>
          <p:sp>
            <p:nvSpPr>
              <p:cNvPr id="142965" name="Freeform 268"/>
              <p:cNvSpPr>
                <a:spLocks/>
              </p:cNvSpPr>
              <p:nvPr/>
            </p:nvSpPr>
            <p:spPr bwMode="auto">
              <a:xfrm>
                <a:off x="1293" y="2633"/>
                <a:ext cx="202" cy="356"/>
              </a:xfrm>
              <a:custGeom>
                <a:avLst/>
                <a:gdLst>
                  <a:gd name="T0" fmla="*/ 144 w 202"/>
                  <a:gd name="T1" fmla="*/ 4 h 356"/>
                  <a:gd name="T2" fmla="*/ 183 w 202"/>
                  <a:gd name="T3" fmla="*/ 16 h 356"/>
                  <a:gd name="T4" fmla="*/ 193 w 202"/>
                  <a:gd name="T5" fmla="*/ 25 h 356"/>
                  <a:gd name="T6" fmla="*/ 201 w 202"/>
                  <a:gd name="T7" fmla="*/ 107 h 356"/>
                  <a:gd name="T8" fmla="*/ 198 w 202"/>
                  <a:gd name="T9" fmla="*/ 126 h 356"/>
                  <a:gd name="T10" fmla="*/ 174 w 202"/>
                  <a:gd name="T11" fmla="*/ 125 h 356"/>
                  <a:gd name="T12" fmla="*/ 175 w 202"/>
                  <a:gd name="T13" fmla="*/ 173 h 356"/>
                  <a:gd name="T14" fmla="*/ 164 w 202"/>
                  <a:gd name="T15" fmla="*/ 173 h 356"/>
                  <a:gd name="T16" fmla="*/ 150 w 202"/>
                  <a:gd name="T17" fmla="*/ 273 h 356"/>
                  <a:gd name="T18" fmla="*/ 149 w 202"/>
                  <a:gd name="T19" fmla="*/ 326 h 356"/>
                  <a:gd name="T20" fmla="*/ 147 w 202"/>
                  <a:gd name="T21" fmla="*/ 350 h 356"/>
                  <a:gd name="T22" fmla="*/ 137 w 202"/>
                  <a:gd name="T23" fmla="*/ 355 h 356"/>
                  <a:gd name="T24" fmla="*/ 119 w 202"/>
                  <a:gd name="T25" fmla="*/ 351 h 356"/>
                  <a:gd name="T26" fmla="*/ 110 w 202"/>
                  <a:gd name="T27" fmla="*/ 310 h 356"/>
                  <a:gd name="T28" fmla="*/ 103 w 202"/>
                  <a:gd name="T29" fmla="*/ 353 h 356"/>
                  <a:gd name="T30" fmla="*/ 88 w 202"/>
                  <a:gd name="T31" fmla="*/ 355 h 356"/>
                  <a:gd name="T32" fmla="*/ 75 w 202"/>
                  <a:gd name="T33" fmla="*/ 352 h 356"/>
                  <a:gd name="T34" fmla="*/ 61 w 202"/>
                  <a:gd name="T35" fmla="*/ 271 h 356"/>
                  <a:gd name="T36" fmla="*/ 43 w 202"/>
                  <a:gd name="T37" fmla="*/ 212 h 356"/>
                  <a:gd name="T38" fmla="*/ 16 w 202"/>
                  <a:gd name="T39" fmla="*/ 157 h 356"/>
                  <a:gd name="T40" fmla="*/ 0 w 202"/>
                  <a:gd name="T41" fmla="*/ 156 h 356"/>
                  <a:gd name="T42" fmla="*/ 15 w 202"/>
                  <a:gd name="T43" fmla="*/ 81 h 356"/>
                  <a:gd name="T44" fmla="*/ 15 w 202"/>
                  <a:gd name="T45" fmla="*/ 21 h 356"/>
                  <a:gd name="T46" fmla="*/ 24 w 202"/>
                  <a:gd name="T47" fmla="*/ 15 h 356"/>
                  <a:gd name="T48" fmla="*/ 66 w 202"/>
                  <a:gd name="T49" fmla="*/ 0 h 356"/>
                  <a:gd name="T50" fmla="*/ 101 w 202"/>
                  <a:gd name="T51" fmla="*/ 32 h 356"/>
                  <a:gd name="T52" fmla="*/ 144 w 202"/>
                  <a:gd name="T53" fmla="*/ 4 h 3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2"/>
                  <a:gd name="T82" fmla="*/ 0 h 356"/>
                  <a:gd name="T83" fmla="*/ 202 w 202"/>
                  <a:gd name="T84" fmla="*/ 356 h 3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2" h="356">
                    <a:moveTo>
                      <a:pt x="144" y="4"/>
                    </a:moveTo>
                    <a:lnTo>
                      <a:pt x="183" y="16"/>
                    </a:lnTo>
                    <a:lnTo>
                      <a:pt x="193" y="25"/>
                    </a:lnTo>
                    <a:lnTo>
                      <a:pt x="201" y="107"/>
                    </a:lnTo>
                    <a:lnTo>
                      <a:pt x="198" y="126"/>
                    </a:lnTo>
                    <a:lnTo>
                      <a:pt x="174" y="125"/>
                    </a:lnTo>
                    <a:lnTo>
                      <a:pt x="175" y="173"/>
                    </a:lnTo>
                    <a:lnTo>
                      <a:pt x="164" y="173"/>
                    </a:lnTo>
                    <a:lnTo>
                      <a:pt x="150" y="273"/>
                    </a:lnTo>
                    <a:lnTo>
                      <a:pt x="149" y="326"/>
                    </a:lnTo>
                    <a:lnTo>
                      <a:pt x="147" y="350"/>
                    </a:lnTo>
                    <a:lnTo>
                      <a:pt x="137" y="355"/>
                    </a:lnTo>
                    <a:lnTo>
                      <a:pt x="119" y="351"/>
                    </a:lnTo>
                    <a:lnTo>
                      <a:pt x="110" y="310"/>
                    </a:lnTo>
                    <a:lnTo>
                      <a:pt x="103" y="353"/>
                    </a:lnTo>
                    <a:lnTo>
                      <a:pt x="88" y="355"/>
                    </a:lnTo>
                    <a:lnTo>
                      <a:pt x="75" y="352"/>
                    </a:lnTo>
                    <a:lnTo>
                      <a:pt x="61" y="271"/>
                    </a:lnTo>
                    <a:lnTo>
                      <a:pt x="43" y="212"/>
                    </a:lnTo>
                    <a:lnTo>
                      <a:pt x="16" y="157"/>
                    </a:lnTo>
                    <a:lnTo>
                      <a:pt x="0" y="156"/>
                    </a:lnTo>
                    <a:lnTo>
                      <a:pt x="15" y="81"/>
                    </a:lnTo>
                    <a:lnTo>
                      <a:pt x="15" y="21"/>
                    </a:lnTo>
                    <a:lnTo>
                      <a:pt x="24" y="15"/>
                    </a:lnTo>
                    <a:lnTo>
                      <a:pt x="66" y="0"/>
                    </a:lnTo>
                    <a:lnTo>
                      <a:pt x="101" y="32"/>
                    </a:lnTo>
                    <a:lnTo>
                      <a:pt x="144" y="4"/>
                    </a:lnTo>
                  </a:path>
                </a:pathLst>
              </a:custGeom>
              <a:solidFill>
                <a:srgbClr val="9F9F9F"/>
              </a:solidFill>
              <a:ln w="12700" cap="rnd">
                <a:noFill/>
                <a:round/>
                <a:headEnd/>
                <a:tailEnd/>
              </a:ln>
            </p:spPr>
            <p:txBody>
              <a:bodyPr/>
              <a:lstStyle/>
              <a:p>
                <a:endParaRPr lang="tr-TR"/>
              </a:p>
            </p:txBody>
          </p:sp>
          <p:grpSp>
            <p:nvGrpSpPr>
              <p:cNvPr id="893" name="Group 269"/>
              <p:cNvGrpSpPr>
                <a:grpSpLocks/>
              </p:cNvGrpSpPr>
              <p:nvPr/>
            </p:nvGrpSpPr>
            <p:grpSpPr bwMode="auto">
              <a:xfrm>
                <a:off x="1345" y="2670"/>
                <a:ext cx="123" cy="87"/>
                <a:chOff x="1345" y="2670"/>
                <a:chExt cx="123" cy="87"/>
              </a:xfrm>
            </p:grpSpPr>
            <p:sp>
              <p:nvSpPr>
                <p:cNvPr id="142972" name="Freeform 270"/>
                <p:cNvSpPr>
                  <a:spLocks/>
                </p:cNvSpPr>
                <p:nvPr/>
              </p:nvSpPr>
              <p:spPr bwMode="auto">
                <a:xfrm>
                  <a:off x="1353" y="2670"/>
                  <a:ext cx="105" cy="65"/>
                </a:xfrm>
                <a:custGeom>
                  <a:avLst/>
                  <a:gdLst>
                    <a:gd name="T0" fmla="*/ 104 w 105"/>
                    <a:gd name="T1" fmla="*/ 23 h 65"/>
                    <a:gd name="T2" fmla="*/ 37 w 105"/>
                    <a:gd name="T3" fmla="*/ 0 h 65"/>
                    <a:gd name="T4" fmla="*/ 0 w 105"/>
                    <a:gd name="T5" fmla="*/ 43 h 65"/>
                    <a:gd name="T6" fmla="*/ 67 w 105"/>
                    <a:gd name="T7" fmla="*/ 64 h 65"/>
                    <a:gd name="T8" fmla="*/ 104 w 105"/>
                    <a:gd name="T9" fmla="*/ 23 h 65"/>
                    <a:gd name="T10" fmla="*/ 0 60000 65536"/>
                    <a:gd name="T11" fmla="*/ 0 60000 65536"/>
                    <a:gd name="T12" fmla="*/ 0 60000 65536"/>
                    <a:gd name="T13" fmla="*/ 0 60000 65536"/>
                    <a:gd name="T14" fmla="*/ 0 60000 65536"/>
                    <a:gd name="T15" fmla="*/ 0 w 105"/>
                    <a:gd name="T16" fmla="*/ 0 h 65"/>
                    <a:gd name="T17" fmla="*/ 105 w 105"/>
                    <a:gd name="T18" fmla="*/ 65 h 65"/>
                  </a:gdLst>
                  <a:ahLst/>
                  <a:cxnLst>
                    <a:cxn ang="T10">
                      <a:pos x="T0" y="T1"/>
                    </a:cxn>
                    <a:cxn ang="T11">
                      <a:pos x="T2" y="T3"/>
                    </a:cxn>
                    <a:cxn ang="T12">
                      <a:pos x="T4" y="T5"/>
                    </a:cxn>
                    <a:cxn ang="T13">
                      <a:pos x="T6" y="T7"/>
                    </a:cxn>
                    <a:cxn ang="T14">
                      <a:pos x="T8" y="T9"/>
                    </a:cxn>
                  </a:cxnLst>
                  <a:rect l="T15" t="T16" r="T17" b="T18"/>
                  <a:pathLst>
                    <a:path w="105" h="65">
                      <a:moveTo>
                        <a:pt x="104" y="23"/>
                      </a:moveTo>
                      <a:lnTo>
                        <a:pt x="37" y="0"/>
                      </a:lnTo>
                      <a:lnTo>
                        <a:pt x="0" y="43"/>
                      </a:lnTo>
                      <a:lnTo>
                        <a:pt x="67" y="64"/>
                      </a:lnTo>
                      <a:lnTo>
                        <a:pt x="104" y="23"/>
                      </a:lnTo>
                    </a:path>
                  </a:pathLst>
                </a:custGeom>
                <a:solidFill>
                  <a:srgbClr val="DFDFFF"/>
                </a:solidFill>
                <a:ln w="12700" cap="rnd">
                  <a:noFill/>
                  <a:round/>
                  <a:headEnd/>
                  <a:tailEnd/>
                </a:ln>
              </p:spPr>
              <p:txBody>
                <a:bodyPr/>
                <a:lstStyle/>
                <a:p>
                  <a:endParaRPr lang="tr-TR"/>
                </a:p>
              </p:txBody>
            </p:sp>
            <p:sp>
              <p:nvSpPr>
                <p:cNvPr id="142973" name="Freeform 271"/>
                <p:cNvSpPr>
                  <a:spLocks/>
                </p:cNvSpPr>
                <p:nvPr/>
              </p:nvSpPr>
              <p:spPr bwMode="auto">
                <a:xfrm>
                  <a:off x="1345" y="2699"/>
                  <a:ext cx="43" cy="33"/>
                </a:xfrm>
                <a:custGeom>
                  <a:avLst/>
                  <a:gdLst>
                    <a:gd name="T0" fmla="*/ 42 w 43"/>
                    <a:gd name="T1" fmla="*/ 20 h 33"/>
                    <a:gd name="T2" fmla="*/ 32 w 43"/>
                    <a:gd name="T3" fmla="*/ 15 h 33"/>
                    <a:gd name="T4" fmla="*/ 26 w 43"/>
                    <a:gd name="T5" fmla="*/ 5 h 33"/>
                    <a:gd name="T6" fmla="*/ 18 w 43"/>
                    <a:gd name="T7" fmla="*/ 2 h 33"/>
                    <a:gd name="T8" fmla="*/ 14 w 43"/>
                    <a:gd name="T9" fmla="*/ 0 h 33"/>
                    <a:gd name="T10" fmla="*/ 11 w 43"/>
                    <a:gd name="T11" fmla="*/ 1 h 33"/>
                    <a:gd name="T12" fmla="*/ 10 w 43"/>
                    <a:gd name="T13" fmla="*/ 3 h 33"/>
                    <a:gd name="T14" fmla="*/ 2 w 43"/>
                    <a:gd name="T15" fmla="*/ 8 h 33"/>
                    <a:gd name="T16" fmla="*/ 0 w 43"/>
                    <a:gd name="T17" fmla="*/ 16 h 33"/>
                    <a:gd name="T18" fmla="*/ 2 w 43"/>
                    <a:gd name="T19" fmla="*/ 21 h 33"/>
                    <a:gd name="T20" fmla="*/ 14 w 43"/>
                    <a:gd name="T21" fmla="*/ 28 h 33"/>
                    <a:gd name="T22" fmla="*/ 38 w 43"/>
                    <a:gd name="T23" fmla="*/ 32 h 33"/>
                    <a:gd name="T24" fmla="*/ 42 w 43"/>
                    <a:gd name="T25" fmla="*/ 2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3"/>
                    <a:gd name="T41" fmla="*/ 43 w 43"/>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3">
                      <a:moveTo>
                        <a:pt x="42" y="20"/>
                      </a:moveTo>
                      <a:lnTo>
                        <a:pt x="32" y="15"/>
                      </a:lnTo>
                      <a:lnTo>
                        <a:pt x="26" y="5"/>
                      </a:lnTo>
                      <a:lnTo>
                        <a:pt x="18" y="2"/>
                      </a:lnTo>
                      <a:lnTo>
                        <a:pt x="14" y="0"/>
                      </a:lnTo>
                      <a:lnTo>
                        <a:pt x="11" y="1"/>
                      </a:lnTo>
                      <a:lnTo>
                        <a:pt x="10" y="3"/>
                      </a:lnTo>
                      <a:lnTo>
                        <a:pt x="2" y="8"/>
                      </a:lnTo>
                      <a:lnTo>
                        <a:pt x="0" y="16"/>
                      </a:lnTo>
                      <a:lnTo>
                        <a:pt x="2" y="21"/>
                      </a:lnTo>
                      <a:lnTo>
                        <a:pt x="14" y="28"/>
                      </a:lnTo>
                      <a:lnTo>
                        <a:pt x="38" y="32"/>
                      </a:lnTo>
                      <a:lnTo>
                        <a:pt x="42" y="20"/>
                      </a:lnTo>
                    </a:path>
                  </a:pathLst>
                </a:custGeom>
                <a:solidFill>
                  <a:srgbClr val="FF7F7F"/>
                </a:solidFill>
                <a:ln w="12700" cap="rnd">
                  <a:noFill/>
                  <a:round/>
                  <a:headEnd/>
                  <a:tailEnd/>
                </a:ln>
              </p:spPr>
              <p:txBody>
                <a:bodyPr/>
                <a:lstStyle/>
                <a:p>
                  <a:endParaRPr lang="tr-TR"/>
                </a:p>
              </p:txBody>
            </p:sp>
            <p:sp>
              <p:nvSpPr>
                <p:cNvPr id="142974" name="Freeform 272"/>
                <p:cNvSpPr>
                  <a:spLocks/>
                </p:cNvSpPr>
                <p:nvPr/>
              </p:nvSpPr>
              <p:spPr bwMode="auto">
                <a:xfrm>
                  <a:off x="1384" y="2719"/>
                  <a:ext cx="84" cy="38"/>
                </a:xfrm>
                <a:custGeom>
                  <a:avLst/>
                  <a:gdLst>
                    <a:gd name="T0" fmla="*/ 83 w 84"/>
                    <a:gd name="T1" fmla="*/ 37 h 38"/>
                    <a:gd name="T2" fmla="*/ 49 w 84"/>
                    <a:gd name="T3" fmla="*/ 31 h 38"/>
                    <a:gd name="T4" fmla="*/ 24 w 84"/>
                    <a:gd name="T5" fmla="*/ 23 h 38"/>
                    <a:gd name="T6" fmla="*/ 0 w 84"/>
                    <a:gd name="T7" fmla="*/ 16 h 38"/>
                    <a:gd name="T8" fmla="*/ 9 w 84"/>
                    <a:gd name="T9" fmla="*/ 0 h 38"/>
                    <a:gd name="T10" fmla="*/ 53 w 84"/>
                    <a:gd name="T11" fmla="*/ 10 h 38"/>
                    <a:gd name="T12" fmla="*/ 79 w 84"/>
                    <a:gd name="T13" fmla="*/ 15 h 38"/>
                    <a:gd name="T14" fmla="*/ 81 w 84"/>
                    <a:gd name="T15" fmla="*/ 12 h 38"/>
                    <a:gd name="T16" fmla="*/ 83 w 84"/>
                    <a:gd name="T17" fmla="*/ 37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38"/>
                    <a:gd name="T29" fmla="*/ 84 w 84"/>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38">
                      <a:moveTo>
                        <a:pt x="83" y="37"/>
                      </a:moveTo>
                      <a:lnTo>
                        <a:pt x="49" y="31"/>
                      </a:lnTo>
                      <a:lnTo>
                        <a:pt x="24" y="23"/>
                      </a:lnTo>
                      <a:lnTo>
                        <a:pt x="0" y="16"/>
                      </a:lnTo>
                      <a:lnTo>
                        <a:pt x="9" y="0"/>
                      </a:lnTo>
                      <a:lnTo>
                        <a:pt x="53" y="10"/>
                      </a:lnTo>
                      <a:lnTo>
                        <a:pt x="79" y="15"/>
                      </a:lnTo>
                      <a:lnTo>
                        <a:pt x="81" y="12"/>
                      </a:lnTo>
                      <a:lnTo>
                        <a:pt x="83" y="37"/>
                      </a:lnTo>
                    </a:path>
                  </a:pathLst>
                </a:custGeom>
                <a:solidFill>
                  <a:srgbClr val="9F9F9F"/>
                </a:solidFill>
                <a:ln w="12700" cap="rnd">
                  <a:noFill/>
                  <a:round/>
                  <a:headEnd/>
                  <a:tailEnd/>
                </a:ln>
              </p:spPr>
              <p:txBody>
                <a:bodyPr/>
                <a:lstStyle/>
                <a:p>
                  <a:endParaRPr lang="tr-TR"/>
                </a:p>
              </p:txBody>
            </p:sp>
          </p:grpSp>
          <p:grpSp>
            <p:nvGrpSpPr>
              <p:cNvPr id="894" name="Group 273"/>
              <p:cNvGrpSpPr>
                <a:grpSpLocks/>
              </p:cNvGrpSpPr>
              <p:nvPr/>
            </p:nvGrpSpPr>
            <p:grpSpPr bwMode="auto">
              <a:xfrm>
                <a:off x="1378" y="2731"/>
                <a:ext cx="91" cy="218"/>
                <a:chOff x="1378" y="2731"/>
                <a:chExt cx="91" cy="218"/>
              </a:xfrm>
            </p:grpSpPr>
            <p:grpSp>
              <p:nvGrpSpPr>
                <p:cNvPr id="895" name="Group 274"/>
                <p:cNvGrpSpPr>
                  <a:grpSpLocks/>
                </p:cNvGrpSpPr>
                <p:nvPr/>
              </p:nvGrpSpPr>
              <p:grpSpPr bwMode="auto">
                <a:xfrm>
                  <a:off x="1378" y="2731"/>
                  <a:ext cx="91" cy="77"/>
                  <a:chOff x="1378" y="2731"/>
                  <a:chExt cx="91" cy="77"/>
                </a:xfrm>
              </p:grpSpPr>
              <p:sp>
                <p:nvSpPr>
                  <p:cNvPr id="142970" name="Freeform 275"/>
                  <p:cNvSpPr>
                    <a:spLocks/>
                  </p:cNvSpPr>
                  <p:nvPr/>
                </p:nvSpPr>
                <p:spPr bwMode="auto">
                  <a:xfrm>
                    <a:off x="1378" y="2731"/>
                    <a:ext cx="80" cy="77"/>
                  </a:xfrm>
                  <a:custGeom>
                    <a:avLst/>
                    <a:gdLst>
                      <a:gd name="T0" fmla="*/ 79 w 80"/>
                      <a:gd name="T1" fmla="*/ 76 h 77"/>
                      <a:gd name="T2" fmla="*/ 2 w 80"/>
                      <a:gd name="T3" fmla="*/ 72 h 77"/>
                      <a:gd name="T4" fmla="*/ 0 w 80"/>
                      <a:gd name="T5" fmla="*/ 0 h 77"/>
                      <a:gd name="T6" fmla="*/ 0 60000 65536"/>
                      <a:gd name="T7" fmla="*/ 0 60000 65536"/>
                      <a:gd name="T8" fmla="*/ 0 60000 65536"/>
                      <a:gd name="T9" fmla="*/ 0 w 80"/>
                      <a:gd name="T10" fmla="*/ 0 h 77"/>
                      <a:gd name="T11" fmla="*/ 80 w 80"/>
                      <a:gd name="T12" fmla="*/ 77 h 77"/>
                    </a:gdLst>
                    <a:ahLst/>
                    <a:cxnLst>
                      <a:cxn ang="T6">
                        <a:pos x="T0" y="T1"/>
                      </a:cxn>
                      <a:cxn ang="T7">
                        <a:pos x="T2" y="T3"/>
                      </a:cxn>
                      <a:cxn ang="T8">
                        <a:pos x="T4" y="T5"/>
                      </a:cxn>
                    </a:cxnLst>
                    <a:rect l="T9" t="T10" r="T11" b="T12"/>
                    <a:pathLst>
                      <a:path w="80" h="77">
                        <a:moveTo>
                          <a:pt x="79" y="76"/>
                        </a:moveTo>
                        <a:lnTo>
                          <a:pt x="2" y="72"/>
                        </a:lnTo>
                        <a:lnTo>
                          <a:pt x="0" y="0"/>
                        </a:lnTo>
                      </a:path>
                    </a:pathLst>
                  </a:custGeom>
                  <a:noFill/>
                  <a:ln w="12700" cap="rnd">
                    <a:solidFill>
                      <a:srgbClr val="7F7F7F"/>
                    </a:solidFill>
                    <a:round/>
                    <a:headEnd/>
                    <a:tailEnd/>
                  </a:ln>
                </p:spPr>
                <p:txBody>
                  <a:bodyPr/>
                  <a:lstStyle/>
                  <a:p>
                    <a:endParaRPr lang="tr-TR"/>
                  </a:p>
                </p:txBody>
              </p:sp>
              <p:sp>
                <p:nvSpPr>
                  <p:cNvPr id="142971" name="Freeform 276"/>
                  <p:cNvSpPr>
                    <a:spLocks/>
                  </p:cNvSpPr>
                  <p:nvPr/>
                </p:nvSpPr>
                <p:spPr bwMode="auto">
                  <a:xfrm>
                    <a:off x="1380" y="2740"/>
                    <a:ext cx="89" cy="21"/>
                  </a:xfrm>
                  <a:custGeom>
                    <a:avLst/>
                    <a:gdLst>
                      <a:gd name="T0" fmla="*/ 88 w 89"/>
                      <a:gd name="T1" fmla="*/ 20 h 21"/>
                      <a:gd name="T2" fmla="*/ 57 w 89"/>
                      <a:gd name="T3" fmla="*/ 14 h 21"/>
                      <a:gd name="T4" fmla="*/ 0 w 89"/>
                      <a:gd name="T5" fmla="*/ 0 h 21"/>
                      <a:gd name="T6" fmla="*/ 0 60000 65536"/>
                      <a:gd name="T7" fmla="*/ 0 60000 65536"/>
                      <a:gd name="T8" fmla="*/ 0 60000 65536"/>
                      <a:gd name="T9" fmla="*/ 0 w 89"/>
                      <a:gd name="T10" fmla="*/ 0 h 21"/>
                      <a:gd name="T11" fmla="*/ 89 w 89"/>
                      <a:gd name="T12" fmla="*/ 21 h 21"/>
                    </a:gdLst>
                    <a:ahLst/>
                    <a:cxnLst>
                      <a:cxn ang="T6">
                        <a:pos x="T0" y="T1"/>
                      </a:cxn>
                      <a:cxn ang="T7">
                        <a:pos x="T2" y="T3"/>
                      </a:cxn>
                      <a:cxn ang="T8">
                        <a:pos x="T4" y="T5"/>
                      </a:cxn>
                    </a:cxnLst>
                    <a:rect l="T9" t="T10" r="T11" b="T12"/>
                    <a:pathLst>
                      <a:path w="89" h="21">
                        <a:moveTo>
                          <a:pt x="88" y="20"/>
                        </a:moveTo>
                        <a:lnTo>
                          <a:pt x="57" y="14"/>
                        </a:lnTo>
                        <a:lnTo>
                          <a:pt x="0" y="0"/>
                        </a:lnTo>
                      </a:path>
                    </a:pathLst>
                  </a:custGeom>
                  <a:noFill/>
                  <a:ln w="12700" cap="rnd">
                    <a:solidFill>
                      <a:srgbClr val="7F7F7F"/>
                    </a:solidFill>
                    <a:round/>
                    <a:headEnd/>
                    <a:tailEnd/>
                  </a:ln>
                </p:spPr>
                <p:txBody>
                  <a:bodyPr/>
                  <a:lstStyle/>
                  <a:p>
                    <a:endParaRPr lang="tr-TR"/>
                  </a:p>
                </p:txBody>
              </p:sp>
            </p:grpSp>
            <p:sp>
              <p:nvSpPr>
                <p:cNvPr id="142969" name="Freeform 277"/>
                <p:cNvSpPr>
                  <a:spLocks/>
                </p:cNvSpPr>
                <p:nvPr/>
              </p:nvSpPr>
              <p:spPr bwMode="auto">
                <a:xfrm>
                  <a:off x="1393" y="2818"/>
                  <a:ext cx="13" cy="131"/>
                </a:xfrm>
                <a:custGeom>
                  <a:avLst/>
                  <a:gdLst>
                    <a:gd name="T0" fmla="*/ 0 w 13"/>
                    <a:gd name="T1" fmla="*/ 0 h 131"/>
                    <a:gd name="T2" fmla="*/ 4 w 13"/>
                    <a:gd name="T3" fmla="*/ 70 h 131"/>
                    <a:gd name="T4" fmla="*/ 12 w 13"/>
                    <a:gd name="T5" fmla="*/ 130 h 131"/>
                    <a:gd name="T6" fmla="*/ 0 60000 65536"/>
                    <a:gd name="T7" fmla="*/ 0 60000 65536"/>
                    <a:gd name="T8" fmla="*/ 0 60000 65536"/>
                    <a:gd name="T9" fmla="*/ 0 w 13"/>
                    <a:gd name="T10" fmla="*/ 0 h 131"/>
                    <a:gd name="T11" fmla="*/ 13 w 13"/>
                    <a:gd name="T12" fmla="*/ 131 h 131"/>
                  </a:gdLst>
                  <a:ahLst/>
                  <a:cxnLst>
                    <a:cxn ang="T6">
                      <a:pos x="T0" y="T1"/>
                    </a:cxn>
                    <a:cxn ang="T7">
                      <a:pos x="T2" y="T3"/>
                    </a:cxn>
                    <a:cxn ang="T8">
                      <a:pos x="T4" y="T5"/>
                    </a:cxn>
                  </a:cxnLst>
                  <a:rect l="T9" t="T10" r="T11" b="T12"/>
                  <a:pathLst>
                    <a:path w="13" h="131">
                      <a:moveTo>
                        <a:pt x="0" y="0"/>
                      </a:moveTo>
                      <a:lnTo>
                        <a:pt x="4" y="70"/>
                      </a:lnTo>
                      <a:lnTo>
                        <a:pt x="12" y="130"/>
                      </a:lnTo>
                    </a:path>
                  </a:pathLst>
                </a:custGeom>
                <a:noFill/>
                <a:ln w="12700" cap="rnd">
                  <a:solidFill>
                    <a:srgbClr val="7F7F7F"/>
                  </a:solidFill>
                  <a:round/>
                  <a:headEnd/>
                  <a:tailEnd/>
                </a:ln>
              </p:spPr>
              <p:txBody>
                <a:bodyPr/>
                <a:lstStyle/>
                <a:p>
                  <a:endParaRPr lang="tr-TR"/>
                </a:p>
              </p:txBody>
            </p:sp>
          </p:grpSp>
        </p:grpSp>
      </p:grpSp>
      <p:sp>
        <p:nvSpPr>
          <p:cNvPr id="142346" name="Rectangle 278"/>
          <p:cNvSpPr>
            <a:spLocks noChangeArrowheads="1"/>
          </p:cNvSpPr>
          <p:nvPr/>
        </p:nvSpPr>
        <p:spPr bwMode="auto">
          <a:xfrm flipH="1">
            <a:off x="1776413" y="2684463"/>
            <a:ext cx="1700212" cy="381000"/>
          </a:xfrm>
          <a:prstGeom prst="rect">
            <a:avLst/>
          </a:prstGeom>
          <a:noFill/>
          <a:ln w="12700">
            <a:noFill/>
            <a:miter lim="800000"/>
            <a:headEnd/>
            <a:tailEnd/>
          </a:ln>
        </p:spPr>
        <p:txBody>
          <a:bodyPr wrap="none" lIns="81204" tIns="39889" rIns="81204" bIns="39889">
            <a:spAutoFit/>
          </a:bodyPr>
          <a:lstStyle/>
          <a:p>
            <a:pPr defTabSz="820738" eaLnBrk="0" hangingPunct="0">
              <a:lnSpc>
                <a:spcPct val="90000"/>
              </a:lnSpc>
            </a:pPr>
            <a:r>
              <a:rPr lang="en-US" sz="2200" b="1">
                <a:solidFill>
                  <a:srgbClr val="000000"/>
                </a:solidFill>
              </a:rPr>
              <a:t>Demogr</a:t>
            </a:r>
            <a:r>
              <a:rPr lang="tr-TR" sz="2200" b="1">
                <a:solidFill>
                  <a:srgbClr val="000000"/>
                </a:solidFill>
              </a:rPr>
              <a:t>afik</a:t>
            </a:r>
            <a:endParaRPr lang="en-US" sz="2200" b="1">
              <a:solidFill>
                <a:srgbClr val="000000"/>
              </a:solidFill>
            </a:endParaRPr>
          </a:p>
        </p:txBody>
      </p:sp>
      <p:sp>
        <p:nvSpPr>
          <p:cNvPr id="56331" name="Rectangle 279"/>
          <p:cNvSpPr>
            <a:spLocks noChangeArrowheads="1"/>
          </p:cNvSpPr>
          <p:nvPr/>
        </p:nvSpPr>
        <p:spPr bwMode="auto">
          <a:xfrm>
            <a:off x="1728788" y="3052763"/>
            <a:ext cx="2763837" cy="741362"/>
          </a:xfrm>
          <a:prstGeom prst="rect">
            <a:avLst/>
          </a:prstGeom>
          <a:noFill/>
          <a:ln w="12700">
            <a:noFill/>
            <a:miter lim="800000"/>
            <a:headEnd/>
            <a:tailEnd/>
          </a:ln>
          <a:effectLst/>
        </p:spPr>
        <p:txBody>
          <a:bodyPr lIns="81204" tIns="39889" rIns="81204" bIns="39889">
            <a:spAutoFit/>
          </a:bodyPr>
          <a:lstStyle/>
          <a:p>
            <a:pPr defTabSz="820738" eaLnBrk="0" hangingPunct="0">
              <a:lnSpc>
                <a:spcPct val="90000"/>
              </a:lnSpc>
              <a:spcBef>
                <a:spcPct val="50000"/>
              </a:spcBef>
              <a:defRPr/>
            </a:pPr>
            <a:r>
              <a:rPr lang="tr-TR" sz="1600" b="1" dirty="0">
                <a:solidFill>
                  <a:schemeClr val="bg1">
                    <a:lumMod val="50000"/>
                  </a:schemeClr>
                </a:solidFill>
                <a:cs typeface="Arial" charset="0"/>
              </a:rPr>
              <a:t>Yaş, cinsiyet, aile </a:t>
            </a:r>
            <a:r>
              <a:rPr lang="tr-TR" sz="1600" b="1" dirty="0" err="1">
                <a:solidFill>
                  <a:schemeClr val="bg1">
                    <a:lumMod val="50000"/>
                  </a:schemeClr>
                </a:solidFill>
                <a:cs typeface="Arial" charset="0"/>
              </a:rPr>
              <a:t>büüyklüğü</a:t>
            </a:r>
            <a:r>
              <a:rPr lang="tr-TR" sz="1600" b="1" dirty="0">
                <a:solidFill>
                  <a:schemeClr val="bg1">
                    <a:lumMod val="50000"/>
                  </a:schemeClr>
                </a:solidFill>
                <a:cs typeface="Arial" charset="0"/>
              </a:rPr>
              <a:t>, yaşam kalitesi</a:t>
            </a:r>
            <a:r>
              <a:rPr lang="en-US" sz="1600" b="1" dirty="0">
                <a:solidFill>
                  <a:schemeClr val="bg1">
                    <a:lumMod val="50000"/>
                  </a:schemeClr>
                </a:solidFill>
                <a:cs typeface="Arial" charset="0"/>
              </a:rPr>
              <a:t>	</a:t>
            </a:r>
            <a:r>
              <a:rPr lang="tr-TR" sz="1600" b="1" dirty="0">
                <a:solidFill>
                  <a:schemeClr val="bg1">
                    <a:lumMod val="50000"/>
                  </a:schemeClr>
                </a:solidFill>
                <a:cs typeface="Arial" charset="0"/>
              </a:rPr>
              <a:t>ya da gelir</a:t>
            </a:r>
            <a:endParaRPr lang="en-US" sz="1600" b="1" dirty="0">
              <a:solidFill>
                <a:schemeClr val="bg1">
                  <a:lumMod val="50000"/>
                </a:schemeClr>
              </a:solidFill>
              <a:cs typeface="Arial" charset="0"/>
            </a:endParaRPr>
          </a:p>
        </p:txBody>
      </p:sp>
      <p:grpSp>
        <p:nvGrpSpPr>
          <p:cNvPr id="142912" name="Group 280"/>
          <p:cNvGrpSpPr>
            <a:grpSpLocks/>
          </p:cNvGrpSpPr>
          <p:nvPr/>
        </p:nvGrpSpPr>
        <p:grpSpPr bwMode="auto">
          <a:xfrm>
            <a:off x="5292725" y="3500438"/>
            <a:ext cx="1643063" cy="1135062"/>
            <a:chOff x="3210" y="2367"/>
            <a:chExt cx="1138" cy="811"/>
          </a:xfrm>
        </p:grpSpPr>
        <p:grpSp>
          <p:nvGrpSpPr>
            <p:cNvPr id="142913" name="Group 281"/>
            <p:cNvGrpSpPr>
              <a:grpSpLocks/>
            </p:cNvGrpSpPr>
            <p:nvPr/>
          </p:nvGrpSpPr>
          <p:grpSpPr bwMode="auto">
            <a:xfrm>
              <a:off x="3703" y="2650"/>
              <a:ext cx="622" cy="528"/>
              <a:chOff x="3703" y="2650"/>
              <a:chExt cx="622" cy="528"/>
            </a:xfrm>
          </p:grpSpPr>
          <p:grpSp>
            <p:nvGrpSpPr>
              <p:cNvPr id="142914" name="Group 282"/>
              <p:cNvGrpSpPr>
                <a:grpSpLocks/>
              </p:cNvGrpSpPr>
              <p:nvPr/>
            </p:nvGrpSpPr>
            <p:grpSpPr bwMode="auto">
              <a:xfrm>
                <a:off x="3703" y="2747"/>
                <a:ext cx="622" cy="431"/>
                <a:chOff x="3703" y="2747"/>
                <a:chExt cx="622" cy="431"/>
              </a:xfrm>
            </p:grpSpPr>
            <p:grpSp>
              <p:nvGrpSpPr>
                <p:cNvPr id="142926" name="Group 283"/>
                <p:cNvGrpSpPr>
                  <a:grpSpLocks/>
                </p:cNvGrpSpPr>
                <p:nvPr/>
              </p:nvGrpSpPr>
              <p:grpSpPr bwMode="auto">
                <a:xfrm>
                  <a:off x="4035" y="2783"/>
                  <a:ext cx="206" cy="137"/>
                  <a:chOff x="4035" y="2783"/>
                  <a:chExt cx="206" cy="137"/>
                </a:xfrm>
              </p:grpSpPr>
              <p:sp>
                <p:nvSpPr>
                  <p:cNvPr id="142952" name="Freeform 284"/>
                  <p:cNvSpPr>
                    <a:spLocks/>
                  </p:cNvSpPr>
                  <p:nvPr/>
                </p:nvSpPr>
                <p:spPr bwMode="auto">
                  <a:xfrm>
                    <a:off x="4035" y="2783"/>
                    <a:ext cx="206" cy="137"/>
                  </a:xfrm>
                  <a:custGeom>
                    <a:avLst/>
                    <a:gdLst>
                      <a:gd name="T0" fmla="*/ 82 w 206"/>
                      <a:gd name="T1" fmla="*/ 0 h 137"/>
                      <a:gd name="T2" fmla="*/ 42 w 206"/>
                      <a:gd name="T3" fmla="*/ 36 h 137"/>
                      <a:gd name="T4" fmla="*/ 0 w 206"/>
                      <a:gd name="T5" fmla="*/ 46 h 137"/>
                      <a:gd name="T6" fmla="*/ 18 w 206"/>
                      <a:gd name="T7" fmla="*/ 64 h 137"/>
                      <a:gd name="T8" fmla="*/ 26 w 206"/>
                      <a:gd name="T9" fmla="*/ 72 h 137"/>
                      <a:gd name="T10" fmla="*/ 39 w 206"/>
                      <a:gd name="T11" fmla="*/ 82 h 137"/>
                      <a:gd name="T12" fmla="*/ 54 w 206"/>
                      <a:gd name="T13" fmla="*/ 93 h 137"/>
                      <a:gd name="T14" fmla="*/ 67 w 206"/>
                      <a:gd name="T15" fmla="*/ 102 h 137"/>
                      <a:gd name="T16" fmla="*/ 78 w 206"/>
                      <a:gd name="T17" fmla="*/ 106 h 137"/>
                      <a:gd name="T18" fmla="*/ 85 w 206"/>
                      <a:gd name="T19" fmla="*/ 114 h 137"/>
                      <a:gd name="T20" fmla="*/ 99 w 206"/>
                      <a:gd name="T21" fmla="*/ 120 h 137"/>
                      <a:gd name="T22" fmla="*/ 104 w 206"/>
                      <a:gd name="T23" fmla="*/ 121 h 137"/>
                      <a:gd name="T24" fmla="*/ 114 w 206"/>
                      <a:gd name="T25" fmla="*/ 121 h 137"/>
                      <a:gd name="T26" fmla="*/ 127 w 206"/>
                      <a:gd name="T27" fmla="*/ 121 h 137"/>
                      <a:gd name="T28" fmla="*/ 138 w 206"/>
                      <a:gd name="T29" fmla="*/ 125 h 137"/>
                      <a:gd name="T30" fmla="*/ 152 w 206"/>
                      <a:gd name="T31" fmla="*/ 130 h 137"/>
                      <a:gd name="T32" fmla="*/ 163 w 206"/>
                      <a:gd name="T33" fmla="*/ 133 h 137"/>
                      <a:gd name="T34" fmla="*/ 173 w 206"/>
                      <a:gd name="T35" fmla="*/ 136 h 137"/>
                      <a:gd name="T36" fmla="*/ 186 w 206"/>
                      <a:gd name="T37" fmla="*/ 135 h 137"/>
                      <a:gd name="T38" fmla="*/ 194 w 206"/>
                      <a:gd name="T39" fmla="*/ 135 h 137"/>
                      <a:gd name="T40" fmla="*/ 197 w 206"/>
                      <a:gd name="T41" fmla="*/ 135 h 137"/>
                      <a:gd name="T42" fmla="*/ 201 w 206"/>
                      <a:gd name="T43" fmla="*/ 125 h 137"/>
                      <a:gd name="T44" fmla="*/ 205 w 206"/>
                      <a:gd name="T45" fmla="*/ 114 h 137"/>
                      <a:gd name="T46" fmla="*/ 202 w 206"/>
                      <a:gd name="T47" fmla="*/ 104 h 137"/>
                      <a:gd name="T48" fmla="*/ 200 w 206"/>
                      <a:gd name="T49" fmla="*/ 98 h 137"/>
                      <a:gd name="T50" fmla="*/ 192 w 206"/>
                      <a:gd name="T51" fmla="*/ 91 h 137"/>
                      <a:gd name="T52" fmla="*/ 185 w 206"/>
                      <a:gd name="T53" fmla="*/ 87 h 137"/>
                      <a:gd name="T54" fmla="*/ 172 w 206"/>
                      <a:gd name="T55" fmla="*/ 83 h 137"/>
                      <a:gd name="T56" fmla="*/ 157 w 206"/>
                      <a:gd name="T57" fmla="*/ 81 h 137"/>
                      <a:gd name="T58" fmla="*/ 148 w 206"/>
                      <a:gd name="T59" fmla="*/ 81 h 137"/>
                      <a:gd name="T60" fmla="*/ 131 w 206"/>
                      <a:gd name="T61" fmla="*/ 80 h 137"/>
                      <a:gd name="T62" fmla="*/ 117 w 206"/>
                      <a:gd name="T63" fmla="*/ 77 h 137"/>
                      <a:gd name="T64" fmla="*/ 111 w 206"/>
                      <a:gd name="T65" fmla="*/ 74 h 137"/>
                      <a:gd name="T66" fmla="*/ 106 w 206"/>
                      <a:gd name="T67" fmla="*/ 65 h 137"/>
                      <a:gd name="T68" fmla="*/ 99 w 206"/>
                      <a:gd name="T69" fmla="*/ 50 h 137"/>
                      <a:gd name="T70" fmla="*/ 92 w 206"/>
                      <a:gd name="T71" fmla="*/ 36 h 137"/>
                      <a:gd name="T72" fmla="*/ 88 w 206"/>
                      <a:gd name="T73" fmla="*/ 24 h 137"/>
                      <a:gd name="T74" fmla="*/ 82 w 206"/>
                      <a:gd name="T75" fmla="*/ 0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6"/>
                      <a:gd name="T115" fmla="*/ 0 h 137"/>
                      <a:gd name="T116" fmla="*/ 206 w 206"/>
                      <a:gd name="T117" fmla="*/ 137 h 1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6" h="137">
                        <a:moveTo>
                          <a:pt x="82" y="0"/>
                        </a:moveTo>
                        <a:lnTo>
                          <a:pt x="42" y="36"/>
                        </a:lnTo>
                        <a:lnTo>
                          <a:pt x="0" y="46"/>
                        </a:lnTo>
                        <a:lnTo>
                          <a:pt x="18" y="64"/>
                        </a:lnTo>
                        <a:lnTo>
                          <a:pt x="26" y="72"/>
                        </a:lnTo>
                        <a:lnTo>
                          <a:pt x="39" y="82"/>
                        </a:lnTo>
                        <a:lnTo>
                          <a:pt x="54" y="93"/>
                        </a:lnTo>
                        <a:lnTo>
                          <a:pt x="67" y="102"/>
                        </a:lnTo>
                        <a:lnTo>
                          <a:pt x="78" y="106"/>
                        </a:lnTo>
                        <a:lnTo>
                          <a:pt x="85" y="114"/>
                        </a:lnTo>
                        <a:lnTo>
                          <a:pt x="99" y="120"/>
                        </a:lnTo>
                        <a:lnTo>
                          <a:pt x="104" y="121"/>
                        </a:lnTo>
                        <a:lnTo>
                          <a:pt x="114" y="121"/>
                        </a:lnTo>
                        <a:lnTo>
                          <a:pt x="127" y="121"/>
                        </a:lnTo>
                        <a:lnTo>
                          <a:pt x="138" y="125"/>
                        </a:lnTo>
                        <a:lnTo>
                          <a:pt x="152" y="130"/>
                        </a:lnTo>
                        <a:lnTo>
                          <a:pt x="163" y="133"/>
                        </a:lnTo>
                        <a:lnTo>
                          <a:pt x="173" y="136"/>
                        </a:lnTo>
                        <a:lnTo>
                          <a:pt x="186" y="135"/>
                        </a:lnTo>
                        <a:lnTo>
                          <a:pt x="194" y="135"/>
                        </a:lnTo>
                        <a:lnTo>
                          <a:pt x="197" y="135"/>
                        </a:lnTo>
                        <a:lnTo>
                          <a:pt x="201" y="125"/>
                        </a:lnTo>
                        <a:lnTo>
                          <a:pt x="205" y="114"/>
                        </a:lnTo>
                        <a:lnTo>
                          <a:pt x="202" y="104"/>
                        </a:lnTo>
                        <a:lnTo>
                          <a:pt x="200" y="98"/>
                        </a:lnTo>
                        <a:lnTo>
                          <a:pt x="192" y="91"/>
                        </a:lnTo>
                        <a:lnTo>
                          <a:pt x="185" y="87"/>
                        </a:lnTo>
                        <a:lnTo>
                          <a:pt x="172" y="83"/>
                        </a:lnTo>
                        <a:lnTo>
                          <a:pt x="157" y="81"/>
                        </a:lnTo>
                        <a:lnTo>
                          <a:pt x="148" y="81"/>
                        </a:lnTo>
                        <a:lnTo>
                          <a:pt x="131" y="80"/>
                        </a:lnTo>
                        <a:lnTo>
                          <a:pt x="117" y="77"/>
                        </a:lnTo>
                        <a:lnTo>
                          <a:pt x="111" y="74"/>
                        </a:lnTo>
                        <a:lnTo>
                          <a:pt x="106" y="65"/>
                        </a:lnTo>
                        <a:lnTo>
                          <a:pt x="99" y="50"/>
                        </a:lnTo>
                        <a:lnTo>
                          <a:pt x="92" y="36"/>
                        </a:lnTo>
                        <a:lnTo>
                          <a:pt x="88" y="24"/>
                        </a:lnTo>
                        <a:lnTo>
                          <a:pt x="82" y="0"/>
                        </a:lnTo>
                      </a:path>
                    </a:pathLst>
                  </a:custGeom>
                  <a:solidFill>
                    <a:srgbClr val="FFE0C0"/>
                  </a:solidFill>
                  <a:ln w="12700" cap="rnd">
                    <a:solidFill>
                      <a:srgbClr val="804000"/>
                    </a:solidFill>
                    <a:round/>
                    <a:headEnd/>
                    <a:tailEnd/>
                  </a:ln>
                </p:spPr>
                <p:txBody>
                  <a:bodyPr/>
                  <a:lstStyle/>
                  <a:p>
                    <a:endParaRPr lang="tr-TR"/>
                  </a:p>
                </p:txBody>
              </p:sp>
              <p:sp>
                <p:nvSpPr>
                  <p:cNvPr id="142953" name="Freeform 285"/>
                  <p:cNvSpPr>
                    <a:spLocks/>
                  </p:cNvSpPr>
                  <p:nvPr/>
                </p:nvSpPr>
                <p:spPr bwMode="auto">
                  <a:xfrm>
                    <a:off x="4127" y="2849"/>
                    <a:ext cx="18" cy="34"/>
                  </a:xfrm>
                  <a:custGeom>
                    <a:avLst/>
                    <a:gdLst>
                      <a:gd name="T0" fmla="*/ 0 w 18"/>
                      <a:gd name="T1" fmla="*/ 0 h 34"/>
                      <a:gd name="T2" fmla="*/ 4 w 18"/>
                      <a:gd name="T3" fmla="*/ 14 h 34"/>
                      <a:gd name="T4" fmla="*/ 5 w 18"/>
                      <a:gd name="T5" fmla="*/ 23 h 34"/>
                      <a:gd name="T6" fmla="*/ 10 w 18"/>
                      <a:gd name="T7" fmla="*/ 31 h 34"/>
                      <a:gd name="T8" fmla="*/ 17 w 18"/>
                      <a:gd name="T9" fmla="*/ 33 h 34"/>
                      <a:gd name="T10" fmla="*/ 14 w 18"/>
                      <a:gd name="T11" fmla="*/ 26 h 34"/>
                      <a:gd name="T12" fmla="*/ 9 w 18"/>
                      <a:gd name="T13" fmla="*/ 20 h 34"/>
                      <a:gd name="T14" fmla="*/ 0 w 18"/>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34"/>
                      <a:gd name="T26" fmla="*/ 18 w 18"/>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34">
                        <a:moveTo>
                          <a:pt x="0" y="0"/>
                        </a:moveTo>
                        <a:lnTo>
                          <a:pt x="4" y="14"/>
                        </a:lnTo>
                        <a:lnTo>
                          <a:pt x="5" y="23"/>
                        </a:lnTo>
                        <a:lnTo>
                          <a:pt x="10" y="31"/>
                        </a:lnTo>
                        <a:lnTo>
                          <a:pt x="17" y="33"/>
                        </a:lnTo>
                        <a:lnTo>
                          <a:pt x="14" y="26"/>
                        </a:lnTo>
                        <a:lnTo>
                          <a:pt x="9" y="20"/>
                        </a:lnTo>
                        <a:lnTo>
                          <a:pt x="0" y="0"/>
                        </a:lnTo>
                      </a:path>
                    </a:pathLst>
                  </a:custGeom>
                  <a:solidFill>
                    <a:srgbClr val="804000"/>
                  </a:solidFill>
                  <a:ln w="12700" cap="rnd">
                    <a:noFill/>
                    <a:round/>
                    <a:headEnd/>
                    <a:tailEnd/>
                  </a:ln>
                </p:spPr>
                <p:txBody>
                  <a:bodyPr/>
                  <a:lstStyle/>
                  <a:p>
                    <a:endParaRPr lang="tr-TR"/>
                  </a:p>
                </p:txBody>
              </p:sp>
              <p:sp>
                <p:nvSpPr>
                  <p:cNvPr id="142954" name="Freeform 286"/>
                  <p:cNvSpPr>
                    <a:spLocks/>
                  </p:cNvSpPr>
                  <p:nvPr/>
                </p:nvSpPr>
                <p:spPr bwMode="auto">
                  <a:xfrm>
                    <a:off x="4035" y="2788"/>
                    <a:ext cx="81" cy="95"/>
                  </a:xfrm>
                  <a:custGeom>
                    <a:avLst/>
                    <a:gdLst>
                      <a:gd name="T0" fmla="*/ 80 w 81"/>
                      <a:gd name="T1" fmla="*/ 0 h 95"/>
                      <a:gd name="T2" fmla="*/ 79 w 81"/>
                      <a:gd name="T3" fmla="*/ 10 h 95"/>
                      <a:gd name="T4" fmla="*/ 77 w 81"/>
                      <a:gd name="T5" fmla="*/ 20 h 95"/>
                      <a:gd name="T6" fmla="*/ 73 w 81"/>
                      <a:gd name="T7" fmla="*/ 30 h 95"/>
                      <a:gd name="T8" fmla="*/ 69 w 81"/>
                      <a:gd name="T9" fmla="*/ 47 h 95"/>
                      <a:gd name="T10" fmla="*/ 69 w 81"/>
                      <a:gd name="T11" fmla="*/ 58 h 95"/>
                      <a:gd name="T12" fmla="*/ 68 w 81"/>
                      <a:gd name="T13" fmla="*/ 69 h 95"/>
                      <a:gd name="T14" fmla="*/ 68 w 81"/>
                      <a:gd name="T15" fmla="*/ 88 h 95"/>
                      <a:gd name="T16" fmla="*/ 66 w 81"/>
                      <a:gd name="T17" fmla="*/ 94 h 95"/>
                      <a:gd name="T18" fmla="*/ 51 w 81"/>
                      <a:gd name="T19" fmla="*/ 85 h 95"/>
                      <a:gd name="T20" fmla="*/ 43 w 81"/>
                      <a:gd name="T21" fmla="*/ 77 h 95"/>
                      <a:gd name="T22" fmla="*/ 29 w 81"/>
                      <a:gd name="T23" fmla="*/ 69 h 95"/>
                      <a:gd name="T24" fmla="*/ 18 w 81"/>
                      <a:gd name="T25" fmla="*/ 58 h 95"/>
                      <a:gd name="T26" fmla="*/ 9 w 81"/>
                      <a:gd name="T27" fmla="*/ 47 h 95"/>
                      <a:gd name="T28" fmla="*/ 0 w 81"/>
                      <a:gd name="T29" fmla="*/ 37 h 95"/>
                      <a:gd name="T30" fmla="*/ 48 w 81"/>
                      <a:gd name="T31" fmla="*/ 0 h 95"/>
                      <a:gd name="T32" fmla="*/ 80 w 81"/>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95"/>
                      <a:gd name="T53" fmla="*/ 81 w 81"/>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95">
                        <a:moveTo>
                          <a:pt x="80" y="0"/>
                        </a:moveTo>
                        <a:lnTo>
                          <a:pt x="79" y="10"/>
                        </a:lnTo>
                        <a:lnTo>
                          <a:pt x="77" y="20"/>
                        </a:lnTo>
                        <a:lnTo>
                          <a:pt x="73" y="30"/>
                        </a:lnTo>
                        <a:lnTo>
                          <a:pt x="69" y="47"/>
                        </a:lnTo>
                        <a:lnTo>
                          <a:pt x="69" y="58"/>
                        </a:lnTo>
                        <a:lnTo>
                          <a:pt x="68" y="69"/>
                        </a:lnTo>
                        <a:lnTo>
                          <a:pt x="68" y="88"/>
                        </a:lnTo>
                        <a:lnTo>
                          <a:pt x="66" y="94"/>
                        </a:lnTo>
                        <a:lnTo>
                          <a:pt x="51" y="85"/>
                        </a:lnTo>
                        <a:lnTo>
                          <a:pt x="43" y="77"/>
                        </a:lnTo>
                        <a:lnTo>
                          <a:pt x="29" y="69"/>
                        </a:lnTo>
                        <a:lnTo>
                          <a:pt x="18" y="58"/>
                        </a:lnTo>
                        <a:lnTo>
                          <a:pt x="9" y="47"/>
                        </a:lnTo>
                        <a:lnTo>
                          <a:pt x="0" y="37"/>
                        </a:lnTo>
                        <a:lnTo>
                          <a:pt x="48" y="0"/>
                        </a:lnTo>
                        <a:lnTo>
                          <a:pt x="80" y="0"/>
                        </a:lnTo>
                      </a:path>
                    </a:pathLst>
                  </a:custGeom>
                  <a:solidFill>
                    <a:srgbClr val="804000"/>
                  </a:solidFill>
                  <a:ln w="12700" cap="rnd">
                    <a:noFill/>
                    <a:round/>
                    <a:headEnd/>
                    <a:tailEnd/>
                  </a:ln>
                </p:spPr>
                <p:txBody>
                  <a:bodyPr/>
                  <a:lstStyle/>
                  <a:p>
                    <a:endParaRPr lang="tr-TR"/>
                  </a:p>
                </p:txBody>
              </p:sp>
            </p:grpSp>
            <p:grpSp>
              <p:nvGrpSpPr>
                <p:cNvPr id="142927" name="Group 287"/>
                <p:cNvGrpSpPr>
                  <a:grpSpLocks/>
                </p:cNvGrpSpPr>
                <p:nvPr/>
              </p:nvGrpSpPr>
              <p:grpSpPr bwMode="auto">
                <a:xfrm>
                  <a:off x="3820" y="2747"/>
                  <a:ext cx="210" cy="271"/>
                  <a:chOff x="3820" y="2747"/>
                  <a:chExt cx="210" cy="271"/>
                </a:xfrm>
              </p:grpSpPr>
              <p:sp>
                <p:nvSpPr>
                  <p:cNvPr id="142944" name="Freeform 288"/>
                  <p:cNvSpPr>
                    <a:spLocks/>
                  </p:cNvSpPr>
                  <p:nvPr/>
                </p:nvSpPr>
                <p:spPr bwMode="auto">
                  <a:xfrm>
                    <a:off x="3820" y="2747"/>
                    <a:ext cx="210" cy="271"/>
                  </a:xfrm>
                  <a:custGeom>
                    <a:avLst/>
                    <a:gdLst>
                      <a:gd name="T0" fmla="*/ 208 w 210"/>
                      <a:gd name="T1" fmla="*/ 82 h 271"/>
                      <a:gd name="T2" fmla="*/ 197 w 210"/>
                      <a:gd name="T3" fmla="*/ 91 h 271"/>
                      <a:gd name="T4" fmla="*/ 187 w 210"/>
                      <a:gd name="T5" fmla="*/ 95 h 271"/>
                      <a:gd name="T6" fmla="*/ 172 w 210"/>
                      <a:gd name="T7" fmla="*/ 103 h 271"/>
                      <a:gd name="T8" fmla="*/ 159 w 210"/>
                      <a:gd name="T9" fmla="*/ 109 h 271"/>
                      <a:gd name="T10" fmla="*/ 146 w 210"/>
                      <a:gd name="T11" fmla="*/ 114 h 271"/>
                      <a:gd name="T12" fmla="*/ 134 w 210"/>
                      <a:gd name="T13" fmla="*/ 119 h 271"/>
                      <a:gd name="T14" fmla="*/ 122 w 210"/>
                      <a:gd name="T15" fmla="*/ 124 h 271"/>
                      <a:gd name="T16" fmla="*/ 109 w 210"/>
                      <a:gd name="T17" fmla="*/ 126 h 271"/>
                      <a:gd name="T18" fmla="*/ 99 w 210"/>
                      <a:gd name="T19" fmla="*/ 132 h 271"/>
                      <a:gd name="T20" fmla="*/ 91 w 210"/>
                      <a:gd name="T21" fmla="*/ 140 h 271"/>
                      <a:gd name="T22" fmla="*/ 84 w 210"/>
                      <a:gd name="T23" fmla="*/ 147 h 271"/>
                      <a:gd name="T24" fmla="*/ 82 w 210"/>
                      <a:gd name="T25" fmla="*/ 155 h 271"/>
                      <a:gd name="T26" fmla="*/ 81 w 210"/>
                      <a:gd name="T27" fmla="*/ 162 h 271"/>
                      <a:gd name="T28" fmla="*/ 84 w 210"/>
                      <a:gd name="T29" fmla="*/ 173 h 271"/>
                      <a:gd name="T30" fmla="*/ 86 w 210"/>
                      <a:gd name="T31" fmla="*/ 184 h 271"/>
                      <a:gd name="T32" fmla="*/ 87 w 210"/>
                      <a:gd name="T33" fmla="*/ 198 h 271"/>
                      <a:gd name="T34" fmla="*/ 87 w 210"/>
                      <a:gd name="T35" fmla="*/ 216 h 271"/>
                      <a:gd name="T36" fmla="*/ 86 w 210"/>
                      <a:gd name="T37" fmla="*/ 226 h 271"/>
                      <a:gd name="T38" fmla="*/ 81 w 210"/>
                      <a:gd name="T39" fmla="*/ 240 h 271"/>
                      <a:gd name="T40" fmla="*/ 77 w 210"/>
                      <a:gd name="T41" fmla="*/ 254 h 271"/>
                      <a:gd name="T42" fmla="*/ 69 w 210"/>
                      <a:gd name="T43" fmla="*/ 270 h 271"/>
                      <a:gd name="T44" fmla="*/ 36 w 210"/>
                      <a:gd name="T45" fmla="*/ 266 h 271"/>
                      <a:gd name="T46" fmla="*/ 5 w 210"/>
                      <a:gd name="T47" fmla="*/ 266 h 271"/>
                      <a:gd name="T48" fmla="*/ 2 w 210"/>
                      <a:gd name="T49" fmla="*/ 252 h 271"/>
                      <a:gd name="T50" fmla="*/ 1 w 210"/>
                      <a:gd name="T51" fmla="*/ 236 h 271"/>
                      <a:gd name="T52" fmla="*/ 0 w 210"/>
                      <a:gd name="T53" fmla="*/ 224 h 271"/>
                      <a:gd name="T54" fmla="*/ 2 w 210"/>
                      <a:gd name="T55" fmla="*/ 210 h 271"/>
                      <a:gd name="T56" fmla="*/ 5 w 210"/>
                      <a:gd name="T57" fmla="*/ 201 h 271"/>
                      <a:gd name="T58" fmla="*/ 9 w 210"/>
                      <a:gd name="T59" fmla="*/ 187 h 271"/>
                      <a:gd name="T60" fmla="*/ 12 w 210"/>
                      <a:gd name="T61" fmla="*/ 176 h 271"/>
                      <a:gd name="T62" fmla="*/ 11 w 210"/>
                      <a:gd name="T63" fmla="*/ 165 h 271"/>
                      <a:gd name="T64" fmla="*/ 9 w 210"/>
                      <a:gd name="T65" fmla="*/ 153 h 271"/>
                      <a:gd name="T66" fmla="*/ 10 w 210"/>
                      <a:gd name="T67" fmla="*/ 142 h 271"/>
                      <a:gd name="T68" fmla="*/ 8 w 210"/>
                      <a:gd name="T69" fmla="*/ 134 h 271"/>
                      <a:gd name="T70" fmla="*/ 10 w 210"/>
                      <a:gd name="T71" fmla="*/ 127 h 271"/>
                      <a:gd name="T72" fmla="*/ 14 w 210"/>
                      <a:gd name="T73" fmla="*/ 121 h 271"/>
                      <a:gd name="T74" fmla="*/ 24 w 210"/>
                      <a:gd name="T75" fmla="*/ 112 h 271"/>
                      <a:gd name="T76" fmla="*/ 30 w 210"/>
                      <a:gd name="T77" fmla="*/ 103 h 271"/>
                      <a:gd name="T78" fmla="*/ 36 w 210"/>
                      <a:gd name="T79" fmla="*/ 92 h 271"/>
                      <a:gd name="T80" fmla="*/ 43 w 210"/>
                      <a:gd name="T81" fmla="*/ 82 h 271"/>
                      <a:gd name="T82" fmla="*/ 50 w 210"/>
                      <a:gd name="T83" fmla="*/ 72 h 271"/>
                      <a:gd name="T84" fmla="*/ 60 w 210"/>
                      <a:gd name="T85" fmla="*/ 62 h 271"/>
                      <a:gd name="T86" fmla="*/ 69 w 210"/>
                      <a:gd name="T87" fmla="*/ 52 h 271"/>
                      <a:gd name="T88" fmla="*/ 78 w 210"/>
                      <a:gd name="T89" fmla="*/ 43 h 271"/>
                      <a:gd name="T90" fmla="*/ 87 w 210"/>
                      <a:gd name="T91" fmla="*/ 35 h 271"/>
                      <a:gd name="T92" fmla="*/ 96 w 210"/>
                      <a:gd name="T93" fmla="*/ 27 h 271"/>
                      <a:gd name="T94" fmla="*/ 107 w 210"/>
                      <a:gd name="T95" fmla="*/ 16 h 271"/>
                      <a:gd name="T96" fmla="*/ 150 w 210"/>
                      <a:gd name="T97" fmla="*/ 0 h 271"/>
                      <a:gd name="T98" fmla="*/ 201 w 210"/>
                      <a:gd name="T99" fmla="*/ 13 h 271"/>
                      <a:gd name="T100" fmla="*/ 209 w 210"/>
                      <a:gd name="T101" fmla="*/ 54 h 271"/>
                      <a:gd name="T102" fmla="*/ 208 w 210"/>
                      <a:gd name="T103" fmla="*/ 82 h 2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0"/>
                      <a:gd name="T157" fmla="*/ 0 h 271"/>
                      <a:gd name="T158" fmla="*/ 210 w 210"/>
                      <a:gd name="T159" fmla="*/ 271 h 27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0" h="271">
                        <a:moveTo>
                          <a:pt x="208" y="82"/>
                        </a:moveTo>
                        <a:lnTo>
                          <a:pt x="197" y="91"/>
                        </a:lnTo>
                        <a:lnTo>
                          <a:pt x="187" y="95"/>
                        </a:lnTo>
                        <a:lnTo>
                          <a:pt x="172" y="103"/>
                        </a:lnTo>
                        <a:lnTo>
                          <a:pt x="159" y="109"/>
                        </a:lnTo>
                        <a:lnTo>
                          <a:pt x="146" y="114"/>
                        </a:lnTo>
                        <a:lnTo>
                          <a:pt x="134" y="119"/>
                        </a:lnTo>
                        <a:lnTo>
                          <a:pt x="122" y="124"/>
                        </a:lnTo>
                        <a:lnTo>
                          <a:pt x="109" y="126"/>
                        </a:lnTo>
                        <a:lnTo>
                          <a:pt x="99" y="132"/>
                        </a:lnTo>
                        <a:lnTo>
                          <a:pt x="91" y="140"/>
                        </a:lnTo>
                        <a:lnTo>
                          <a:pt x="84" y="147"/>
                        </a:lnTo>
                        <a:lnTo>
                          <a:pt x="82" y="155"/>
                        </a:lnTo>
                        <a:lnTo>
                          <a:pt x="81" y="162"/>
                        </a:lnTo>
                        <a:lnTo>
                          <a:pt x="84" y="173"/>
                        </a:lnTo>
                        <a:lnTo>
                          <a:pt x="86" y="184"/>
                        </a:lnTo>
                        <a:lnTo>
                          <a:pt x="87" y="198"/>
                        </a:lnTo>
                        <a:lnTo>
                          <a:pt x="87" y="216"/>
                        </a:lnTo>
                        <a:lnTo>
                          <a:pt x="86" y="226"/>
                        </a:lnTo>
                        <a:lnTo>
                          <a:pt x="81" y="240"/>
                        </a:lnTo>
                        <a:lnTo>
                          <a:pt x="77" y="254"/>
                        </a:lnTo>
                        <a:lnTo>
                          <a:pt x="69" y="270"/>
                        </a:lnTo>
                        <a:lnTo>
                          <a:pt x="36" y="266"/>
                        </a:lnTo>
                        <a:lnTo>
                          <a:pt x="5" y="266"/>
                        </a:lnTo>
                        <a:lnTo>
                          <a:pt x="2" y="252"/>
                        </a:lnTo>
                        <a:lnTo>
                          <a:pt x="1" y="236"/>
                        </a:lnTo>
                        <a:lnTo>
                          <a:pt x="0" y="224"/>
                        </a:lnTo>
                        <a:lnTo>
                          <a:pt x="2" y="210"/>
                        </a:lnTo>
                        <a:lnTo>
                          <a:pt x="5" y="201"/>
                        </a:lnTo>
                        <a:lnTo>
                          <a:pt x="9" y="187"/>
                        </a:lnTo>
                        <a:lnTo>
                          <a:pt x="12" y="176"/>
                        </a:lnTo>
                        <a:lnTo>
                          <a:pt x="11" y="165"/>
                        </a:lnTo>
                        <a:lnTo>
                          <a:pt x="9" y="153"/>
                        </a:lnTo>
                        <a:lnTo>
                          <a:pt x="10" y="142"/>
                        </a:lnTo>
                        <a:lnTo>
                          <a:pt x="8" y="134"/>
                        </a:lnTo>
                        <a:lnTo>
                          <a:pt x="10" y="127"/>
                        </a:lnTo>
                        <a:lnTo>
                          <a:pt x="14" y="121"/>
                        </a:lnTo>
                        <a:lnTo>
                          <a:pt x="24" y="112"/>
                        </a:lnTo>
                        <a:lnTo>
                          <a:pt x="30" y="103"/>
                        </a:lnTo>
                        <a:lnTo>
                          <a:pt x="36" y="92"/>
                        </a:lnTo>
                        <a:lnTo>
                          <a:pt x="43" y="82"/>
                        </a:lnTo>
                        <a:lnTo>
                          <a:pt x="50" y="72"/>
                        </a:lnTo>
                        <a:lnTo>
                          <a:pt x="60" y="62"/>
                        </a:lnTo>
                        <a:lnTo>
                          <a:pt x="69" y="52"/>
                        </a:lnTo>
                        <a:lnTo>
                          <a:pt x="78" y="43"/>
                        </a:lnTo>
                        <a:lnTo>
                          <a:pt x="87" y="35"/>
                        </a:lnTo>
                        <a:lnTo>
                          <a:pt x="96" y="27"/>
                        </a:lnTo>
                        <a:lnTo>
                          <a:pt x="107" y="16"/>
                        </a:lnTo>
                        <a:lnTo>
                          <a:pt x="150" y="0"/>
                        </a:lnTo>
                        <a:lnTo>
                          <a:pt x="201" y="13"/>
                        </a:lnTo>
                        <a:lnTo>
                          <a:pt x="209" y="54"/>
                        </a:lnTo>
                        <a:lnTo>
                          <a:pt x="208" y="82"/>
                        </a:lnTo>
                      </a:path>
                    </a:pathLst>
                  </a:custGeom>
                  <a:solidFill>
                    <a:srgbClr val="FFE0C0"/>
                  </a:solidFill>
                  <a:ln w="12700" cap="rnd">
                    <a:solidFill>
                      <a:srgbClr val="804000"/>
                    </a:solidFill>
                    <a:round/>
                    <a:headEnd/>
                    <a:tailEnd/>
                  </a:ln>
                </p:spPr>
                <p:txBody>
                  <a:bodyPr/>
                  <a:lstStyle/>
                  <a:p>
                    <a:endParaRPr lang="tr-TR"/>
                  </a:p>
                </p:txBody>
              </p:sp>
              <p:sp>
                <p:nvSpPr>
                  <p:cNvPr id="142945" name="Freeform 289"/>
                  <p:cNvSpPr>
                    <a:spLocks/>
                  </p:cNvSpPr>
                  <p:nvPr/>
                </p:nvSpPr>
                <p:spPr bwMode="auto">
                  <a:xfrm>
                    <a:off x="3903" y="2793"/>
                    <a:ext cx="127" cy="99"/>
                  </a:xfrm>
                  <a:custGeom>
                    <a:avLst/>
                    <a:gdLst>
                      <a:gd name="T0" fmla="*/ 9 w 127"/>
                      <a:gd name="T1" fmla="*/ 81 h 99"/>
                      <a:gd name="T2" fmla="*/ 22 w 127"/>
                      <a:gd name="T3" fmla="*/ 75 h 99"/>
                      <a:gd name="T4" fmla="*/ 38 w 127"/>
                      <a:gd name="T5" fmla="*/ 70 h 99"/>
                      <a:gd name="T6" fmla="*/ 63 w 127"/>
                      <a:gd name="T7" fmla="*/ 63 h 99"/>
                      <a:gd name="T8" fmla="*/ 87 w 127"/>
                      <a:gd name="T9" fmla="*/ 52 h 99"/>
                      <a:gd name="T10" fmla="*/ 109 w 127"/>
                      <a:gd name="T11" fmla="*/ 37 h 99"/>
                      <a:gd name="T12" fmla="*/ 112 w 127"/>
                      <a:gd name="T13" fmla="*/ 33 h 99"/>
                      <a:gd name="T14" fmla="*/ 111 w 127"/>
                      <a:gd name="T15" fmla="*/ 24 h 99"/>
                      <a:gd name="T16" fmla="*/ 103 w 127"/>
                      <a:gd name="T17" fmla="*/ 8 h 99"/>
                      <a:gd name="T18" fmla="*/ 97 w 127"/>
                      <a:gd name="T19" fmla="*/ 0 h 99"/>
                      <a:gd name="T20" fmla="*/ 126 w 127"/>
                      <a:gd name="T21" fmla="*/ 2 h 99"/>
                      <a:gd name="T22" fmla="*/ 122 w 127"/>
                      <a:gd name="T23" fmla="*/ 27 h 99"/>
                      <a:gd name="T24" fmla="*/ 121 w 127"/>
                      <a:gd name="T25" fmla="*/ 38 h 99"/>
                      <a:gd name="T26" fmla="*/ 114 w 127"/>
                      <a:gd name="T27" fmla="*/ 42 h 99"/>
                      <a:gd name="T28" fmla="*/ 107 w 127"/>
                      <a:gd name="T29" fmla="*/ 47 h 99"/>
                      <a:gd name="T30" fmla="*/ 95 w 127"/>
                      <a:gd name="T31" fmla="*/ 53 h 99"/>
                      <a:gd name="T32" fmla="*/ 83 w 127"/>
                      <a:gd name="T33" fmla="*/ 57 h 99"/>
                      <a:gd name="T34" fmla="*/ 67 w 127"/>
                      <a:gd name="T35" fmla="*/ 65 h 99"/>
                      <a:gd name="T36" fmla="*/ 49 w 127"/>
                      <a:gd name="T37" fmla="*/ 72 h 99"/>
                      <a:gd name="T38" fmla="*/ 42 w 127"/>
                      <a:gd name="T39" fmla="*/ 75 h 99"/>
                      <a:gd name="T40" fmla="*/ 31 w 127"/>
                      <a:gd name="T41" fmla="*/ 77 h 99"/>
                      <a:gd name="T42" fmla="*/ 18 w 127"/>
                      <a:gd name="T43" fmla="*/ 83 h 99"/>
                      <a:gd name="T44" fmla="*/ 9 w 127"/>
                      <a:gd name="T45" fmla="*/ 89 h 99"/>
                      <a:gd name="T46" fmla="*/ 0 w 127"/>
                      <a:gd name="T47" fmla="*/ 98 h 99"/>
                      <a:gd name="T48" fmla="*/ 9 w 127"/>
                      <a:gd name="T49" fmla="*/ 81 h 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7"/>
                      <a:gd name="T76" fmla="*/ 0 h 99"/>
                      <a:gd name="T77" fmla="*/ 127 w 127"/>
                      <a:gd name="T78" fmla="*/ 99 h 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7" h="99">
                        <a:moveTo>
                          <a:pt x="9" y="81"/>
                        </a:moveTo>
                        <a:lnTo>
                          <a:pt x="22" y="75"/>
                        </a:lnTo>
                        <a:lnTo>
                          <a:pt x="38" y="70"/>
                        </a:lnTo>
                        <a:lnTo>
                          <a:pt x="63" y="63"/>
                        </a:lnTo>
                        <a:lnTo>
                          <a:pt x="87" y="52"/>
                        </a:lnTo>
                        <a:lnTo>
                          <a:pt x="109" y="37"/>
                        </a:lnTo>
                        <a:lnTo>
                          <a:pt x="112" y="33"/>
                        </a:lnTo>
                        <a:lnTo>
                          <a:pt x="111" y="24"/>
                        </a:lnTo>
                        <a:lnTo>
                          <a:pt x="103" y="8"/>
                        </a:lnTo>
                        <a:lnTo>
                          <a:pt x="97" y="0"/>
                        </a:lnTo>
                        <a:lnTo>
                          <a:pt x="126" y="2"/>
                        </a:lnTo>
                        <a:lnTo>
                          <a:pt x="122" y="27"/>
                        </a:lnTo>
                        <a:lnTo>
                          <a:pt x="121" y="38"/>
                        </a:lnTo>
                        <a:lnTo>
                          <a:pt x="114" y="42"/>
                        </a:lnTo>
                        <a:lnTo>
                          <a:pt x="107" y="47"/>
                        </a:lnTo>
                        <a:lnTo>
                          <a:pt x="95" y="53"/>
                        </a:lnTo>
                        <a:lnTo>
                          <a:pt x="83" y="57"/>
                        </a:lnTo>
                        <a:lnTo>
                          <a:pt x="67" y="65"/>
                        </a:lnTo>
                        <a:lnTo>
                          <a:pt x="49" y="72"/>
                        </a:lnTo>
                        <a:lnTo>
                          <a:pt x="42" y="75"/>
                        </a:lnTo>
                        <a:lnTo>
                          <a:pt x="31" y="77"/>
                        </a:lnTo>
                        <a:lnTo>
                          <a:pt x="18" y="83"/>
                        </a:lnTo>
                        <a:lnTo>
                          <a:pt x="9" y="89"/>
                        </a:lnTo>
                        <a:lnTo>
                          <a:pt x="0" y="98"/>
                        </a:lnTo>
                        <a:lnTo>
                          <a:pt x="9" y="81"/>
                        </a:lnTo>
                      </a:path>
                    </a:pathLst>
                  </a:custGeom>
                  <a:solidFill>
                    <a:srgbClr val="804000"/>
                  </a:solidFill>
                  <a:ln w="12700" cap="rnd">
                    <a:noFill/>
                    <a:round/>
                    <a:headEnd/>
                    <a:tailEnd/>
                  </a:ln>
                </p:spPr>
                <p:txBody>
                  <a:bodyPr/>
                  <a:lstStyle/>
                  <a:p>
                    <a:endParaRPr lang="tr-TR"/>
                  </a:p>
                </p:txBody>
              </p:sp>
              <p:sp>
                <p:nvSpPr>
                  <p:cNvPr id="142946" name="Freeform 290"/>
                  <p:cNvSpPr>
                    <a:spLocks/>
                  </p:cNvSpPr>
                  <p:nvPr/>
                </p:nvSpPr>
                <p:spPr bwMode="auto">
                  <a:xfrm>
                    <a:off x="3872" y="2958"/>
                    <a:ext cx="12" cy="54"/>
                  </a:xfrm>
                  <a:custGeom>
                    <a:avLst/>
                    <a:gdLst>
                      <a:gd name="T0" fmla="*/ 9 w 12"/>
                      <a:gd name="T1" fmla="*/ 0 h 54"/>
                      <a:gd name="T2" fmla="*/ 8 w 12"/>
                      <a:gd name="T3" fmla="*/ 14 h 54"/>
                      <a:gd name="T4" fmla="*/ 6 w 12"/>
                      <a:gd name="T5" fmla="*/ 34 h 54"/>
                      <a:gd name="T6" fmla="*/ 0 w 12"/>
                      <a:gd name="T7" fmla="*/ 53 h 54"/>
                      <a:gd name="T8" fmla="*/ 8 w 12"/>
                      <a:gd name="T9" fmla="*/ 53 h 54"/>
                      <a:gd name="T10" fmla="*/ 9 w 12"/>
                      <a:gd name="T11" fmla="*/ 45 h 54"/>
                      <a:gd name="T12" fmla="*/ 11 w 12"/>
                      <a:gd name="T13" fmla="*/ 30 h 54"/>
                      <a:gd name="T14" fmla="*/ 11 w 12"/>
                      <a:gd name="T15" fmla="*/ 18 h 54"/>
                      <a:gd name="T16" fmla="*/ 9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4"/>
                      <a:gd name="T29" fmla="*/ 12 w 12"/>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4">
                        <a:moveTo>
                          <a:pt x="9" y="0"/>
                        </a:moveTo>
                        <a:lnTo>
                          <a:pt x="8" y="14"/>
                        </a:lnTo>
                        <a:lnTo>
                          <a:pt x="6" y="34"/>
                        </a:lnTo>
                        <a:lnTo>
                          <a:pt x="0" y="53"/>
                        </a:lnTo>
                        <a:lnTo>
                          <a:pt x="8" y="53"/>
                        </a:lnTo>
                        <a:lnTo>
                          <a:pt x="9" y="45"/>
                        </a:lnTo>
                        <a:lnTo>
                          <a:pt x="11" y="30"/>
                        </a:lnTo>
                        <a:lnTo>
                          <a:pt x="11" y="18"/>
                        </a:lnTo>
                        <a:lnTo>
                          <a:pt x="9" y="0"/>
                        </a:lnTo>
                      </a:path>
                    </a:pathLst>
                  </a:custGeom>
                  <a:solidFill>
                    <a:srgbClr val="804000"/>
                  </a:solidFill>
                  <a:ln w="12700" cap="rnd">
                    <a:noFill/>
                    <a:round/>
                    <a:headEnd/>
                    <a:tailEnd/>
                  </a:ln>
                </p:spPr>
                <p:txBody>
                  <a:bodyPr/>
                  <a:lstStyle/>
                  <a:p>
                    <a:endParaRPr lang="tr-TR"/>
                  </a:p>
                </p:txBody>
              </p:sp>
              <p:sp>
                <p:nvSpPr>
                  <p:cNvPr id="142947" name="Freeform 291"/>
                  <p:cNvSpPr>
                    <a:spLocks/>
                  </p:cNvSpPr>
                  <p:nvPr/>
                </p:nvSpPr>
                <p:spPr bwMode="auto">
                  <a:xfrm>
                    <a:off x="3861" y="2852"/>
                    <a:ext cx="70" cy="11"/>
                  </a:xfrm>
                  <a:custGeom>
                    <a:avLst/>
                    <a:gdLst>
                      <a:gd name="T0" fmla="*/ 0 w 70"/>
                      <a:gd name="T1" fmla="*/ 8 h 11"/>
                      <a:gd name="T2" fmla="*/ 19 w 70"/>
                      <a:gd name="T3" fmla="*/ 8 h 11"/>
                      <a:gd name="T4" fmla="*/ 28 w 70"/>
                      <a:gd name="T5" fmla="*/ 6 h 11"/>
                      <a:gd name="T6" fmla="*/ 49 w 70"/>
                      <a:gd name="T7" fmla="*/ 5 h 11"/>
                      <a:gd name="T8" fmla="*/ 69 w 70"/>
                      <a:gd name="T9" fmla="*/ 0 h 11"/>
                      <a:gd name="T10" fmla="*/ 49 w 70"/>
                      <a:gd name="T11" fmla="*/ 6 h 11"/>
                      <a:gd name="T12" fmla="*/ 42 w 70"/>
                      <a:gd name="T13" fmla="*/ 9 h 11"/>
                      <a:gd name="T14" fmla="*/ 29 w 70"/>
                      <a:gd name="T15" fmla="*/ 10 h 11"/>
                      <a:gd name="T16" fmla="*/ 14 w 70"/>
                      <a:gd name="T17" fmla="*/ 10 h 11"/>
                      <a:gd name="T18" fmla="*/ 0 w 70"/>
                      <a:gd name="T19" fmla="*/ 8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11"/>
                      <a:gd name="T32" fmla="*/ 70 w 70"/>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11">
                        <a:moveTo>
                          <a:pt x="0" y="8"/>
                        </a:moveTo>
                        <a:lnTo>
                          <a:pt x="19" y="8"/>
                        </a:lnTo>
                        <a:lnTo>
                          <a:pt x="28" y="6"/>
                        </a:lnTo>
                        <a:lnTo>
                          <a:pt x="49" y="5"/>
                        </a:lnTo>
                        <a:lnTo>
                          <a:pt x="69" y="0"/>
                        </a:lnTo>
                        <a:lnTo>
                          <a:pt x="49" y="6"/>
                        </a:lnTo>
                        <a:lnTo>
                          <a:pt x="42" y="9"/>
                        </a:lnTo>
                        <a:lnTo>
                          <a:pt x="29" y="10"/>
                        </a:lnTo>
                        <a:lnTo>
                          <a:pt x="14" y="10"/>
                        </a:lnTo>
                        <a:lnTo>
                          <a:pt x="0" y="8"/>
                        </a:lnTo>
                      </a:path>
                    </a:pathLst>
                  </a:custGeom>
                  <a:solidFill>
                    <a:srgbClr val="804000"/>
                  </a:solidFill>
                  <a:ln w="12700" cap="rnd">
                    <a:noFill/>
                    <a:round/>
                    <a:headEnd/>
                    <a:tailEnd/>
                  </a:ln>
                </p:spPr>
                <p:txBody>
                  <a:bodyPr/>
                  <a:lstStyle/>
                  <a:p>
                    <a:endParaRPr lang="tr-TR"/>
                  </a:p>
                </p:txBody>
              </p:sp>
              <p:sp>
                <p:nvSpPr>
                  <p:cNvPr id="142948" name="Freeform 292"/>
                  <p:cNvSpPr>
                    <a:spLocks/>
                  </p:cNvSpPr>
                  <p:nvPr/>
                </p:nvSpPr>
                <p:spPr bwMode="auto">
                  <a:xfrm>
                    <a:off x="3843" y="2890"/>
                    <a:ext cx="2" cy="26"/>
                  </a:xfrm>
                  <a:custGeom>
                    <a:avLst/>
                    <a:gdLst>
                      <a:gd name="T0" fmla="*/ 0 w 2"/>
                      <a:gd name="T1" fmla="*/ 0 h 26"/>
                      <a:gd name="T2" fmla="*/ 0 w 2"/>
                      <a:gd name="T3" fmla="*/ 2 h 26"/>
                      <a:gd name="T4" fmla="*/ 0 w 2"/>
                      <a:gd name="T5" fmla="*/ 7 h 26"/>
                      <a:gd name="T6" fmla="*/ 0 w 2"/>
                      <a:gd name="T7" fmla="*/ 13 h 26"/>
                      <a:gd name="T8" fmla="*/ 0 w 2"/>
                      <a:gd name="T9" fmla="*/ 18 h 26"/>
                      <a:gd name="T10" fmla="*/ 0 w 2"/>
                      <a:gd name="T11" fmla="*/ 25 h 26"/>
                      <a:gd name="T12" fmla="*/ 0 w 2"/>
                      <a:gd name="T13" fmla="*/ 19 h 26"/>
                      <a:gd name="T14" fmla="*/ 1 w 2"/>
                      <a:gd name="T15" fmla="*/ 16 h 26"/>
                      <a:gd name="T16" fmla="*/ 1 w 2"/>
                      <a:gd name="T17" fmla="*/ 8 h 26"/>
                      <a:gd name="T18" fmla="*/ 0 w 2"/>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26"/>
                      <a:gd name="T32" fmla="*/ 2 w 2"/>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26">
                        <a:moveTo>
                          <a:pt x="0" y="0"/>
                        </a:moveTo>
                        <a:lnTo>
                          <a:pt x="0" y="2"/>
                        </a:lnTo>
                        <a:lnTo>
                          <a:pt x="0" y="7"/>
                        </a:lnTo>
                        <a:lnTo>
                          <a:pt x="0" y="13"/>
                        </a:lnTo>
                        <a:lnTo>
                          <a:pt x="0" y="18"/>
                        </a:lnTo>
                        <a:lnTo>
                          <a:pt x="0" y="25"/>
                        </a:lnTo>
                        <a:lnTo>
                          <a:pt x="0" y="19"/>
                        </a:lnTo>
                        <a:lnTo>
                          <a:pt x="1" y="16"/>
                        </a:lnTo>
                        <a:lnTo>
                          <a:pt x="1" y="8"/>
                        </a:lnTo>
                        <a:lnTo>
                          <a:pt x="0" y="0"/>
                        </a:lnTo>
                      </a:path>
                    </a:pathLst>
                  </a:custGeom>
                  <a:solidFill>
                    <a:srgbClr val="804000"/>
                  </a:solidFill>
                  <a:ln w="12700" cap="rnd">
                    <a:noFill/>
                    <a:round/>
                    <a:headEnd/>
                    <a:tailEnd/>
                  </a:ln>
                </p:spPr>
                <p:txBody>
                  <a:bodyPr/>
                  <a:lstStyle/>
                  <a:p>
                    <a:endParaRPr lang="tr-TR"/>
                  </a:p>
                </p:txBody>
              </p:sp>
              <p:sp>
                <p:nvSpPr>
                  <p:cNvPr id="142949" name="Freeform 293"/>
                  <p:cNvSpPr>
                    <a:spLocks/>
                  </p:cNvSpPr>
                  <p:nvPr/>
                </p:nvSpPr>
                <p:spPr bwMode="auto">
                  <a:xfrm>
                    <a:off x="3967" y="2796"/>
                    <a:ext cx="43" cy="35"/>
                  </a:xfrm>
                  <a:custGeom>
                    <a:avLst/>
                    <a:gdLst>
                      <a:gd name="T0" fmla="*/ 38 w 43"/>
                      <a:gd name="T1" fmla="*/ 0 h 35"/>
                      <a:gd name="T2" fmla="*/ 23 w 43"/>
                      <a:gd name="T3" fmla="*/ 15 h 35"/>
                      <a:gd name="T4" fmla="*/ 9 w 43"/>
                      <a:gd name="T5" fmla="*/ 27 h 35"/>
                      <a:gd name="T6" fmla="*/ 0 w 43"/>
                      <a:gd name="T7" fmla="*/ 34 h 35"/>
                      <a:gd name="T8" fmla="*/ 12 w 43"/>
                      <a:gd name="T9" fmla="*/ 30 h 35"/>
                      <a:gd name="T10" fmla="*/ 24 w 43"/>
                      <a:gd name="T11" fmla="*/ 21 h 35"/>
                      <a:gd name="T12" fmla="*/ 42 w 43"/>
                      <a:gd name="T13" fmla="*/ 7 h 35"/>
                      <a:gd name="T14" fmla="*/ 38 w 43"/>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5"/>
                      <a:gd name="T26" fmla="*/ 43 w 43"/>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5">
                        <a:moveTo>
                          <a:pt x="38" y="0"/>
                        </a:moveTo>
                        <a:lnTo>
                          <a:pt x="23" y="15"/>
                        </a:lnTo>
                        <a:lnTo>
                          <a:pt x="9" y="27"/>
                        </a:lnTo>
                        <a:lnTo>
                          <a:pt x="0" y="34"/>
                        </a:lnTo>
                        <a:lnTo>
                          <a:pt x="12" y="30"/>
                        </a:lnTo>
                        <a:lnTo>
                          <a:pt x="24" y="21"/>
                        </a:lnTo>
                        <a:lnTo>
                          <a:pt x="42" y="7"/>
                        </a:lnTo>
                        <a:lnTo>
                          <a:pt x="38" y="0"/>
                        </a:lnTo>
                      </a:path>
                    </a:pathLst>
                  </a:custGeom>
                  <a:solidFill>
                    <a:srgbClr val="804000"/>
                  </a:solidFill>
                  <a:ln w="12700" cap="rnd">
                    <a:noFill/>
                    <a:round/>
                    <a:headEnd/>
                    <a:tailEnd/>
                  </a:ln>
                </p:spPr>
                <p:txBody>
                  <a:bodyPr/>
                  <a:lstStyle/>
                  <a:p>
                    <a:endParaRPr lang="tr-TR"/>
                  </a:p>
                </p:txBody>
              </p:sp>
              <p:sp>
                <p:nvSpPr>
                  <p:cNvPr id="142950" name="Freeform 294"/>
                  <p:cNvSpPr>
                    <a:spLocks/>
                  </p:cNvSpPr>
                  <p:nvPr/>
                </p:nvSpPr>
                <p:spPr bwMode="auto">
                  <a:xfrm>
                    <a:off x="3891" y="2879"/>
                    <a:ext cx="14" cy="41"/>
                  </a:xfrm>
                  <a:custGeom>
                    <a:avLst/>
                    <a:gdLst>
                      <a:gd name="T0" fmla="*/ 13 w 14"/>
                      <a:gd name="T1" fmla="*/ 0 h 41"/>
                      <a:gd name="T2" fmla="*/ 2 w 14"/>
                      <a:gd name="T3" fmla="*/ 9 h 41"/>
                      <a:gd name="T4" fmla="*/ 0 w 14"/>
                      <a:gd name="T5" fmla="*/ 13 h 41"/>
                      <a:gd name="T6" fmla="*/ 0 w 14"/>
                      <a:gd name="T7" fmla="*/ 20 h 41"/>
                      <a:gd name="T8" fmla="*/ 2 w 14"/>
                      <a:gd name="T9" fmla="*/ 26 h 41"/>
                      <a:gd name="T10" fmla="*/ 4 w 14"/>
                      <a:gd name="T11" fmla="*/ 34 h 41"/>
                      <a:gd name="T12" fmla="*/ 4 w 14"/>
                      <a:gd name="T13" fmla="*/ 40 h 41"/>
                      <a:gd name="T14" fmla="*/ 4 w 14"/>
                      <a:gd name="T15" fmla="*/ 29 h 41"/>
                      <a:gd name="T16" fmla="*/ 4 w 14"/>
                      <a:gd name="T17" fmla="*/ 22 h 41"/>
                      <a:gd name="T18" fmla="*/ 4 w 14"/>
                      <a:gd name="T19" fmla="*/ 14 h 41"/>
                      <a:gd name="T20" fmla="*/ 7 w 14"/>
                      <a:gd name="T21" fmla="*/ 9 h 41"/>
                      <a:gd name="T22" fmla="*/ 13 w 14"/>
                      <a:gd name="T23" fmla="*/ 0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41"/>
                      <a:gd name="T38" fmla="*/ 14 w 14"/>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41">
                        <a:moveTo>
                          <a:pt x="13" y="0"/>
                        </a:moveTo>
                        <a:lnTo>
                          <a:pt x="2" y="9"/>
                        </a:lnTo>
                        <a:lnTo>
                          <a:pt x="0" y="13"/>
                        </a:lnTo>
                        <a:lnTo>
                          <a:pt x="0" y="20"/>
                        </a:lnTo>
                        <a:lnTo>
                          <a:pt x="2" y="26"/>
                        </a:lnTo>
                        <a:lnTo>
                          <a:pt x="4" y="34"/>
                        </a:lnTo>
                        <a:lnTo>
                          <a:pt x="4" y="40"/>
                        </a:lnTo>
                        <a:lnTo>
                          <a:pt x="4" y="29"/>
                        </a:lnTo>
                        <a:lnTo>
                          <a:pt x="4" y="22"/>
                        </a:lnTo>
                        <a:lnTo>
                          <a:pt x="4" y="14"/>
                        </a:lnTo>
                        <a:lnTo>
                          <a:pt x="7" y="9"/>
                        </a:lnTo>
                        <a:lnTo>
                          <a:pt x="13" y="0"/>
                        </a:lnTo>
                      </a:path>
                    </a:pathLst>
                  </a:custGeom>
                  <a:solidFill>
                    <a:srgbClr val="804000"/>
                  </a:solidFill>
                  <a:ln w="12700" cap="rnd">
                    <a:noFill/>
                    <a:round/>
                    <a:headEnd/>
                    <a:tailEnd/>
                  </a:ln>
                </p:spPr>
                <p:txBody>
                  <a:bodyPr/>
                  <a:lstStyle/>
                  <a:p>
                    <a:endParaRPr lang="tr-TR"/>
                  </a:p>
                </p:txBody>
              </p:sp>
              <p:sp>
                <p:nvSpPr>
                  <p:cNvPr id="142951" name="Freeform 295"/>
                  <p:cNvSpPr>
                    <a:spLocks/>
                  </p:cNvSpPr>
                  <p:nvPr/>
                </p:nvSpPr>
                <p:spPr bwMode="auto">
                  <a:xfrm>
                    <a:off x="3825" y="2933"/>
                    <a:ext cx="8" cy="79"/>
                  </a:xfrm>
                  <a:custGeom>
                    <a:avLst/>
                    <a:gdLst>
                      <a:gd name="T0" fmla="*/ 4 w 8"/>
                      <a:gd name="T1" fmla="*/ 0 h 79"/>
                      <a:gd name="T2" fmla="*/ 7 w 8"/>
                      <a:gd name="T3" fmla="*/ 6 h 79"/>
                      <a:gd name="T4" fmla="*/ 4 w 8"/>
                      <a:gd name="T5" fmla="*/ 19 h 79"/>
                      <a:gd name="T6" fmla="*/ 2 w 8"/>
                      <a:gd name="T7" fmla="*/ 38 h 79"/>
                      <a:gd name="T8" fmla="*/ 2 w 8"/>
                      <a:gd name="T9" fmla="*/ 51 h 79"/>
                      <a:gd name="T10" fmla="*/ 3 w 8"/>
                      <a:gd name="T11" fmla="*/ 65 h 79"/>
                      <a:gd name="T12" fmla="*/ 4 w 8"/>
                      <a:gd name="T13" fmla="*/ 78 h 79"/>
                      <a:gd name="T14" fmla="*/ 1 w 8"/>
                      <a:gd name="T15" fmla="*/ 78 h 79"/>
                      <a:gd name="T16" fmla="*/ 0 w 8"/>
                      <a:gd name="T17" fmla="*/ 65 h 79"/>
                      <a:gd name="T18" fmla="*/ 0 w 8"/>
                      <a:gd name="T19" fmla="*/ 48 h 79"/>
                      <a:gd name="T20" fmla="*/ 1 w 8"/>
                      <a:gd name="T21" fmla="*/ 29 h 79"/>
                      <a:gd name="T22" fmla="*/ 4 w 8"/>
                      <a:gd name="T23" fmla="*/ 17 h 79"/>
                      <a:gd name="T24" fmla="*/ 4 w 8"/>
                      <a:gd name="T25" fmla="*/ 13 h 79"/>
                      <a:gd name="T26" fmla="*/ 4 w 8"/>
                      <a:gd name="T27" fmla="*/ 0 h 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79"/>
                      <a:gd name="T44" fmla="*/ 8 w 8"/>
                      <a:gd name="T45" fmla="*/ 79 h 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79">
                        <a:moveTo>
                          <a:pt x="4" y="0"/>
                        </a:moveTo>
                        <a:lnTo>
                          <a:pt x="7" y="6"/>
                        </a:lnTo>
                        <a:lnTo>
                          <a:pt x="4" y="19"/>
                        </a:lnTo>
                        <a:lnTo>
                          <a:pt x="2" y="38"/>
                        </a:lnTo>
                        <a:lnTo>
                          <a:pt x="2" y="51"/>
                        </a:lnTo>
                        <a:lnTo>
                          <a:pt x="3" y="65"/>
                        </a:lnTo>
                        <a:lnTo>
                          <a:pt x="4" y="78"/>
                        </a:lnTo>
                        <a:lnTo>
                          <a:pt x="1" y="78"/>
                        </a:lnTo>
                        <a:lnTo>
                          <a:pt x="0" y="65"/>
                        </a:lnTo>
                        <a:lnTo>
                          <a:pt x="0" y="48"/>
                        </a:lnTo>
                        <a:lnTo>
                          <a:pt x="1" y="29"/>
                        </a:lnTo>
                        <a:lnTo>
                          <a:pt x="4" y="17"/>
                        </a:lnTo>
                        <a:lnTo>
                          <a:pt x="4" y="13"/>
                        </a:lnTo>
                        <a:lnTo>
                          <a:pt x="4" y="0"/>
                        </a:lnTo>
                      </a:path>
                    </a:pathLst>
                  </a:custGeom>
                  <a:solidFill>
                    <a:srgbClr val="804000"/>
                  </a:solidFill>
                  <a:ln w="12700" cap="rnd">
                    <a:noFill/>
                    <a:round/>
                    <a:headEnd/>
                    <a:tailEnd/>
                  </a:ln>
                </p:spPr>
                <p:txBody>
                  <a:bodyPr/>
                  <a:lstStyle/>
                  <a:p>
                    <a:endParaRPr lang="tr-TR"/>
                  </a:p>
                </p:txBody>
              </p:sp>
            </p:grpSp>
            <p:sp>
              <p:nvSpPr>
                <p:cNvPr id="142928" name="Freeform 296"/>
                <p:cNvSpPr>
                  <a:spLocks/>
                </p:cNvSpPr>
                <p:nvPr/>
              </p:nvSpPr>
              <p:spPr bwMode="auto">
                <a:xfrm>
                  <a:off x="4230" y="2882"/>
                  <a:ext cx="53" cy="52"/>
                </a:xfrm>
                <a:custGeom>
                  <a:avLst/>
                  <a:gdLst>
                    <a:gd name="T0" fmla="*/ 5 w 53"/>
                    <a:gd name="T1" fmla="*/ 0 h 52"/>
                    <a:gd name="T2" fmla="*/ 16 w 53"/>
                    <a:gd name="T3" fmla="*/ 7 h 52"/>
                    <a:gd name="T4" fmla="*/ 25 w 53"/>
                    <a:gd name="T5" fmla="*/ 11 h 52"/>
                    <a:gd name="T6" fmla="*/ 32 w 53"/>
                    <a:gd name="T7" fmla="*/ 13 h 52"/>
                    <a:gd name="T8" fmla="*/ 40 w 53"/>
                    <a:gd name="T9" fmla="*/ 15 h 52"/>
                    <a:gd name="T10" fmla="*/ 45 w 53"/>
                    <a:gd name="T11" fmla="*/ 16 h 52"/>
                    <a:gd name="T12" fmla="*/ 49 w 53"/>
                    <a:gd name="T13" fmla="*/ 20 h 52"/>
                    <a:gd name="T14" fmla="*/ 51 w 53"/>
                    <a:gd name="T15" fmla="*/ 26 h 52"/>
                    <a:gd name="T16" fmla="*/ 51 w 53"/>
                    <a:gd name="T17" fmla="*/ 31 h 52"/>
                    <a:gd name="T18" fmla="*/ 52 w 53"/>
                    <a:gd name="T19" fmla="*/ 38 h 52"/>
                    <a:gd name="T20" fmla="*/ 50 w 53"/>
                    <a:gd name="T21" fmla="*/ 46 h 52"/>
                    <a:gd name="T22" fmla="*/ 44 w 53"/>
                    <a:gd name="T23" fmla="*/ 51 h 52"/>
                    <a:gd name="T24" fmla="*/ 37 w 53"/>
                    <a:gd name="T25" fmla="*/ 51 h 52"/>
                    <a:gd name="T26" fmla="*/ 33 w 53"/>
                    <a:gd name="T27" fmla="*/ 48 h 52"/>
                    <a:gd name="T28" fmla="*/ 26 w 53"/>
                    <a:gd name="T29" fmla="*/ 45 h 52"/>
                    <a:gd name="T30" fmla="*/ 21 w 53"/>
                    <a:gd name="T31" fmla="*/ 42 h 52"/>
                    <a:gd name="T32" fmla="*/ 11 w 53"/>
                    <a:gd name="T33" fmla="*/ 39 h 52"/>
                    <a:gd name="T34" fmla="*/ 0 w 53"/>
                    <a:gd name="T35" fmla="*/ 38 h 52"/>
                    <a:gd name="T36" fmla="*/ 4 w 53"/>
                    <a:gd name="T37" fmla="*/ 29 h 52"/>
                    <a:gd name="T38" fmla="*/ 8 w 53"/>
                    <a:gd name="T39" fmla="*/ 20 h 52"/>
                    <a:gd name="T40" fmla="*/ 9 w 53"/>
                    <a:gd name="T41" fmla="*/ 15 h 52"/>
                    <a:gd name="T42" fmla="*/ 7 w 53"/>
                    <a:gd name="T43" fmla="*/ 7 h 52"/>
                    <a:gd name="T44" fmla="*/ 5 w 53"/>
                    <a:gd name="T45" fmla="*/ 0 h 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
                    <a:gd name="T70" fmla="*/ 0 h 52"/>
                    <a:gd name="T71" fmla="*/ 53 w 53"/>
                    <a:gd name="T72" fmla="*/ 52 h 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 h="52">
                      <a:moveTo>
                        <a:pt x="5" y="0"/>
                      </a:moveTo>
                      <a:lnTo>
                        <a:pt x="16" y="7"/>
                      </a:lnTo>
                      <a:lnTo>
                        <a:pt x="25" y="11"/>
                      </a:lnTo>
                      <a:lnTo>
                        <a:pt x="32" y="13"/>
                      </a:lnTo>
                      <a:lnTo>
                        <a:pt x="40" y="15"/>
                      </a:lnTo>
                      <a:lnTo>
                        <a:pt x="45" y="16"/>
                      </a:lnTo>
                      <a:lnTo>
                        <a:pt x="49" y="20"/>
                      </a:lnTo>
                      <a:lnTo>
                        <a:pt x="51" y="26"/>
                      </a:lnTo>
                      <a:lnTo>
                        <a:pt x="51" y="31"/>
                      </a:lnTo>
                      <a:lnTo>
                        <a:pt x="52" y="38"/>
                      </a:lnTo>
                      <a:lnTo>
                        <a:pt x="50" y="46"/>
                      </a:lnTo>
                      <a:lnTo>
                        <a:pt x="44" y="51"/>
                      </a:lnTo>
                      <a:lnTo>
                        <a:pt x="37" y="51"/>
                      </a:lnTo>
                      <a:lnTo>
                        <a:pt x="33" y="48"/>
                      </a:lnTo>
                      <a:lnTo>
                        <a:pt x="26" y="45"/>
                      </a:lnTo>
                      <a:lnTo>
                        <a:pt x="21" y="42"/>
                      </a:lnTo>
                      <a:lnTo>
                        <a:pt x="11" y="39"/>
                      </a:lnTo>
                      <a:lnTo>
                        <a:pt x="0" y="38"/>
                      </a:lnTo>
                      <a:lnTo>
                        <a:pt x="4" y="29"/>
                      </a:lnTo>
                      <a:lnTo>
                        <a:pt x="8" y="20"/>
                      </a:lnTo>
                      <a:lnTo>
                        <a:pt x="9" y="15"/>
                      </a:lnTo>
                      <a:lnTo>
                        <a:pt x="7" y="7"/>
                      </a:lnTo>
                      <a:lnTo>
                        <a:pt x="5" y="0"/>
                      </a:lnTo>
                    </a:path>
                  </a:pathLst>
                </a:custGeom>
                <a:solidFill>
                  <a:srgbClr val="E0E0E0"/>
                </a:solidFill>
                <a:ln w="12700" cap="rnd">
                  <a:solidFill>
                    <a:srgbClr val="C0C0C0"/>
                  </a:solidFill>
                  <a:round/>
                  <a:headEnd/>
                  <a:tailEnd/>
                </a:ln>
              </p:spPr>
              <p:txBody>
                <a:bodyPr/>
                <a:lstStyle/>
                <a:p>
                  <a:endParaRPr lang="tr-TR"/>
                </a:p>
              </p:txBody>
            </p:sp>
            <p:grpSp>
              <p:nvGrpSpPr>
                <p:cNvPr id="142929" name="Group 297"/>
                <p:cNvGrpSpPr>
                  <a:grpSpLocks/>
                </p:cNvGrpSpPr>
                <p:nvPr/>
              </p:nvGrpSpPr>
              <p:grpSpPr bwMode="auto">
                <a:xfrm>
                  <a:off x="3814" y="3012"/>
                  <a:ext cx="77" cy="108"/>
                  <a:chOff x="3814" y="3012"/>
                  <a:chExt cx="77" cy="108"/>
                </a:xfrm>
              </p:grpSpPr>
              <p:sp>
                <p:nvSpPr>
                  <p:cNvPr id="142942" name="Freeform 298"/>
                  <p:cNvSpPr>
                    <a:spLocks/>
                  </p:cNvSpPr>
                  <p:nvPr/>
                </p:nvSpPr>
                <p:spPr bwMode="auto">
                  <a:xfrm>
                    <a:off x="3814" y="3012"/>
                    <a:ext cx="77" cy="108"/>
                  </a:xfrm>
                  <a:custGeom>
                    <a:avLst/>
                    <a:gdLst>
                      <a:gd name="T0" fmla="*/ 11 w 77"/>
                      <a:gd name="T1" fmla="*/ 2 h 108"/>
                      <a:gd name="T2" fmla="*/ 13 w 77"/>
                      <a:gd name="T3" fmla="*/ 16 h 108"/>
                      <a:gd name="T4" fmla="*/ 11 w 77"/>
                      <a:gd name="T5" fmla="*/ 41 h 108"/>
                      <a:gd name="T6" fmla="*/ 11 w 77"/>
                      <a:gd name="T7" fmla="*/ 64 h 108"/>
                      <a:gd name="T8" fmla="*/ 7 w 77"/>
                      <a:gd name="T9" fmla="*/ 75 h 108"/>
                      <a:gd name="T10" fmla="*/ 0 w 77"/>
                      <a:gd name="T11" fmla="*/ 86 h 108"/>
                      <a:gd name="T12" fmla="*/ 19 w 77"/>
                      <a:gd name="T13" fmla="*/ 99 h 108"/>
                      <a:gd name="T14" fmla="*/ 32 w 77"/>
                      <a:gd name="T15" fmla="*/ 107 h 108"/>
                      <a:gd name="T16" fmla="*/ 51 w 77"/>
                      <a:gd name="T17" fmla="*/ 106 h 108"/>
                      <a:gd name="T18" fmla="*/ 62 w 77"/>
                      <a:gd name="T19" fmla="*/ 96 h 108"/>
                      <a:gd name="T20" fmla="*/ 67 w 77"/>
                      <a:gd name="T21" fmla="*/ 90 h 108"/>
                      <a:gd name="T22" fmla="*/ 64 w 77"/>
                      <a:gd name="T23" fmla="*/ 77 h 108"/>
                      <a:gd name="T24" fmla="*/ 65 w 77"/>
                      <a:gd name="T25" fmla="*/ 53 h 108"/>
                      <a:gd name="T26" fmla="*/ 68 w 77"/>
                      <a:gd name="T27" fmla="*/ 35 h 108"/>
                      <a:gd name="T28" fmla="*/ 70 w 77"/>
                      <a:gd name="T29" fmla="*/ 21 h 108"/>
                      <a:gd name="T30" fmla="*/ 76 w 77"/>
                      <a:gd name="T31" fmla="*/ 4 h 108"/>
                      <a:gd name="T32" fmla="*/ 57 w 77"/>
                      <a:gd name="T33" fmla="*/ 2 h 108"/>
                      <a:gd name="T34" fmla="*/ 37 w 77"/>
                      <a:gd name="T35" fmla="*/ 0 h 108"/>
                      <a:gd name="T36" fmla="*/ 11 w 77"/>
                      <a:gd name="T37" fmla="*/ 2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
                      <a:gd name="T58" fmla="*/ 0 h 108"/>
                      <a:gd name="T59" fmla="*/ 77 w 77"/>
                      <a:gd name="T60" fmla="*/ 108 h 1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 h="108">
                        <a:moveTo>
                          <a:pt x="11" y="2"/>
                        </a:moveTo>
                        <a:lnTo>
                          <a:pt x="13" y="16"/>
                        </a:lnTo>
                        <a:lnTo>
                          <a:pt x="11" y="41"/>
                        </a:lnTo>
                        <a:lnTo>
                          <a:pt x="11" y="64"/>
                        </a:lnTo>
                        <a:lnTo>
                          <a:pt x="7" y="75"/>
                        </a:lnTo>
                        <a:lnTo>
                          <a:pt x="0" y="86"/>
                        </a:lnTo>
                        <a:lnTo>
                          <a:pt x="19" y="99"/>
                        </a:lnTo>
                        <a:lnTo>
                          <a:pt x="32" y="107"/>
                        </a:lnTo>
                        <a:lnTo>
                          <a:pt x="51" y="106"/>
                        </a:lnTo>
                        <a:lnTo>
                          <a:pt x="62" y="96"/>
                        </a:lnTo>
                        <a:lnTo>
                          <a:pt x="67" y="90"/>
                        </a:lnTo>
                        <a:lnTo>
                          <a:pt x="64" y="77"/>
                        </a:lnTo>
                        <a:lnTo>
                          <a:pt x="65" y="53"/>
                        </a:lnTo>
                        <a:lnTo>
                          <a:pt x="68" y="35"/>
                        </a:lnTo>
                        <a:lnTo>
                          <a:pt x="70" y="21"/>
                        </a:lnTo>
                        <a:lnTo>
                          <a:pt x="76" y="4"/>
                        </a:lnTo>
                        <a:lnTo>
                          <a:pt x="57" y="2"/>
                        </a:lnTo>
                        <a:lnTo>
                          <a:pt x="37" y="0"/>
                        </a:lnTo>
                        <a:lnTo>
                          <a:pt x="11" y="2"/>
                        </a:lnTo>
                      </a:path>
                    </a:pathLst>
                  </a:custGeom>
                  <a:solidFill>
                    <a:srgbClr val="E0E0E0"/>
                  </a:solidFill>
                  <a:ln w="12700" cap="rnd">
                    <a:solidFill>
                      <a:srgbClr val="C0C0C0"/>
                    </a:solidFill>
                    <a:round/>
                    <a:headEnd/>
                    <a:tailEnd/>
                  </a:ln>
                </p:spPr>
                <p:txBody>
                  <a:bodyPr/>
                  <a:lstStyle/>
                  <a:p>
                    <a:endParaRPr lang="tr-TR"/>
                  </a:p>
                </p:txBody>
              </p:sp>
              <p:sp>
                <p:nvSpPr>
                  <p:cNvPr id="142943" name="Freeform 299"/>
                  <p:cNvSpPr>
                    <a:spLocks/>
                  </p:cNvSpPr>
                  <p:nvPr/>
                </p:nvSpPr>
                <p:spPr bwMode="auto">
                  <a:xfrm>
                    <a:off x="3842" y="3092"/>
                    <a:ext cx="21" cy="17"/>
                  </a:xfrm>
                  <a:custGeom>
                    <a:avLst/>
                    <a:gdLst>
                      <a:gd name="T0" fmla="*/ 17 w 21"/>
                      <a:gd name="T1" fmla="*/ 0 h 17"/>
                      <a:gd name="T2" fmla="*/ 13 w 21"/>
                      <a:gd name="T3" fmla="*/ 7 h 17"/>
                      <a:gd name="T4" fmla="*/ 6 w 21"/>
                      <a:gd name="T5" fmla="*/ 14 h 17"/>
                      <a:gd name="T6" fmla="*/ 0 w 21"/>
                      <a:gd name="T7" fmla="*/ 16 h 17"/>
                      <a:gd name="T8" fmla="*/ 16 w 21"/>
                      <a:gd name="T9" fmla="*/ 15 h 17"/>
                      <a:gd name="T10" fmla="*/ 20 w 21"/>
                      <a:gd name="T11" fmla="*/ 9 h 17"/>
                      <a:gd name="T12" fmla="*/ 17 w 21"/>
                      <a:gd name="T13" fmla="*/ 0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17" y="0"/>
                        </a:moveTo>
                        <a:lnTo>
                          <a:pt x="13" y="7"/>
                        </a:lnTo>
                        <a:lnTo>
                          <a:pt x="6" y="14"/>
                        </a:lnTo>
                        <a:lnTo>
                          <a:pt x="0" y="16"/>
                        </a:lnTo>
                        <a:lnTo>
                          <a:pt x="16" y="15"/>
                        </a:lnTo>
                        <a:lnTo>
                          <a:pt x="20" y="9"/>
                        </a:lnTo>
                        <a:lnTo>
                          <a:pt x="17" y="0"/>
                        </a:lnTo>
                      </a:path>
                    </a:pathLst>
                  </a:custGeom>
                  <a:solidFill>
                    <a:srgbClr val="C0C0C0"/>
                  </a:solidFill>
                  <a:ln w="12700" cap="rnd">
                    <a:noFill/>
                    <a:round/>
                    <a:headEnd/>
                    <a:tailEnd/>
                  </a:ln>
                </p:spPr>
                <p:txBody>
                  <a:bodyPr/>
                  <a:lstStyle/>
                  <a:p>
                    <a:endParaRPr lang="tr-TR"/>
                  </a:p>
                </p:txBody>
              </p:sp>
            </p:grpSp>
            <p:grpSp>
              <p:nvGrpSpPr>
                <p:cNvPr id="142930" name="Group 300"/>
                <p:cNvGrpSpPr>
                  <a:grpSpLocks/>
                </p:cNvGrpSpPr>
                <p:nvPr/>
              </p:nvGrpSpPr>
              <p:grpSpPr bwMode="auto">
                <a:xfrm>
                  <a:off x="3703" y="3097"/>
                  <a:ext cx="194" cy="81"/>
                  <a:chOff x="3703" y="3097"/>
                  <a:chExt cx="194" cy="81"/>
                </a:xfrm>
              </p:grpSpPr>
              <p:sp>
                <p:nvSpPr>
                  <p:cNvPr id="142937" name="Freeform 301"/>
                  <p:cNvSpPr>
                    <a:spLocks/>
                  </p:cNvSpPr>
                  <p:nvPr/>
                </p:nvSpPr>
                <p:spPr bwMode="auto">
                  <a:xfrm>
                    <a:off x="3703" y="3097"/>
                    <a:ext cx="194" cy="81"/>
                  </a:xfrm>
                  <a:custGeom>
                    <a:avLst/>
                    <a:gdLst>
                      <a:gd name="T0" fmla="*/ 110 w 194"/>
                      <a:gd name="T1" fmla="*/ 0 h 81"/>
                      <a:gd name="T2" fmla="*/ 100 w 194"/>
                      <a:gd name="T3" fmla="*/ 3 h 81"/>
                      <a:gd name="T4" fmla="*/ 99 w 194"/>
                      <a:gd name="T5" fmla="*/ 9 h 81"/>
                      <a:gd name="T6" fmla="*/ 81 w 194"/>
                      <a:gd name="T7" fmla="*/ 23 h 81"/>
                      <a:gd name="T8" fmla="*/ 66 w 194"/>
                      <a:gd name="T9" fmla="*/ 32 h 81"/>
                      <a:gd name="T10" fmla="*/ 51 w 194"/>
                      <a:gd name="T11" fmla="*/ 39 h 81"/>
                      <a:gd name="T12" fmla="*/ 37 w 194"/>
                      <a:gd name="T13" fmla="*/ 44 h 81"/>
                      <a:gd name="T14" fmla="*/ 18 w 194"/>
                      <a:gd name="T15" fmla="*/ 48 h 81"/>
                      <a:gd name="T16" fmla="*/ 5 w 194"/>
                      <a:gd name="T17" fmla="*/ 56 h 81"/>
                      <a:gd name="T18" fmla="*/ 1 w 194"/>
                      <a:gd name="T19" fmla="*/ 61 h 81"/>
                      <a:gd name="T20" fmla="*/ 2 w 194"/>
                      <a:gd name="T21" fmla="*/ 66 h 81"/>
                      <a:gd name="T22" fmla="*/ 0 w 194"/>
                      <a:gd name="T23" fmla="*/ 70 h 81"/>
                      <a:gd name="T24" fmla="*/ 2 w 194"/>
                      <a:gd name="T25" fmla="*/ 75 h 81"/>
                      <a:gd name="T26" fmla="*/ 12 w 194"/>
                      <a:gd name="T27" fmla="*/ 77 h 81"/>
                      <a:gd name="T28" fmla="*/ 48 w 194"/>
                      <a:gd name="T29" fmla="*/ 79 h 81"/>
                      <a:gd name="T30" fmla="*/ 77 w 194"/>
                      <a:gd name="T31" fmla="*/ 80 h 81"/>
                      <a:gd name="T32" fmla="*/ 116 w 194"/>
                      <a:gd name="T33" fmla="*/ 77 h 81"/>
                      <a:gd name="T34" fmla="*/ 147 w 194"/>
                      <a:gd name="T35" fmla="*/ 75 h 81"/>
                      <a:gd name="T36" fmla="*/ 171 w 194"/>
                      <a:gd name="T37" fmla="*/ 76 h 81"/>
                      <a:gd name="T38" fmla="*/ 182 w 194"/>
                      <a:gd name="T39" fmla="*/ 74 h 81"/>
                      <a:gd name="T40" fmla="*/ 188 w 194"/>
                      <a:gd name="T41" fmla="*/ 68 h 81"/>
                      <a:gd name="T42" fmla="*/ 185 w 194"/>
                      <a:gd name="T43" fmla="*/ 63 h 81"/>
                      <a:gd name="T44" fmla="*/ 192 w 194"/>
                      <a:gd name="T45" fmla="*/ 48 h 81"/>
                      <a:gd name="T46" fmla="*/ 193 w 194"/>
                      <a:gd name="T47" fmla="*/ 38 h 81"/>
                      <a:gd name="T48" fmla="*/ 192 w 194"/>
                      <a:gd name="T49" fmla="*/ 29 h 81"/>
                      <a:gd name="T50" fmla="*/ 189 w 194"/>
                      <a:gd name="T51" fmla="*/ 18 h 81"/>
                      <a:gd name="T52" fmla="*/ 184 w 194"/>
                      <a:gd name="T53" fmla="*/ 11 h 81"/>
                      <a:gd name="T54" fmla="*/ 186 w 194"/>
                      <a:gd name="T55" fmla="*/ 5 h 81"/>
                      <a:gd name="T56" fmla="*/ 180 w 194"/>
                      <a:gd name="T57" fmla="*/ 4 h 81"/>
                      <a:gd name="T58" fmla="*/ 169 w 194"/>
                      <a:gd name="T59" fmla="*/ 17 h 81"/>
                      <a:gd name="T60" fmla="*/ 162 w 194"/>
                      <a:gd name="T61" fmla="*/ 23 h 81"/>
                      <a:gd name="T62" fmla="*/ 144 w 194"/>
                      <a:gd name="T63" fmla="*/ 23 h 81"/>
                      <a:gd name="T64" fmla="*/ 133 w 194"/>
                      <a:gd name="T65" fmla="*/ 17 h 81"/>
                      <a:gd name="T66" fmla="*/ 120 w 194"/>
                      <a:gd name="T67" fmla="*/ 8 h 81"/>
                      <a:gd name="T68" fmla="*/ 110 w 194"/>
                      <a:gd name="T69" fmla="*/ 0 h 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4"/>
                      <a:gd name="T106" fmla="*/ 0 h 81"/>
                      <a:gd name="T107" fmla="*/ 194 w 194"/>
                      <a:gd name="T108" fmla="*/ 81 h 8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4" h="81">
                        <a:moveTo>
                          <a:pt x="110" y="0"/>
                        </a:moveTo>
                        <a:lnTo>
                          <a:pt x="100" y="3"/>
                        </a:lnTo>
                        <a:lnTo>
                          <a:pt x="99" y="9"/>
                        </a:lnTo>
                        <a:lnTo>
                          <a:pt x="81" y="23"/>
                        </a:lnTo>
                        <a:lnTo>
                          <a:pt x="66" y="32"/>
                        </a:lnTo>
                        <a:lnTo>
                          <a:pt x="51" y="39"/>
                        </a:lnTo>
                        <a:lnTo>
                          <a:pt x="37" y="44"/>
                        </a:lnTo>
                        <a:lnTo>
                          <a:pt x="18" y="48"/>
                        </a:lnTo>
                        <a:lnTo>
                          <a:pt x="5" y="56"/>
                        </a:lnTo>
                        <a:lnTo>
                          <a:pt x="1" y="61"/>
                        </a:lnTo>
                        <a:lnTo>
                          <a:pt x="2" y="66"/>
                        </a:lnTo>
                        <a:lnTo>
                          <a:pt x="0" y="70"/>
                        </a:lnTo>
                        <a:lnTo>
                          <a:pt x="2" y="75"/>
                        </a:lnTo>
                        <a:lnTo>
                          <a:pt x="12" y="77"/>
                        </a:lnTo>
                        <a:lnTo>
                          <a:pt x="48" y="79"/>
                        </a:lnTo>
                        <a:lnTo>
                          <a:pt x="77" y="80"/>
                        </a:lnTo>
                        <a:lnTo>
                          <a:pt x="116" y="77"/>
                        </a:lnTo>
                        <a:lnTo>
                          <a:pt x="147" y="75"/>
                        </a:lnTo>
                        <a:lnTo>
                          <a:pt x="171" y="76"/>
                        </a:lnTo>
                        <a:lnTo>
                          <a:pt x="182" y="74"/>
                        </a:lnTo>
                        <a:lnTo>
                          <a:pt x="188" y="68"/>
                        </a:lnTo>
                        <a:lnTo>
                          <a:pt x="185" y="63"/>
                        </a:lnTo>
                        <a:lnTo>
                          <a:pt x="192" y="48"/>
                        </a:lnTo>
                        <a:lnTo>
                          <a:pt x="193" y="38"/>
                        </a:lnTo>
                        <a:lnTo>
                          <a:pt x="192" y="29"/>
                        </a:lnTo>
                        <a:lnTo>
                          <a:pt x="189" y="18"/>
                        </a:lnTo>
                        <a:lnTo>
                          <a:pt x="184" y="11"/>
                        </a:lnTo>
                        <a:lnTo>
                          <a:pt x="186" y="5"/>
                        </a:lnTo>
                        <a:lnTo>
                          <a:pt x="180" y="4"/>
                        </a:lnTo>
                        <a:lnTo>
                          <a:pt x="169" y="17"/>
                        </a:lnTo>
                        <a:lnTo>
                          <a:pt x="162" y="23"/>
                        </a:lnTo>
                        <a:lnTo>
                          <a:pt x="144" y="23"/>
                        </a:lnTo>
                        <a:lnTo>
                          <a:pt x="133" y="17"/>
                        </a:lnTo>
                        <a:lnTo>
                          <a:pt x="120" y="8"/>
                        </a:lnTo>
                        <a:lnTo>
                          <a:pt x="110" y="0"/>
                        </a:lnTo>
                      </a:path>
                    </a:pathLst>
                  </a:custGeom>
                  <a:solidFill>
                    <a:srgbClr val="C0FFFF"/>
                  </a:solidFill>
                  <a:ln w="12700" cap="rnd">
                    <a:solidFill>
                      <a:srgbClr val="008080"/>
                    </a:solidFill>
                    <a:round/>
                    <a:headEnd/>
                    <a:tailEnd/>
                  </a:ln>
                </p:spPr>
                <p:txBody>
                  <a:bodyPr/>
                  <a:lstStyle/>
                  <a:p>
                    <a:endParaRPr lang="tr-TR"/>
                  </a:p>
                </p:txBody>
              </p:sp>
              <p:sp>
                <p:nvSpPr>
                  <p:cNvPr id="142938" name="Freeform 302"/>
                  <p:cNvSpPr>
                    <a:spLocks/>
                  </p:cNvSpPr>
                  <p:nvPr/>
                </p:nvSpPr>
                <p:spPr bwMode="auto">
                  <a:xfrm>
                    <a:off x="3745" y="3115"/>
                    <a:ext cx="65" cy="32"/>
                  </a:xfrm>
                  <a:custGeom>
                    <a:avLst/>
                    <a:gdLst>
                      <a:gd name="T0" fmla="*/ 49 w 65"/>
                      <a:gd name="T1" fmla="*/ 0 h 32"/>
                      <a:gd name="T2" fmla="*/ 55 w 65"/>
                      <a:gd name="T3" fmla="*/ 7 h 32"/>
                      <a:gd name="T4" fmla="*/ 46 w 65"/>
                      <a:gd name="T5" fmla="*/ 14 h 32"/>
                      <a:gd name="T6" fmla="*/ 42 w 65"/>
                      <a:gd name="T7" fmla="*/ 7 h 32"/>
                      <a:gd name="T8" fmla="*/ 38 w 65"/>
                      <a:gd name="T9" fmla="*/ 9 h 32"/>
                      <a:gd name="T10" fmla="*/ 44 w 65"/>
                      <a:gd name="T11" fmla="*/ 14 h 32"/>
                      <a:gd name="T12" fmla="*/ 32 w 65"/>
                      <a:gd name="T13" fmla="*/ 19 h 32"/>
                      <a:gd name="T14" fmla="*/ 28 w 65"/>
                      <a:gd name="T15" fmla="*/ 12 h 32"/>
                      <a:gd name="T16" fmla="*/ 23 w 65"/>
                      <a:gd name="T17" fmla="*/ 15 h 32"/>
                      <a:gd name="T18" fmla="*/ 28 w 65"/>
                      <a:gd name="T19" fmla="*/ 19 h 32"/>
                      <a:gd name="T20" fmla="*/ 19 w 65"/>
                      <a:gd name="T21" fmla="*/ 24 h 32"/>
                      <a:gd name="T22" fmla="*/ 11 w 65"/>
                      <a:gd name="T23" fmla="*/ 25 h 32"/>
                      <a:gd name="T24" fmla="*/ 9 w 65"/>
                      <a:gd name="T25" fmla="*/ 21 h 32"/>
                      <a:gd name="T26" fmla="*/ 0 w 65"/>
                      <a:gd name="T27" fmla="*/ 25 h 32"/>
                      <a:gd name="T28" fmla="*/ 8 w 65"/>
                      <a:gd name="T29" fmla="*/ 27 h 32"/>
                      <a:gd name="T30" fmla="*/ 2 w 65"/>
                      <a:gd name="T31" fmla="*/ 29 h 32"/>
                      <a:gd name="T32" fmla="*/ 6 w 65"/>
                      <a:gd name="T33" fmla="*/ 31 h 32"/>
                      <a:gd name="T34" fmla="*/ 17 w 65"/>
                      <a:gd name="T35" fmla="*/ 28 h 32"/>
                      <a:gd name="T36" fmla="*/ 30 w 65"/>
                      <a:gd name="T37" fmla="*/ 23 h 32"/>
                      <a:gd name="T38" fmla="*/ 50 w 65"/>
                      <a:gd name="T39" fmla="*/ 14 h 32"/>
                      <a:gd name="T40" fmla="*/ 64 w 65"/>
                      <a:gd name="T41" fmla="*/ 4 h 32"/>
                      <a:gd name="T42" fmla="*/ 49 w 65"/>
                      <a:gd name="T43" fmla="*/ 0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5"/>
                      <a:gd name="T67" fmla="*/ 0 h 32"/>
                      <a:gd name="T68" fmla="*/ 65 w 65"/>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5" h="32">
                        <a:moveTo>
                          <a:pt x="49" y="0"/>
                        </a:moveTo>
                        <a:lnTo>
                          <a:pt x="55" y="7"/>
                        </a:lnTo>
                        <a:lnTo>
                          <a:pt x="46" y="14"/>
                        </a:lnTo>
                        <a:lnTo>
                          <a:pt x="42" y="7"/>
                        </a:lnTo>
                        <a:lnTo>
                          <a:pt x="38" y="9"/>
                        </a:lnTo>
                        <a:lnTo>
                          <a:pt x="44" y="14"/>
                        </a:lnTo>
                        <a:lnTo>
                          <a:pt x="32" y="19"/>
                        </a:lnTo>
                        <a:lnTo>
                          <a:pt x="28" y="12"/>
                        </a:lnTo>
                        <a:lnTo>
                          <a:pt x="23" y="15"/>
                        </a:lnTo>
                        <a:lnTo>
                          <a:pt x="28" y="19"/>
                        </a:lnTo>
                        <a:lnTo>
                          <a:pt x="19" y="24"/>
                        </a:lnTo>
                        <a:lnTo>
                          <a:pt x="11" y="25"/>
                        </a:lnTo>
                        <a:lnTo>
                          <a:pt x="9" y="21"/>
                        </a:lnTo>
                        <a:lnTo>
                          <a:pt x="0" y="25"/>
                        </a:lnTo>
                        <a:lnTo>
                          <a:pt x="8" y="27"/>
                        </a:lnTo>
                        <a:lnTo>
                          <a:pt x="2" y="29"/>
                        </a:lnTo>
                        <a:lnTo>
                          <a:pt x="6" y="31"/>
                        </a:lnTo>
                        <a:lnTo>
                          <a:pt x="17" y="28"/>
                        </a:lnTo>
                        <a:lnTo>
                          <a:pt x="30" y="23"/>
                        </a:lnTo>
                        <a:lnTo>
                          <a:pt x="50" y="14"/>
                        </a:lnTo>
                        <a:lnTo>
                          <a:pt x="64" y="4"/>
                        </a:lnTo>
                        <a:lnTo>
                          <a:pt x="49" y="0"/>
                        </a:lnTo>
                      </a:path>
                    </a:pathLst>
                  </a:custGeom>
                  <a:solidFill>
                    <a:srgbClr val="008080"/>
                  </a:solidFill>
                  <a:ln w="12700" cap="rnd">
                    <a:noFill/>
                    <a:round/>
                    <a:headEnd/>
                    <a:tailEnd/>
                  </a:ln>
                </p:spPr>
                <p:txBody>
                  <a:bodyPr/>
                  <a:lstStyle/>
                  <a:p>
                    <a:endParaRPr lang="tr-TR"/>
                  </a:p>
                </p:txBody>
              </p:sp>
              <p:sp>
                <p:nvSpPr>
                  <p:cNvPr id="142939" name="Freeform 303"/>
                  <p:cNvSpPr>
                    <a:spLocks/>
                  </p:cNvSpPr>
                  <p:nvPr/>
                </p:nvSpPr>
                <p:spPr bwMode="auto">
                  <a:xfrm>
                    <a:off x="3706" y="3110"/>
                    <a:ext cx="187" cy="59"/>
                  </a:xfrm>
                  <a:custGeom>
                    <a:avLst/>
                    <a:gdLst>
                      <a:gd name="T0" fmla="*/ 177 w 187"/>
                      <a:gd name="T1" fmla="*/ 0 h 59"/>
                      <a:gd name="T2" fmla="*/ 174 w 187"/>
                      <a:gd name="T3" fmla="*/ 17 h 59"/>
                      <a:gd name="T4" fmla="*/ 166 w 187"/>
                      <a:gd name="T5" fmla="*/ 27 h 59"/>
                      <a:gd name="T6" fmla="*/ 149 w 187"/>
                      <a:gd name="T7" fmla="*/ 40 h 59"/>
                      <a:gd name="T8" fmla="*/ 136 w 187"/>
                      <a:gd name="T9" fmla="*/ 48 h 59"/>
                      <a:gd name="T10" fmla="*/ 130 w 187"/>
                      <a:gd name="T11" fmla="*/ 52 h 59"/>
                      <a:gd name="T12" fmla="*/ 89 w 187"/>
                      <a:gd name="T13" fmla="*/ 55 h 59"/>
                      <a:gd name="T14" fmla="*/ 42 w 187"/>
                      <a:gd name="T15" fmla="*/ 56 h 59"/>
                      <a:gd name="T16" fmla="*/ 20 w 187"/>
                      <a:gd name="T17" fmla="*/ 56 h 59"/>
                      <a:gd name="T18" fmla="*/ 3 w 187"/>
                      <a:gd name="T19" fmla="*/ 52 h 59"/>
                      <a:gd name="T20" fmla="*/ 0 w 187"/>
                      <a:gd name="T21" fmla="*/ 54 h 59"/>
                      <a:gd name="T22" fmla="*/ 5 w 187"/>
                      <a:gd name="T23" fmla="*/ 56 h 59"/>
                      <a:gd name="T24" fmla="*/ 19 w 187"/>
                      <a:gd name="T25" fmla="*/ 57 h 59"/>
                      <a:gd name="T26" fmla="*/ 43 w 187"/>
                      <a:gd name="T27" fmla="*/ 58 h 59"/>
                      <a:gd name="T28" fmla="*/ 61 w 187"/>
                      <a:gd name="T29" fmla="*/ 58 h 59"/>
                      <a:gd name="T30" fmla="*/ 95 w 187"/>
                      <a:gd name="T31" fmla="*/ 57 h 59"/>
                      <a:gd name="T32" fmla="*/ 123 w 187"/>
                      <a:gd name="T33" fmla="*/ 55 h 59"/>
                      <a:gd name="T34" fmla="*/ 150 w 187"/>
                      <a:gd name="T35" fmla="*/ 53 h 59"/>
                      <a:gd name="T36" fmla="*/ 167 w 187"/>
                      <a:gd name="T37" fmla="*/ 50 h 59"/>
                      <a:gd name="T38" fmla="*/ 178 w 187"/>
                      <a:gd name="T39" fmla="*/ 48 h 59"/>
                      <a:gd name="T40" fmla="*/ 181 w 187"/>
                      <a:gd name="T41" fmla="*/ 43 h 59"/>
                      <a:gd name="T42" fmla="*/ 184 w 187"/>
                      <a:gd name="T43" fmla="*/ 37 h 59"/>
                      <a:gd name="T44" fmla="*/ 186 w 187"/>
                      <a:gd name="T45" fmla="*/ 28 h 59"/>
                      <a:gd name="T46" fmla="*/ 186 w 187"/>
                      <a:gd name="T47" fmla="*/ 21 h 59"/>
                      <a:gd name="T48" fmla="*/ 185 w 187"/>
                      <a:gd name="T49" fmla="*/ 14 h 59"/>
                      <a:gd name="T50" fmla="*/ 184 w 187"/>
                      <a:gd name="T51" fmla="*/ 9 h 59"/>
                      <a:gd name="T52" fmla="*/ 177 w 187"/>
                      <a:gd name="T53" fmla="*/ 0 h 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7"/>
                      <a:gd name="T82" fmla="*/ 0 h 59"/>
                      <a:gd name="T83" fmla="*/ 187 w 187"/>
                      <a:gd name="T84" fmla="*/ 59 h 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7" h="59">
                        <a:moveTo>
                          <a:pt x="177" y="0"/>
                        </a:moveTo>
                        <a:lnTo>
                          <a:pt x="174" y="17"/>
                        </a:lnTo>
                        <a:lnTo>
                          <a:pt x="166" y="27"/>
                        </a:lnTo>
                        <a:lnTo>
                          <a:pt x="149" y="40"/>
                        </a:lnTo>
                        <a:lnTo>
                          <a:pt x="136" y="48"/>
                        </a:lnTo>
                        <a:lnTo>
                          <a:pt x="130" y="52"/>
                        </a:lnTo>
                        <a:lnTo>
                          <a:pt x="89" y="55"/>
                        </a:lnTo>
                        <a:lnTo>
                          <a:pt x="42" y="56"/>
                        </a:lnTo>
                        <a:lnTo>
                          <a:pt x="20" y="56"/>
                        </a:lnTo>
                        <a:lnTo>
                          <a:pt x="3" y="52"/>
                        </a:lnTo>
                        <a:lnTo>
                          <a:pt x="0" y="54"/>
                        </a:lnTo>
                        <a:lnTo>
                          <a:pt x="5" y="56"/>
                        </a:lnTo>
                        <a:lnTo>
                          <a:pt x="19" y="57"/>
                        </a:lnTo>
                        <a:lnTo>
                          <a:pt x="43" y="58"/>
                        </a:lnTo>
                        <a:lnTo>
                          <a:pt x="61" y="58"/>
                        </a:lnTo>
                        <a:lnTo>
                          <a:pt x="95" y="57"/>
                        </a:lnTo>
                        <a:lnTo>
                          <a:pt x="123" y="55"/>
                        </a:lnTo>
                        <a:lnTo>
                          <a:pt x="150" y="53"/>
                        </a:lnTo>
                        <a:lnTo>
                          <a:pt x="167" y="50"/>
                        </a:lnTo>
                        <a:lnTo>
                          <a:pt x="178" y="48"/>
                        </a:lnTo>
                        <a:lnTo>
                          <a:pt x="181" y="43"/>
                        </a:lnTo>
                        <a:lnTo>
                          <a:pt x="184" y="37"/>
                        </a:lnTo>
                        <a:lnTo>
                          <a:pt x="186" y="28"/>
                        </a:lnTo>
                        <a:lnTo>
                          <a:pt x="186" y="21"/>
                        </a:lnTo>
                        <a:lnTo>
                          <a:pt x="185" y="14"/>
                        </a:lnTo>
                        <a:lnTo>
                          <a:pt x="184" y="9"/>
                        </a:lnTo>
                        <a:lnTo>
                          <a:pt x="177" y="0"/>
                        </a:lnTo>
                      </a:path>
                    </a:pathLst>
                  </a:custGeom>
                  <a:solidFill>
                    <a:srgbClr val="008080"/>
                  </a:solidFill>
                  <a:ln w="12700" cap="rnd">
                    <a:noFill/>
                    <a:round/>
                    <a:headEnd/>
                    <a:tailEnd/>
                  </a:ln>
                </p:spPr>
                <p:txBody>
                  <a:bodyPr/>
                  <a:lstStyle/>
                  <a:p>
                    <a:endParaRPr lang="tr-TR"/>
                  </a:p>
                </p:txBody>
              </p:sp>
              <p:sp>
                <p:nvSpPr>
                  <p:cNvPr id="142940" name="Freeform 304"/>
                  <p:cNvSpPr>
                    <a:spLocks/>
                  </p:cNvSpPr>
                  <p:nvPr/>
                </p:nvSpPr>
                <p:spPr bwMode="auto">
                  <a:xfrm>
                    <a:off x="3756" y="3123"/>
                    <a:ext cx="79" cy="36"/>
                  </a:xfrm>
                  <a:custGeom>
                    <a:avLst/>
                    <a:gdLst>
                      <a:gd name="T0" fmla="*/ 66 w 79"/>
                      <a:gd name="T1" fmla="*/ 0 h 36"/>
                      <a:gd name="T2" fmla="*/ 44 w 79"/>
                      <a:gd name="T3" fmla="*/ 11 h 36"/>
                      <a:gd name="T4" fmla="*/ 13 w 79"/>
                      <a:gd name="T5" fmla="*/ 23 h 36"/>
                      <a:gd name="T6" fmla="*/ 0 w 79"/>
                      <a:gd name="T7" fmla="*/ 26 h 36"/>
                      <a:gd name="T8" fmla="*/ 7 w 79"/>
                      <a:gd name="T9" fmla="*/ 32 h 36"/>
                      <a:gd name="T10" fmla="*/ 20 w 79"/>
                      <a:gd name="T11" fmla="*/ 35 h 36"/>
                      <a:gd name="T12" fmla="*/ 60 w 79"/>
                      <a:gd name="T13" fmla="*/ 32 h 36"/>
                      <a:gd name="T14" fmla="*/ 78 w 79"/>
                      <a:gd name="T15" fmla="*/ 32 h 36"/>
                      <a:gd name="T16" fmla="*/ 69 w 79"/>
                      <a:gd name="T17" fmla="*/ 19 h 36"/>
                      <a:gd name="T18" fmla="*/ 47 w 79"/>
                      <a:gd name="T19" fmla="*/ 25 h 36"/>
                      <a:gd name="T20" fmla="*/ 23 w 79"/>
                      <a:gd name="T21" fmla="*/ 27 h 36"/>
                      <a:gd name="T22" fmla="*/ 16 w 79"/>
                      <a:gd name="T23" fmla="*/ 27 h 36"/>
                      <a:gd name="T24" fmla="*/ 41 w 79"/>
                      <a:gd name="T25" fmla="*/ 20 h 36"/>
                      <a:gd name="T26" fmla="*/ 68 w 79"/>
                      <a:gd name="T27" fmla="*/ 13 h 36"/>
                      <a:gd name="T28" fmla="*/ 66 w 79"/>
                      <a:gd name="T29" fmla="*/ 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
                      <a:gd name="T46" fmla="*/ 0 h 36"/>
                      <a:gd name="T47" fmla="*/ 79 w 79"/>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 h="36">
                        <a:moveTo>
                          <a:pt x="66" y="0"/>
                        </a:moveTo>
                        <a:lnTo>
                          <a:pt x="44" y="11"/>
                        </a:lnTo>
                        <a:lnTo>
                          <a:pt x="13" y="23"/>
                        </a:lnTo>
                        <a:lnTo>
                          <a:pt x="0" y="26"/>
                        </a:lnTo>
                        <a:lnTo>
                          <a:pt x="7" y="32"/>
                        </a:lnTo>
                        <a:lnTo>
                          <a:pt x="20" y="35"/>
                        </a:lnTo>
                        <a:lnTo>
                          <a:pt x="60" y="32"/>
                        </a:lnTo>
                        <a:lnTo>
                          <a:pt x="78" y="32"/>
                        </a:lnTo>
                        <a:lnTo>
                          <a:pt x="69" y="19"/>
                        </a:lnTo>
                        <a:lnTo>
                          <a:pt x="47" y="25"/>
                        </a:lnTo>
                        <a:lnTo>
                          <a:pt x="23" y="27"/>
                        </a:lnTo>
                        <a:lnTo>
                          <a:pt x="16" y="27"/>
                        </a:lnTo>
                        <a:lnTo>
                          <a:pt x="41" y="20"/>
                        </a:lnTo>
                        <a:lnTo>
                          <a:pt x="68" y="13"/>
                        </a:lnTo>
                        <a:lnTo>
                          <a:pt x="66" y="0"/>
                        </a:lnTo>
                      </a:path>
                    </a:pathLst>
                  </a:custGeom>
                  <a:solidFill>
                    <a:srgbClr val="008080"/>
                  </a:solidFill>
                  <a:ln w="12700" cap="rnd">
                    <a:noFill/>
                    <a:round/>
                    <a:headEnd/>
                    <a:tailEnd/>
                  </a:ln>
                </p:spPr>
                <p:txBody>
                  <a:bodyPr/>
                  <a:lstStyle/>
                  <a:p>
                    <a:endParaRPr lang="tr-TR"/>
                  </a:p>
                </p:txBody>
              </p:sp>
              <p:sp>
                <p:nvSpPr>
                  <p:cNvPr id="142941" name="Oval 305"/>
                  <p:cNvSpPr>
                    <a:spLocks noChangeArrowheads="1"/>
                  </p:cNvSpPr>
                  <p:nvPr/>
                </p:nvSpPr>
                <p:spPr bwMode="auto">
                  <a:xfrm>
                    <a:off x="3839" y="3125"/>
                    <a:ext cx="22" cy="21"/>
                  </a:xfrm>
                  <a:prstGeom prst="ellipse">
                    <a:avLst/>
                  </a:prstGeom>
                  <a:solidFill>
                    <a:srgbClr val="008080"/>
                  </a:solidFill>
                  <a:ln w="12700">
                    <a:noFill/>
                    <a:round/>
                    <a:headEnd/>
                    <a:tailEnd/>
                  </a:ln>
                </p:spPr>
                <p:txBody>
                  <a:bodyPr wrap="none" anchor="ctr"/>
                  <a:lstStyle/>
                  <a:p>
                    <a:endParaRPr lang="tr-TR"/>
                  </a:p>
                </p:txBody>
              </p:sp>
            </p:grpSp>
            <p:grpSp>
              <p:nvGrpSpPr>
                <p:cNvPr id="142931" name="Group 306"/>
                <p:cNvGrpSpPr>
                  <a:grpSpLocks/>
                </p:cNvGrpSpPr>
                <p:nvPr/>
              </p:nvGrpSpPr>
              <p:grpSpPr bwMode="auto">
                <a:xfrm>
                  <a:off x="4259" y="2893"/>
                  <a:ext cx="66" cy="132"/>
                  <a:chOff x="4259" y="2893"/>
                  <a:chExt cx="66" cy="132"/>
                </a:xfrm>
              </p:grpSpPr>
              <p:sp>
                <p:nvSpPr>
                  <p:cNvPr id="142932" name="Freeform 307"/>
                  <p:cNvSpPr>
                    <a:spLocks/>
                  </p:cNvSpPr>
                  <p:nvPr/>
                </p:nvSpPr>
                <p:spPr bwMode="auto">
                  <a:xfrm>
                    <a:off x="4259" y="2893"/>
                    <a:ext cx="66" cy="132"/>
                  </a:xfrm>
                  <a:custGeom>
                    <a:avLst/>
                    <a:gdLst>
                      <a:gd name="T0" fmla="*/ 0 w 66"/>
                      <a:gd name="T1" fmla="*/ 36 h 132"/>
                      <a:gd name="T2" fmla="*/ 2 w 66"/>
                      <a:gd name="T3" fmla="*/ 44 h 132"/>
                      <a:gd name="T4" fmla="*/ 7 w 66"/>
                      <a:gd name="T5" fmla="*/ 50 h 132"/>
                      <a:gd name="T6" fmla="*/ 9 w 66"/>
                      <a:gd name="T7" fmla="*/ 61 h 132"/>
                      <a:gd name="T8" fmla="*/ 10 w 66"/>
                      <a:gd name="T9" fmla="*/ 75 h 132"/>
                      <a:gd name="T10" fmla="*/ 10 w 66"/>
                      <a:gd name="T11" fmla="*/ 90 h 132"/>
                      <a:gd name="T12" fmla="*/ 9 w 66"/>
                      <a:gd name="T13" fmla="*/ 100 h 132"/>
                      <a:gd name="T14" fmla="*/ 3 w 66"/>
                      <a:gd name="T15" fmla="*/ 111 h 132"/>
                      <a:gd name="T16" fmla="*/ 2 w 66"/>
                      <a:gd name="T17" fmla="*/ 118 h 132"/>
                      <a:gd name="T18" fmla="*/ 4 w 66"/>
                      <a:gd name="T19" fmla="*/ 123 h 132"/>
                      <a:gd name="T20" fmla="*/ 7 w 66"/>
                      <a:gd name="T21" fmla="*/ 127 h 132"/>
                      <a:gd name="T22" fmla="*/ 12 w 66"/>
                      <a:gd name="T23" fmla="*/ 130 h 132"/>
                      <a:gd name="T24" fmla="*/ 19 w 66"/>
                      <a:gd name="T25" fmla="*/ 131 h 132"/>
                      <a:gd name="T26" fmla="*/ 28 w 66"/>
                      <a:gd name="T27" fmla="*/ 127 h 132"/>
                      <a:gd name="T28" fmla="*/ 35 w 66"/>
                      <a:gd name="T29" fmla="*/ 119 h 132"/>
                      <a:gd name="T30" fmla="*/ 42 w 66"/>
                      <a:gd name="T31" fmla="*/ 109 h 132"/>
                      <a:gd name="T32" fmla="*/ 48 w 66"/>
                      <a:gd name="T33" fmla="*/ 97 h 132"/>
                      <a:gd name="T34" fmla="*/ 50 w 66"/>
                      <a:gd name="T35" fmla="*/ 88 h 132"/>
                      <a:gd name="T36" fmla="*/ 50 w 66"/>
                      <a:gd name="T37" fmla="*/ 82 h 132"/>
                      <a:gd name="T38" fmla="*/ 50 w 66"/>
                      <a:gd name="T39" fmla="*/ 66 h 132"/>
                      <a:gd name="T40" fmla="*/ 53 w 66"/>
                      <a:gd name="T41" fmla="*/ 54 h 132"/>
                      <a:gd name="T42" fmla="*/ 59 w 66"/>
                      <a:gd name="T43" fmla="*/ 44 h 132"/>
                      <a:gd name="T44" fmla="*/ 64 w 66"/>
                      <a:gd name="T45" fmla="*/ 30 h 132"/>
                      <a:gd name="T46" fmla="*/ 65 w 66"/>
                      <a:gd name="T47" fmla="*/ 21 h 132"/>
                      <a:gd name="T48" fmla="*/ 64 w 66"/>
                      <a:gd name="T49" fmla="*/ 14 h 132"/>
                      <a:gd name="T50" fmla="*/ 63 w 66"/>
                      <a:gd name="T51" fmla="*/ 9 h 132"/>
                      <a:gd name="T52" fmla="*/ 59 w 66"/>
                      <a:gd name="T53" fmla="*/ 7 h 132"/>
                      <a:gd name="T54" fmla="*/ 56 w 66"/>
                      <a:gd name="T55" fmla="*/ 7 h 132"/>
                      <a:gd name="T56" fmla="*/ 50 w 66"/>
                      <a:gd name="T57" fmla="*/ 3 h 132"/>
                      <a:gd name="T58" fmla="*/ 41 w 66"/>
                      <a:gd name="T59" fmla="*/ 0 h 132"/>
                      <a:gd name="T60" fmla="*/ 31 w 66"/>
                      <a:gd name="T61" fmla="*/ 1 h 132"/>
                      <a:gd name="T62" fmla="*/ 17 w 66"/>
                      <a:gd name="T63" fmla="*/ 3 h 132"/>
                      <a:gd name="T64" fmla="*/ 22 w 66"/>
                      <a:gd name="T65" fmla="*/ 10 h 132"/>
                      <a:gd name="T66" fmla="*/ 25 w 66"/>
                      <a:gd name="T67" fmla="*/ 19 h 132"/>
                      <a:gd name="T68" fmla="*/ 25 w 66"/>
                      <a:gd name="T69" fmla="*/ 28 h 132"/>
                      <a:gd name="T70" fmla="*/ 23 w 66"/>
                      <a:gd name="T71" fmla="*/ 35 h 132"/>
                      <a:gd name="T72" fmla="*/ 16 w 66"/>
                      <a:gd name="T73" fmla="*/ 41 h 132"/>
                      <a:gd name="T74" fmla="*/ 8 w 66"/>
                      <a:gd name="T75" fmla="*/ 41 h 132"/>
                      <a:gd name="T76" fmla="*/ 4 w 66"/>
                      <a:gd name="T77" fmla="*/ 38 h 132"/>
                      <a:gd name="T78" fmla="*/ 0 w 66"/>
                      <a:gd name="T79" fmla="*/ 36 h 1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6"/>
                      <a:gd name="T121" fmla="*/ 0 h 132"/>
                      <a:gd name="T122" fmla="*/ 66 w 66"/>
                      <a:gd name="T123" fmla="*/ 132 h 1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6" h="132">
                        <a:moveTo>
                          <a:pt x="0" y="36"/>
                        </a:moveTo>
                        <a:lnTo>
                          <a:pt x="2" y="44"/>
                        </a:lnTo>
                        <a:lnTo>
                          <a:pt x="7" y="50"/>
                        </a:lnTo>
                        <a:lnTo>
                          <a:pt x="9" y="61"/>
                        </a:lnTo>
                        <a:lnTo>
                          <a:pt x="10" y="75"/>
                        </a:lnTo>
                        <a:lnTo>
                          <a:pt x="10" y="90"/>
                        </a:lnTo>
                        <a:lnTo>
                          <a:pt x="9" y="100"/>
                        </a:lnTo>
                        <a:lnTo>
                          <a:pt x="3" y="111"/>
                        </a:lnTo>
                        <a:lnTo>
                          <a:pt x="2" y="118"/>
                        </a:lnTo>
                        <a:lnTo>
                          <a:pt x="4" y="123"/>
                        </a:lnTo>
                        <a:lnTo>
                          <a:pt x="7" y="127"/>
                        </a:lnTo>
                        <a:lnTo>
                          <a:pt x="12" y="130"/>
                        </a:lnTo>
                        <a:lnTo>
                          <a:pt x="19" y="131"/>
                        </a:lnTo>
                        <a:lnTo>
                          <a:pt x="28" y="127"/>
                        </a:lnTo>
                        <a:lnTo>
                          <a:pt x="35" y="119"/>
                        </a:lnTo>
                        <a:lnTo>
                          <a:pt x="42" y="109"/>
                        </a:lnTo>
                        <a:lnTo>
                          <a:pt x="48" y="97"/>
                        </a:lnTo>
                        <a:lnTo>
                          <a:pt x="50" y="88"/>
                        </a:lnTo>
                        <a:lnTo>
                          <a:pt x="50" y="82"/>
                        </a:lnTo>
                        <a:lnTo>
                          <a:pt x="50" y="66"/>
                        </a:lnTo>
                        <a:lnTo>
                          <a:pt x="53" y="54"/>
                        </a:lnTo>
                        <a:lnTo>
                          <a:pt x="59" y="44"/>
                        </a:lnTo>
                        <a:lnTo>
                          <a:pt x="64" y="30"/>
                        </a:lnTo>
                        <a:lnTo>
                          <a:pt x="65" y="21"/>
                        </a:lnTo>
                        <a:lnTo>
                          <a:pt x="64" y="14"/>
                        </a:lnTo>
                        <a:lnTo>
                          <a:pt x="63" y="9"/>
                        </a:lnTo>
                        <a:lnTo>
                          <a:pt x="59" y="7"/>
                        </a:lnTo>
                        <a:lnTo>
                          <a:pt x="56" y="7"/>
                        </a:lnTo>
                        <a:lnTo>
                          <a:pt x="50" y="3"/>
                        </a:lnTo>
                        <a:lnTo>
                          <a:pt x="41" y="0"/>
                        </a:lnTo>
                        <a:lnTo>
                          <a:pt x="31" y="1"/>
                        </a:lnTo>
                        <a:lnTo>
                          <a:pt x="17" y="3"/>
                        </a:lnTo>
                        <a:lnTo>
                          <a:pt x="22" y="10"/>
                        </a:lnTo>
                        <a:lnTo>
                          <a:pt x="25" y="19"/>
                        </a:lnTo>
                        <a:lnTo>
                          <a:pt x="25" y="28"/>
                        </a:lnTo>
                        <a:lnTo>
                          <a:pt x="23" y="35"/>
                        </a:lnTo>
                        <a:lnTo>
                          <a:pt x="16" y="41"/>
                        </a:lnTo>
                        <a:lnTo>
                          <a:pt x="8" y="41"/>
                        </a:lnTo>
                        <a:lnTo>
                          <a:pt x="4" y="38"/>
                        </a:lnTo>
                        <a:lnTo>
                          <a:pt x="0" y="36"/>
                        </a:lnTo>
                      </a:path>
                    </a:pathLst>
                  </a:custGeom>
                  <a:solidFill>
                    <a:srgbClr val="C0FFFF"/>
                  </a:solidFill>
                  <a:ln w="12700" cap="rnd">
                    <a:solidFill>
                      <a:srgbClr val="008080"/>
                    </a:solidFill>
                    <a:round/>
                    <a:headEnd/>
                    <a:tailEnd/>
                  </a:ln>
                </p:spPr>
                <p:txBody>
                  <a:bodyPr/>
                  <a:lstStyle/>
                  <a:p>
                    <a:endParaRPr lang="tr-TR"/>
                  </a:p>
                </p:txBody>
              </p:sp>
              <p:sp>
                <p:nvSpPr>
                  <p:cNvPr id="142933" name="Freeform 308"/>
                  <p:cNvSpPr>
                    <a:spLocks/>
                  </p:cNvSpPr>
                  <p:nvPr/>
                </p:nvSpPr>
                <p:spPr bwMode="auto">
                  <a:xfrm>
                    <a:off x="4269" y="2942"/>
                    <a:ext cx="10" cy="43"/>
                  </a:xfrm>
                  <a:custGeom>
                    <a:avLst/>
                    <a:gdLst>
                      <a:gd name="T0" fmla="*/ 0 w 10"/>
                      <a:gd name="T1" fmla="*/ 0 h 43"/>
                      <a:gd name="T2" fmla="*/ 5 w 10"/>
                      <a:gd name="T3" fmla="*/ 1 h 43"/>
                      <a:gd name="T4" fmla="*/ 9 w 10"/>
                      <a:gd name="T5" fmla="*/ 0 h 43"/>
                      <a:gd name="T6" fmla="*/ 9 w 10"/>
                      <a:gd name="T7" fmla="*/ 14 h 43"/>
                      <a:gd name="T8" fmla="*/ 9 w 10"/>
                      <a:gd name="T9" fmla="*/ 29 h 43"/>
                      <a:gd name="T10" fmla="*/ 6 w 10"/>
                      <a:gd name="T11" fmla="*/ 42 h 43"/>
                      <a:gd name="T12" fmla="*/ 1 w 10"/>
                      <a:gd name="T13" fmla="*/ 41 h 43"/>
                      <a:gd name="T14" fmla="*/ 2 w 10"/>
                      <a:gd name="T15" fmla="*/ 35 h 43"/>
                      <a:gd name="T16" fmla="*/ 5 w 10"/>
                      <a:gd name="T17" fmla="*/ 36 h 43"/>
                      <a:gd name="T18" fmla="*/ 6 w 10"/>
                      <a:gd name="T19" fmla="*/ 30 h 43"/>
                      <a:gd name="T20" fmla="*/ 2 w 10"/>
                      <a:gd name="T21" fmla="*/ 30 h 43"/>
                      <a:gd name="T22" fmla="*/ 2 w 10"/>
                      <a:gd name="T23" fmla="*/ 24 h 43"/>
                      <a:gd name="T24" fmla="*/ 6 w 10"/>
                      <a:gd name="T25" fmla="*/ 25 h 43"/>
                      <a:gd name="T26" fmla="*/ 6 w 10"/>
                      <a:gd name="T27" fmla="*/ 18 h 43"/>
                      <a:gd name="T28" fmla="*/ 2 w 10"/>
                      <a:gd name="T29" fmla="*/ 19 h 43"/>
                      <a:gd name="T30" fmla="*/ 2 w 10"/>
                      <a:gd name="T31" fmla="*/ 12 h 43"/>
                      <a:gd name="T32" fmla="*/ 7 w 10"/>
                      <a:gd name="T33" fmla="*/ 12 h 43"/>
                      <a:gd name="T34" fmla="*/ 6 w 10"/>
                      <a:gd name="T35" fmla="*/ 6 h 43"/>
                      <a:gd name="T36" fmla="*/ 1 w 10"/>
                      <a:gd name="T37" fmla="*/ 8 h 43"/>
                      <a:gd name="T38" fmla="*/ 0 w 10"/>
                      <a:gd name="T39" fmla="*/ 0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
                      <a:gd name="T61" fmla="*/ 0 h 43"/>
                      <a:gd name="T62" fmla="*/ 10 w 10"/>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 h="43">
                        <a:moveTo>
                          <a:pt x="0" y="0"/>
                        </a:moveTo>
                        <a:lnTo>
                          <a:pt x="5" y="1"/>
                        </a:lnTo>
                        <a:lnTo>
                          <a:pt x="9" y="0"/>
                        </a:lnTo>
                        <a:lnTo>
                          <a:pt x="9" y="14"/>
                        </a:lnTo>
                        <a:lnTo>
                          <a:pt x="9" y="29"/>
                        </a:lnTo>
                        <a:lnTo>
                          <a:pt x="6" y="42"/>
                        </a:lnTo>
                        <a:lnTo>
                          <a:pt x="1" y="41"/>
                        </a:lnTo>
                        <a:lnTo>
                          <a:pt x="2" y="35"/>
                        </a:lnTo>
                        <a:lnTo>
                          <a:pt x="5" y="36"/>
                        </a:lnTo>
                        <a:lnTo>
                          <a:pt x="6" y="30"/>
                        </a:lnTo>
                        <a:lnTo>
                          <a:pt x="2" y="30"/>
                        </a:lnTo>
                        <a:lnTo>
                          <a:pt x="2" y="24"/>
                        </a:lnTo>
                        <a:lnTo>
                          <a:pt x="6" y="25"/>
                        </a:lnTo>
                        <a:lnTo>
                          <a:pt x="6" y="18"/>
                        </a:lnTo>
                        <a:lnTo>
                          <a:pt x="2" y="19"/>
                        </a:lnTo>
                        <a:lnTo>
                          <a:pt x="2" y="12"/>
                        </a:lnTo>
                        <a:lnTo>
                          <a:pt x="7" y="12"/>
                        </a:lnTo>
                        <a:lnTo>
                          <a:pt x="6" y="6"/>
                        </a:lnTo>
                        <a:lnTo>
                          <a:pt x="1" y="8"/>
                        </a:lnTo>
                        <a:lnTo>
                          <a:pt x="0" y="0"/>
                        </a:lnTo>
                      </a:path>
                    </a:pathLst>
                  </a:custGeom>
                  <a:solidFill>
                    <a:srgbClr val="008080"/>
                  </a:solidFill>
                  <a:ln w="12700" cap="rnd">
                    <a:noFill/>
                    <a:round/>
                    <a:headEnd/>
                    <a:tailEnd/>
                  </a:ln>
                </p:spPr>
                <p:txBody>
                  <a:bodyPr/>
                  <a:lstStyle/>
                  <a:p>
                    <a:endParaRPr lang="tr-TR"/>
                  </a:p>
                </p:txBody>
              </p:sp>
              <p:sp>
                <p:nvSpPr>
                  <p:cNvPr id="142934" name="Freeform 309"/>
                  <p:cNvSpPr>
                    <a:spLocks/>
                  </p:cNvSpPr>
                  <p:nvPr/>
                </p:nvSpPr>
                <p:spPr bwMode="auto">
                  <a:xfrm>
                    <a:off x="4275" y="2893"/>
                    <a:ext cx="38" cy="125"/>
                  </a:xfrm>
                  <a:custGeom>
                    <a:avLst/>
                    <a:gdLst>
                      <a:gd name="T0" fmla="*/ 4 w 38"/>
                      <a:gd name="T1" fmla="*/ 6 h 125"/>
                      <a:gd name="T2" fmla="*/ 13 w 38"/>
                      <a:gd name="T3" fmla="*/ 9 h 125"/>
                      <a:gd name="T4" fmla="*/ 21 w 38"/>
                      <a:gd name="T5" fmla="*/ 14 h 125"/>
                      <a:gd name="T6" fmla="*/ 31 w 38"/>
                      <a:gd name="T7" fmla="*/ 22 h 125"/>
                      <a:gd name="T8" fmla="*/ 32 w 38"/>
                      <a:gd name="T9" fmla="*/ 27 h 125"/>
                      <a:gd name="T10" fmla="*/ 31 w 38"/>
                      <a:gd name="T11" fmla="*/ 44 h 125"/>
                      <a:gd name="T12" fmla="*/ 27 w 38"/>
                      <a:gd name="T13" fmla="*/ 59 h 125"/>
                      <a:gd name="T14" fmla="*/ 26 w 38"/>
                      <a:gd name="T15" fmla="*/ 68 h 125"/>
                      <a:gd name="T16" fmla="*/ 26 w 38"/>
                      <a:gd name="T17" fmla="*/ 78 h 125"/>
                      <a:gd name="T18" fmla="*/ 25 w 38"/>
                      <a:gd name="T19" fmla="*/ 90 h 125"/>
                      <a:gd name="T20" fmla="*/ 21 w 38"/>
                      <a:gd name="T21" fmla="*/ 99 h 125"/>
                      <a:gd name="T22" fmla="*/ 11 w 38"/>
                      <a:gd name="T23" fmla="*/ 115 h 125"/>
                      <a:gd name="T24" fmla="*/ 4 w 38"/>
                      <a:gd name="T25" fmla="*/ 123 h 125"/>
                      <a:gd name="T26" fmla="*/ 0 w 38"/>
                      <a:gd name="T27" fmla="*/ 124 h 125"/>
                      <a:gd name="T28" fmla="*/ 7 w 38"/>
                      <a:gd name="T29" fmla="*/ 121 h 125"/>
                      <a:gd name="T30" fmla="*/ 13 w 38"/>
                      <a:gd name="T31" fmla="*/ 115 h 125"/>
                      <a:gd name="T32" fmla="*/ 22 w 38"/>
                      <a:gd name="T33" fmla="*/ 102 h 125"/>
                      <a:gd name="T34" fmla="*/ 26 w 38"/>
                      <a:gd name="T35" fmla="*/ 94 h 125"/>
                      <a:gd name="T36" fmla="*/ 28 w 38"/>
                      <a:gd name="T37" fmla="*/ 82 h 125"/>
                      <a:gd name="T38" fmla="*/ 28 w 38"/>
                      <a:gd name="T39" fmla="*/ 71 h 125"/>
                      <a:gd name="T40" fmla="*/ 28 w 38"/>
                      <a:gd name="T41" fmla="*/ 62 h 125"/>
                      <a:gd name="T42" fmla="*/ 31 w 38"/>
                      <a:gd name="T43" fmla="*/ 50 h 125"/>
                      <a:gd name="T44" fmla="*/ 34 w 38"/>
                      <a:gd name="T45" fmla="*/ 38 h 125"/>
                      <a:gd name="T46" fmla="*/ 37 w 38"/>
                      <a:gd name="T47" fmla="*/ 27 h 125"/>
                      <a:gd name="T48" fmla="*/ 36 w 38"/>
                      <a:gd name="T49" fmla="*/ 16 h 125"/>
                      <a:gd name="T50" fmla="*/ 35 w 38"/>
                      <a:gd name="T51" fmla="*/ 9 h 125"/>
                      <a:gd name="T52" fmla="*/ 33 w 38"/>
                      <a:gd name="T53" fmla="*/ 7 h 125"/>
                      <a:gd name="T54" fmla="*/ 28 w 38"/>
                      <a:gd name="T55" fmla="*/ 2 h 125"/>
                      <a:gd name="T56" fmla="*/ 23 w 38"/>
                      <a:gd name="T57" fmla="*/ 0 h 125"/>
                      <a:gd name="T58" fmla="*/ 15 w 38"/>
                      <a:gd name="T59" fmla="*/ 1 h 125"/>
                      <a:gd name="T60" fmla="*/ 9 w 38"/>
                      <a:gd name="T61" fmla="*/ 2 h 125"/>
                      <a:gd name="T62" fmla="*/ 3 w 38"/>
                      <a:gd name="T63" fmla="*/ 2 h 125"/>
                      <a:gd name="T64" fmla="*/ 4 w 38"/>
                      <a:gd name="T65" fmla="*/ 6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125"/>
                      <a:gd name="T101" fmla="*/ 38 w 38"/>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125">
                        <a:moveTo>
                          <a:pt x="4" y="6"/>
                        </a:moveTo>
                        <a:lnTo>
                          <a:pt x="13" y="9"/>
                        </a:lnTo>
                        <a:lnTo>
                          <a:pt x="21" y="14"/>
                        </a:lnTo>
                        <a:lnTo>
                          <a:pt x="31" y="22"/>
                        </a:lnTo>
                        <a:lnTo>
                          <a:pt x="32" y="27"/>
                        </a:lnTo>
                        <a:lnTo>
                          <a:pt x="31" y="44"/>
                        </a:lnTo>
                        <a:lnTo>
                          <a:pt x="27" y="59"/>
                        </a:lnTo>
                        <a:lnTo>
                          <a:pt x="26" y="68"/>
                        </a:lnTo>
                        <a:lnTo>
                          <a:pt x="26" y="78"/>
                        </a:lnTo>
                        <a:lnTo>
                          <a:pt x="25" y="90"/>
                        </a:lnTo>
                        <a:lnTo>
                          <a:pt x="21" y="99"/>
                        </a:lnTo>
                        <a:lnTo>
                          <a:pt x="11" y="115"/>
                        </a:lnTo>
                        <a:lnTo>
                          <a:pt x="4" y="123"/>
                        </a:lnTo>
                        <a:lnTo>
                          <a:pt x="0" y="124"/>
                        </a:lnTo>
                        <a:lnTo>
                          <a:pt x="7" y="121"/>
                        </a:lnTo>
                        <a:lnTo>
                          <a:pt x="13" y="115"/>
                        </a:lnTo>
                        <a:lnTo>
                          <a:pt x="22" y="102"/>
                        </a:lnTo>
                        <a:lnTo>
                          <a:pt x="26" y="94"/>
                        </a:lnTo>
                        <a:lnTo>
                          <a:pt x="28" y="82"/>
                        </a:lnTo>
                        <a:lnTo>
                          <a:pt x="28" y="71"/>
                        </a:lnTo>
                        <a:lnTo>
                          <a:pt x="28" y="62"/>
                        </a:lnTo>
                        <a:lnTo>
                          <a:pt x="31" y="50"/>
                        </a:lnTo>
                        <a:lnTo>
                          <a:pt x="34" y="38"/>
                        </a:lnTo>
                        <a:lnTo>
                          <a:pt x="37" y="27"/>
                        </a:lnTo>
                        <a:lnTo>
                          <a:pt x="36" y="16"/>
                        </a:lnTo>
                        <a:lnTo>
                          <a:pt x="35" y="9"/>
                        </a:lnTo>
                        <a:lnTo>
                          <a:pt x="33" y="7"/>
                        </a:lnTo>
                        <a:lnTo>
                          <a:pt x="28" y="2"/>
                        </a:lnTo>
                        <a:lnTo>
                          <a:pt x="23" y="0"/>
                        </a:lnTo>
                        <a:lnTo>
                          <a:pt x="15" y="1"/>
                        </a:lnTo>
                        <a:lnTo>
                          <a:pt x="9" y="2"/>
                        </a:lnTo>
                        <a:lnTo>
                          <a:pt x="3" y="2"/>
                        </a:lnTo>
                        <a:lnTo>
                          <a:pt x="4" y="6"/>
                        </a:lnTo>
                      </a:path>
                    </a:pathLst>
                  </a:custGeom>
                  <a:solidFill>
                    <a:srgbClr val="008080"/>
                  </a:solidFill>
                  <a:ln w="12700" cap="rnd">
                    <a:noFill/>
                    <a:round/>
                    <a:headEnd/>
                    <a:tailEnd/>
                  </a:ln>
                </p:spPr>
                <p:txBody>
                  <a:bodyPr/>
                  <a:lstStyle/>
                  <a:p>
                    <a:endParaRPr lang="tr-TR"/>
                  </a:p>
                </p:txBody>
              </p:sp>
              <p:sp>
                <p:nvSpPr>
                  <p:cNvPr id="142935" name="Freeform 310"/>
                  <p:cNvSpPr>
                    <a:spLocks/>
                  </p:cNvSpPr>
                  <p:nvPr/>
                </p:nvSpPr>
                <p:spPr bwMode="auto">
                  <a:xfrm>
                    <a:off x="4280" y="2942"/>
                    <a:ext cx="9" cy="42"/>
                  </a:xfrm>
                  <a:custGeom>
                    <a:avLst/>
                    <a:gdLst>
                      <a:gd name="T0" fmla="*/ 2 w 9"/>
                      <a:gd name="T1" fmla="*/ 0 h 42"/>
                      <a:gd name="T2" fmla="*/ 4 w 9"/>
                      <a:gd name="T3" fmla="*/ 12 h 42"/>
                      <a:gd name="T4" fmla="*/ 4 w 9"/>
                      <a:gd name="T5" fmla="*/ 20 h 42"/>
                      <a:gd name="T6" fmla="*/ 3 w 9"/>
                      <a:gd name="T7" fmla="*/ 34 h 42"/>
                      <a:gd name="T8" fmla="*/ 0 w 9"/>
                      <a:gd name="T9" fmla="*/ 41 h 42"/>
                      <a:gd name="T10" fmla="*/ 4 w 9"/>
                      <a:gd name="T11" fmla="*/ 39 h 42"/>
                      <a:gd name="T12" fmla="*/ 6 w 9"/>
                      <a:gd name="T13" fmla="*/ 34 h 42"/>
                      <a:gd name="T14" fmla="*/ 8 w 9"/>
                      <a:gd name="T15" fmla="*/ 27 h 42"/>
                      <a:gd name="T16" fmla="*/ 8 w 9"/>
                      <a:gd name="T17" fmla="*/ 18 h 42"/>
                      <a:gd name="T18" fmla="*/ 8 w 9"/>
                      <a:gd name="T19" fmla="*/ 0 h 42"/>
                      <a:gd name="T20" fmla="*/ 2 w 9"/>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42"/>
                      <a:gd name="T35" fmla="*/ 9 w 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42">
                        <a:moveTo>
                          <a:pt x="2" y="0"/>
                        </a:moveTo>
                        <a:lnTo>
                          <a:pt x="4" y="12"/>
                        </a:lnTo>
                        <a:lnTo>
                          <a:pt x="4" y="20"/>
                        </a:lnTo>
                        <a:lnTo>
                          <a:pt x="3" y="34"/>
                        </a:lnTo>
                        <a:lnTo>
                          <a:pt x="0" y="41"/>
                        </a:lnTo>
                        <a:lnTo>
                          <a:pt x="4" y="39"/>
                        </a:lnTo>
                        <a:lnTo>
                          <a:pt x="6" y="34"/>
                        </a:lnTo>
                        <a:lnTo>
                          <a:pt x="8" y="27"/>
                        </a:lnTo>
                        <a:lnTo>
                          <a:pt x="8" y="18"/>
                        </a:lnTo>
                        <a:lnTo>
                          <a:pt x="8" y="0"/>
                        </a:lnTo>
                        <a:lnTo>
                          <a:pt x="2" y="0"/>
                        </a:lnTo>
                      </a:path>
                    </a:pathLst>
                  </a:custGeom>
                  <a:solidFill>
                    <a:srgbClr val="008080"/>
                  </a:solidFill>
                  <a:ln w="12700" cap="rnd">
                    <a:noFill/>
                    <a:round/>
                    <a:headEnd/>
                    <a:tailEnd/>
                  </a:ln>
                </p:spPr>
                <p:txBody>
                  <a:bodyPr/>
                  <a:lstStyle/>
                  <a:p>
                    <a:endParaRPr lang="tr-TR"/>
                  </a:p>
                </p:txBody>
              </p:sp>
              <p:sp>
                <p:nvSpPr>
                  <p:cNvPr id="142936" name="Oval 311"/>
                  <p:cNvSpPr>
                    <a:spLocks noChangeArrowheads="1"/>
                  </p:cNvSpPr>
                  <p:nvPr/>
                </p:nvSpPr>
                <p:spPr bwMode="auto">
                  <a:xfrm>
                    <a:off x="4291" y="2921"/>
                    <a:ext cx="8" cy="12"/>
                  </a:xfrm>
                  <a:prstGeom prst="ellipse">
                    <a:avLst/>
                  </a:prstGeom>
                  <a:solidFill>
                    <a:srgbClr val="008080"/>
                  </a:solidFill>
                  <a:ln w="12700">
                    <a:noFill/>
                    <a:round/>
                    <a:headEnd/>
                    <a:tailEnd/>
                  </a:ln>
                </p:spPr>
                <p:txBody>
                  <a:bodyPr wrap="none" anchor="ctr"/>
                  <a:lstStyle/>
                  <a:p>
                    <a:endParaRPr lang="tr-TR"/>
                  </a:p>
                </p:txBody>
              </p:sp>
            </p:grpSp>
          </p:grpSp>
          <p:grpSp>
            <p:nvGrpSpPr>
              <p:cNvPr id="142955" name="Group 312"/>
              <p:cNvGrpSpPr>
                <a:grpSpLocks/>
              </p:cNvGrpSpPr>
              <p:nvPr/>
            </p:nvGrpSpPr>
            <p:grpSpPr bwMode="auto">
              <a:xfrm>
                <a:off x="4035" y="2756"/>
                <a:ext cx="88" cy="76"/>
                <a:chOff x="4035" y="2756"/>
                <a:chExt cx="88" cy="76"/>
              </a:xfrm>
            </p:grpSpPr>
            <p:sp>
              <p:nvSpPr>
                <p:cNvPr id="142923" name="Freeform 313"/>
                <p:cNvSpPr>
                  <a:spLocks/>
                </p:cNvSpPr>
                <p:nvPr/>
              </p:nvSpPr>
              <p:spPr bwMode="auto">
                <a:xfrm>
                  <a:off x="4035" y="2756"/>
                  <a:ext cx="88" cy="76"/>
                </a:xfrm>
                <a:custGeom>
                  <a:avLst/>
                  <a:gdLst>
                    <a:gd name="T0" fmla="*/ 3 w 88"/>
                    <a:gd name="T1" fmla="*/ 75 h 76"/>
                    <a:gd name="T2" fmla="*/ 25 w 88"/>
                    <a:gd name="T3" fmla="*/ 73 h 76"/>
                    <a:gd name="T4" fmla="*/ 40 w 88"/>
                    <a:gd name="T5" fmla="*/ 65 h 76"/>
                    <a:gd name="T6" fmla="*/ 58 w 88"/>
                    <a:gd name="T7" fmla="*/ 54 h 76"/>
                    <a:gd name="T8" fmla="*/ 73 w 88"/>
                    <a:gd name="T9" fmla="*/ 41 h 76"/>
                    <a:gd name="T10" fmla="*/ 87 w 88"/>
                    <a:gd name="T11" fmla="*/ 28 h 76"/>
                    <a:gd name="T12" fmla="*/ 79 w 88"/>
                    <a:gd name="T13" fmla="*/ 11 h 76"/>
                    <a:gd name="T14" fmla="*/ 71 w 88"/>
                    <a:gd name="T15" fmla="*/ 0 h 76"/>
                    <a:gd name="T16" fmla="*/ 0 w 88"/>
                    <a:gd name="T17" fmla="*/ 32 h 76"/>
                    <a:gd name="T18" fmla="*/ 3 w 88"/>
                    <a:gd name="T19" fmla="*/ 75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76"/>
                    <a:gd name="T32" fmla="*/ 88 w 88"/>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76">
                      <a:moveTo>
                        <a:pt x="3" y="75"/>
                      </a:moveTo>
                      <a:lnTo>
                        <a:pt x="25" y="73"/>
                      </a:lnTo>
                      <a:lnTo>
                        <a:pt x="40" y="65"/>
                      </a:lnTo>
                      <a:lnTo>
                        <a:pt x="58" y="54"/>
                      </a:lnTo>
                      <a:lnTo>
                        <a:pt x="73" y="41"/>
                      </a:lnTo>
                      <a:lnTo>
                        <a:pt x="87" y="28"/>
                      </a:lnTo>
                      <a:lnTo>
                        <a:pt x="79" y="11"/>
                      </a:lnTo>
                      <a:lnTo>
                        <a:pt x="71" y="0"/>
                      </a:lnTo>
                      <a:lnTo>
                        <a:pt x="0" y="32"/>
                      </a:lnTo>
                      <a:lnTo>
                        <a:pt x="3" y="75"/>
                      </a:lnTo>
                    </a:path>
                  </a:pathLst>
                </a:custGeom>
                <a:solidFill>
                  <a:srgbClr val="FF80FF"/>
                </a:solidFill>
                <a:ln w="12700" cap="rnd">
                  <a:solidFill>
                    <a:srgbClr val="800080"/>
                  </a:solidFill>
                  <a:round/>
                  <a:headEnd/>
                  <a:tailEnd/>
                </a:ln>
              </p:spPr>
              <p:txBody>
                <a:bodyPr/>
                <a:lstStyle/>
                <a:p>
                  <a:endParaRPr lang="tr-TR"/>
                </a:p>
              </p:txBody>
            </p:sp>
            <p:sp>
              <p:nvSpPr>
                <p:cNvPr id="142924" name="Freeform 314"/>
                <p:cNvSpPr>
                  <a:spLocks/>
                </p:cNvSpPr>
                <p:nvPr/>
              </p:nvSpPr>
              <p:spPr bwMode="auto">
                <a:xfrm>
                  <a:off x="4043" y="2789"/>
                  <a:ext cx="60" cy="34"/>
                </a:xfrm>
                <a:custGeom>
                  <a:avLst/>
                  <a:gdLst>
                    <a:gd name="T0" fmla="*/ 0 w 60"/>
                    <a:gd name="T1" fmla="*/ 33 h 34"/>
                    <a:gd name="T2" fmla="*/ 9 w 60"/>
                    <a:gd name="T3" fmla="*/ 32 h 34"/>
                    <a:gd name="T4" fmla="*/ 28 w 60"/>
                    <a:gd name="T5" fmla="*/ 24 h 34"/>
                    <a:gd name="T6" fmla="*/ 50 w 60"/>
                    <a:gd name="T7" fmla="*/ 11 h 34"/>
                    <a:gd name="T8" fmla="*/ 59 w 60"/>
                    <a:gd name="T9" fmla="*/ 0 h 34"/>
                    <a:gd name="T10" fmla="*/ 52 w 60"/>
                    <a:gd name="T11" fmla="*/ 4 h 34"/>
                    <a:gd name="T12" fmla="*/ 44 w 60"/>
                    <a:gd name="T13" fmla="*/ 9 h 34"/>
                    <a:gd name="T14" fmla="*/ 33 w 60"/>
                    <a:gd name="T15" fmla="*/ 15 h 34"/>
                    <a:gd name="T16" fmla="*/ 26 w 60"/>
                    <a:gd name="T17" fmla="*/ 18 h 34"/>
                    <a:gd name="T18" fmla="*/ 8 w 60"/>
                    <a:gd name="T19" fmla="*/ 23 h 34"/>
                    <a:gd name="T20" fmla="*/ 0 w 60"/>
                    <a:gd name="T21" fmla="*/ 3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34"/>
                    <a:gd name="T35" fmla="*/ 60 w 60"/>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34">
                      <a:moveTo>
                        <a:pt x="0" y="33"/>
                      </a:moveTo>
                      <a:lnTo>
                        <a:pt x="9" y="32"/>
                      </a:lnTo>
                      <a:lnTo>
                        <a:pt x="28" y="24"/>
                      </a:lnTo>
                      <a:lnTo>
                        <a:pt x="50" y="11"/>
                      </a:lnTo>
                      <a:lnTo>
                        <a:pt x="59" y="0"/>
                      </a:lnTo>
                      <a:lnTo>
                        <a:pt x="52" y="4"/>
                      </a:lnTo>
                      <a:lnTo>
                        <a:pt x="44" y="9"/>
                      </a:lnTo>
                      <a:lnTo>
                        <a:pt x="33" y="15"/>
                      </a:lnTo>
                      <a:lnTo>
                        <a:pt x="26" y="18"/>
                      </a:lnTo>
                      <a:lnTo>
                        <a:pt x="8" y="23"/>
                      </a:lnTo>
                      <a:lnTo>
                        <a:pt x="0" y="33"/>
                      </a:lnTo>
                    </a:path>
                  </a:pathLst>
                </a:custGeom>
                <a:solidFill>
                  <a:srgbClr val="800080"/>
                </a:solidFill>
                <a:ln w="12700" cap="rnd">
                  <a:noFill/>
                  <a:round/>
                  <a:headEnd/>
                  <a:tailEnd/>
                </a:ln>
              </p:spPr>
              <p:txBody>
                <a:bodyPr/>
                <a:lstStyle/>
                <a:p>
                  <a:endParaRPr lang="tr-TR"/>
                </a:p>
              </p:txBody>
            </p:sp>
            <p:sp>
              <p:nvSpPr>
                <p:cNvPr id="142925" name="Freeform 315"/>
                <p:cNvSpPr>
                  <a:spLocks/>
                </p:cNvSpPr>
                <p:nvPr/>
              </p:nvSpPr>
              <p:spPr bwMode="auto">
                <a:xfrm>
                  <a:off x="4058" y="2793"/>
                  <a:ext cx="35" cy="10"/>
                </a:xfrm>
                <a:custGeom>
                  <a:avLst/>
                  <a:gdLst>
                    <a:gd name="T0" fmla="*/ 0 w 35"/>
                    <a:gd name="T1" fmla="*/ 9 h 10"/>
                    <a:gd name="T2" fmla="*/ 15 w 35"/>
                    <a:gd name="T3" fmla="*/ 6 h 10"/>
                    <a:gd name="T4" fmla="*/ 34 w 35"/>
                    <a:gd name="T5" fmla="*/ 0 h 10"/>
                    <a:gd name="T6" fmla="*/ 14 w 35"/>
                    <a:gd name="T7" fmla="*/ 5 h 10"/>
                    <a:gd name="T8" fmla="*/ 0 w 35"/>
                    <a:gd name="T9" fmla="*/ 9 h 10"/>
                    <a:gd name="T10" fmla="*/ 0 60000 65536"/>
                    <a:gd name="T11" fmla="*/ 0 60000 65536"/>
                    <a:gd name="T12" fmla="*/ 0 60000 65536"/>
                    <a:gd name="T13" fmla="*/ 0 60000 65536"/>
                    <a:gd name="T14" fmla="*/ 0 60000 65536"/>
                    <a:gd name="T15" fmla="*/ 0 w 35"/>
                    <a:gd name="T16" fmla="*/ 0 h 10"/>
                    <a:gd name="T17" fmla="*/ 35 w 35"/>
                    <a:gd name="T18" fmla="*/ 10 h 10"/>
                  </a:gdLst>
                  <a:ahLst/>
                  <a:cxnLst>
                    <a:cxn ang="T10">
                      <a:pos x="T0" y="T1"/>
                    </a:cxn>
                    <a:cxn ang="T11">
                      <a:pos x="T2" y="T3"/>
                    </a:cxn>
                    <a:cxn ang="T12">
                      <a:pos x="T4" y="T5"/>
                    </a:cxn>
                    <a:cxn ang="T13">
                      <a:pos x="T6" y="T7"/>
                    </a:cxn>
                    <a:cxn ang="T14">
                      <a:pos x="T8" y="T9"/>
                    </a:cxn>
                  </a:cxnLst>
                  <a:rect l="T15" t="T16" r="T17" b="T18"/>
                  <a:pathLst>
                    <a:path w="35" h="10">
                      <a:moveTo>
                        <a:pt x="0" y="9"/>
                      </a:moveTo>
                      <a:lnTo>
                        <a:pt x="15" y="6"/>
                      </a:lnTo>
                      <a:lnTo>
                        <a:pt x="34" y="0"/>
                      </a:lnTo>
                      <a:lnTo>
                        <a:pt x="14" y="5"/>
                      </a:lnTo>
                      <a:lnTo>
                        <a:pt x="0" y="9"/>
                      </a:lnTo>
                    </a:path>
                  </a:pathLst>
                </a:custGeom>
                <a:solidFill>
                  <a:srgbClr val="800080"/>
                </a:solidFill>
                <a:ln w="12700" cap="rnd">
                  <a:noFill/>
                  <a:round/>
                  <a:headEnd/>
                  <a:tailEnd/>
                </a:ln>
              </p:spPr>
              <p:txBody>
                <a:bodyPr/>
                <a:lstStyle/>
                <a:p>
                  <a:endParaRPr lang="tr-TR"/>
                </a:p>
              </p:txBody>
            </p:sp>
          </p:grpSp>
          <p:grpSp>
            <p:nvGrpSpPr>
              <p:cNvPr id="142956" name="Group 316"/>
              <p:cNvGrpSpPr>
                <a:grpSpLocks/>
              </p:cNvGrpSpPr>
              <p:nvPr/>
            </p:nvGrpSpPr>
            <p:grpSpPr bwMode="auto">
              <a:xfrm>
                <a:off x="3919" y="2650"/>
                <a:ext cx="196" cy="194"/>
                <a:chOff x="3919" y="2650"/>
                <a:chExt cx="196" cy="194"/>
              </a:xfrm>
            </p:grpSpPr>
            <p:grpSp>
              <p:nvGrpSpPr>
                <p:cNvPr id="142959" name="Group 317"/>
                <p:cNvGrpSpPr>
                  <a:grpSpLocks/>
                </p:cNvGrpSpPr>
                <p:nvPr/>
              </p:nvGrpSpPr>
              <p:grpSpPr bwMode="auto">
                <a:xfrm>
                  <a:off x="3919" y="2650"/>
                  <a:ext cx="196" cy="194"/>
                  <a:chOff x="3919" y="2650"/>
                  <a:chExt cx="196" cy="194"/>
                </a:xfrm>
              </p:grpSpPr>
              <p:sp>
                <p:nvSpPr>
                  <p:cNvPr id="142916" name="Freeform 318"/>
                  <p:cNvSpPr>
                    <a:spLocks/>
                  </p:cNvSpPr>
                  <p:nvPr/>
                </p:nvSpPr>
                <p:spPr bwMode="auto">
                  <a:xfrm>
                    <a:off x="3919" y="2650"/>
                    <a:ext cx="196" cy="194"/>
                  </a:xfrm>
                  <a:custGeom>
                    <a:avLst/>
                    <a:gdLst>
                      <a:gd name="T0" fmla="*/ 37 w 196"/>
                      <a:gd name="T1" fmla="*/ 58 h 194"/>
                      <a:gd name="T2" fmla="*/ 41 w 196"/>
                      <a:gd name="T3" fmla="*/ 67 h 194"/>
                      <a:gd name="T4" fmla="*/ 43 w 196"/>
                      <a:gd name="T5" fmla="*/ 71 h 194"/>
                      <a:gd name="T6" fmla="*/ 38 w 196"/>
                      <a:gd name="T7" fmla="*/ 77 h 194"/>
                      <a:gd name="T8" fmla="*/ 28 w 196"/>
                      <a:gd name="T9" fmla="*/ 83 h 194"/>
                      <a:gd name="T10" fmla="*/ 29 w 196"/>
                      <a:gd name="T11" fmla="*/ 90 h 194"/>
                      <a:gd name="T12" fmla="*/ 26 w 196"/>
                      <a:gd name="T13" fmla="*/ 95 h 194"/>
                      <a:gd name="T14" fmla="*/ 16 w 196"/>
                      <a:gd name="T15" fmla="*/ 98 h 194"/>
                      <a:gd name="T16" fmla="*/ 0 w 196"/>
                      <a:gd name="T17" fmla="*/ 118 h 194"/>
                      <a:gd name="T18" fmla="*/ 0 w 196"/>
                      <a:gd name="T19" fmla="*/ 121 h 194"/>
                      <a:gd name="T20" fmla="*/ 6 w 196"/>
                      <a:gd name="T21" fmla="*/ 119 h 194"/>
                      <a:gd name="T22" fmla="*/ 26 w 196"/>
                      <a:gd name="T23" fmla="*/ 118 h 194"/>
                      <a:gd name="T24" fmla="*/ 40 w 196"/>
                      <a:gd name="T25" fmla="*/ 120 h 194"/>
                      <a:gd name="T26" fmla="*/ 51 w 196"/>
                      <a:gd name="T27" fmla="*/ 123 h 194"/>
                      <a:gd name="T28" fmla="*/ 63 w 196"/>
                      <a:gd name="T29" fmla="*/ 132 h 194"/>
                      <a:gd name="T30" fmla="*/ 68 w 196"/>
                      <a:gd name="T31" fmla="*/ 124 h 194"/>
                      <a:gd name="T32" fmla="*/ 83 w 196"/>
                      <a:gd name="T33" fmla="*/ 116 h 194"/>
                      <a:gd name="T34" fmla="*/ 88 w 196"/>
                      <a:gd name="T35" fmla="*/ 115 h 194"/>
                      <a:gd name="T36" fmla="*/ 85 w 196"/>
                      <a:gd name="T37" fmla="*/ 125 h 194"/>
                      <a:gd name="T38" fmla="*/ 78 w 196"/>
                      <a:gd name="T39" fmla="*/ 135 h 194"/>
                      <a:gd name="T40" fmla="*/ 85 w 196"/>
                      <a:gd name="T41" fmla="*/ 142 h 194"/>
                      <a:gd name="T42" fmla="*/ 97 w 196"/>
                      <a:gd name="T43" fmla="*/ 154 h 194"/>
                      <a:gd name="T44" fmla="*/ 103 w 196"/>
                      <a:gd name="T45" fmla="*/ 166 h 194"/>
                      <a:gd name="T46" fmla="*/ 107 w 196"/>
                      <a:gd name="T47" fmla="*/ 182 h 194"/>
                      <a:gd name="T48" fmla="*/ 105 w 196"/>
                      <a:gd name="T49" fmla="*/ 189 h 194"/>
                      <a:gd name="T50" fmla="*/ 104 w 196"/>
                      <a:gd name="T51" fmla="*/ 193 h 194"/>
                      <a:gd name="T52" fmla="*/ 122 w 196"/>
                      <a:gd name="T53" fmla="*/ 175 h 194"/>
                      <a:gd name="T54" fmla="*/ 136 w 196"/>
                      <a:gd name="T55" fmla="*/ 158 h 194"/>
                      <a:gd name="T56" fmla="*/ 148 w 196"/>
                      <a:gd name="T57" fmla="*/ 145 h 194"/>
                      <a:gd name="T58" fmla="*/ 153 w 196"/>
                      <a:gd name="T59" fmla="*/ 138 h 194"/>
                      <a:gd name="T60" fmla="*/ 168 w 196"/>
                      <a:gd name="T61" fmla="*/ 129 h 194"/>
                      <a:gd name="T62" fmla="*/ 175 w 196"/>
                      <a:gd name="T63" fmla="*/ 125 h 194"/>
                      <a:gd name="T64" fmla="*/ 187 w 196"/>
                      <a:gd name="T65" fmla="*/ 111 h 194"/>
                      <a:gd name="T66" fmla="*/ 194 w 196"/>
                      <a:gd name="T67" fmla="*/ 91 h 194"/>
                      <a:gd name="T68" fmla="*/ 195 w 196"/>
                      <a:gd name="T69" fmla="*/ 77 h 194"/>
                      <a:gd name="T70" fmla="*/ 194 w 196"/>
                      <a:gd name="T71" fmla="*/ 71 h 194"/>
                      <a:gd name="T72" fmla="*/ 190 w 196"/>
                      <a:gd name="T73" fmla="*/ 62 h 194"/>
                      <a:gd name="T74" fmla="*/ 182 w 196"/>
                      <a:gd name="T75" fmla="*/ 47 h 194"/>
                      <a:gd name="T76" fmla="*/ 177 w 196"/>
                      <a:gd name="T77" fmla="*/ 36 h 194"/>
                      <a:gd name="T78" fmla="*/ 168 w 196"/>
                      <a:gd name="T79" fmla="*/ 25 h 194"/>
                      <a:gd name="T80" fmla="*/ 165 w 196"/>
                      <a:gd name="T81" fmla="*/ 19 h 194"/>
                      <a:gd name="T82" fmla="*/ 156 w 196"/>
                      <a:gd name="T83" fmla="*/ 0 h 194"/>
                      <a:gd name="T84" fmla="*/ 140 w 196"/>
                      <a:gd name="T85" fmla="*/ 7 h 194"/>
                      <a:gd name="T86" fmla="*/ 109 w 196"/>
                      <a:gd name="T87" fmla="*/ 21 h 194"/>
                      <a:gd name="T88" fmla="*/ 70 w 196"/>
                      <a:gd name="T89" fmla="*/ 40 h 194"/>
                      <a:gd name="T90" fmla="*/ 37 w 196"/>
                      <a:gd name="T91" fmla="*/ 58 h 1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6"/>
                      <a:gd name="T139" fmla="*/ 0 h 194"/>
                      <a:gd name="T140" fmla="*/ 196 w 196"/>
                      <a:gd name="T141" fmla="*/ 194 h 19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6" h="194">
                        <a:moveTo>
                          <a:pt x="37" y="58"/>
                        </a:moveTo>
                        <a:lnTo>
                          <a:pt x="41" y="67"/>
                        </a:lnTo>
                        <a:lnTo>
                          <a:pt x="43" y="71"/>
                        </a:lnTo>
                        <a:lnTo>
                          <a:pt x="38" y="77"/>
                        </a:lnTo>
                        <a:lnTo>
                          <a:pt x="28" y="83"/>
                        </a:lnTo>
                        <a:lnTo>
                          <a:pt x="29" y="90"/>
                        </a:lnTo>
                        <a:lnTo>
                          <a:pt x="26" y="95"/>
                        </a:lnTo>
                        <a:lnTo>
                          <a:pt x="16" y="98"/>
                        </a:lnTo>
                        <a:lnTo>
                          <a:pt x="0" y="118"/>
                        </a:lnTo>
                        <a:lnTo>
                          <a:pt x="0" y="121"/>
                        </a:lnTo>
                        <a:lnTo>
                          <a:pt x="6" y="119"/>
                        </a:lnTo>
                        <a:lnTo>
                          <a:pt x="26" y="118"/>
                        </a:lnTo>
                        <a:lnTo>
                          <a:pt x="40" y="120"/>
                        </a:lnTo>
                        <a:lnTo>
                          <a:pt x="51" y="123"/>
                        </a:lnTo>
                        <a:lnTo>
                          <a:pt x="63" y="132"/>
                        </a:lnTo>
                        <a:lnTo>
                          <a:pt x="68" y="124"/>
                        </a:lnTo>
                        <a:lnTo>
                          <a:pt x="83" y="116"/>
                        </a:lnTo>
                        <a:lnTo>
                          <a:pt x="88" y="115"/>
                        </a:lnTo>
                        <a:lnTo>
                          <a:pt x="85" y="125"/>
                        </a:lnTo>
                        <a:lnTo>
                          <a:pt x="78" y="135"/>
                        </a:lnTo>
                        <a:lnTo>
                          <a:pt x="85" y="142"/>
                        </a:lnTo>
                        <a:lnTo>
                          <a:pt x="97" y="154"/>
                        </a:lnTo>
                        <a:lnTo>
                          <a:pt x="103" y="166"/>
                        </a:lnTo>
                        <a:lnTo>
                          <a:pt x="107" y="182"/>
                        </a:lnTo>
                        <a:lnTo>
                          <a:pt x="105" y="189"/>
                        </a:lnTo>
                        <a:lnTo>
                          <a:pt x="104" y="193"/>
                        </a:lnTo>
                        <a:lnTo>
                          <a:pt x="122" y="175"/>
                        </a:lnTo>
                        <a:lnTo>
                          <a:pt x="136" y="158"/>
                        </a:lnTo>
                        <a:lnTo>
                          <a:pt x="148" y="145"/>
                        </a:lnTo>
                        <a:lnTo>
                          <a:pt x="153" y="138"/>
                        </a:lnTo>
                        <a:lnTo>
                          <a:pt x="168" y="129"/>
                        </a:lnTo>
                        <a:lnTo>
                          <a:pt x="175" y="125"/>
                        </a:lnTo>
                        <a:lnTo>
                          <a:pt x="187" y="111"/>
                        </a:lnTo>
                        <a:lnTo>
                          <a:pt x="194" y="91"/>
                        </a:lnTo>
                        <a:lnTo>
                          <a:pt x="195" y="77"/>
                        </a:lnTo>
                        <a:lnTo>
                          <a:pt x="194" y="71"/>
                        </a:lnTo>
                        <a:lnTo>
                          <a:pt x="190" y="62"/>
                        </a:lnTo>
                        <a:lnTo>
                          <a:pt x="182" y="47"/>
                        </a:lnTo>
                        <a:lnTo>
                          <a:pt x="177" y="36"/>
                        </a:lnTo>
                        <a:lnTo>
                          <a:pt x="168" y="25"/>
                        </a:lnTo>
                        <a:lnTo>
                          <a:pt x="165" y="19"/>
                        </a:lnTo>
                        <a:lnTo>
                          <a:pt x="156" y="0"/>
                        </a:lnTo>
                        <a:lnTo>
                          <a:pt x="140" y="7"/>
                        </a:lnTo>
                        <a:lnTo>
                          <a:pt x="109" y="21"/>
                        </a:lnTo>
                        <a:lnTo>
                          <a:pt x="70" y="40"/>
                        </a:lnTo>
                        <a:lnTo>
                          <a:pt x="37" y="58"/>
                        </a:lnTo>
                      </a:path>
                    </a:pathLst>
                  </a:custGeom>
                  <a:solidFill>
                    <a:srgbClr val="FFC0FF"/>
                  </a:solidFill>
                  <a:ln w="12700" cap="rnd">
                    <a:solidFill>
                      <a:srgbClr val="800080"/>
                    </a:solidFill>
                    <a:round/>
                    <a:headEnd/>
                    <a:tailEnd/>
                  </a:ln>
                </p:spPr>
                <p:txBody>
                  <a:bodyPr/>
                  <a:lstStyle/>
                  <a:p>
                    <a:endParaRPr lang="tr-TR"/>
                  </a:p>
                </p:txBody>
              </p:sp>
              <p:sp>
                <p:nvSpPr>
                  <p:cNvPr id="142917" name="Freeform 319"/>
                  <p:cNvSpPr>
                    <a:spLocks/>
                  </p:cNvSpPr>
                  <p:nvPr/>
                </p:nvSpPr>
                <p:spPr bwMode="auto">
                  <a:xfrm>
                    <a:off x="3938" y="2740"/>
                    <a:ext cx="67" cy="11"/>
                  </a:xfrm>
                  <a:custGeom>
                    <a:avLst/>
                    <a:gdLst>
                      <a:gd name="T0" fmla="*/ 0 w 67"/>
                      <a:gd name="T1" fmla="*/ 6 h 11"/>
                      <a:gd name="T2" fmla="*/ 14 w 67"/>
                      <a:gd name="T3" fmla="*/ 4 h 11"/>
                      <a:gd name="T4" fmla="*/ 18 w 67"/>
                      <a:gd name="T5" fmla="*/ 4 h 11"/>
                      <a:gd name="T6" fmla="*/ 38 w 67"/>
                      <a:gd name="T7" fmla="*/ 6 h 11"/>
                      <a:gd name="T8" fmla="*/ 46 w 67"/>
                      <a:gd name="T9" fmla="*/ 8 h 11"/>
                      <a:gd name="T10" fmla="*/ 66 w 67"/>
                      <a:gd name="T11" fmla="*/ 10 h 11"/>
                      <a:gd name="T12" fmla="*/ 43 w 67"/>
                      <a:gd name="T13" fmla="*/ 4 h 11"/>
                      <a:gd name="T14" fmla="*/ 28 w 67"/>
                      <a:gd name="T15" fmla="*/ 1 h 11"/>
                      <a:gd name="T16" fmla="*/ 18 w 67"/>
                      <a:gd name="T17" fmla="*/ 0 h 11"/>
                      <a:gd name="T18" fmla="*/ 9 w 67"/>
                      <a:gd name="T19" fmla="*/ 0 h 11"/>
                      <a:gd name="T20" fmla="*/ 8 w 67"/>
                      <a:gd name="T21" fmla="*/ 3 h 11"/>
                      <a:gd name="T22" fmla="*/ 0 w 67"/>
                      <a:gd name="T23" fmla="*/ 6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11"/>
                      <a:gd name="T38" fmla="*/ 67 w 67"/>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11">
                        <a:moveTo>
                          <a:pt x="0" y="6"/>
                        </a:moveTo>
                        <a:lnTo>
                          <a:pt x="14" y="4"/>
                        </a:lnTo>
                        <a:lnTo>
                          <a:pt x="18" y="4"/>
                        </a:lnTo>
                        <a:lnTo>
                          <a:pt x="38" y="6"/>
                        </a:lnTo>
                        <a:lnTo>
                          <a:pt x="46" y="8"/>
                        </a:lnTo>
                        <a:lnTo>
                          <a:pt x="66" y="10"/>
                        </a:lnTo>
                        <a:lnTo>
                          <a:pt x="43" y="4"/>
                        </a:lnTo>
                        <a:lnTo>
                          <a:pt x="28" y="1"/>
                        </a:lnTo>
                        <a:lnTo>
                          <a:pt x="18" y="0"/>
                        </a:lnTo>
                        <a:lnTo>
                          <a:pt x="9" y="0"/>
                        </a:lnTo>
                        <a:lnTo>
                          <a:pt x="8" y="3"/>
                        </a:lnTo>
                        <a:lnTo>
                          <a:pt x="0" y="6"/>
                        </a:lnTo>
                      </a:path>
                    </a:pathLst>
                  </a:custGeom>
                  <a:solidFill>
                    <a:srgbClr val="800080"/>
                  </a:solidFill>
                  <a:ln w="12700" cap="rnd">
                    <a:noFill/>
                    <a:round/>
                    <a:headEnd/>
                    <a:tailEnd/>
                  </a:ln>
                </p:spPr>
                <p:txBody>
                  <a:bodyPr/>
                  <a:lstStyle/>
                  <a:p>
                    <a:endParaRPr lang="tr-TR"/>
                  </a:p>
                </p:txBody>
              </p:sp>
              <p:sp>
                <p:nvSpPr>
                  <p:cNvPr id="142918" name="Freeform 320"/>
                  <p:cNvSpPr>
                    <a:spLocks/>
                  </p:cNvSpPr>
                  <p:nvPr/>
                </p:nvSpPr>
                <p:spPr bwMode="auto">
                  <a:xfrm>
                    <a:off x="3956" y="2725"/>
                    <a:ext cx="82" cy="4"/>
                  </a:xfrm>
                  <a:custGeom>
                    <a:avLst/>
                    <a:gdLst>
                      <a:gd name="T0" fmla="*/ 0 w 82"/>
                      <a:gd name="T1" fmla="*/ 2 h 4"/>
                      <a:gd name="T2" fmla="*/ 12 w 82"/>
                      <a:gd name="T3" fmla="*/ 2 h 4"/>
                      <a:gd name="T4" fmla="*/ 18 w 82"/>
                      <a:gd name="T5" fmla="*/ 2 h 4"/>
                      <a:gd name="T6" fmla="*/ 36 w 82"/>
                      <a:gd name="T7" fmla="*/ 2 h 4"/>
                      <a:gd name="T8" fmla="*/ 44 w 82"/>
                      <a:gd name="T9" fmla="*/ 1 h 4"/>
                      <a:gd name="T10" fmla="*/ 63 w 82"/>
                      <a:gd name="T11" fmla="*/ 2 h 4"/>
                      <a:gd name="T12" fmla="*/ 81 w 82"/>
                      <a:gd name="T13" fmla="*/ 3 h 4"/>
                      <a:gd name="T14" fmla="*/ 71 w 82"/>
                      <a:gd name="T15" fmla="*/ 1 h 4"/>
                      <a:gd name="T16" fmla="*/ 49 w 82"/>
                      <a:gd name="T17" fmla="*/ 0 h 4"/>
                      <a:gd name="T18" fmla="*/ 40 w 82"/>
                      <a:gd name="T19" fmla="*/ 0 h 4"/>
                      <a:gd name="T20" fmla="*/ 24 w 82"/>
                      <a:gd name="T21" fmla="*/ 1 h 4"/>
                      <a:gd name="T22" fmla="*/ 8 w 82"/>
                      <a:gd name="T23" fmla="*/ 1 h 4"/>
                      <a:gd name="T24" fmla="*/ 5 w 82"/>
                      <a:gd name="T25" fmla="*/ 0 h 4"/>
                      <a:gd name="T26" fmla="*/ 0 w 82"/>
                      <a:gd name="T27" fmla="*/ 2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4"/>
                      <a:gd name="T44" fmla="*/ 82 w 82"/>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4">
                        <a:moveTo>
                          <a:pt x="0" y="2"/>
                        </a:moveTo>
                        <a:lnTo>
                          <a:pt x="12" y="2"/>
                        </a:lnTo>
                        <a:lnTo>
                          <a:pt x="18" y="2"/>
                        </a:lnTo>
                        <a:lnTo>
                          <a:pt x="36" y="2"/>
                        </a:lnTo>
                        <a:lnTo>
                          <a:pt x="44" y="1"/>
                        </a:lnTo>
                        <a:lnTo>
                          <a:pt x="63" y="2"/>
                        </a:lnTo>
                        <a:lnTo>
                          <a:pt x="81" y="3"/>
                        </a:lnTo>
                        <a:lnTo>
                          <a:pt x="71" y="1"/>
                        </a:lnTo>
                        <a:lnTo>
                          <a:pt x="49" y="0"/>
                        </a:lnTo>
                        <a:lnTo>
                          <a:pt x="40" y="0"/>
                        </a:lnTo>
                        <a:lnTo>
                          <a:pt x="24" y="1"/>
                        </a:lnTo>
                        <a:lnTo>
                          <a:pt x="8" y="1"/>
                        </a:lnTo>
                        <a:lnTo>
                          <a:pt x="5" y="0"/>
                        </a:lnTo>
                        <a:lnTo>
                          <a:pt x="0" y="2"/>
                        </a:lnTo>
                      </a:path>
                    </a:pathLst>
                  </a:custGeom>
                  <a:solidFill>
                    <a:srgbClr val="800080"/>
                  </a:solidFill>
                  <a:ln w="12700" cap="rnd">
                    <a:noFill/>
                    <a:round/>
                    <a:headEnd/>
                    <a:tailEnd/>
                  </a:ln>
                </p:spPr>
                <p:txBody>
                  <a:bodyPr/>
                  <a:lstStyle/>
                  <a:p>
                    <a:endParaRPr lang="tr-TR"/>
                  </a:p>
                </p:txBody>
              </p:sp>
              <p:sp>
                <p:nvSpPr>
                  <p:cNvPr id="142919" name="Freeform 321"/>
                  <p:cNvSpPr>
                    <a:spLocks/>
                  </p:cNvSpPr>
                  <p:nvPr/>
                </p:nvSpPr>
                <p:spPr bwMode="auto">
                  <a:xfrm>
                    <a:off x="3976" y="2736"/>
                    <a:ext cx="60" cy="24"/>
                  </a:xfrm>
                  <a:custGeom>
                    <a:avLst/>
                    <a:gdLst>
                      <a:gd name="T0" fmla="*/ 0 w 60"/>
                      <a:gd name="T1" fmla="*/ 0 h 24"/>
                      <a:gd name="T2" fmla="*/ 13 w 60"/>
                      <a:gd name="T3" fmla="*/ 2 h 24"/>
                      <a:gd name="T4" fmla="*/ 33 w 60"/>
                      <a:gd name="T5" fmla="*/ 6 h 24"/>
                      <a:gd name="T6" fmla="*/ 40 w 60"/>
                      <a:gd name="T7" fmla="*/ 10 h 24"/>
                      <a:gd name="T8" fmla="*/ 55 w 60"/>
                      <a:gd name="T9" fmla="*/ 18 h 24"/>
                      <a:gd name="T10" fmla="*/ 59 w 60"/>
                      <a:gd name="T11" fmla="*/ 23 h 24"/>
                      <a:gd name="T12" fmla="*/ 55 w 60"/>
                      <a:gd name="T13" fmla="*/ 14 h 24"/>
                      <a:gd name="T14" fmla="*/ 42 w 60"/>
                      <a:gd name="T15" fmla="*/ 8 h 24"/>
                      <a:gd name="T16" fmla="*/ 37 w 60"/>
                      <a:gd name="T17" fmla="*/ 4 h 24"/>
                      <a:gd name="T18" fmla="*/ 13 w 60"/>
                      <a:gd name="T19" fmla="*/ 0 h 24"/>
                      <a:gd name="T20" fmla="*/ 0 w 6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24"/>
                      <a:gd name="T35" fmla="*/ 60 w 6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24">
                        <a:moveTo>
                          <a:pt x="0" y="0"/>
                        </a:moveTo>
                        <a:lnTo>
                          <a:pt x="13" y="2"/>
                        </a:lnTo>
                        <a:lnTo>
                          <a:pt x="33" y="6"/>
                        </a:lnTo>
                        <a:lnTo>
                          <a:pt x="40" y="10"/>
                        </a:lnTo>
                        <a:lnTo>
                          <a:pt x="55" y="18"/>
                        </a:lnTo>
                        <a:lnTo>
                          <a:pt x="59" y="23"/>
                        </a:lnTo>
                        <a:lnTo>
                          <a:pt x="55" y="14"/>
                        </a:lnTo>
                        <a:lnTo>
                          <a:pt x="42" y="8"/>
                        </a:lnTo>
                        <a:lnTo>
                          <a:pt x="37" y="4"/>
                        </a:lnTo>
                        <a:lnTo>
                          <a:pt x="13" y="0"/>
                        </a:lnTo>
                        <a:lnTo>
                          <a:pt x="0" y="0"/>
                        </a:lnTo>
                      </a:path>
                    </a:pathLst>
                  </a:custGeom>
                  <a:solidFill>
                    <a:srgbClr val="800080"/>
                  </a:solidFill>
                  <a:ln w="12700" cap="rnd">
                    <a:noFill/>
                    <a:round/>
                    <a:headEnd/>
                    <a:tailEnd/>
                  </a:ln>
                </p:spPr>
                <p:txBody>
                  <a:bodyPr/>
                  <a:lstStyle/>
                  <a:p>
                    <a:endParaRPr lang="tr-TR"/>
                  </a:p>
                </p:txBody>
              </p:sp>
              <p:sp>
                <p:nvSpPr>
                  <p:cNvPr id="142920" name="Freeform 322"/>
                  <p:cNvSpPr>
                    <a:spLocks/>
                  </p:cNvSpPr>
                  <p:nvPr/>
                </p:nvSpPr>
                <p:spPr bwMode="auto">
                  <a:xfrm>
                    <a:off x="3960" y="2693"/>
                    <a:ext cx="70" cy="25"/>
                  </a:xfrm>
                  <a:custGeom>
                    <a:avLst/>
                    <a:gdLst>
                      <a:gd name="T0" fmla="*/ 3 w 70"/>
                      <a:gd name="T1" fmla="*/ 24 h 25"/>
                      <a:gd name="T2" fmla="*/ 16 w 70"/>
                      <a:gd name="T3" fmla="*/ 22 h 25"/>
                      <a:gd name="T4" fmla="*/ 27 w 70"/>
                      <a:gd name="T5" fmla="*/ 21 h 25"/>
                      <a:gd name="T6" fmla="*/ 48 w 70"/>
                      <a:gd name="T7" fmla="*/ 17 h 25"/>
                      <a:gd name="T8" fmla="*/ 55 w 70"/>
                      <a:gd name="T9" fmla="*/ 14 h 25"/>
                      <a:gd name="T10" fmla="*/ 62 w 70"/>
                      <a:gd name="T11" fmla="*/ 5 h 25"/>
                      <a:gd name="T12" fmla="*/ 69 w 70"/>
                      <a:gd name="T13" fmla="*/ 0 h 25"/>
                      <a:gd name="T14" fmla="*/ 57 w 70"/>
                      <a:gd name="T15" fmla="*/ 5 h 25"/>
                      <a:gd name="T16" fmla="*/ 52 w 70"/>
                      <a:gd name="T17" fmla="*/ 10 h 25"/>
                      <a:gd name="T18" fmla="*/ 41 w 70"/>
                      <a:gd name="T19" fmla="*/ 15 h 25"/>
                      <a:gd name="T20" fmla="*/ 27 w 70"/>
                      <a:gd name="T21" fmla="*/ 17 h 25"/>
                      <a:gd name="T22" fmla="*/ 16 w 70"/>
                      <a:gd name="T23" fmla="*/ 18 h 25"/>
                      <a:gd name="T24" fmla="*/ 0 w 70"/>
                      <a:gd name="T25" fmla="*/ 20 h 25"/>
                      <a:gd name="T26" fmla="*/ 3 w 70"/>
                      <a:gd name="T27" fmla="*/ 24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0"/>
                      <a:gd name="T43" fmla="*/ 0 h 25"/>
                      <a:gd name="T44" fmla="*/ 70 w 70"/>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0" h="25">
                        <a:moveTo>
                          <a:pt x="3" y="24"/>
                        </a:moveTo>
                        <a:lnTo>
                          <a:pt x="16" y="22"/>
                        </a:lnTo>
                        <a:lnTo>
                          <a:pt x="27" y="21"/>
                        </a:lnTo>
                        <a:lnTo>
                          <a:pt x="48" y="17"/>
                        </a:lnTo>
                        <a:lnTo>
                          <a:pt x="55" y="14"/>
                        </a:lnTo>
                        <a:lnTo>
                          <a:pt x="62" y="5"/>
                        </a:lnTo>
                        <a:lnTo>
                          <a:pt x="69" y="0"/>
                        </a:lnTo>
                        <a:lnTo>
                          <a:pt x="57" y="5"/>
                        </a:lnTo>
                        <a:lnTo>
                          <a:pt x="52" y="10"/>
                        </a:lnTo>
                        <a:lnTo>
                          <a:pt x="41" y="15"/>
                        </a:lnTo>
                        <a:lnTo>
                          <a:pt x="27" y="17"/>
                        </a:lnTo>
                        <a:lnTo>
                          <a:pt x="16" y="18"/>
                        </a:lnTo>
                        <a:lnTo>
                          <a:pt x="0" y="20"/>
                        </a:lnTo>
                        <a:lnTo>
                          <a:pt x="3" y="24"/>
                        </a:lnTo>
                      </a:path>
                    </a:pathLst>
                  </a:custGeom>
                  <a:solidFill>
                    <a:srgbClr val="800080"/>
                  </a:solidFill>
                  <a:ln w="12700" cap="rnd">
                    <a:noFill/>
                    <a:round/>
                    <a:headEnd/>
                    <a:tailEnd/>
                  </a:ln>
                </p:spPr>
                <p:txBody>
                  <a:bodyPr/>
                  <a:lstStyle/>
                  <a:p>
                    <a:endParaRPr lang="tr-TR"/>
                  </a:p>
                </p:txBody>
              </p:sp>
              <p:sp>
                <p:nvSpPr>
                  <p:cNvPr id="142921" name="Freeform 323"/>
                  <p:cNvSpPr>
                    <a:spLocks/>
                  </p:cNvSpPr>
                  <p:nvPr/>
                </p:nvSpPr>
                <p:spPr bwMode="auto">
                  <a:xfrm>
                    <a:off x="3956" y="2660"/>
                    <a:ext cx="93" cy="51"/>
                  </a:xfrm>
                  <a:custGeom>
                    <a:avLst/>
                    <a:gdLst>
                      <a:gd name="T0" fmla="*/ 2 w 93"/>
                      <a:gd name="T1" fmla="*/ 50 h 51"/>
                      <a:gd name="T2" fmla="*/ 18 w 93"/>
                      <a:gd name="T3" fmla="*/ 47 h 51"/>
                      <a:gd name="T4" fmla="*/ 24 w 93"/>
                      <a:gd name="T5" fmla="*/ 42 h 51"/>
                      <a:gd name="T6" fmla="*/ 40 w 93"/>
                      <a:gd name="T7" fmla="*/ 31 h 51"/>
                      <a:gd name="T8" fmla="*/ 61 w 93"/>
                      <a:gd name="T9" fmla="*/ 22 h 51"/>
                      <a:gd name="T10" fmla="*/ 83 w 93"/>
                      <a:gd name="T11" fmla="*/ 10 h 51"/>
                      <a:gd name="T12" fmla="*/ 87 w 93"/>
                      <a:gd name="T13" fmla="*/ 8 h 51"/>
                      <a:gd name="T14" fmla="*/ 92 w 93"/>
                      <a:gd name="T15" fmla="*/ 0 h 51"/>
                      <a:gd name="T16" fmla="*/ 66 w 93"/>
                      <a:gd name="T17" fmla="*/ 10 h 51"/>
                      <a:gd name="T18" fmla="*/ 48 w 93"/>
                      <a:gd name="T19" fmla="*/ 19 h 51"/>
                      <a:gd name="T20" fmla="*/ 39 w 93"/>
                      <a:gd name="T21" fmla="*/ 24 h 51"/>
                      <a:gd name="T22" fmla="*/ 29 w 93"/>
                      <a:gd name="T23" fmla="*/ 30 h 51"/>
                      <a:gd name="T24" fmla="*/ 19 w 93"/>
                      <a:gd name="T25" fmla="*/ 36 h 51"/>
                      <a:gd name="T26" fmla="*/ 10 w 93"/>
                      <a:gd name="T27" fmla="*/ 41 h 51"/>
                      <a:gd name="T28" fmla="*/ 0 w 93"/>
                      <a:gd name="T29" fmla="*/ 45 h 51"/>
                      <a:gd name="T30" fmla="*/ 2 w 93"/>
                      <a:gd name="T31" fmla="*/ 50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51"/>
                      <a:gd name="T50" fmla="*/ 93 w 93"/>
                      <a:gd name="T51" fmla="*/ 51 h 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51">
                        <a:moveTo>
                          <a:pt x="2" y="50"/>
                        </a:moveTo>
                        <a:lnTo>
                          <a:pt x="18" y="47"/>
                        </a:lnTo>
                        <a:lnTo>
                          <a:pt x="24" y="42"/>
                        </a:lnTo>
                        <a:lnTo>
                          <a:pt x="40" y="31"/>
                        </a:lnTo>
                        <a:lnTo>
                          <a:pt x="61" y="22"/>
                        </a:lnTo>
                        <a:lnTo>
                          <a:pt x="83" y="10"/>
                        </a:lnTo>
                        <a:lnTo>
                          <a:pt x="87" y="8"/>
                        </a:lnTo>
                        <a:lnTo>
                          <a:pt x="92" y="0"/>
                        </a:lnTo>
                        <a:lnTo>
                          <a:pt x="66" y="10"/>
                        </a:lnTo>
                        <a:lnTo>
                          <a:pt x="48" y="19"/>
                        </a:lnTo>
                        <a:lnTo>
                          <a:pt x="39" y="24"/>
                        </a:lnTo>
                        <a:lnTo>
                          <a:pt x="29" y="30"/>
                        </a:lnTo>
                        <a:lnTo>
                          <a:pt x="19" y="36"/>
                        </a:lnTo>
                        <a:lnTo>
                          <a:pt x="10" y="41"/>
                        </a:lnTo>
                        <a:lnTo>
                          <a:pt x="0" y="45"/>
                        </a:lnTo>
                        <a:lnTo>
                          <a:pt x="2" y="50"/>
                        </a:lnTo>
                      </a:path>
                    </a:pathLst>
                  </a:custGeom>
                  <a:solidFill>
                    <a:srgbClr val="800080"/>
                  </a:solidFill>
                  <a:ln w="12700" cap="rnd">
                    <a:noFill/>
                    <a:round/>
                    <a:headEnd/>
                    <a:tailEnd/>
                  </a:ln>
                </p:spPr>
                <p:txBody>
                  <a:bodyPr/>
                  <a:lstStyle/>
                  <a:p>
                    <a:endParaRPr lang="tr-TR"/>
                  </a:p>
                </p:txBody>
              </p:sp>
              <p:sp>
                <p:nvSpPr>
                  <p:cNvPr id="142922" name="Freeform 324"/>
                  <p:cNvSpPr>
                    <a:spLocks/>
                  </p:cNvSpPr>
                  <p:nvPr/>
                </p:nvSpPr>
                <p:spPr bwMode="auto">
                  <a:xfrm>
                    <a:off x="4038" y="2685"/>
                    <a:ext cx="17" cy="46"/>
                  </a:xfrm>
                  <a:custGeom>
                    <a:avLst/>
                    <a:gdLst>
                      <a:gd name="T0" fmla="*/ 15 w 17"/>
                      <a:gd name="T1" fmla="*/ 0 h 46"/>
                      <a:gd name="T2" fmla="*/ 5 w 17"/>
                      <a:gd name="T3" fmla="*/ 7 h 46"/>
                      <a:gd name="T4" fmla="*/ 0 w 17"/>
                      <a:gd name="T5" fmla="*/ 15 h 46"/>
                      <a:gd name="T6" fmla="*/ 0 w 17"/>
                      <a:gd name="T7" fmla="*/ 22 h 46"/>
                      <a:gd name="T8" fmla="*/ 4 w 17"/>
                      <a:gd name="T9" fmla="*/ 26 h 46"/>
                      <a:gd name="T10" fmla="*/ 11 w 17"/>
                      <a:gd name="T11" fmla="*/ 30 h 46"/>
                      <a:gd name="T12" fmla="*/ 15 w 17"/>
                      <a:gd name="T13" fmla="*/ 36 h 46"/>
                      <a:gd name="T14" fmla="*/ 12 w 17"/>
                      <a:gd name="T15" fmla="*/ 45 h 46"/>
                      <a:gd name="T16" fmla="*/ 16 w 17"/>
                      <a:gd name="T17" fmla="*/ 37 h 46"/>
                      <a:gd name="T18" fmla="*/ 15 w 17"/>
                      <a:gd name="T19" fmla="*/ 29 h 46"/>
                      <a:gd name="T20" fmla="*/ 7 w 17"/>
                      <a:gd name="T21" fmla="*/ 24 h 46"/>
                      <a:gd name="T22" fmla="*/ 4 w 17"/>
                      <a:gd name="T23" fmla="*/ 20 h 46"/>
                      <a:gd name="T24" fmla="*/ 4 w 17"/>
                      <a:gd name="T25" fmla="*/ 16 h 46"/>
                      <a:gd name="T26" fmla="*/ 6 w 17"/>
                      <a:gd name="T27" fmla="*/ 10 h 46"/>
                      <a:gd name="T28" fmla="*/ 15 w 17"/>
                      <a:gd name="T29" fmla="*/ 0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46"/>
                      <a:gd name="T47" fmla="*/ 17 w 17"/>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46">
                        <a:moveTo>
                          <a:pt x="15" y="0"/>
                        </a:moveTo>
                        <a:lnTo>
                          <a:pt x="5" y="7"/>
                        </a:lnTo>
                        <a:lnTo>
                          <a:pt x="0" y="15"/>
                        </a:lnTo>
                        <a:lnTo>
                          <a:pt x="0" y="22"/>
                        </a:lnTo>
                        <a:lnTo>
                          <a:pt x="4" y="26"/>
                        </a:lnTo>
                        <a:lnTo>
                          <a:pt x="11" y="30"/>
                        </a:lnTo>
                        <a:lnTo>
                          <a:pt x="15" y="36"/>
                        </a:lnTo>
                        <a:lnTo>
                          <a:pt x="12" y="45"/>
                        </a:lnTo>
                        <a:lnTo>
                          <a:pt x="16" y="37"/>
                        </a:lnTo>
                        <a:lnTo>
                          <a:pt x="15" y="29"/>
                        </a:lnTo>
                        <a:lnTo>
                          <a:pt x="7" y="24"/>
                        </a:lnTo>
                        <a:lnTo>
                          <a:pt x="4" y="20"/>
                        </a:lnTo>
                        <a:lnTo>
                          <a:pt x="4" y="16"/>
                        </a:lnTo>
                        <a:lnTo>
                          <a:pt x="6" y="10"/>
                        </a:lnTo>
                        <a:lnTo>
                          <a:pt x="15" y="0"/>
                        </a:lnTo>
                      </a:path>
                    </a:pathLst>
                  </a:custGeom>
                  <a:solidFill>
                    <a:srgbClr val="800080"/>
                  </a:solidFill>
                  <a:ln w="12700" cap="rnd">
                    <a:noFill/>
                    <a:round/>
                    <a:headEnd/>
                    <a:tailEnd/>
                  </a:ln>
                </p:spPr>
                <p:txBody>
                  <a:bodyPr/>
                  <a:lstStyle/>
                  <a:p>
                    <a:endParaRPr lang="tr-TR"/>
                  </a:p>
                </p:txBody>
              </p:sp>
            </p:grpSp>
            <p:sp>
              <p:nvSpPr>
                <p:cNvPr id="142915" name="Freeform 325"/>
                <p:cNvSpPr>
                  <a:spLocks/>
                </p:cNvSpPr>
                <p:nvPr/>
              </p:nvSpPr>
              <p:spPr bwMode="auto">
                <a:xfrm>
                  <a:off x="4016" y="2833"/>
                  <a:ext cx="5" cy="9"/>
                </a:xfrm>
                <a:custGeom>
                  <a:avLst/>
                  <a:gdLst>
                    <a:gd name="T0" fmla="*/ 4 w 5"/>
                    <a:gd name="T1" fmla="*/ 0 h 9"/>
                    <a:gd name="T2" fmla="*/ 2 w 5"/>
                    <a:gd name="T3" fmla="*/ 3 h 9"/>
                    <a:gd name="T4" fmla="*/ 0 w 5"/>
                    <a:gd name="T5" fmla="*/ 6 h 9"/>
                    <a:gd name="T6" fmla="*/ 1 w 5"/>
                    <a:gd name="T7" fmla="*/ 8 h 9"/>
                    <a:gd name="T8" fmla="*/ 3 w 5"/>
                    <a:gd name="T9" fmla="*/ 8 h 9"/>
                    <a:gd name="T10" fmla="*/ 4 w 5"/>
                    <a:gd name="T11" fmla="*/ 0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4" y="0"/>
                      </a:moveTo>
                      <a:lnTo>
                        <a:pt x="2" y="3"/>
                      </a:lnTo>
                      <a:lnTo>
                        <a:pt x="0" y="6"/>
                      </a:lnTo>
                      <a:lnTo>
                        <a:pt x="1" y="8"/>
                      </a:lnTo>
                      <a:lnTo>
                        <a:pt x="3" y="8"/>
                      </a:lnTo>
                      <a:lnTo>
                        <a:pt x="4" y="0"/>
                      </a:lnTo>
                    </a:path>
                  </a:pathLst>
                </a:custGeom>
                <a:solidFill>
                  <a:srgbClr val="800080"/>
                </a:solidFill>
                <a:ln w="12700" cap="rnd">
                  <a:noFill/>
                  <a:round/>
                  <a:headEnd/>
                  <a:tailEnd/>
                </a:ln>
              </p:spPr>
              <p:txBody>
                <a:bodyPr/>
                <a:lstStyle/>
                <a:p>
                  <a:endParaRPr lang="tr-TR"/>
                </a:p>
              </p:txBody>
            </p:sp>
          </p:grpSp>
        </p:grpSp>
        <p:sp>
          <p:nvSpPr>
            <p:cNvPr id="142815" name="Freeform 326"/>
            <p:cNvSpPr>
              <a:spLocks/>
            </p:cNvSpPr>
            <p:nvPr/>
          </p:nvSpPr>
          <p:spPr bwMode="auto">
            <a:xfrm>
              <a:off x="3560" y="2657"/>
              <a:ext cx="71" cy="32"/>
            </a:xfrm>
            <a:custGeom>
              <a:avLst/>
              <a:gdLst>
                <a:gd name="T0" fmla="*/ 29 w 71"/>
                <a:gd name="T1" fmla="*/ 2 h 32"/>
                <a:gd name="T2" fmla="*/ 68 w 71"/>
                <a:gd name="T3" fmla="*/ 12 h 32"/>
                <a:gd name="T4" fmla="*/ 69 w 71"/>
                <a:gd name="T5" fmla="*/ 15 h 32"/>
                <a:gd name="T6" fmla="*/ 70 w 71"/>
                <a:gd name="T7" fmla="*/ 20 h 32"/>
                <a:gd name="T8" fmla="*/ 68 w 71"/>
                <a:gd name="T9" fmla="*/ 28 h 32"/>
                <a:gd name="T10" fmla="*/ 65 w 71"/>
                <a:gd name="T11" fmla="*/ 30 h 32"/>
                <a:gd name="T12" fmla="*/ 59 w 71"/>
                <a:gd name="T13" fmla="*/ 31 h 32"/>
                <a:gd name="T14" fmla="*/ 0 w 71"/>
                <a:gd name="T15" fmla="*/ 18 h 32"/>
                <a:gd name="T16" fmla="*/ 10 w 71"/>
                <a:gd name="T17" fmla="*/ 0 h 32"/>
                <a:gd name="T18" fmla="*/ 29 w 71"/>
                <a:gd name="T19" fmla="*/ 2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32"/>
                <a:gd name="T32" fmla="*/ 71 w 71"/>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32">
                  <a:moveTo>
                    <a:pt x="29" y="2"/>
                  </a:moveTo>
                  <a:lnTo>
                    <a:pt x="68" y="12"/>
                  </a:lnTo>
                  <a:lnTo>
                    <a:pt x="69" y="15"/>
                  </a:lnTo>
                  <a:lnTo>
                    <a:pt x="70" y="20"/>
                  </a:lnTo>
                  <a:lnTo>
                    <a:pt x="68" y="28"/>
                  </a:lnTo>
                  <a:lnTo>
                    <a:pt x="65" y="30"/>
                  </a:lnTo>
                  <a:lnTo>
                    <a:pt x="59" y="31"/>
                  </a:lnTo>
                  <a:lnTo>
                    <a:pt x="0" y="18"/>
                  </a:lnTo>
                  <a:lnTo>
                    <a:pt x="10" y="0"/>
                  </a:lnTo>
                  <a:lnTo>
                    <a:pt x="29" y="2"/>
                  </a:lnTo>
                </a:path>
              </a:pathLst>
            </a:custGeom>
            <a:solidFill>
              <a:srgbClr val="808080"/>
            </a:solidFill>
            <a:ln w="12700" cap="rnd">
              <a:solidFill>
                <a:srgbClr val="404040"/>
              </a:solidFill>
              <a:round/>
              <a:headEnd/>
              <a:tailEnd/>
            </a:ln>
          </p:spPr>
          <p:txBody>
            <a:bodyPr/>
            <a:lstStyle/>
            <a:p>
              <a:endParaRPr lang="tr-TR"/>
            </a:p>
          </p:txBody>
        </p:sp>
        <p:grpSp>
          <p:nvGrpSpPr>
            <p:cNvPr id="142960" name="Group 327"/>
            <p:cNvGrpSpPr>
              <a:grpSpLocks/>
            </p:cNvGrpSpPr>
            <p:nvPr/>
          </p:nvGrpSpPr>
          <p:grpSpPr bwMode="auto">
            <a:xfrm>
              <a:off x="3213" y="2511"/>
              <a:ext cx="181" cy="168"/>
              <a:chOff x="3213" y="2511"/>
              <a:chExt cx="181" cy="168"/>
            </a:xfrm>
          </p:grpSpPr>
          <p:sp>
            <p:nvSpPr>
              <p:cNvPr id="142880" name="Line 328"/>
              <p:cNvSpPr>
                <a:spLocks noChangeShapeType="1"/>
              </p:cNvSpPr>
              <p:nvPr/>
            </p:nvSpPr>
            <p:spPr bwMode="auto">
              <a:xfrm flipH="1">
                <a:off x="3288" y="2542"/>
                <a:ext cx="52" cy="114"/>
              </a:xfrm>
              <a:prstGeom prst="line">
                <a:avLst/>
              </a:prstGeom>
              <a:noFill/>
              <a:ln w="12700">
                <a:solidFill>
                  <a:srgbClr val="000000"/>
                </a:solidFill>
                <a:round/>
                <a:headEnd/>
                <a:tailEnd/>
              </a:ln>
            </p:spPr>
            <p:txBody>
              <a:bodyPr wrap="none" anchor="ctr"/>
              <a:lstStyle/>
              <a:p>
                <a:endParaRPr lang="tr-TR"/>
              </a:p>
            </p:txBody>
          </p:sp>
          <p:sp>
            <p:nvSpPr>
              <p:cNvPr id="142881" name="Line 329"/>
              <p:cNvSpPr>
                <a:spLocks noChangeShapeType="1"/>
              </p:cNvSpPr>
              <p:nvPr/>
            </p:nvSpPr>
            <p:spPr bwMode="auto">
              <a:xfrm flipH="1">
                <a:off x="3297" y="2543"/>
                <a:ext cx="52" cy="114"/>
              </a:xfrm>
              <a:prstGeom prst="line">
                <a:avLst/>
              </a:prstGeom>
              <a:noFill/>
              <a:ln w="12700">
                <a:solidFill>
                  <a:srgbClr val="000000"/>
                </a:solidFill>
                <a:round/>
                <a:headEnd/>
                <a:tailEnd/>
              </a:ln>
            </p:spPr>
            <p:txBody>
              <a:bodyPr wrap="none" anchor="ctr"/>
              <a:lstStyle/>
              <a:p>
                <a:endParaRPr lang="tr-TR"/>
              </a:p>
            </p:txBody>
          </p:sp>
          <p:sp>
            <p:nvSpPr>
              <p:cNvPr id="142882" name="Line 330"/>
              <p:cNvSpPr>
                <a:spLocks noChangeShapeType="1"/>
              </p:cNvSpPr>
              <p:nvPr/>
            </p:nvSpPr>
            <p:spPr bwMode="auto">
              <a:xfrm flipH="1">
                <a:off x="3307" y="2548"/>
                <a:ext cx="51" cy="108"/>
              </a:xfrm>
              <a:prstGeom prst="line">
                <a:avLst/>
              </a:prstGeom>
              <a:noFill/>
              <a:ln w="12700">
                <a:solidFill>
                  <a:srgbClr val="000000"/>
                </a:solidFill>
                <a:round/>
                <a:headEnd/>
                <a:tailEnd/>
              </a:ln>
            </p:spPr>
            <p:txBody>
              <a:bodyPr wrap="none" anchor="ctr"/>
              <a:lstStyle/>
              <a:p>
                <a:endParaRPr lang="tr-TR"/>
              </a:p>
            </p:txBody>
          </p:sp>
          <p:sp>
            <p:nvSpPr>
              <p:cNvPr id="142883" name="Line 331"/>
              <p:cNvSpPr>
                <a:spLocks noChangeShapeType="1"/>
              </p:cNvSpPr>
              <p:nvPr/>
            </p:nvSpPr>
            <p:spPr bwMode="auto">
              <a:xfrm flipH="1">
                <a:off x="3319" y="2553"/>
                <a:ext cx="50" cy="104"/>
              </a:xfrm>
              <a:prstGeom prst="line">
                <a:avLst/>
              </a:prstGeom>
              <a:noFill/>
              <a:ln w="12700">
                <a:solidFill>
                  <a:srgbClr val="000000"/>
                </a:solidFill>
                <a:round/>
                <a:headEnd/>
                <a:tailEnd/>
              </a:ln>
            </p:spPr>
            <p:txBody>
              <a:bodyPr wrap="none" anchor="ctr"/>
              <a:lstStyle/>
              <a:p>
                <a:endParaRPr lang="tr-TR"/>
              </a:p>
            </p:txBody>
          </p:sp>
          <p:sp>
            <p:nvSpPr>
              <p:cNvPr id="142884" name="Line 332"/>
              <p:cNvSpPr>
                <a:spLocks noChangeShapeType="1"/>
              </p:cNvSpPr>
              <p:nvPr/>
            </p:nvSpPr>
            <p:spPr bwMode="auto">
              <a:xfrm flipH="1">
                <a:off x="3328" y="2557"/>
                <a:ext cx="49" cy="99"/>
              </a:xfrm>
              <a:prstGeom prst="line">
                <a:avLst/>
              </a:prstGeom>
              <a:noFill/>
              <a:ln w="12700">
                <a:solidFill>
                  <a:srgbClr val="000000"/>
                </a:solidFill>
                <a:round/>
                <a:headEnd/>
                <a:tailEnd/>
              </a:ln>
            </p:spPr>
            <p:txBody>
              <a:bodyPr wrap="none" anchor="ctr"/>
              <a:lstStyle/>
              <a:p>
                <a:endParaRPr lang="tr-TR"/>
              </a:p>
            </p:txBody>
          </p:sp>
          <p:sp>
            <p:nvSpPr>
              <p:cNvPr id="142885" name="Line 333"/>
              <p:cNvSpPr>
                <a:spLocks noChangeShapeType="1"/>
              </p:cNvSpPr>
              <p:nvPr/>
            </p:nvSpPr>
            <p:spPr bwMode="auto">
              <a:xfrm flipV="1">
                <a:off x="3359" y="2535"/>
                <a:ext cx="0" cy="144"/>
              </a:xfrm>
              <a:prstGeom prst="line">
                <a:avLst/>
              </a:prstGeom>
              <a:noFill/>
              <a:ln w="12700">
                <a:solidFill>
                  <a:srgbClr val="000000"/>
                </a:solidFill>
                <a:round/>
                <a:headEnd/>
                <a:tailEnd/>
              </a:ln>
            </p:spPr>
            <p:txBody>
              <a:bodyPr wrap="none" anchor="ctr"/>
              <a:lstStyle/>
              <a:p>
                <a:endParaRPr lang="tr-TR"/>
              </a:p>
            </p:txBody>
          </p:sp>
          <p:sp>
            <p:nvSpPr>
              <p:cNvPr id="142886" name="Line 334"/>
              <p:cNvSpPr>
                <a:spLocks noChangeShapeType="1"/>
              </p:cNvSpPr>
              <p:nvPr/>
            </p:nvSpPr>
            <p:spPr bwMode="auto">
              <a:xfrm flipV="1">
                <a:off x="3367" y="2544"/>
                <a:ext cx="5" cy="132"/>
              </a:xfrm>
              <a:prstGeom prst="line">
                <a:avLst/>
              </a:prstGeom>
              <a:noFill/>
              <a:ln w="12700">
                <a:solidFill>
                  <a:srgbClr val="000000"/>
                </a:solidFill>
                <a:round/>
                <a:headEnd/>
                <a:tailEnd/>
              </a:ln>
            </p:spPr>
            <p:txBody>
              <a:bodyPr wrap="none" anchor="ctr"/>
              <a:lstStyle/>
              <a:p>
                <a:endParaRPr lang="tr-TR"/>
              </a:p>
            </p:txBody>
          </p:sp>
          <p:sp>
            <p:nvSpPr>
              <p:cNvPr id="142887" name="Line 335"/>
              <p:cNvSpPr>
                <a:spLocks noChangeShapeType="1"/>
              </p:cNvSpPr>
              <p:nvPr/>
            </p:nvSpPr>
            <p:spPr bwMode="auto">
              <a:xfrm flipV="1">
                <a:off x="3378" y="2550"/>
                <a:ext cx="1" cy="124"/>
              </a:xfrm>
              <a:prstGeom prst="line">
                <a:avLst/>
              </a:prstGeom>
              <a:noFill/>
              <a:ln w="12700">
                <a:solidFill>
                  <a:srgbClr val="000000"/>
                </a:solidFill>
                <a:round/>
                <a:headEnd/>
                <a:tailEnd/>
              </a:ln>
            </p:spPr>
            <p:txBody>
              <a:bodyPr wrap="none" anchor="ctr"/>
              <a:lstStyle/>
              <a:p>
                <a:endParaRPr lang="tr-TR"/>
              </a:p>
            </p:txBody>
          </p:sp>
          <p:sp>
            <p:nvSpPr>
              <p:cNvPr id="142888" name="Line 336"/>
              <p:cNvSpPr>
                <a:spLocks noChangeShapeType="1"/>
              </p:cNvSpPr>
              <p:nvPr/>
            </p:nvSpPr>
            <p:spPr bwMode="auto">
              <a:xfrm flipH="1">
                <a:off x="3277" y="2537"/>
                <a:ext cx="52" cy="114"/>
              </a:xfrm>
              <a:prstGeom prst="line">
                <a:avLst/>
              </a:prstGeom>
              <a:noFill/>
              <a:ln w="12700">
                <a:solidFill>
                  <a:srgbClr val="000000"/>
                </a:solidFill>
                <a:round/>
                <a:headEnd/>
                <a:tailEnd/>
              </a:ln>
            </p:spPr>
            <p:txBody>
              <a:bodyPr wrap="none" anchor="ctr"/>
              <a:lstStyle/>
              <a:p>
                <a:endParaRPr lang="tr-TR"/>
              </a:p>
            </p:txBody>
          </p:sp>
          <p:sp>
            <p:nvSpPr>
              <p:cNvPr id="142889" name="Line 337"/>
              <p:cNvSpPr>
                <a:spLocks noChangeShapeType="1"/>
              </p:cNvSpPr>
              <p:nvPr/>
            </p:nvSpPr>
            <p:spPr bwMode="auto">
              <a:xfrm flipH="1">
                <a:off x="3267" y="2534"/>
                <a:ext cx="54" cy="116"/>
              </a:xfrm>
              <a:prstGeom prst="line">
                <a:avLst/>
              </a:prstGeom>
              <a:noFill/>
              <a:ln w="12700">
                <a:solidFill>
                  <a:srgbClr val="000000"/>
                </a:solidFill>
                <a:round/>
                <a:headEnd/>
                <a:tailEnd/>
              </a:ln>
            </p:spPr>
            <p:txBody>
              <a:bodyPr wrap="none" anchor="ctr"/>
              <a:lstStyle/>
              <a:p>
                <a:endParaRPr lang="tr-TR"/>
              </a:p>
            </p:txBody>
          </p:sp>
          <p:sp>
            <p:nvSpPr>
              <p:cNvPr id="142890" name="Line 338"/>
              <p:cNvSpPr>
                <a:spLocks noChangeShapeType="1"/>
              </p:cNvSpPr>
              <p:nvPr/>
            </p:nvSpPr>
            <p:spPr bwMode="auto">
              <a:xfrm flipH="1">
                <a:off x="3255" y="2534"/>
                <a:ext cx="55" cy="114"/>
              </a:xfrm>
              <a:prstGeom prst="line">
                <a:avLst/>
              </a:prstGeom>
              <a:noFill/>
              <a:ln w="12700">
                <a:solidFill>
                  <a:srgbClr val="000000"/>
                </a:solidFill>
                <a:round/>
                <a:headEnd/>
                <a:tailEnd/>
              </a:ln>
            </p:spPr>
            <p:txBody>
              <a:bodyPr wrap="none" anchor="ctr"/>
              <a:lstStyle/>
              <a:p>
                <a:endParaRPr lang="tr-TR"/>
              </a:p>
            </p:txBody>
          </p:sp>
          <p:sp>
            <p:nvSpPr>
              <p:cNvPr id="142891" name="Line 339"/>
              <p:cNvSpPr>
                <a:spLocks noChangeShapeType="1"/>
              </p:cNvSpPr>
              <p:nvPr/>
            </p:nvSpPr>
            <p:spPr bwMode="auto">
              <a:xfrm flipV="1">
                <a:off x="3267" y="2511"/>
                <a:ext cx="7" cy="157"/>
              </a:xfrm>
              <a:prstGeom prst="line">
                <a:avLst/>
              </a:prstGeom>
              <a:noFill/>
              <a:ln w="12700">
                <a:solidFill>
                  <a:srgbClr val="000000"/>
                </a:solidFill>
                <a:round/>
                <a:headEnd/>
                <a:tailEnd/>
              </a:ln>
            </p:spPr>
            <p:txBody>
              <a:bodyPr wrap="none" anchor="ctr"/>
              <a:lstStyle/>
              <a:p>
                <a:endParaRPr lang="tr-TR"/>
              </a:p>
            </p:txBody>
          </p:sp>
          <p:sp>
            <p:nvSpPr>
              <p:cNvPr id="142892" name="Line 340"/>
              <p:cNvSpPr>
                <a:spLocks noChangeShapeType="1"/>
              </p:cNvSpPr>
              <p:nvPr/>
            </p:nvSpPr>
            <p:spPr bwMode="auto">
              <a:xfrm flipH="1">
                <a:off x="3236" y="2536"/>
                <a:ext cx="53" cy="100"/>
              </a:xfrm>
              <a:prstGeom prst="line">
                <a:avLst/>
              </a:prstGeom>
              <a:noFill/>
              <a:ln w="12700">
                <a:solidFill>
                  <a:srgbClr val="000000"/>
                </a:solidFill>
                <a:round/>
                <a:headEnd/>
                <a:tailEnd/>
              </a:ln>
            </p:spPr>
            <p:txBody>
              <a:bodyPr wrap="none" anchor="ctr"/>
              <a:lstStyle/>
              <a:p>
                <a:endParaRPr lang="tr-TR"/>
              </a:p>
            </p:txBody>
          </p:sp>
          <p:sp>
            <p:nvSpPr>
              <p:cNvPr id="142893" name="Line 341"/>
              <p:cNvSpPr>
                <a:spLocks noChangeShapeType="1"/>
              </p:cNvSpPr>
              <p:nvPr/>
            </p:nvSpPr>
            <p:spPr bwMode="auto">
              <a:xfrm flipH="1">
                <a:off x="3228" y="2536"/>
                <a:ext cx="51" cy="91"/>
              </a:xfrm>
              <a:prstGeom prst="line">
                <a:avLst/>
              </a:prstGeom>
              <a:noFill/>
              <a:ln w="12700">
                <a:solidFill>
                  <a:srgbClr val="000000"/>
                </a:solidFill>
                <a:round/>
                <a:headEnd/>
                <a:tailEnd/>
              </a:ln>
            </p:spPr>
            <p:txBody>
              <a:bodyPr wrap="none" anchor="ctr"/>
              <a:lstStyle/>
              <a:p>
                <a:endParaRPr lang="tr-TR"/>
              </a:p>
            </p:txBody>
          </p:sp>
          <p:sp>
            <p:nvSpPr>
              <p:cNvPr id="142894" name="Line 342"/>
              <p:cNvSpPr>
                <a:spLocks noChangeShapeType="1"/>
              </p:cNvSpPr>
              <p:nvPr/>
            </p:nvSpPr>
            <p:spPr bwMode="auto">
              <a:xfrm flipH="1">
                <a:off x="3221" y="2542"/>
                <a:ext cx="49" cy="75"/>
              </a:xfrm>
              <a:prstGeom prst="line">
                <a:avLst/>
              </a:prstGeom>
              <a:noFill/>
              <a:ln w="12700">
                <a:solidFill>
                  <a:srgbClr val="000000"/>
                </a:solidFill>
                <a:round/>
                <a:headEnd/>
                <a:tailEnd/>
              </a:ln>
            </p:spPr>
            <p:txBody>
              <a:bodyPr wrap="none" anchor="ctr"/>
              <a:lstStyle/>
              <a:p>
                <a:endParaRPr lang="tr-TR"/>
              </a:p>
            </p:txBody>
          </p:sp>
          <p:sp>
            <p:nvSpPr>
              <p:cNvPr id="142895" name="Line 343"/>
              <p:cNvSpPr>
                <a:spLocks noChangeShapeType="1"/>
              </p:cNvSpPr>
              <p:nvPr/>
            </p:nvSpPr>
            <p:spPr bwMode="auto">
              <a:xfrm flipH="1">
                <a:off x="3213" y="2548"/>
                <a:ext cx="44" cy="58"/>
              </a:xfrm>
              <a:prstGeom prst="line">
                <a:avLst/>
              </a:prstGeom>
              <a:noFill/>
              <a:ln w="12700">
                <a:solidFill>
                  <a:srgbClr val="000000"/>
                </a:solidFill>
                <a:round/>
                <a:headEnd/>
                <a:tailEnd/>
              </a:ln>
            </p:spPr>
            <p:txBody>
              <a:bodyPr wrap="none" anchor="ctr"/>
              <a:lstStyle/>
              <a:p>
                <a:endParaRPr lang="tr-TR"/>
              </a:p>
            </p:txBody>
          </p:sp>
          <p:sp>
            <p:nvSpPr>
              <p:cNvPr id="142896" name="Line 344"/>
              <p:cNvSpPr>
                <a:spLocks noChangeShapeType="1"/>
              </p:cNvSpPr>
              <p:nvPr/>
            </p:nvSpPr>
            <p:spPr bwMode="auto">
              <a:xfrm>
                <a:off x="3232" y="2581"/>
                <a:ext cx="160" cy="20"/>
              </a:xfrm>
              <a:prstGeom prst="line">
                <a:avLst/>
              </a:prstGeom>
              <a:noFill/>
              <a:ln w="12700">
                <a:solidFill>
                  <a:srgbClr val="000000"/>
                </a:solidFill>
                <a:round/>
                <a:headEnd/>
                <a:tailEnd/>
              </a:ln>
            </p:spPr>
            <p:txBody>
              <a:bodyPr wrap="none" anchor="ctr"/>
              <a:lstStyle/>
              <a:p>
                <a:endParaRPr lang="tr-TR"/>
              </a:p>
            </p:txBody>
          </p:sp>
          <p:sp>
            <p:nvSpPr>
              <p:cNvPr id="142897" name="Line 345"/>
              <p:cNvSpPr>
                <a:spLocks noChangeShapeType="1"/>
              </p:cNvSpPr>
              <p:nvPr/>
            </p:nvSpPr>
            <p:spPr bwMode="auto">
              <a:xfrm>
                <a:off x="3231" y="2591"/>
                <a:ext cx="158" cy="18"/>
              </a:xfrm>
              <a:prstGeom prst="line">
                <a:avLst/>
              </a:prstGeom>
              <a:noFill/>
              <a:ln w="12700">
                <a:solidFill>
                  <a:srgbClr val="000000"/>
                </a:solidFill>
                <a:round/>
                <a:headEnd/>
                <a:tailEnd/>
              </a:ln>
            </p:spPr>
            <p:txBody>
              <a:bodyPr wrap="none" anchor="ctr"/>
              <a:lstStyle/>
              <a:p>
                <a:endParaRPr lang="tr-TR"/>
              </a:p>
            </p:txBody>
          </p:sp>
          <p:sp>
            <p:nvSpPr>
              <p:cNvPr id="142898" name="Line 346"/>
              <p:cNvSpPr>
                <a:spLocks noChangeShapeType="1"/>
              </p:cNvSpPr>
              <p:nvPr/>
            </p:nvSpPr>
            <p:spPr bwMode="auto">
              <a:xfrm>
                <a:off x="3231" y="2599"/>
                <a:ext cx="158" cy="18"/>
              </a:xfrm>
              <a:prstGeom prst="line">
                <a:avLst/>
              </a:prstGeom>
              <a:noFill/>
              <a:ln w="12700">
                <a:solidFill>
                  <a:srgbClr val="000000"/>
                </a:solidFill>
                <a:round/>
                <a:headEnd/>
                <a:tailEnd/>
              </a:ln>
            </p:spPr>
            <p:txBody>
              <a:bodyPr wrap="none" anchor="ctr"/>
              <a:lstStyle/>
              <a:p>
                <a:endParaRPr lang="tr-TR"/>
              </a:p>
            </p:txBody>
          </p:sp>
          <p:sp>
            <p:nvSpPr>
              <p:cNvPr id="142899" name="Line 347"/>
              <p:cNvSpPr>
                <a:spLocks noChangeShapeType="1"/>
              </p:cNvSpPr>
              <p:nvPr/>
            </p:nvSpPr>
            <p:spPr bwMode="auto">
              <a:xfrm>
                <a:off x="3231" y="2608"/>
                <a:ext cx="154" cy="17"/>
              </a:xfrm>
              <a:prstGeom prst="line">
                <a:avLst/>
              </a:prstGeom>
              <a:noFill/>
              <a:ln w="12700">
                <a:solidFill>
                  <a:srgbClr val="000000"/>
                </a:solidFill>
                <a:round/>
                <a:headEnd/>
                <a:tailEnd/>
              </a:ln>
            </p:spPr>
            <p:txBody>
              <a:bodyPr wrap="none" anchor="ctr"/>
              <a:lstStyle/>
              <a:p>
                <a:endParaRPr lang="tr-TR"/>
              </a:p>
            </p:txBody>
          </p:sp>
          <p:sp>
            <p:nvSpPr>
              <p:cNvPr id="142900" name="Line 348"/>
              <p:cNvSpPr>
                <a:spLocks noChangeShapeType="1"/>
              </p:cNvSpPr>
              <p:nvPr/>
            </p:nvSpPr>
            <p:spPr bwMode="auto">
              <a:xfrm>
                <a:off x="3232" y="2619"/>
                <a:ext cx="144" cy="14"/>
              </a:xfrm>
              <a:prstGeom prst="line">
                <a:avLst/>
              </a:prstGeom>
              <a:noFill/>
              <a:ln w="12700">
                <a:solidFill>
                  <a:srgbClr val="000000"/>
                </a:solidFill>
                <a:round/>
                <a:headEnd/>
                <a:tailEnd/>
              </a:ln>
            </p:spPr>
            <p:txBody>
              <a:bodyPr wrap="none" anchor="ctr"/>
              <a:lstStyle/>
              <a:p>
                <a:endParaRPr lang="tr-TR"/>
              </a:p>
            </p:txBody>
          </p:sp>
          <p:sp>
            <p:nvSpPr>
              <p:cNvPr id="142901" name="Line 349"/>
              <p:cNvSpPr>
                <a:spLocks noChangeShapeType="1"/>
              </p:cNvSpPr>
              <p:nvPr/>
            </p:nvSpPr>
            <p:spPr bwMode="auto">
              <a:xfrm>
                <a:off x="3236" y="2627"/>
                <a:ext cx="139" cy="12"/>
              </a:xfrm>
              <a:prstGeom prst="line">
                <a:avLst/>
              </a:prstGeom>
              <a:noFill/>
              <a:ln w="12700">
                <a:solidFill>
                  <a:srgbClr val="000000"/>
                </a:solidFill>
                <a:round/>
                <a:headEnd/>
                <a:tailEnd/>
              </a:ln>
            </p:spPr>
            <p:txBody>
              <a:bodyPr wrap="none" anchor="ctr"/>
              <a:lstStyle/>
              <a:p>
                <a:endParaRPr lang="tr-TR"/>
              </a:p>
            </p:txBody>
          </p:sp>
          <p:sp>
            <p:nvSpPr>
              <p:cNvPr id="142902" name="Line 350"/>
              <p:cNvSpPr>
                <a:spLocks noChangeShapeType="1"/>
              </p:cNvSpPr>
              <p:nvPr/>
            </p:nvSpPr>
            <p:spPr bwMode="auto">
              <a:xfrm>
                <a:off x="3241" y="2636"/>
                <a:ext cx="121" cy="9"/>
              </a:xfrm>
              <a:prstGeom prst="line">
                <a:avLst/>
              </a:prstGeom>
              <a:noFill/>
              <a:ln w="12700">
                <a:solidFill>
                  <a:srgbClr val="000000"/>
                </a:solidFill>
                <a:round/>
                <a:headEnd/>
                <a:tailEnd/>
              </a:ln>
            </p:spPr>
            <p:txBody>
              <a:bodyPr wrap="none" anchor="ctr"/>
              <a:lstStyle/>
              <a:p>
                <a:endParaRPr lang="tr-TR"/>
              </a:p>
            </p:txBody>
          </p:sp>
          <p:sp>
            <p:nvSpPr>
              <p:cNvPr id="142903" name="Line 351"/>
              <p:cNvSpPr>
                <a:spLocks noChangeShapeType="1"/>
              </p:cNvSpPr>
              <p:nvPr/>
            </p:nvSpPr>
            <p:spPr bwMode="auto">
              <a:xfrm>
                <a:off x="3247" y="2647"/>
                <a:ext cx="105" cy="4"/>
              </a:xfrm>
              <a:prstGeom prst="line">
                <a:avLst/>
              </a:prstGeom>
              <a:noFill/>
              <a:ln w="12700">
                <a:solidFill>
                  <a:srgbClr val="000000"/>
                </a:solidFill>
                <a:round/>
                <a:headEnd/>
                <a:tailEnd/>
              </a:ln>
            </p:spPr>
            <p:txBody>
              <a:bodyPr wrap="none" anchor="ctr"/>
              <a:lstStyle/>
              <a:p>
                <a:endParaRPr lang="tr-TR"/>
              </a:p>
            </p:txBody>
          </p:sp>
          <p:sp>
            <p:nvSpPr>
              <p:cNvPr id="142904" name="Line 352"/>
              <p:cNvSpPr>
                <a:spLocks noChangeShapeType="1"/>
              </p:cNvSpPr>
              <p:nvPr/>
            </p:nvSpPr>
            <p:spPr bwMode="auto">
              <a:xfrm>
                <a:off x="3236" y="2575"/>
                <a:ext cx="158" cy="16"/>
              </a:xfrm>
              <a:prstGeom prst="line">
                <a:avLst/>
              </a:prstGeom>
              <a:noFill/>
              <a:ln w="12700">
                <a:solidFill>
                  <a:srgbClr val="000000"/>
                </a:solidFill>
                <a:round/>
                <a:headEnd/>
                <a:tailEnd/>
              </a:ln>
            </p:spPr>
            <p:txBody>
              <a:bodyPr wrap="none" anchor="ctr"/>
              <a:lstStyle/>
              <a:p>
                <a:endParaRPr lang="tr-TR"/>
              </a:p>
            </p:txBody>
          </p:sp>
          <p:sp>
            <p:nvSpPr>
              <p:cNvPr id="142905" name="Line 353"/>
              <p:cNvSpPr>
                <a:spLocks noChangeShapeType="1"/>
              </p:cNvSpPr>
              <p:nvPr/>
            </p:nvSpPr>
            <p:spPr bwMode="auto">
              <a:xfrm>
                <a:off x="3239" y="2567"/>
                <a:ext cx="155" cy="15"/>
              </a:xfrm>
              <a:prstGeom prst="line">
                <a:avLst/>
              </a:prstGeom>
              <a:noFill/>
              <a:ln w="12700">
                <a:solidFill>
                  <a:srgbClr val="000000"/>
                </a:solidFill>
                <a:round/>
                <a:headEnd/>
                <a:tailEnd/>
              </a:ln>
            </p:spPr>
            <p:txBody>
              <a:bodyPr wrap="none" anchor="ctr"/>
              <a:lstStyle/>
              <a:p>
                <a:endParaRPr lang="tr-TR"/>
              </a:p>
            </p:txBody>
          </p:sp>
          <p:sp>
            <p:nvSpPr>
              <p:cNvPr id="142906" name="Line 354"/>
              <p:cNvSpPr>
                <a:spLocks noChangeShapeType="1"/>
              </p:cNvSpPr>
              <p:nvPr/>
            </p:nvSpPr>
            <p:spPr bwMode="auto">
              <a:xfrm>
                <a:off x="3246" y="2558"/>
                <a:ext cx="146" cy="14"/>
              </a:xfrm>
              <a:prstGeom prst="line">
                <a:avLst/>
              </a:prstGeom>
              <a:noFill/>
              <a:ln w="12700">
                <a:solidFill>
                  <a:srgbClr val="000000"/>
                </a:solidFill>
                <a:round/>
                <a:headEnd/>
                <a:tailEnd/>
              </a:ln>
            </p:spPr>
            <p:txBody>
              <a:bodyPr wrap="none" anchor="ctr"/>
              <a:lstStyle/>
              <a:p>
                <a:endParaRPr lang="tr-TR"/>
              </a:p>
            </p:txBody>
          </p:sp>
          <p:sp>
            <p:nvSpPr>
              <p:cNvPr id="142907" name="Line 355"/>
              <p:cNvSpPr>
                <a:spLocks noChangeShapeType="1"/>
              </p:cNvSpPr>
              <p:nvPr/>
            </p:nvSpPr>
            <p:spPr bwMode="auto">
              <a:xfrm>
                <a:off x="3254" y="2550"/>
                <a:ext cx="136" cy="13"/>
              </a:xfrm>
              <a:prstGeom prst="line">
                <a:avLst/>
              </a:prstGeom>
              <a:noFill/>
              <a:ln w="12700">
                <a:solidFill>
                  <a:srgbClr val="000000"/>
                </a:solidFill>
                <a:round/>
                <a:headEnd/>
                <a:tailEnd/>
              </a:ln>
            </p:spPr>
            <p:txBody>
              <a:bodyPr wrap="none" anchor="ctr"/>
              <a:lstStyle/>
              <a:p>
                <a:endParaRPr lang="tr-TR"/>
              </a:p>
            </p:txBody>
          </p:sp>
          <p:sp>
            <p:nvSpPr>
              <p:cNvPr id="142908" name="Line 356"/>
              <p:cNvSpPr>
                <a:spLocks noChangeShapeType="1"/>
              </p:cNvSpPr>
              <p:nvPr/>
            </p:nvSpPr>
            <p:spPr bwMode="auto">
              <a:xfrm>
                <a:off x="3265" y="2545"/>
                <a:ext cx="120" cy="7"/>
              </a:xfrm>
              <a:prstGeom prst="line">
                <a:avLst/>
              </a:prstGeom>
              <a:noFill/>
              <a:ln w="12700">
                <a:solidFill>
                  <a:srgbClr val="000000"/>
                </a:solidFill>
                <a:round/>
                <a:headEnd/>
                <a:tailEnd/>
              </a:ln>
            </p:spPr>
            <p:txBody>
              <a:bodyPr wrap="none" anchor="ctr"/>
              <a:lstStyle/>
              <a:p>
                <a:endParaRPr lang="tr-TR"/>
              </a:p>
            </p:txBody>
          </p:sp>
          <p:sp>
            <p:nvSpPr>
              <p:cNvPr id="142909" name="Line 357"/>
              <p:cNvSpPr>
                <a:spLocks noChangeShapeType="1"/>
              </p:cNvSpPr>
              <p:nvPr/>
            </p:nvSpPr>
            <p:spPr bwMode="auto">
              <a:xfrm>
                <a:off x="3279" y="2538"/>
                <a:ext cx="100" cy="5"/>
              </a:xfrm>
              <a:prstGeom prst="line">
                <a:avLst/>
              </a:prstGeom>
              <a:noFill/>
              <a:ln w="12700">
                <a:solidFill>
                  <a:srgbClr val="000000"/>
                </a:solidFill>
                <a:round/>
                <a:headEnd/>
                <a:tailEnd/>
              </a:ln>
            </p:spPr>
            <p:txBody>
              <a:bodyPr wrap="none" anchor="ctr"/>
              <a:lstStyle/>
              <a:p>
                <a:endParaRPr lang="tr-TR"/>
              </a:p>
            </p:txBody>
          </p:sp>
          <p:sp>
            <p:nvSpPr>
              <p:cNvPr id="142910" name="Line 358"/>
              <p:cNvSpPr>
                <a:spLocks noChangeShapeType="1"/>
              </p:cNvSpPr>
              <p:nvPr/>
            </p:nvSpPr>
            <p:spPr bwMode="auto">
              <a:xfrm>
                <a:off x="3260" y="2653"/>
                <a:ext cx="72" cy="4"/>
              </a:xfrm>
              <a:prstGeom prst="line">
                <a:avLst/>
              </a:prstGeom>
              <a:noFill/>
              <a:ln w="12700">
                <a:solidFill>
                  <a:srgbClr val="000000"/>
                </a:solidFill>
                <a:round/>
                <a:headEnd/>
                <a:tailEnd/>
              </a:ln>
            </p:spPr>
            <p:txBody>
              <a:bodyPr wrap="none" anchor="ctr"/>
              <a:lstStyle/>
              <a:p>
                <a:endParaRPr lang="tr-TR"/>
              </a:p>
            </p:txBody>
          </p:sp>
        </p:grpSp>
        <p:grpSp>
          <p:nvGrpSpPr>
            <p:cNvPr id="142961" name="Group 359"/>
            <p:cNvGrpSpPr>
              <a:grpSpLocks/>
            </p:cNvGrpSpPr>
            <p:nvPr/>
          </p:nvGrpSpPr>
          <p:grpSpPr bwMode="auto">
            <a:xfrm>
              <a:off x="4077" y="2454"/>
              <a:ext cx="271" cy="129"/>
              <a:chOff x="4077" y="2454"/>
              <a:chExt cx="271" cy="129"/>
            </a:xfrm>
          </p:grpSpPr>
          <p:sp>
            <p:nvSpPr>
              <p:cNvPr id="142871" name="Freeform 360"/>
              <p:cNvSpPr>
                <a:spLocks/>
              </p:cNvSpPr>
              <p:nvPr/>
            </p:nvSpPr>
            <p:spPr bwMode="auto">
              <a:xfrm>
                <a:off x="4077" y="2454"/>
                <a:ext cx="271" cy="129"/>
              </a:xfrm>
              <a:custGeom>
                <a:avLst/>
                <a:gdLst>
                  <a:gd name="T0" fmla="*/ 6 w 271"/>
                  <a:gd name="T1" fmla="*/ 9 h 129"/>
                  <a:gd name="T2" fmla="*/ 11 w 271"/>
                  <a:gd name="T3" fmla="*/ 29 h 129"/>
                  <a:gd name="T4" fmla="*/ 10 w 271"/>
                  <a:gd name="T5" fmla="*/ 45 h 129"/>
                  <a:gd name="T6" fmla="*/ 3 w 271"/>
                  <a:gd name="T7" fmla="*/ 58 h 129"/>
                  <a:gd name="T8" fmla="*/ 19 w 271"/>
                  <a:gd name="T9" fmla="*/ 57 h 129"/>
                  <a:gd name="T10" fmla="*/ 36 w 271"/>
                  <a:gd name="T11" fmla="*/ 54 h 129"/>
                  <a:gd name="T12" fmla="*/ 53 w 271"/>
                  <a:gd name="T13" fmla="*/ 51 h 129"/>
                  <a:gd name="T14" fmla="*/ 69 w 271"/>
                  <a:gd name="T15" fmla="*/ 57 h 129"/>
                  <a:gd name="T16" fmla="*/ 87 w 271"/>
                  <a:gd name="T17" fmla="*/ 63 h 129"/>
                  <a:gd name="T18" fmla="*/ 104 w 271"/>
                  <a:gd name="T19" fmla="*/ 66 h 129"/>
                  <a:gd name="T20" fmla="*/ 131 w 271"/>
                  <a:gd name="T21" fmla="*/ 67 h 129"/>
                  <a:gd name="T22" fmla="*/ 170 w 271"/>
                  <a:gd name="T23" fmla="*/ 78 h 129"/>
                  <a:gd name="T24" fmla="*/ 177 w 271"/>
                  <a:gd name="T25" fmla="*/ 94 h 129"/>
                  <a:gd name="T26" fmla="*/ 187 w 271"/>
                  <a:gd name="T27" fmla="*/ 102 h 129"/>
                  <a:gd name="T28" fmla="*/ 195 w 271"/>
                  <a:gd name="T29" fmla="*/ 110 h 129"/>
                  <a:gd name="T30" fmla="*/ 206 w 271"/>
                  <a:gd name="T31" fmla="*/ 119 h 129"/>
                  <a:gd name="T32" fmla="*/ 216 w 271"/>
                  <a:gd name="T33" fmla="*/ 127 h 129"/>
                  <a:gd name="T34" fmla="*/ 222 w 271"/>
                  <a:gd name="T35" fmla="*/ 125 h 129"/>
                  <a:gd name="T36" fmla="*/ 221 w 271"/>
                  <a:gd name="T37" fmla="*/ 118 h 129"/>
                  <a:gd name="T38" fmla="*/ 216 w 271"/>
                  <a:gd name="T39" fmla="*/ 112 h 129"/>
                  <a:gd name="T40" fmla="*/ 210 w 271"/>
                  <a:gd name="T41" fmla="*/ 104 h 129"/>
                  <a:gd name="T42" fmla="*/ 212 w 271"/>
                  <a:gd name="T43" fmla="*/ 96 h 129"/>
                  <a:gd name="T44" fmla="*/ 224 w 271"/>
                  <a:gd name="T45" fmla="*/ 95 h 129"/>
                  <a:gd name="T46" fmla="*/ 237 w 271"/>
                  <a:gd name="T47" fmla="*/ 96 h 129"/>
                  <a:gd name="T48" fmla="*/ 247 w 271"/>
                  <a:gd name="T49" fmla="*/ 106 h 129"/>
                  <a:gd name="T50" fmla="*/ 250 w 271"/>
                  <a:gd name="T51" fmla="*/ 115 h 129"/>
                  <a:gd name="T52" fmla="*/ 259 w 271"/>
                  <a:gd name="T53" fmla="*/ 117 h 129"/>
                  <a:gd name="T54" fmla="*/ 265 w 271"/>
                  <a:gd name="T55" fmla="*/ 117 h 129"/>
                  <a:gd name="T56" fmla="*/ 266 w 271"/>
                  <a:gd name="T57" fmla="*/ 109 h 129"/>
                  <a:gd name="T58" fmla="*/ 269 w 271"/>
                  <a:gd name="T59" fmla="*/ 106 h 129"/>
                  <a:gd name="T60" fmla="*/ 266 w 271"/>
                  <a:gd name="T61" fmla="*/ 98 h 129"/>
                  <a:gd name="T62" fmla="*/ 260 w 271"/>
                  <a:gd name="T63" fmla="*/ 88 h 129"/>
                  <a:gd name="T64" fmla="*/ 253 w 271"/>
                  <a:gd name="T65" fmla="*/ 77 h 129"/>
                  <a:gd name="T66" fmla="*/ 244 w 271"/>
                  <a:gd name="T67" fmla="*/ 70 h 129"/>
                  <a:gd name="T68" fmla="*/ 235 w 271"/>
                  <a:gd name="T69" fmla="*/ 62 h 129"/>
                  <a:gd name="T70" fmla="*/ 227 w 271"/>
                  <a:gd name="T71" fmla="*/ 58 h 129"/>
                  <a:gd name="T72" fmla="*/ 204 w 271"/>
                  <a:gd name="T73" fmla="*/ 53 h 129"/>
                  <a:gd name="T74" fmla="*/ 179 w 271"/>
                  <a:gd name="T75" fmla="*/ 50 h 129"/>
                  <a:gd name="T76" fmla="*/ 135 w 271"/>
                  <a:gd name="T77" fmla="*/ 28 h 129"/>
                  <a:gd name="T78" fmla="*/ 120 w 271"/>
                  <a:gd name="T79" fmla="*/ 20 h 129"/>
                  <a:gd name="T80" fmla="*/ 105 w 271"/>
                  <a:gd name="T81" fmla="*/ 11 h 129"/>
                  <a:gd name="T82" fmla="*/ 86 w 271"/>
                  <a:gd name="T83" fmla="*/ 5 h 129"/>
                  <a:gd name="T84" fmla="*/ 70 w 271"/>
                  <a:gd name="T85" fmla="*/ 3 h 129"/>
                  <a:gd name="T86" fmla="*/ 53 w 271"/>
                  <a:gd name="T87" fmla="*/ 3 h 129"/>
                  <a:gd name="T88" fmla="*/ 35 w 271"/>
                  <a:gd name="T89" fmla="*/ 2 h 129"/>
                  <a:gd name="T90" fmla="*/ 11 w 271"/>
                  <a:gd name="T91" fmla="*/ 0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1"/>
                  <a:gd name="T139" fmla="*/ 0 h 129"/>
                  <a:gd name="T140" fmla="*/ 271 w 271"/>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1" h="129">
                    <a:moveTo>
                      <a:pt x="0" y="0"/>
                    </a:moveTo>
                    <a:lnTo>
                      <a:pt x="6" y="9"/>
                    </a:lnTo>
                    <a:lnTo>
                      <a:pt x="10" y="22"/>
                    </a:lnTo>
                    <a:lnTo>
                      <a:pt x="11" y="29"/>
                    </a:lnTo>
                    <a:lnTo>
                      <a:pt x="11" y="38"/>
                    </a:lnTo>
                    <a:lnTo>
                      <a:pt x="10" y="45"/>
                    </a:lnTo>
                    <a:lnTo>
                      <a:pt x="7" y="52"/>
                    </a:lnTo>
                    <a:lnTo>
                      <a:pt x="3" y="58"/>
                    </a:lnTo>
                    <a:lnTo>
                      <a:pt x="11" y="58"/>
                    </a:lnTo>
                    <a:lnTo>
                      <a:pt x="19" y="57"/>
                    </a:lnTo>
                    <a:lnTo>
                      <a:pt x="27" y="56"/>
                    </a:lnTo>
                    <a:lnTo>
                      <a:pt x="36" y="54"/>
                    </a:lnTo>
                    <a:lnTo>
                      <a:pt x="42" y="51"/>
                    </a:lnTo>
                    <a:lnTo>
                      <a:pt x="53" y="51"/>
                    </a:lnTo>
                    <a:lnTo>
                      <a:pt x="59" y="51"/>
                    </a:lnTo>
                    <a:lnTo>
                      <a:pt x="69" y="57"/>
                    </a:lnTo>
                    <a:lnTo>
                      <a:pt x="78" y="60"/>
                    </a:lnTo>
                    <a:lnTo>
                      <a:pt x="87" y="63"/>
                    </a:lnTo>
                    <a:lnTo>
                      <a:pt x="95" y="65"/>
                    </a:lnTo>
                    <a:lnTo>
                      <a:pt x="104" y="66"/>
                    </a:lnTo>
                    <a:lnTo>
                      <a:pt x="117" y="66"/>
                    </a:lnTo>
                    <a:lnTo>
                      <a:pt x="131" y="67"/>
                    </a:lnTo>
                    <a:lnTo>
                      <a:pt x="147" y="71"/>
                    </a:lnTo>
                    <a:lnTo>
                      <a:pt x="170" y="78"/>
                    </a:lnTo>
                    <a:lnTo>
                      <a:pt x="173" y="85"/>
                    </a:lnTo>
                    <a:lnTo>
                      <a:pt x="177" y="94"/>
                    </a:lnTo>
                    <a:lnTo>
                      <a:pt x="181" y="98"/>
                    </a:lnTo>
                    <a:lnTo>
                      <a:pt x="187" y="102"/>
                    </a:lnTo>
                    <a:lnTo>
                      <a:pt x="192" y="105"/>
                    </a:lnTo>
                    <a:lnTo>
                      <a:pt x="195" y="110"/>
                    </a:lnTo>
                    <a:lnTo>
                      <a:pt x="200" y="116"/>
                    </a:lnTo>
                    <a:lnTo>
                      <a:pt x="206" y="119"/>
                    </a:lnTo>
                    <a:lnTo>
                      <a:pt x="210" y="122"/>
                    </a:lnTo>
                    <a:lnTo>
                      <a:pt x="216" y="127"/>
                    </a:lnTo>
                    <a:lnTo>
                      <a:pt x="220" y="128"/>
                    </a:lnTo>
                    <a:lnTo>
                      <a:pt x="222" y="125"/>
                    </a:lnTo>
                    <a:lnTo>
                      <a:pt x="223" y="122"/>
                    </a:lnTo>
                    <a:lnTo>
                      <a:pt x="221" y="118"/>
                    </a:lnTo>
                    <a:lnTo>
                      <a:pt x="218" y="114"/>
                    </a:lnTo>
                    <a:lnTo>
                      <a:pt x="216" y="112"/>
                    </a:lnTo>
                    <a:lnTo>
                      <a:pt x="211" y="110"/>
                    </a:lnTo>
                    <a:lnTo>
                      <a:pt x="210" y="104"/>
                    </a:lnTo>
                    <a:lnTo>
                      <a:pt x="210" y="99"/>
                    </a:lnTo>
                    <a:lnTo>
                      <a:pt x="212" y="96"/>
                    </a:lnTo>
                    <a:lnTo>
                      <a:pt x="217" y="95"/>
                    </a:lnTo>
                    <a:lnTo>
                      <a:pt x="224" y="95"/>
                    </a:lnTo>
                    <a:lnTo>
                      <a:pt x="230" y="96"/>
                    </a:lnTo>
                    <a:lnTo>
                      <a:pt x="237" y="96"/>
                    </a:lnTo>
                    <a:lnTo>
                      <a:pt x="241" y="100"/>
                    </a:lnTo>
                    <a:lnTo>
                      <a:pt x="247" y="106"/>
                    </a:lnTo>
                    <a:lnTo>
                      <a:pt x="247" y="112"/>
                    </a:lnTo>
                    <a:lnTo>
                      <a:pt x="250" y="115"/>
                    </a:lnTo>
                    <a:lnTo>
                      <a:pt x="255" y="114"/>
                    </a:lnTo>
                    <a:lnTo>
                      <a:pt x="259" y="117"/>
                    </a:lnTo>
                    <a:lnTo>
                      <a:pt x="263" y="118"/>
                    </a:lnTo>
                    <a:lnTo>
                      <a:pt x="265" y="117"/>
                    </a:lnTo>
                    <a:lnTo>
                      <a:pt x="266" y="116"/>
                    </a:lnTo>
                    <a:lnTo>
                      <a:pt x="266" y="109"/>
                    </a:lnTo>
                    <a:lnTo>
                      <a:pt x="267" y="108"/>
                    </a:lnTo>
                    <a:lnTo>
                      <a:pt x="269" y="106"/>
                    </a:lnTo>
                    <a:lnTo>
                      <a:pt x="270" y="102"/>
                    </a:lnTo>
                    <a:lnTo>
                      <a:pt x="266" y="98"/>
                    </a:lnTo>
                    <a:lnTo>
                      <a:pt x="263" y="93"/>
                    </a:lnTo>
                    <a:lnTo>
                      <a:pt x="260" y="88"/>
                    </a:lnTo>
                    <a:lnTo>
                      <a:pt x="255" y="80"/>
                    </a:lnTo>
                    <a:lnTo>
                      <a:pt x="253" y="77"/>
                    </a:lnTo>
                    <a:lnTo>
                      <a:pt x="250" y="74"/>
                    </a:lnTo>
                    <a:lnTo>
                      <a:pt x="244" y="70"/>
                    </a:lnTo>
                    <a:lnTo>
                      <a:pt x="240" y="67"/>
                    </a:lnTo>
                    <a:lnTo>
                      <a:pt x="235" y="62"/>
                    </a:lnTo>
                    <a:lnTo>
                      <a:pt x="232" y="59"/>
                    </a:lnTo>
                    <a:lnTo>
                      <a:pt x="227" y="58"/>
                    </a:lnTo>
                    <a:lnTo>
                      <a:pt x="216" y="55"/>
                    </a:lnTo>
                    <a:lnTo>
                      <a:pt x="204" y="53"/>
                    </a:lnTo>
                    <a:lnTo>
                      <a:pt x="191" y="53"/>
                    </a:lnTo>
                    <a:lnTo>
                      <a:pt x="179" y="50"/>
                    </a:lnTo>
                    <a:lnTo>
                      <a:pt x="142" y="34"/>
                    </a:lnTo>
                    <a:lnTo>
                      <a:pt x="135" y="28"/>
                    </a:lnTo>
                    <a:lnTo>
                      <a:pt x="128" y="24"/>
                    </a:lnTo>
                    <a:lnTo>
                      <a:pt x="120" y="20"/>
                    </a:lnTo>
                    <a:lnTo>
                      <a:pt x="113" y="15"/>
                    </a:lnTo>
                    <a:lnTo>
                      <a:pt x="105" y="11"/>
                    </a:lnTo>
                    <a:lnTo>
                      <a:pt x="95" y="8"/>
                    </a:lnTo>
                    <a:lnTo>
                      <a:pt x="86" y="5"/>
                    </a:lnTo>
                    <a:lnTo>
                      <a:pt x="77" y="3"/>
                    </a:lnTo>
                    <a:lnTo>
                      <a:pt x="70" y="3"/>
                    </a:lnTo>
                    <a:lnTo>
                      <a:pt x="63" y="2"/>
                    </a:lnTo>
                    <a:lnTo>
                      <a:pt x="53" y="3"/>
                    </a:lnTo>
                    <a:lnTo>
                      <a:pt x="42" y="2"/>
                    </a:lnTo>
                    <a:lnTo>
                      <a:pt x="35" y="2"/>
                    </a:lnTo>
                    <a:lnTo>
                      <a:pt x="23" y="1"/>
                    </a:lnTo>
                    <a:lnTo>
                      <a:pt x="11" y="0"/>
                    </a:lnTo>
                    <a:lnTo>
                      <a:pt x="0" y="0"/>
                    </a:lnTo>
                  </a:path>
                </a:pathLst>
              </a:custGeom>
              <a:solidFill>
                <a:srgbClr val="FFE0C0"/>
              </a:solidFill>
              <a:ln w="12700" cap="rnd">
                <a:solidFill>
                  <a:srgbClr val="804000"/>
                </a:solidFill>
                <a:round/>
                <a:headEnd/>
                <a:tailEnd/>
              </a:ln>
            </p:spPr>
            <p:txBody>
              <a:bodyPr/>
              <a:lstStyle/>
              <a:p>
                <a:endParaRPr lang="tr-TR"/>
              </a:p>
            </p:txBody>
          </p:sp>
          <p:sp>
            <p:nvSpPr>
              <p:cNvPr id="142872" name="Freeform 361"/>
              <p:cNvSpPr>
                <a:spLocks/>
              </p:cNvSpPr>
              <p:nvPr/>
            </p:nvSpPr>
            <p:spPr bwMode="auto">
              <a:xfrm>
                <a:off x="4081" y="2487"/>
                <a:ext cx="139" cy="35"/>
              </a:xfrm>
              <a:custGeom>
                <a:avLst/>
                <a:gdLst>
                  <a:gd name="T0" fmla="*/ 3 w 139"/>
                  <a:gd name="T1" fmla="*/ 18 h 35"/>
                  <a:gd name="T2" fmla="*/ 10 w 139"/>
                  <a:gd name="T3" fmla="*/ 18 h 35"/>
                  <a:gd name="T4" fmla="*/ 17 w 139"/>
                  <a:gd name="T5" fmla="*/ 18 h 35"/>
                  <a:gd name="T6" fmla="*/ 25 w 139"/>
                  <a:gd name="T7" fmla="*/ 17 h 35"/>
                  <a:gd name="T8" fmla="*/ 31 w 139"/>
                  <a:gd name="T9" fmla="*/ 16 h 35"/>
                  <a:gd name="T10" fmla="*/ 36 w 139"/>
                  <a:gd name="T11" fmla="*/ 14 h 35"/>
                  <a:gd name="T12" fmla="*/ 43 w 139"/>
                  <a:gd name="T13" fmla="*/ 12 h 35"/>
                  <a:gd name="T14" fmla="*/ 48 w 139"/>
                  <a:gd name="T15" fmla="*/ 9 h 35"/>
                  <a:gd name="T16" fmla="*/ 50 w 139"/>
                  <a:gd name="T17" fmla="*/ 4 h 35"/>
                  <a:gd name="T18" fmla="*/ 47 w 139"/>
                  <a:gd name="T19" fmla="*/ 1 h 35"/>
                  <a:gd name="T20" fmla="*/ 46 w 139"/>
                  <a:gd name="T21" fmla="*/ 0 h 35"/>
                  <a:gd name="T22" fmla="*/ 49 w 139"/>
                  <a:gd name="T23" fmla="*/ 0 h 35"/>
                  <a:gd name="T24" fmla="*/ 52 w 139"/>
                  <a:gd name="T25" fmla="*/ 4 h 35"/>
                  <a:gd name="T26" fmla="*/ 57 w 139"/>
                  <a:gd name="T27" fmla="*/ 11 h 35"/>
                  <a:gd name="T28" fmla="*/ 60 w 139"/>
                  <a:gd name="T29" fmla="*/ 14 h 35"/>
                  <a:gd name="T30" fmla="*/ 68 w 139"/>
                  <a:gd name="T31" fmla="*/ 18 h 35"/>
                  <a:gd name="T32" fmla="*/ 79 w 139"/>
                  <a:gd name="T33" fmla="*/ 22 h 35"/>
                  <a:gd name="T34" fmla="*/ 86 w 139"/>
                  <a:gd name="T35" fmla="*/ 25 h 35"/>
                  <a:gd name="T36" fmla="*/ 98 w 139"/>
                  <a:gd name="T37" fmla="*/ 26 h 35"/>
                  <a:gd name="T38" fmla="*/ 109 w 139"/>
                  <a:gd name="T39" fmla="*/ 26 h 35"/>
                  <a:gd name="T40" fmla="*/ 117 w 139"/>
                  <a:gd name="T41" fmla="*/ 26 h 35"/>
                  <a:gd name="T42" fmla="*/ 129 w 139"/>
                  <a:gd name="T43" fmla="*/ 26 h 35"/>
                  <a:gd name="T44" fmla="*/ 138 w 139"/>
                  <a:gd name="T45" fmla="*/ 26 h 35"/>
                  <a:gd name="T46" fmla="*/ 135 w 139"/>
                  <a:gd name="T47" fmla="*/ 34 h 35"/>
                  <a:gd name="T48" fmla="*/ 120 w 139"/>
                  <a:gd name="T49" fmla="*/ 31 h 35"/>
                  <a:gd name="T50" fmla="*/ 111 w 139"/>
                  <a:gd name="T51" fmla="*/ 31 h 35"/>
                  <a:gd name="T52" fmla="*/ 101 w 139"/>
                  <a:gd name="T53" fmla="*/ 30 h 35"/>
                  <a:gd name="T54" fmla="*/ 91 w 139"/>
                  <a:gd name="T55" fmla="*/ 30 h 35"/>
                  <a:gd name="T56" fmla="*/ 80 w 139"/>
                  <a:gd name="T57" fmla="*/ 28 h 35"/>
                  <a:gd name="T58" fmla="*/ 71 w 139"/>
                  <a:gd name="T59" fmla="*/ 25 h 35"/>
                  <a:gd name="T60" fmla="*/ 61 w 139"/>
                  <a:gd name="T61" fmla="*/ 21 h 35"/>
                  <a:gd name="T62" fmla="*/ 54 w 139"/>
                  <a:gd name="T63" fmla="*/ 17 h 35"/>
                  <a:gd name="T64" fmla="*/ 44 w 139"/>
                  <a:gd name="T65" fmla="*/ 17 h 35"/>
                  <a:gd name="T66" fmla="*/ 38 w 139"/>
                  <a:gd name="T67" fmla="*/ 17 h 35"/>
                  <a:gd name="T68" fmla="*/ 31 w 139"/>
                  <a:gd name="T69" fmla="*/ 19 h 35"/>
                  <a:gd name="T70" fmla="*/ 25 w 139"/>
                  <a:gd name="T71" fmla="*/ 21 h 35"/>
                  <a:gd name="T72" fmla="*/ 17 w 139"/>
                  <a:gd name="T73" fmla="*/ 22 h 35"/>
                  <a:gd name="T74" fmla="*/ 10 w 139"/>
                  <a:gd name="T75" fmla="*/ 24 h 35"/>
                  <a:gd name="T76" fmla="*/ 0 w 139"/>
                  <a:gd name="T77" fmla="*/ 23 h 35"/>
                  <a:gd name="T78" fmla="*/ 3 w 139"/>
                  <a:gd name="T79" fmla="*/ 18 h 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9"/>
                  <a:gd name="T121" fmla="*/ 0 h 35"/>
                  <a:gd name="T122" fmla="*/ 139 w 139"/>
                  <a:gd name="T123" fmla="*/ 35 h 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9" h="35">
                    <a:moveTo>
                      <a:pt x="3" y="18"/>
                    </a:moveTo>
                    <a:lnTo>
                      <a:pt x="10" y="18"/>
                    </a:lnTo>
                    <a:lnTo>
                      <a:pt x="17" y="18"/>
                    </a:lnTo>
                    <a:lnTo>
                      <a:pt x="25" y="17"/>
                    </a:lnTo>
                    <a:lnTo>
                      <a:pt x="31" y="16"/>
                    </a:lnTo>
                    <a:lnTo>
                      <a:pt x="36" y="14"/>
                    </a:lnTo>
                    <a:lnTo>
                      <a:pt x="43" y="12"/>
                    </a:lnTo>
                    <a:lnTo>
                      <a:pt x="48" y="9"/>
                    </a:lnTo>
                    <a:lnTo>
                      <a:pt x="50" y="4"/>
                    </a:lnTo>
                    <a:lnTo>
                      <a:pt x="47" y="1"/>
                    </a:lnTo>
                    <a:lnTo>
                      <a:pt x="46" y="0"/>
                    </a:lnTo>
                    <a:lnTo>
                      <a:pt x="49" y="0"/>
                    </a:lnTo>
                    <a:lnTo>
                      <a:pt x="52" y="4"/>
                    </a:lnTo>
                    <a:lnTo>
                      <a:pt x="57" y="11"/>
                    </a:lnTo>
                    <a:lnTo>
                      <a:pt x="60" y="14"/>
                    </a:lnTo>
                    <a:lnTo>
                      <a:pt x="68" y="18"/>
                    </a:lnTo>
                    <a:lnTo>
                      <a:pt x="79" y="22"/>
                    </a:lnTo>
                    <a:lnTo>
                      <a:pt x="86" y="25"/>
                    </a:lnTo>
                    <a:lnTo>
                      <a:pt x="98" y="26"/>
                    </a:lnTo>
                    <a:lnTo>
                      <a:pt x="109" y="26"/>
                    </a:lnTo>
                    <a:lnTo>
                      <a:pt x="117" y="26"/>
                    </a:lnTo>
                    <a:lnTo>
                      <a:pt x="129" y="26"/>
                    </a:lnTo>
                    <a:lnTo>
                      <a:pt x="138" y="26"/>
                    </a:lnTo>
                    <a:lnTo>
                      <a:pt x="135" y="34"/>
                    </a:lnTo>
                    <a:lnTo>
                      <a:pt x="120" y="31"/>
                    </a:lnTo>
                    <a:lnTo>
                      <a:pt x="111" y="31"/>
                    </a:lnTo>
                    <a:lnTo>
                      <a:pt x="101" y="30"/>
                    </a:lnTo>
                    <a:lnTo>
                      <a:pt x="91" y="30"/>
                    </a:lnTo>
                    <a:lnTo>
                      <a:pt x="80" y="28"/>
                    </a:lnTo>
                    <a:lnTo>
                      <a:pt x="71" y="25"/>
                    </a:lnTo>
                    <a:lnTo>
                      <a:pt x="61" y="21"/>
                    </a:lnTo>
                    <a:lnTo>
                      <a:pt x="54" y="17"/>
                    </a:lnTo>
                    <a:lnTo>
                      <a:pt x="44" y="17"/>
                    </a:lnTo>
                    <a:lnTo>
                      <a:pt x="38" y="17"/>
                    </a:lnTo>
                    <a:lnTo>
                      <a:pt x="31" y="19"/>
                    </a:lnTo>
                    <a:lnTo>
                      <a:pt x="25" y="21"/>
                    </a:lnTo>
                    <a:lnTo>
                      <a:pt x="17" y="22"/>
                    </a:lnTo>
                    <a:lnTo>
                      <a:pt x="10" y="24"/>
                    </a:lnTo>
                    <a:lnTo>
                      <a:pt x="0" y="23"/>
                    </a:lnTo>
                    <a:lnTo>
                      <a:pt x="3" y="18"/>
                    </a:lnTo>
                  </a:path>
                </a:pathLst>
              </a:custGeom>
              <a:solidFill>
                <a:srgbClr val="804000"/>
              </a:solidFill>
              <a:ln w="12700" cap="rnd">
                <a:noFill/>
                <a:round/>
                <a:headEnd/>
                <a:tailEnd/>
              </a:ln>
            </p:spPr>
            <p:txBody>
              <a:bodyPr/>
              <a:lstStyle/>
              <a:p>
                <a:endParaRPr lang="tr-TR"/>
              </a:p>
            </p:txBody>
          </p:sp>
          <p:sp>
            <p:nvSpPr>
              <p:cNvPr id="142873" name="Freeform 362"/>
              <p:cNvSpPr>
                <a:spLocks/>
              </p:cNvSpPr>
              <p:nvPr/>
            </p:nvSpPr>
            <p:spPr bwMode="auto">
              <a:xfrm>
                <a:off x="4316" y="2551"/>
                <a:ext cx="25" cy="19"/>
              </a:xfrm>
              <a:custGeom>
                <a:avLst/>
                <a:gdLst>
                  <a:gd name="T0" fmla="*/ 0 w 25"/>
                  <a:gd name="T1" fmla="*/ 0 h 19"/>
                  <a:gd name="T2" fmla="*/ 6 w 25"/>
                  <a:gd name="T3" fmla="*/ 1 h 19"/>
                  <a:gd name="T4" fmla="*/ 8 w 25"/>
                  <a:gd name="T5" fmla="*/ 4 h 19"/>
                  <a:gd name="T6" fmla="*/ 12 w 25"/>
                  <a:gd name="T7" fmla="*/ 8 h 19"/>
                  <a:gd name="T8" fmla="*/ 16 w 25"/>
                  <a:gd name="T9" fmla="*/ 9 h 19"/>
                  <a:gd name="T10" fmla="*/ 20 w 25"/>
                  <a:gd name="T11" fmla="*/ 9 h 19"/>
                  <a:gd name="T12" fmla="*/ 24 w 25"/>
                  <a:gd name="T13" fmla="*/ 9 h 19"/>
                  <a:gd name="T14" fmla="*/ 22 w 25"/>
                  <a:gd name="T15" fmla="*/ 10 h 19"/>
                  <a:gd name="T16" fmla="*/ 22 w 25"/>
                  <a:gd name="T17" fmla="*/ 16 h 19"/>
                  <a:gd name="T18" fmla="*/ 20 w 25"/>
                  <a:gd name="T19" fmla="*/ 18 h 19"/>
                  <a:gd name="T20" fmla="*/ 16 w 25"/>
                  <a:gd name="T21" fmla="*/ 16 h 19"/>
                  <a:gd name="T22" fmla="*/ 13 w 25"/>
                  <a:gd name="T23" fmla="*/ 14 h 19"/>
                  <a:gd name="T24" fmla="*/ 10 w 25"/>
                  <a:gd name="T25" fmla="*/ 16 h 19"/>
                  <a:gd name="T26" fmla="*/ 8 w 25"/>
                  <a:gd name="T27" fmla="*/ 14 h 19"/>
                  <a:gd name="T28" fmla="*/ 8 w 25"/>
                  <a:gd name="T29" fmla="*/ 12 h 19"/>
                  <a:gd name="T30" fmla="*/ 8 w 25"/>
                  <a:gd name="T31" fmla="*/ 9 h 19"/>
                  <a:gd name="T32" fmla="*/ 0 w 25"/>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19"/>
                  <a:gd name="T53" fmla="*/ 25 w 25"/>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19">
                    <a:moveTo>
                      <a:pt x="0" y="0"/>
                    </a:moveTo>
                    <a:lnTo>
                      <a:pt x="6" y="1"/>
                    </a:lnTo>
                    <a:lnTo>
                      <a:pt x="8" y="4"/>
                    </a:lnTo>
                    <a:lnTo>
                      <a:pt x="12" y="8"/>
                    </a:lnTo>
                    <a:lnTo>
                      <a:pt x="16" y="9"/>
                    </a:lnTo>
                    <a:lnTo>
                      <a:pt x="20" y="9"/>
                    </a:lnTo>
                    <a:lnTo>
                      <a:pt x="24" y="9"/>
                    </a:lnTo>
                    <a:lnTo>
                      <a:pt x="22" y="10"/>
                    </a:lnTo>
                    <a:lnTo>
                      <a:pt x="22" y="16"/>
                    </a:lnTo>
                    <a:lnTo>
                      <a:pt x="20" y="18"/>
                    </a:lnTo>
                    <a:lnTo>
                      <a:pt x="16" y="16"/>
                    </a:lnTo>
                    <a:lnTo>
                      <a:pt x="13" y="14"/>
                    </a:lnTo>
                    <a:lnTo>
                      <a:pt x="10" y="16"/>
                    </a:lnTo>
                    <a:lnTo>
                      <a:pt x="8" y="14"/>
                    </a:lnTo>
                    <a:lnTo>
                      <a:pt x="8" y="12"/>
                    </a:lnTo>
                    <a:lnTo>
                      <a:pt x="8" y="9"/>
                    </a:lnTo>
                    <a:lnTo>
                      <a:pt x="0" y="0"/>
                    </a:lnTo>
                  </a:path>
                </a:pathLst>
              </a:custGeom>
              <a:solidFill>
                <a:srgbClr val="804000"/>
              </a:solidFill>
              <a:ln w="12700" cap="rnd">
                <a:noFill/>
                <a:round/>
                <a:headEnd/>
                <a:tailEnd/>
              </a:ln>
            </p:spPr>
            <p:txBody>
              <a:bodyPr/>
              <a:lstStyle/>
              <a:p>
                <a:endParaRPr lang="tr-TR"/>
              </a:p>
            </p:txBody>
          </p:sp>
          <p:sp>
            <p:nvSpPr>
              <p:cNvPr id="142874" name="Freeform 363"/>
              <p:cNvSpPr>
                <a:spLocks/>
              </p:cNvSpPr>
              <p:nvPr/>
            </p:nvSpPr>
            <p:spPr bwMode="auto">
              <a:xfrm>
                <a:off x="4305" y="2532"/>
                <a:ext cx="30" cy="17"/>
              </a:xfrm>
              <a:custGeom>
                <a:avLst/>
                <a:gdLst>
                  <a:gd name="T0" fmla="*/ 0 w 30"/>
                  <a:gd name="T1" fmla="*/ 0 h 17"/>
                  <a:gd name="T2" fmla="*/ 0 w 30"/>
                  <a:gd name="T3" fmla="*/ 4 h 17"/>
                  <a:gd name="T4" fmla="*/ 11 w 30"/>
                  <a:gd name="T5" fmla="*/ 5 h 17"/>
                  <a:gd name="T6" fmla="*/ 16 w 30"/>
                  <a:gd name="T7" fmla="*/ 6 h 17"/>
                  <a:gd name="T8" fmla="*/ 20 w 30"/>
                  <a:gd name="T9" fmla="*/ 7 h 17"/>
                  <a:gd name="T10" fmla="*/ 23 w 30"/>
                  <a:gd name="T11" fmla="*/ 11 h 17"/>
                  <a:gd name="T12" fmla="*/ 29 w 30"/>
                  <a:gd name="T13" fmla="*/ 16 h 17"/>
                  <a:gd name="T14" fmla="*/ 23 w 30"/>
                  <a:gd name="T15" fmla="*/ 9 h 17"/>
                  <a:gd name="T16" fmla="*/ 22 w 30"/>
                  <a:gd name="T17" fmla="*/ 7 h 17"/>
                  <a:gd name="T18" fmla="*/ 16 w 30"/>
                  <a:gd name="T19" fmla="*/ 5 h 17"/>
                  <a:gd name="T20" fmla="*/ 4 w 30"/>
                  <a:gd name="T21" fmla="*/ 3 h 17"/>
                  <a:gd name="T22" fmla="*/ 0 w 30"/>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17"/>
                  <a:gd name="T38" fmla="*/ 30 w 3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17">
                    <a:moveTo>
                      <a:pt x="0" y="0"/>
                    </a:moveTo>
                    <a:lnTo>
                      <a:pt x="0" y="4"/>
                    </a:lnTo>
                    <a:lnTo>
                      <a:pt x="11" y="5"/>
                    </a:lnTo>
                    <a:lnTo>
                      <a:pt x="16" y="6"/>
                    </a:lnTo>
                    <a:lnTo>
                      <a:pt x="20" y="7"/>
                    </a:lnTo>
                    <a:lnTo>
                      <a:pt x="23" y="11"/>
                    </a:lnTo>
                    <a:lnTo>
                      <a:pt x="29" y="16"/>
                    </a:lnTo>
                    <a:lnTo>
                      <a:pt x="23" y="9"/>
                    </a:lnTo>
                    <a:lnTo>
                      <a:pt x="22" y="7"/>
                    </a:lnTo>
                    <a:lnTo>
                      <a:pt x="16" y="5"/>
                    </a:lnTo>
                    <a:lnTo>
                      <a:pt x="4" y="3"/>
                    </a:lnTo>
                    <a:lnTo>
                      <a:pt x="0" y="0"/>
                    </a:lnTo>
                  </a:path>
                </a:pathLst>
              </a:custGeom>
              <a:solidFill>
                <a:srgbClr val="804000"/>
              </a:solidFill>
              <a:ln w="12700" cap="rnd">
                <a:noFill/>
                <a:round/>
                <a:headEnd/>
                <a:tailEnd/>
              </a:ln>
            </p:spPr>
            <p:txBody>
              <a:bodyPr/>
              <a:lstStyle/>
              <a:p>
                <a:endParaRPr lang="tr-TR"/>
              </a:p>
            </p:txBody>
          </p:sp>
          <p:sp>
            <p:nvSpPr>
              <p:cNvPr id="142875" name="Freeform 364"/>
              <p:cNvSpPr>
                <a:spLocks/>
              </p:cNvSpPr>
              <p:nvPr/>
            </p:nvSpPr>
            <p:spPr bwMode="auto">
              <a:xfrm>
                <a:off x="4311" y="2525"/>
                <a:ext cx="8" cy="7"/>
              </a:xfrm>
              <a:custGeom>
                <a:avLst/>
                <a:gdLst>
                  <a:gd name="T0" fmla="*/ 0 w 8"/>
                  <a:gd name="T1" fmla="*/ 0 h 7"/>
                  <a:gd name="T2" fmla="*/ 1 w 8"/>
                  <a:gd name="T3" fmla="*/ 3 h 7"/>
                  <a:gd name="T4" fmla="*/ 7 w 8"/>
                  <a:gd name="T5" fmla="*/ 6 h 7"/>
                  <a:gd name="T6" fmla="*/ 4 w 8"/>
                  <a:gd name="T7" fmla="*/ 3 h 7"/>
                  <a:gd name="T8" fmla="*/ 0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0"/>
                    </a:moveTo>
                    <a:lnTo>
                      <a:pt x="1" y="3"/>
                    </a:lnTo>
                    <a:lnTo>
                      <a:pt x="7" y="6"/>
                    </a:lnTo>
                    <a:lnTo>
                      <a:pt x="4" y="3"/>
                    </a:lnTo>
                    <a:lnTo>
                      <a:pt x="0" y="0"/>
                    </a:lnTo>
                  </a:path>
                </a:pathLst>
              </a:custGeom>
              <a:solidFill>
                <a:srgbClr val="804000"/>
              </a:solidFill>
              <a:ln w="12700" cap="rnd">
                <a:noFill/>
                <a:round/>
                <a:headEnd/>
                <a:tailEnd/>
              </a:ln>
            </p:spPr>
            <p:txBody>
              <a:bodyPr/>
              <a:lstStyle/>
              <a:p>
                <a:endParaRPr lang="tr-TR"/>
              </a:p>
            </p:txBody>
          </p:sp>
          <p:sp>
            <p:nvSpPr>
              <p:cNvPr id="142876" name="Freeform 365"/>
              <p:cNvSpPr>
                <a:spLocks/>
              </p:cNvSpPr>
              <p:nvPr/>
            </p:nvSpPr>
            <p:spPr bwMode="auto">
              <a:xfrm>
                <a:off x="4241" y="2522"/>
                <a:ext cx="11" cy="25"/>
              </a:xfrm>
              <a:custGeom>
                <a:avLst/>
                <a:gdLst>
                  <a:gd name="T0" fmla="*/ 3 w 11"/>
                  <a:gd name="T1" fmla="*/ 0 h 25"/>
                  <a:gd name="T2" fmla="*/ 7 w 11"/>
                  <a:gd name="T3" fmla="*/ 4 h 25"/>
                  <a:gd name="T4" fmla="*/ 8 w 11"/>
                  <a:gd name="T5" fmla="*/ 9 h 25"/>
                  <a:gd name="T6" fmla="*/ 8 w 11"/>
                  <a:gd name="T7" fmla="*/ 16 h 25"/>
                  <a:gd name="T8" fmla="*/ 10 w 11"/>
                  <a:gd name="T9" fmla="*/ 24 h 25"/>
                  <a:gd name="T10" fmla="*/ 8 w 11"/>
                  <a:gd name="T11" fmla="*/ 21 h 25"/>
                  <a:gd name="T12" fmla="*/ 6 w 11"/>
                  <a:gd name="T13" fmla="*/ 15 h 25"/>
                  <a:gd name="T14" fmla="*/ 4 w 11"/>
                  <a:gd name="T15" fmla="*/ 10 h 25"/>
                  <a:gd name="T16" fmla="*/ 3 w 11"/>
                  <a:gd name="T17" fmla="*/ 9 h 25"/>
                  <a:gd name="T18" fmla="*/ 0 w 11"/>
                  <a:gd name="T19" fmla="*/ 8 h 25"/>
                  <a:gd name="T20" fmla="*/ 3 w 11"/>
                  <a:gd name="T21" fmla="*/ 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25"/>
                  <a:gd name="T35" fmla="*/ 11 w 11"/>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25">
                    <a:moveTo>
                      <a:pt x="3" y="0"/>
                    </a:moveTo>
                    <a:lnTo>
                      <a:pt x="7" y="4"/>
                    </a:lnTo>
                    <a:lnTo>
                      <a:pt x="8" y="9"/>
                    </a:lnTo>
                    <a:lnTo>
                      <a:pt x="8" y="16"/>
                    </a:lnTo>
                    <a:lnTo>
                      <a:pt x="10" y="24"/>
                    </a:lnTo>
                    <a:lnTo>
                      <a:pt x="8" y="21"/>
                    </a:lnTo>
                    <a:lnTo>
                      <a:pt x="6" y="15"/>
                    </a:lnTo>
                    <a:lnTo>
                      <a:pt x="4" y="10"/>
                    </a:lnTo>
                    <a:lnTo>
                      <a:pt x="3" y="9"/>
                    </a:lnTo>
                    <a:lnTo>
                      <a:pt x="0" y="8"/>
                    </a:lnTo>
                    <a:lnTo>
                      <a:pt x="3" y="0"/>
                    </a:lnTo>
                  </a:path>
                </a:pathLst>
              </a:custGeom>
              <a:solidFill>
                <a:srgbClr val="804000"/>
              </a:solidFill>
              <a:ln w="12700" cap="rnd">
                <a:noFill/>
                <a:round/>
                <a:headEnd/>
                <a:tailEnd/>
              </a:ln>
            </p:spPr>
            <p:txBody>
              <a:bodyPr/>
              <a:lstStyle/>
              <a:p>
                <a:endParaRPr lang="tr-TR"/>
              </a:p>
            </p:txBody>
          </p:sp>
          <p:grpSp>
            <p:nvGrpSpPr>
              <p:cNvPr id="142962" name="Group 366"/>
              <p:cNvGrpSpPr>
                <a:grpSpLocks/>
              </p:cNvGrpSpPr>
              <p:nvPr/>
            </p:nvGrpSpPr>
            <p:grpSpPr bwMode="auto">
              <a:xfrm>
                <a:off x="4220" y="2491"/>
                <a:ext cx="34" cy="42"/>
                <a:chOff x="4220" y="2491"/>
                <a:chExt cx="34" cy="42"/>
              </a:xfrm>
            </p:grpSpPr>
            <p:sp>
              <p:nvSpPr>
                <p:cNvPr id="142878" name="Freeform 367"/>
                <p:cNvSpPr>
                  <a:spLocks/>
                </p:cNvSpPr>
                <p:nvPr/>
              </p:nvSpPr>
              <p:spPr bwMode="auto">
                <a:xfrm>
                  <a:off x="4220" y="2491"/>
                  <a:ext cx="34" cy="41"/>
                </a:xfrm>
                <a:custGeom>
                  <a:avLst/>
                  <a:gdLst>
                    <a:gd name="T0" fmla="*/ 11 w 34"/>
                    <a:gd name="T1" fmla="*/ 0 h 41"/>
                    <a:gd name="T2" fmla="*/ 7 w 34"/>
                    <a:gd name="T3" fmla="*/ 3 h 41"/>
                    <a:gd name="T4" fmla="*/ 4 w 34"/>
                    <a:gd name="T5" fmla="*/ 8 h 41"/>
                    <a:gd name="T6" fmla="*/ 2 w 34"/>
                    <a:gd name="T7" fmla="*/ 16 h 41"/>
                    <a:gd name="T8" fmla="*/ 0 w 34"/>
                    <a:gd name="T9" fmla="*/ 23 h 41"/>
                    <a:gd name="T10" fmla="*/ 0 w 34"/>
                    <a:gd name="T11" fmla="*/ 29 h 41"/>
                    <a:gd name="T12" fmla="*/ 0 w 34"/>
                    <a:gd name="T13" fmla="*/ 33 h 41"/>
                    <a:gd name="T14" fmla="*/ 2 w 34"/>
                    <a:gd name="T15" fmla="*/ 34 h 41"/>
                    <a:gd name="T16" fmla="*/ 21 w 34"/>
                    <a:gd name="T17" fmla="*/ 40 h 41"/>
                    <a:gd name="T18" fmla="*/ 23 w 34"/>
                    <a:gd name="T19" fmla="*/ 40 h 41"/>
                    <a:gd name="T20" fmla="*/ 22 w 34"/>
                    <a:gd name="T21" fmla="*/ 36 h 41"/>
                    <a:gd name="T22" fmla="*/ 23 w 34"/>
                    <a:gd name="T23" fmla="*/ 29 h 41"/>
                    <a:gd name="T24" fmla="*/ 26 w 34"/>
                    <a:gd name="T25" fmla="*/ 21 h 41"/>
                    <a:gd name="T26" fmla="*/ 29 w 34"/>
                    <a:gd name="T27" fmla="*/ 14 h 41"/>
                    <a:gd name="T28" fmla="*/ 33 w 34"/>
                    <a:gd name="T29" fmla="*/ 11 h 41"/>
                    <a:gd name="T30" fmla="*/ 31 w 34"/>
                    <a:gd name="T31" fmla="*/ 8 h 41"/>
                    <a:gd name="T32" fmla="*/ 14 w 34"/>
                    <a:gd name="T33" fmla="*/ 1 h 41"/>
                    <a:gd name="T34" fmla="*/ 11 w 34"/>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41"/>
                    <a:gd name="T56" fmla="*/ 34 w 34"/>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41">
                      <a:moveTo>
                        <a:pt x="11" y="0"/>
                      </a:moveTo>
                      <a:lnTo>
                        <a:pt x="7" y="3"/>
                      </a:lnTo>
                      <a:lnTo>
                        <a:pt x="4" y="8"/>
                      </a:lnTo>
                      <a:lnTo>
                        <a:pt x="2" y="16"/>
                      </a:lnTo>
                      <a:lnTo>
                        <a:pt x="0" y="23"/>
                      </a:lnTo>
                      <a:lnTo>
                        <a:pt x="0" y="29"/>
                      </a:lnTo>
                      <a:lnTo>
                        <a:pt x="0" y="33"/>
                      </a:lnTo>
                      <a:lnTo>
                        <a:pt x="2" y="34"/>
                      </a:lnTo>
                      <a:lnTo>
                        <a:pt x="21" y="40"/>
                      </a:lnTo>
                      <a:lnTo>
                        <a:pt x="23" y="40"/>
                      </a:lnTo>
                      <a:lnTo>
                        <a:pt x="22" y="36"/>
                      </a:lnTo>
                      <a:lnTo>
                        <a:pt x="23" y="29"/>
                      </a:lnTo>
                      <a:lnTo>
                        <a:pt x="26" y="21"/>
                      </a:lnTo>
                      <a:lnTo>
                        <a:pt x="29" y="14"/>
                      </a:lnTo>
                      <a:lnTo>
                        <a:pt x="33" y="11"/>
                      </a:lnTo>
                      <a:lnTo>
                        <a:pt x="31" y="8"/>
                      </a:lnTo>
                      <a:lnTo>
                        <a:pt x="14" y="1"/>
                      </a:lnTo>
                      <a:lnTo>
                        <a:pt x="11" y="0"/>
                      </a:lnTo>
                    </a:path>
                  </a:pathLst>
                </a:custGeom>
                <a:solidFill>
                  <a:srgbClr val="E0E0E0"/>
                </a:solidFill>
                <a:ln w="12700" cap="rnd">
                  <a:noFill/>
                  <a:round/>
                  <a:headEnd/>
                  <a:tailEnd/>
                </a:ln>
              </p:spPr>
              <p:txBody>
                <a:bodyPr/>
                <a:lstStyle/>
                <a:p>
                  <a:endParaRPr lang="tr-TR"/>
                </a:p>
              </p:txBody>
            </p:sp>
            <p:sp>
              <p:nvSpPr>
                <p:cNvPr id="142879" name="Freeform 368"/>
                <p:cNvSpPr>
                  <a:spLocks/>
                </p:cNvSpPr>
                <p:nvPr/>
              </p:nvSpPr>
              <p:spPr bwMode="auto">
                <a:xfrm>
                  <a:off x="4220" y="2504"/>
                  <a:ext cx="32" cy="29"/>
                </a:xfrm>
                <a:custGeom>
                  <a:avLst/>
                  <a:gdLst>
                    <a:gd name="T0" fmla="*/ 31 w 32"/>
                    <a:gd name="T1" fmla="*/ 0 h 29"/>
                    <a:gd name="T2" fmla="*/ 28 w 32"/>
                    <a:gd name="T3" fmla="*/ 4 h 29"/>
                    <a:gd name="T4" fmla="*/ 26 w 32"/>
                    <a:gd name="T5" fmla="*/ 8 h 29"/>
                    <a:gd name="T6" fmla="*/ 24 w 32"/>
                    <a:gd name="T7" fmla="*/ 12 h 29"/>
                    <a:gd name="T8" fmla="*/ 23 w 32"/>
                    <a:gd name="T9" fmla="*/ 18 h 29"/>
                    <a:gd name="T10" fmla="*/ 22 w 32"/>
                    <a:gd name="T11" fmla="*/ 22 h 29"/>
                    <a:gd name="T12" fmla="*/ 23 w 32"/>
                    <a:gd name="T13" fmla="*/ 26 h 29"/>
                    <a:gd name="T14" fmla="*/ 22 w 32"/>
                    <a:gd name="T15" fmla="*/ 27 h 29"/>
                    <a:gd name="T16" fmla="*/ 19 w 32"/>
                    <a:gd name="T17" fmla="*/ 28 h 29"/>
                    <a:gd name="T18" fmla="*/ 15 w 32"/>
                    <a:gd name="T19" fmla="*/ 26 h 29"/>
                    <a:gd name="T20" fmla="*/ 5 w 32"/>
                    <a:gd name="T21" fmla="*/ 23 h 29"/>
                    <a:gd name="T22" fmla="*/ 1 w 32"/>
                    <a:gd name="T23" fmla="*/ 22 h 29"/>
                    <a:gd name="T24" fmla="*/ 0 w 32"/>
                    <a:gd name="T25" fmla="*/ 20 h 29"/>
                    <a:gd name="T26" fmla="*/ 0 w 32"/>
                    <a:gd name="T27" fmla="*/ 15 h 29"/>
                    <a:gd name="T28" fmla="*/ 0 w 32"/>
                    <a:gd name="T29" fmla="*/ 9 h 29"/>
                    <a:gd name="T30" fmla="*/ 2 w 32"/>
                    <a:gd name="T31" fmla="*/ 5 h 29"/>
                    <a:gd name="T32" fmla="*/ 4 w 32"/>
                    <a:gd name="T33" fmla="*/ 9 h 29"/>
                    <a:gd name="T34" fmla="*/ 11 w 32"/>
                    <a:gd name="T35" fmla="*/ 11 h 29"/>
                    <a:gd name="T36" fmla="*/ 17 w 32"/>
                    <a:gd name="T37" fmla="*/ 12 h 29"/>
                    <a:gd name="T38" fmla="*/ 22 w 32"/>
                    <a:gd name="T39" fmla="*/ 10 h 29"/>
                    <a:gd name="T40" fmla="*/ 26 w 32"/>
                    <a:gd name="T41" fmla="*/ 6 h 29"/>
                    <a:gd name="T42" fmla="*/ 31 w 32"/>
                    <a:gd name="T43" fmla="*/ 0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29"/>
                    <a:gd name="T68" fmla="*/ 32 w 32"/>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29">
                      <a:moveTo>
                        <a:pt x="31" y="0"/>
                      </a:moveTo>
                      <a:lnTo>
                        <a:pt x="28" y="4"/>
                      </a:lnTo>
                      <a:lnTo>
                        <a:pt x="26" y="8"/>
                      </a:lnTo>
                      <a:lnTo>
                        <a:pt x="24" y="12"/>
                      </a:lnTo>
                      <a:lnTo>
                        <a:pt x="23" y="18"/>
                      </a:lnTo>
                      <a:lnTo>
                        <a:pt x="22" y="22"/>
                      </a:lnTo>
                      <a:lnTo>
                        <a:pt x="23" y="26"/>
                      </a:lnTo>
                      <a:lnTo>
                        <a:pt x="22" y="27"/>
                      </a:lnTo>
                      <a:lnTo>
                        <a:pt x="19" y="28"/>
                      </a:lnTo>
                      <a:lnTo>
                        <a:pt x="15" y="26"/>
                      </a:lnTo>
                      <a:lnTo>
                        <a:pt x="5" y="23"/>
                      </a:lnTo>
                      <a:lnTo>
                        <a:pt x="1" y="22"/>
                      </a:lnTo>
                      <a:lnTo>
                        <a:pt x="0" y="20"/>
                      </a:lnTo>
                      <a:lnTo>
                        <a:pt x="0" y="15"/>
                      </a:lnTo>
                      <a:lnTo>
                        <a:pt x="0" y="9"/>
                      </a:lnTo>
                      <a:lnTo>
                        <a:pt x="2" y="5"/>
                      </a:lnTo>
                      <a:lnTo>
                        <a:pt x="4" y="9"/>
                      </a:lnTo>
                      <a:lnTo>
                        <a:pt x="11" y="11"/>
                      </a:lnTo>
                      <a:lnTo>
                        <a:pt x="17" y="12"/>
                      </a:lnTo>
                      <a:lnTo>
                        <a:pt x="22" y="10"/>
                      </a:lnTo>
                      <a:lnTo>
                        <a:pt x="26" y="6"/>
                      </a:lnTo>
                      <a:lnTo>
                        <a:pt x="31" y="0"/>
                      </a:lnTo>
                    </a:path>
                  </a:pathLst>
                </a:custGeom>
                <a:solidFill>
                  <a:srgbClr val="C0C0C0"/>
                </a:solidFill>
                <a:ln w="12700" cap="rnd">
                  <a:noFill/>
                  <a:round/>
                  <a:headEnd/>
                  <a:tailEnd/>
                </a:ln>
              </p:spPr>
              <p:txBody>
                <a:bodyPr/>
                <a:lstStyle/>
                <a:p>
                  <a:endParaRPr lang="tr-TR"/>
                </a:p>
              </p:txBody>
            </p:sp>
          </p:grpSp>
        </p:grpSp>
        <p:sp>
          <p:nvSpPr>
            <p:cNvPr id="142818" name="Freeform 369"/>
            <p:cNvSpPr>
              <a:spLocks/>
            </p:cNvSpPr>
            <p:nvPr/>
          </p:nvSpPr>
          <p:spPr bwMode="auto">
            <a:xfrm>
              <a:off x="3528" y="2578"/>
              <a:ext cx="265" cy="122"/>
            </a:xfrm>
            <a:custGeom>
              <a:avLst/>
              <a:gdLst>
                <a:gd name="T0" fmla="*/ 210 w 265"/>
                <a:gd name="T1" fmla="*/ 7 h 122"/>
                <a:gd name="T2" fmla="*/ 198 w 265"/>
                <a:gd name="T3" fmla="*/ 14 h 122"/>
                <a:gd name="T4" fmla="*/ 182 w 265"/>
                <a:gd name="T5" fmla="*/ 16 h 122"/>
                <a:gd name="T6" fmla="*/ 165 w 265"/>
                <a:gd name="T7" fmla="*/ 15 h 122"/>
                <a:gd name="T8" fmla="*/ 141 w 265"/>
                <a:gd name="T9" fmla="*/ 21 h 122"/>
                <a:gd name="T10" fmla="*/ 127 w 265"/>
                <a:gd name="T11" fmla="*/ 31 h 122"/>
                <a:gd name="T12" fmla="*/ 113 w 265"/>
                <a:gd name="T13" fmla="*/ 44 h 122"/>
                <a:gd name="T14" fmla="*/ 78 w 265"/>
                <a:gd name="T15" fmla="*/ 55 h 122"/>
                <a:gd name="T16" fmla="*/ 57 w 265"/>
                <a:gd name="T17" fmla="*/ 52 h 122"/>
                <a:gd name="T18" fmla="*/ 35 w 265"/>
                <a:gd name="T19" fmla="*/ 52 h 122"/>
                <a:gd name="T20" fmla="*/ 21 w 265"/>
                <a:gd name="T21" fmla="*/ 60 h 122"/>
                <a:gd name="T22" fmla="*/ 11 w 265"/>
                <a:gd name="T23" fmla="*/ 67 h 122"/>
                <a:gd name="T24" fmla="*/ 3 w 265"/>
                <a:gd name="T25" fmla="*/ 102 h 122"/>
                <a:gd name="T26" fmla="*/ 7 w 265"/>
                <a:gd name="T27" fmla="*/ 114 h 122"/>
                <a:gd name="T28" fmla="*/ 20 w 265"/>
                <a:gd name="T29" fmla="*/ 112 h 122"/>
                <a:gd name="T30" fmla="*/ 25 w 265"/>
                <a:gd name="T31" fmla="*/ 120 h 122"/>
                <a:gd name="T32" fmla="*/ 40 w 265"/>
                <a:gd name="T33" fmla="*/ 117 h 122"/>
                <a:gd name="T34" fmla="*/ 57 w 265"/>
                <a:gd name="T35" fmla="*/ 116 h 122"/>
                <a:gd name="T36" fmla="*/ 68 w 265"/>
                <a:gd name="T37" fmla="*/ 105 h 122"/>
                <a:gd name="T38" fmla="*/ 65 w 265"/>
                <a:gd name="T39" fmla="*/ 101 h 122"/>
                <a:gd name="T40" fmla="*/ 61 w 265"/>
                <a:gd name="T41" fmla="*/ 97 h 122"/>
                <a:gd name="T42" fmla="*/ 54 w 265"/>
                <a:gd name="T43" fmla="*/ 95 h 122"/>
                <a:gd name="T44" fmla="*/ 51 w 265"/>
                <a:gd name="T45" fmla="*/ 92 h 122"/>
                <a:gd name="T46" fmla="*/ 54 w 265"/>
                <a:gd name="T47" fmla="*/ 86 h 122"/>
                <a:gd name="T48" fmla="*/ 62 w 265"/>
                <a:gd name="T49" fmla="*/ 84 h 122"/>
                <a:gd name="T50" fmla="*/ 73 w 265"/>
                <a:gd name="T51" fmla="*/ 87 h 122"/>
                <a:gd name="T52" fmla="*/ 89 w 265"/>
                <a:gd name="T53" fmla="*/ 92 h 122"/>
                <a:gd name="T54" fmla="*/ 130 w 265"/>
                <a:gd name="T55" fmla="*/ 87 h 122"/>
                <a:gd name="T56" fmla="*/ 153 w 265"/>
                <a:gd name="T57" fmla="*/ 85 h 122"/>
                <a:gd name="T58" fmla="*/ 173 w 265"/>
                <a:gd name="T59" fmla="*/ 78 h 122"/>
                <a:gd name="T60" fmla="*/ 193 w 265"/>
                <a:gd name="T61" fmla="*/ 71 h 122"/>
                <a:gd name="T62" fmla="*/ 206 w 265"/>
                <a:gd name="T63" fmla="*/ 70 h 122"/>
                <a:gd name="T64" fmla="*/ 217 w 265"/>
                <a:gd name="T65" fmla="*/ 62 h 122"/>
                <a:gd name="T66" fmla="*/ 232 w 265"/>
                <a:gd name="T67" fmla="*/ 57 h 122"/>
                <a:gd name="T68" fmla="*/ 244 w 265"/>
                <a:gd name="T69" fmla="*/ 56 h 122"/>
                <a:gd name="T70" fmla="*/ 263 w 265"/>
                <a:gd name="T71" fmla="*/ 53 h 122"/>
                <a:gd name="T72" fmla="*/ 263 w 265"/>
                <a:gd name="T73" fmla="*/ 35 h 122"/>
                <a:gd name="T74" fmla="*/ 256 w 265"/>
                <a:gd name="T75" fmla="*/ 15 h 122"/>
                <a:gd name="T76" fmla="*/ 242 w 265"/>
                <a:gd name="T77" fmla="*/ 5 h 122"/>
                <a:gd name="T78" fmla="*/ 217 w 265"/>
                <a:gd name="T79" fmla="*/ 0 h 1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5"/>
                <a:gd name="T121" fmla="*/ 0 h 122"/>
                <a:gd name="T122" fmla="*/ 265 w 265"/>
                <a:gd name="T123" fmla="*/ 122 h 1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5" h="122">
                  <a:moveTo>
                    <a:pt x="217" y="0"/>
                  </a:moveTo>
                  <a:lnTo>
                    <a:pt x="210" y="7"/>
                  </a:lnTo>
                  <a:lnTo>
                    <a:pt x="202" y="11"/>
                  </a:lnTo>
                  <a:lnTo>
                    <a:pt x="198" y="14"/>
                  </a:lnTo>
                  <a:lnTo>
                    <a:pt x="191" y="16"/>
                  </a:lnTo>
                  <a:lnTo>
                    <a:pt x="182" y="16"/>
                  </a:lnTo>
                  <a:lnTo>
                    <a:pt x="175" y="15"/>
                  </a:lnTo>
                  <a:lnTo>
                    <a:pt x="165" y="15"/>
                  </a:lnTo>
                  <a:lnTo>
                    <a:pt x="151" y="17"/>
                  </a:lnTo>
                  <a:lnTo>
                    <a:pt x="141" y="21"/>
                  </a:lnTo>
                  <a:lnTo>
                    <a:pt x="134" y="26"/>
                  </a:lnTo>
                  <a:lnTo>
                    <a:pt x="127" y="31"/>
                  </a:lnTo>
                  <a:lnTo>
                    <a:pt x="120" y="37"/>
                  </a:lnTo>
                  <a:lnTo>
                    <a:pt x="113" y="44"/>
                  </a:lnTo>
                  <a:lnTo>
                    <a:pt x="102" y="47"/>
                  </a:lnTo>
                  <a:lnTo>
                    <a:pt x="78" y="55"/>
                  </a:lnTo>
                  <a:lnTo>
                    <a:pt x="66" y="54"/>
                  </a:lnTo>
                  <a:lnTo>
                    <a:pt x="57" y="52"/>
                  </a:lnTo>
                  <a:lnTo>
                    <a:pt x="43" y="51"/>
                  </a:lnTo>
                  <a:lnTo>
                    <a:pt x="35" y="52"/>
                  </a:lnTo>
                  <a:lnTo>
                    <a:pt x="29" y="55"/>
                  </a:lnTo>
                  <a:lnTo>
                    <a:pt x="21" y="60"/>
                  </a:lnTo>
                  <a:lnTo>
                    <a:pt x="16" y="63"/>
                  </a:lnTo>
                  <a:lnTo>
                    <a:pt x="11" y="67"/>
                  </a:lnTo>
                  <a:lnTo>
                    <a:pt x="0" y="91"/>
                  </a:lnTo>
                  <a:lnTo>
                    <a:pt x="3" y="102"/>
                  </a:lnTo>
                  <a:lnTo>
                    <a:pt x="4" y="109"/>
                  </a:lnTo>
                  <a:lnTo>
                    <a:pt x="7" y="114"/>
                  </a:lnTo>
                  <a:lnTo>
                    <a:pt x="11" y="115"/>
                  </a:lnTo>
                  <a:lnTo>
                    <a:pt x="20" y="112"/>
                  </a:lnTo>
                  <a:lnTo>
                    <a:pt x="21" y="118"/>
                  </a:lnTo>
                  <a:lnTo>
                    <a:pt x="25" y="120"/>
                  </a:lnTo>
                  <a:lnTo>
                    <a:pt x="30" y="121"/>
                  </a:lnTo>
                  <a:lnTo>
                    <a:pt x="40" y="117"/>
                  </a:lnTo>
                  <a:lnTo>
                    <a:pt x="51" y="117"/>
                  </a:lnTo>
                  <a:lnTo>
                    <a:pt x="57" y="116"/>
                  </a:lnTo>
                  <a:lnTo>
                    <a:pt x="68" y="109"/>
                  </a:lnTo>
                  <a:lnTo>
                    <a:pt x="68" y="105"/>
                  </a:lnTo>
                  <a:lnTo>
                    <a:pt x="67" y="102"/>
                  </a:lnTo>
                  <a:lnTo>
                    <a:pt x="65" y="101"/>
                  </a:lnTo>
                  <a:lnTo>
                    <a:pt x="61" y="100"/>
                  </a:lnTo>
                  <a:lnTo>
                    <a:pt x="61" y="97"/>
                  </a:lnTo>
                  <a:lnTo>
                    <a:pt x="58" y="94"/>
                  </a:lnTo>
                  <a:lnTo>
                    <a:pt x="54" y="95"/>
                  </a:lnTo>
                  <a:lnTo>
                    <a:pt x="51" y="96"/>
                  </a:lnTo>
                  <a:lnTo>
                    <a:pt x="51" y="92"/>
                  </a:lnTo>
                  <a:lnTo>
                    <a:pt x="49" y="90"/>
                  </a:lnTo>
                  <a:lnTo>
                    <a:pt x="54" y="86"/>
                  </a:lnTo>
                  <a:lnTo>
                    <a:pt x="58" y="84"/>
                  </a:lnTo>
                  <a:lnTo>
                    <a:pt x="62" y="84"/>
                  </a:lnTo>
                  <a:lnTo>
                    <a:pt x="66" y="84"/>
                  </a:lnTo>
                  <a:lnTo>
                    <a:pt x="73" y="87"/>
                  </a:lnTo>
                  <a:lnTo>
                    <a:pt x="80" y="88"/>
                  </a:lnTo>
                  <a:lnTo>
                    <a:pt x="89" y="92"/>
                  </a:lnTo>
                  <a:lnTo>
                    <a:pt x="120" y="87"/>
                  </a:lnTo>
                  <a:lnTo>
                    <a:pt x="130" y="87"/>
                  </a:lnTo>
                  <a:lnTo>
                    <a:pt x="141" y="87"/>
                  </a:lnTo>
                  <a:lnTo>
                    <a:pt x="153" y="85"/>
                  </a:lnTo>
                  <a:lnTo>
                    <a:pt x="163" y="83"/>
                  </a:lnTo>
                  <a:lnTo>
                    <a:pt x="173" y="78"/>
                  </a:lnTo>
                  <a:lnTo>
                    <a:pt x="184" y="74"/>
                  </a:lnTo>
                  <a:lnTo>
                    <a:pt x="193" y="71"/>
                  </a:lnTo>
                  <a:lnTo>
                    <a:pt x="199" y="71"/>
                  </a:lnTo>
                  <a:lnTo>
                    <a:pt x="206" y="70"/>
                  </a:lnTo>
                  <a:lnTo>
                    <a:pt x="210" y="69"/>
                  </a:lnTo>
                  <a:lnTo>
                    <a:pt x="217" y="62"/>
                  </a:lnTo>
                  <a:lnTo>
                    <a:pt x="226" y="58"/>
                  </a:lnTo>
                  <a:lnTo>
                    <a:pt x="232" y="57"/>
                  </a:lnTo>
                  <a:lnTo>
                    <a:pt x="236" y="56"/>
                  </a:lnTo>
                  <a:lnTo>
                    <a:pt x="244" y="56"/>
                  </a:lnTo>
                  <a:lnTo>
                    <a:pt x="251" y="55"/>
                  </a:lnTo>
                  <a:lnTo>
                    <a:pt x="263" y="53"/>
                  </a:lnTo>
                  <a:lnTo>
                    <a:pt x="264" y="43"/>
                  </a:lnTo>
                  <a:lnTo>
                    <a:pt x="263" y="35"/>
                  </a:lnTo>
                  <a:lnTo>
                    <a:pt x="261" y="23"/>
                  </a:lnTo>
                  <a:lnTo>
                    <a:pt x="256" y="15"/>
                  </a:lnTo>
                  <a:lnTo>
                    <a:pt x="250" y="9"/>
                  </a:lnTo>
                  <a:lnTo>
                    <a:pt x="242" y="5"/>
                  </a:lnTo>
                  <a:lnTo>
                    <a:pt x="230" y="1"/>
                  </a:lnTo>
                  <a:lnTo>
                    <a:pt x="217" y="0"/>
                  </a:lnTo>
                </a:path>
              </a:pathLst>
            </a:custGeom>
            <a:solidFill>
              <a:srgbClr val="FFE0C0"/>
            </a:solidFill>
            <a:ln w="12700" cap="rnd">
              <a:solidFill>
                <a:srgbClr val="804000"/>
              </a:solidFill>
              <a:round/>
              <a:headEnd/>
              <a:tailEnd/>
            </a:ln>
          </p:spPr>
          <p:txBody>
            <a:bodyPr/>
            <a:lstStyle/>
            <a:p>
              <a:endParaRPr lang="tr-TR"/>
            </a:p>
          </p:txBody>
        </p:sp>
        <p:sp>
          <p:nvSpPr>
            <p:cNvPr id="142819" name="Freeform 370"/>
            <p:cNvSpPr>
              <a:spLocks/>
            </p:cNvSpPr>
            <p:nvPr/>
          </p:nvSpPr>
          <p:spPr bwMode="auto">
            <a:xfrm>
              <a:off x="3646" y="2603"/>
              <a:ext cx="145" cy="58"/>
            </a:xfrm>
            <a:custGeom>
              <a:avLst/>
              <a:gdLst>
                <a:gd name="T0" fmla="*/ 87 w 145"/>
                <a:gd name="T1" fmla="*/ 9 h 58"/>
                <a:gd name="T2" fmla="*/ 83 w 145"/>
                <a:gd name="T3" fmla="*/ 19 h 58"/>
                <a:gd name="T4" fmla="*/ 83 w 145"/>
                <a:gd name="T5" fmla="*/ 23 h 58"/>
                <a:gd name="T6" fmla="*/ 86 w 145"/>
                <a:gd name="T7" fmla="*/ 24 h 58"/>
                <a:gd name="T8" fmla="*/ 91 w 145"/>
                <a:gd name="T9" fmla="*/ 24 h 58"/>
                <a:gd name="T10" fmla="*/ 98 w 145"/>
                <a:gd name="T11" fmla="*/ 24 h 58"/>
                <a:gd name="T12" fmla="*/ 104 w 145"/>
                <a:gd name="T13" fmla="*/ 24 h 58"/>
                <a:gd name="T14" fmla="*/ 111 w 145"/>
                <a:gd name="T15" fmla="*/ 24 h 58"/>
                <a:gd name="T16" fmla="*/ 120 w 145"/>
                <a:gd name="T17" fmla="*/ 23 h 58"/>
                <a:gd name="T18" fmla="*/ 130 w 145"/>
                <a:gd name="T19" fmla="*/ 21 h 58"/>
                <a:gd name="T20" fmla="*/ 135 w 145"/>
                <a:gd name="T21" fmla="*/ 19 h 58"/>
                <a:gd name="T22" fmla="*/ 138 w 145"/>
                <a:gd name="T23" fmla="*/ 16 h 58"/>
                <a:gd name="T24" fmla="*/ 140 w 145"/>
                <a:gd name="T25" fmla="*/ 11 h 58"/>
                <a:gd name="T26" fmla="*/ 141 w 145"/>
                <a:gd name="T27" fmla="*/ 0 h 58"/>
                <a:gd name="T28" fmla="*/ 143 w 145"/>
                <a:gd name="T29" fmla="*/ 8 h 58"/>
                <a:gd name="T30" fmla="*/ 144 w 145"/>
                <a:gd name="T31" fmla="*/ 16 h 58"/>
                <a:gd name="T32" fmla="*/ 143 w 145"/>
                <a:gd name="T33" fmla="*/ 24 h 58"/>
                <a:gd name="T34" fmla="*/ 127 w 145"/>
                <a:gd name="T35" fmla="*/ 27 h 58"/>
                <a:gd name="T36" fmla="*/ 119 w 145"/>
                <a:gd name="T37" fmla="*/ 27 h 58"/>
                <a:gd name="T38" fmla="*/ 108 w 145"/>
                <a:gd name="T39" fmla="*/ 29 h 58"/>
                <a:gd name="T40" fmla="*/ 97 w 145"/>
                <a:gd name="T41" fmla="*/ 33 h 58"/>
                <a:gd name="T42" fmla="*/ 94 w 145"/>
                <a:gd name="T43" fmla="*/ 37 h 58"/>
                <a:gd name="T44" fmla="*/ 90 w 145"/>
                <a:gd name="T45" fmla="*/ 41 h 58"/>
                <a:gd name="T46" fmla="*/ 86 w 145"/>
                <a:gd name="T47" fmla="*/ 41 h 58"/>
                <a:gd name="T48" fmla="*/ 77 w 145"/>
                <a:gd name="T49" fmla="*/ 42 h 58"/>
                <a:gd name="T50" fmla="*/ 71 w 145"/>
                <a:gd name="T51" fmla="*/ 43 h 58"/>
                <a:gd name="T52" fmla="*/ 60 w 145"/>
                <a:gd name="T53" fmla="*/ 46 h 58"/>
                <a:gd name="T54" fmla="*/ 46 w 145"/>
                <a:gd name="T55" fmla="*/ 52 h 58"/>
                <a:gd name="T56" fmla="*/ 31 w 145"/>
                <a:gd name="T57" fmla="*/ 56 h 58"/>
                <a:gd name="T58" fmla="*/ 21 w 145"/>
                <a:gd name="T59" fmla="*/ 56 h 58"/>
                <a:gd name="T60" fmla="*/ 0 w 145"/>
                <a:gd name="T61" fmla="*/ 57 h 58"/>
                <a:gd name="T62" fmla="*/ 4 w 145"/>
                <a:gd name="T63" fmla="*/ 48 h 58"/>
                <a:gd name="T64" fmla="*/ 14 w 145"/>
                <a:gd name="T65" fmla="*/ 49 h 58"/>
                <a:gd name="T66" fmla="*/ 26 w 145"/>
                <a:gd name="T67" fmla="*/ 48 h 58"/>
                <a:gd name="T68" fmla="*/ 37 w 145"/>
                <a:gd name="T69" fmla="*/ 46 h 58"/>
                <a:gd name="T70" fmla="*/ 51 w 145"/>
                <a:gd name="T71" fmla="*/ 41 h 58"/>
                <a:gd name="T72" fmla="*/ 64 w 145"/>
                <a:gd name="T73" fmla="*/ 35 h 58"/>
                <a:gd name="T74" fmla="*/ 72 w 145"/>
                <a:gd name="T75" fmla="*/ 31 h 58"/>
                <a:gd name="T76" fmla="*/ 74 w 145"/>
                <a:gd name="T77" fmla="*/ 25 h 58"/>
                <a:gd name="T78" fmla="*/ 76 w 145"/>
                <a:gd name="T79" fmla="*/ 19 h 58"/>
                <a:gd name="T80" fmla="*/ 80 w 145"/>
                <a:gd name="T81" fmla="*/ 14 h 58"/>
                <a:gd name="T82" fmla="*/ 87 w 145"/>
                <a:gd name="T83" fmla="*/ 9 h 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58"/>
                <a:gd name="T128" fmla="*/ 145 w 145"/>
                <a:gd name="T129" fmla="*/ 58 h 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58">
                  <a:moveTo>
                    <a:pt x="87" y="9"/>
                  </a:moveTo>
                  <a:lnTo>
                    <a:pt x="83" y="19"/>
                  </a:lnTo>
                  <a:lnTo>
                    <a:pt x="83" y="23"/>
                  </a:lnTo>
                  <a:lnTo>
                    <a:pt x="86" y="24"/>
                  </a:lnTo>
                  <a:lnTo>
                    <a:pt x="91" y="24"/>
                  </a:lnTo>
                  <a:lnTo>
                    <a:pt x="98" y="24"/>
                  </a:lnTo>
                  <a:lnTo>
                    <a:pt x="104" y="24"/>
                  </a:lnTo>
                  <a:lnTo>
                    <a:pt x="111" y="24"/>
                  </a:lnTo>
                  <a:lnTo>
                    <a:pt x="120" y="23"/>
                  </a:lnTo>
                  <a:lnTo>
                    <a:pt x="130" y="21"/>
                  </a:lnTo>
                  <a:lnTo>
                    <a:pt x="135" y="19"/>
                  </a:lnTo>
                  <a:lnTo>
                    <a:pt x="138" y="16"/>
                  </a:lnTo>
                  <a:lnTo>
                    <a:pt x="140" y="11"/>
                  </a:lnTo>
                  <a:lnTo>
                    <a:pt x="141" y="0"/>
                  </a:lnTo>
                  <a:lnTo>
                    <a:pt x="143" y="8"/>
                  </a:lnTo>
                  <a:lnTo>
                    <a:pt x="144" y="16"/>
                  </a:lnTo>
                  <a:lnTo>
                    <a:pt x="143" y="24"/>
                  </a:lnTo>
                  <a:lnTo>
                    <a:pt x="127" y="27"/>
                  </a:lnTo>
                  <a:lnTo>
                    <a:pt x="119" y="27"/>
                  </a:lnTo>
                  <a:lnTo>
                    <a:pt x="108" y="29"/>
                  </a:lnTo>
                  <a:lnTo>
                    <a:pt x="97" y="33"/>
                  </a:lnTo>
                  <a:lnTo>
                    <a:pt x="94" y="37"/>
                  </a:lnTo>
                  <a:lnTo>
                    <a:pt x="90" y="41"/>
                  </a:lnTo>
                  <a:lnTo>
                    <a:pt x="86" y="41"/>
                  </a:lnTo>
                  <a:lnTo>
                    <a:pt x="77" y="42"/>
                  </a:lnTo>
                  <a:lnTo>
                    <a:pt x="71" y="43"/>
                  </a:lnTo>
                  <a:lnTo>
                    <a:pt x="60" y="46"/>
                  </a:lnTo>
                  <a:lnTo>
                    <a:pt x="46" y="52"/>
                  </a:lnTo>
                  <a:lnTo>
                    <a:pt x="31" y="56"/>
                  </a:lnTo>
                  <a:lnTo>
                    <a:pt x="21" y="56"/>
                  </a:lnTo>
                  <a:lnTo>
                    <a:pt x="0" y="57"/>
                  </a:lnTo>
                  <a:lnTo>
                    <a:pt x="4" y="48"/>
                  </a:lnTo>
                  <a:lnTo>
                    <a:pt x="14" y="49"/>
                  </a:lnTo>
                  <a:lnTo>
                    <a:pt x="26" y="48"/>
                  </a:lnTo>
                  <a:lnTo>
                    <a:pt x="37" y="46"/>
                  </a:lnTo>
                  <a:lnTo>
                    <a:pt x="51" y="41"/>
                  </a:lnTo>
                  <a:lnTo>
                    <a:pt x="64" y="35"/>
                  </a:lnTo>
                  <a:lnTo>
                    <a:pt x="72" y="31"/>
                  </a:lnTo>
                  <a:lnTo>
                    <a:pt x="74" y="25"/>
                  </a:lnTo>
                  <a:lnTo>
                    <a:pt x="76" y="19"/>
                  </a:lnTo>
                  <a:lnTo>
                    <a:pt x="80" y="14"/>
                  </a:lnTo>
                  <a:lnTo>
                    <a:pt x="87" y="9"/>
                  </a:lnTo>
                </a:path>
              </a:pathLst>
            </a:custGeom>
            <a:solidFill>
              <a:srgbClr val="804000"/>
            </a:solidFill>
            <a:ln w="12700" cap="rnd">
              <a:noFill/>
              <a:round/>
              <a:headEnd/>
              <a:tailEnd/>
            </a:ln>
          </p:spPr>
          <p:txBody>
            <a:bodyPr/>
            <a:lstStyle/>
            <a:p>
              <a:endParaRPr lang="tr-TR"/>
            </a:p>
          </p:txBody>
        </p:sp>
        <p:sp>
          <p:nvSpPr>
            <p:cNvPr id="142820" name="Freeform 371"/>
            <p:cNvSpPr>
              <a:spLocks/>
            </p:cNvSpPr>
            <p:nvPr/>
          </p:nvSpPr>
          <p:spPr bwMode="auto">
            <a:xfrm>
              <a:off x="3528" y="2646"/>
              <a:ext cx="55" cy="51"/>
            </a:xfrm>
            <a:custGeom>
              <a:avLst/>
              <a:gdLst>
                <a:gd name="T0" fmla="*/ 33 w 55"/>
                <a:gd name="T1" fmla="*/ 0 h 51"/>
                <a:gd name="T2" fmla="*/ 31 w 55"/>
                <a:gd name="T3" fmla="*/ 11 h 51"/>
                <a:gd name="T4" fmla="*/ 28 w 55"/>
                <a:gd name="T5" fmla="*/ 17 h 51"/>
                <a:gd name="T6" fmla="*/ 25 w 55"/>
                <a:gd name="T7" fmla="*/ 22 h 51"/>
                <a:gd name="T8" fmla="*/ 25 w 55"/>
                <a:gd name="T9" fmla="*/ 26 h 51"/>
                <a:gd name="T10" fmla="*/ 26 w 55"/>
                <a:gd name="T11" fmla="*/ 30 h 51"/>
                <a:gd name="T12" fmla="*/ 27 w 55"/>
                <a:gd name="T13" fmla="*/ 37 h 51"/>
                <a:gd name="T14" fmla="*/ 28 w 55"/>
                <a:gd name="T15" fmla="*/ 41 h 51"/>
                <a:gd name="T16" fmla="*/ 31 w 55"/>
                <a:gd name="T17" fmla="*/ 42 h 51"/>
                <a:gd name="T18" fmla="*/ 33 w 55"/>
                <a:gd name="T19" fmla="*/ 41 h 51"/>
                <a:gd name="T20" fmla="*/ 37 w 55"/>
                <a:gd name="T21" fmla="*/ 39 h 51"/>
                <a:gd name="T22" fmla="*/ 39 w 55"/>
                <a:gd name="T23" fmla="*/ 37 h 51"/>
                <a:gd name="T24" fmla="*/ 40 w 55"/>
                <a:gd name="T25" fmla="*/ 33 h 51"/>
                <a:gd name="T26" fmla="*/ 41 w 55"/>
                <a:gd name="T27" fmla="*/ 29 h 51"/>
                <a:gd name="T28" fmla="*/ 40 w 55"/>
                <a:gd name="T29" fmla="*/ 21 h 51"/>
                <a:gd name="T30" fmla="*/ 42 w 55"/>
                <a:gd name="T31" fmla="*/ 17 h 51"/>
                <a:gd name="T32" fmla="*/ 54 w 55"/>
                <a:gd name="T33" fmla="*/ 16 h 51"/>
                <a:gd name="T34" fmla="*/ 50 w 55"/>
                <a:gd name="T35" fmla="*/ 17 h 51"/>
                <a:gd name="T36" fmla="*/ 46 w 55"/>
                <a:gd name="T37" fmla="*/ 21 h 51"/>
                <a:gd name="T38" fmla="*/ 43 w 55"/>
                <a:gd name="T39" fmla="*/ 21 h 51"/>
                <a:gd name="T40" fmla="*/ 42 w 55"/>
                <a:gd name="T41" fmla="*/ 24 h 51"/>
                <a:gd name="T42" fmla="*/ 43 w 55"/>
                <a:gd name="T43" fmla="*/ 28 h 51"/>
                <a:gd name="T44" fmla="*/ 42 w 55"/>
                <a:gd name="T45" fmla="*/ 32 h 51"/>
                <a:gd name="T46" fmla="*/ 42 w 55"/>
                <a:gd name="T47" fmla="*/ 35 h 51"/>
                <a:gd name="T48" fmla="*/ 44 w 55"/>
                <a:gd name="T49" fmla="*/ 37 h 51"/>
                <a:gd name="T50" fmla="*/ 51 w 55"/>
                <a:gd name="T51" fmla="*/ 35 h 51"/>
                <a:gd name="T52" fmla="*/ 46 w 55"/>
                <a:gd name="T53" fmla="*/ 39 h 51"/>
                <a:gd name="T54" fmla="*/ 45 w 55"/>
                <a:gd name="T55" fmla="*/ 45 h 51"/>
                <a:gd name="T56" fmla="*/ 44 w 55"/>
                <a:gd name="T57" fmla="*/ 46 h 51"/>
                <a:gd name="T58" fmla="*/ 38 w 55"/>
                <a:gd name="T59" fmla="*/ 46 h 51"/>
                <a:gd name="T60" fmla="*/ 28 w 55"/>
                <a:gd name="T61" fmla="*/ 50 h 51"/>
                <a:gd name="T62" fmla="*/ 20 w 55"/>
                <a:gd name="T63" fmla="*/ 48 h 51"/>
                <a:gd name="T64" fmla="*/ 18 w 55"/>
                <a:gd name="T65" fmla="*/ 42 h 51"/>
                <a:gd name="T66" fmla="*/ 12 w 55"/>
                <a:gd name="T67" fmla="*/ 44 h 51"/>
                <a:gd name="T68" fmla="*/ 7 w 55"/>
                <a:gd name="T69" fmla="*/ 44 h 51"/>
                <a:gd name="T70" fmla="*/ 4 w 55"/>
                <a:gd name="T71" fmla="*/ 40 h 51"/>
                <a:gd name="T72" fmla="*/ 8 w 55"/>
                <a:gd name="T73" fmla="*/ 38 h 51"/>
                <a:gd name="T74" fmla="*/ 12 w 55"/>
                <a:gd name="T75" fmla="*/ 35 h 51"/>
                <a:gd name="T76" fmla="*/ 10 w 55"/>
                <a:gd name="T77" fmla="*/ 30 h 51"/>
                <a:gd name="T78" fmla="*/ 0 w 55"/>
                <a:gd name="T79" fmla="*/ 23 h 51"/>
                <a:gd name="T80" fmla="*/ 2 w 55"/>
                <a:gd name="T81" fmla="*/ 18 h 51"/>
                <a:gd name="T82" fmla="*/ 6 w 55"/>
                <a:gd name="T83" fmla="*/ 22 h 51"/>
                <a:gd name="T84" fmla="*/ 22 w 55"/>
                <a:gd name="T85" fmla="*/ 21 h 51"/>
                <a:gd name="T86" fmla="*/ 26 w 55"/>
                <a:gd name="T87" fmla="*/ 15 h 51"/>
                <a:gd name="T88" fmla="*/ 29 w 55"/>
                <a:gd name="T89" fmla="*/ 8 h 51"/>
                <a:gd name="T90" fmla="*/ 33 w 55"/>
                <a:gd name="T91" fmla="*/ 0 h 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5"/>
                <a:gd name="T139" fmla="*/ 0 h 51"/>
                <a:gd name="T140" fmla="*/ 55 w 55"/>
                <a:gd name="T141" fmla="*/ 51 h 5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5" h="51">
                  <a:moveTo>
                    <a:pt x="33" y="0"/>
                  </a:moveTo>
                  <a:lnTo>
                    <a:pt x="31" y="11"/>
                  </a:lnTo>
                  <a:lnTo>
                    <a:pt x="28" y="17"/>
                  </a:lnTo>
                  <a:lnTo>
                    <a:pt x="25" y="22"/>
                  </a:lnTo>
                  <a:lnTo>
                    <a:pt x="25" y="26"/>
                  </a:lnTo>
                  <a:lnTo>
                    <a:pt x="26" y="30"/>
                  </a:lnTo>
                  <a:lnTo>
                    <a:pt x="27" y="37"/>
                  </a:lnTo>
                  <a:lnTo>
                    <a:pt x="28" y="41"/>
                  </a:lnTo>
                  <a:lnTo>
                    <a:pt x="31" y="42"/>
                  </a:lnTo>
                  <a:lnTo>
                    <a:pt x="33" y="41"/>
                  </a:lnTo>
                  <a:lnTo>
                    <a:pt x="37" y="39"/>
                  </a:lnTo>
                  <a:lnTo>
                    <a:pt x="39" y="37"/>
                  </a:lnTo>
                  <a:lnTo>
                    <a:pt x="40" y="33"/>
                  </a:lnTo>
                  <a:lnTo>
                    <a:pt x="41" y="29"/>
                  </a:lnTo>
                  <a:lnTo>
                    <a:pt x="40" y="21"/>
                  </a:lnTo>
                  <a:lnTo>
                    <a:pt x="42" y="17"/>
                  </a:lnTo>
                  <a:lnTo>
                    <a:pt x="54" y="16"/>
                  </a:lnTo>
                  <a:lnTo>
                    <a:pt x="50" y="17"/>
                  </a:lnTo>
                  <a:lnTo>
                    <a:pt x="46" y="21"/>
                  </a:lnTo>
                  <a:lnTo>
                    <a:pt x="43" y="21"/>
                  </a:lnTo>
                  <a:lnTo>
                    <a:pt x="42" y="24"/>
                  </a:lnTo>
                  <a:lnTo>
                    <a:pt x="43" y="28"/>
                  </a:lnTo>
                  <a:lnTo>
                    <a:pt x="42" y="32"/>
                  </a:lnTo>
                  <a:lnTo>
                    <a:pt x="42" y="35"/>
                  </a:lnTo>
                  <a:lnTo>
                    <a:pt x="44" y="37"/>
                  </a:lnTo>
                  <a:lnTo>
                    <a:pt x="51" y="35"/>
                  </a:lnTo>
                  <a:lnTo>
                    <a:pt x="46" y="39"/>
                  </a:lnTo>
                  <a:lnTo>
                    <a:pt x="45" y="45"/>
                  </a:lnTo>
                  <a:lnTo>
                    <a:pt x="44" y="46"/>
                  </a:lnTo>
                  <a:lnTo>
                    <a:pt x="38" y="46"/>
                  </a:lnTo>
                  <a:lnTo>
                    <a:pt x="28" y="50"/>
                  </a:lnTo>
                  <a:lnTo>
                    <a:pt x="20" y="48"/>
                  </a:lnTo>
                  <a:lnTo>
                    <a:pt x="18" y="42"/>
                  </a:lnTo>
                  <a:lnTo>
                    <a:pt x="12" y="44"/>
                  </a:lnTo>
                  <a:lnTo>
                    <a:pt x="7" y="44"/>
                  </a:lnTo>
                  <a:lnTo>
                    <a:pt x="4" y="40"/>
                  </a:lnTo>
                  <a:lnTo>
                    <a:pt x="8" y="38"/>
                  </a:lnTo>
                  <a:lnTo>
                    <a:pt x="12" y="35"/>
                  </a:lnTo>
                  <a:lnTo>
                    <a:pt x="10" y="30"/>
                  </a:lnTo>
                  <a:lnTo>
                    <a:pt x="0" y="23"/>
                  </a:lnTo>
                  <a:lnTo>
                    <a:pt x="2" y="18"/>
                  </a:lnTo>
                  <a:lnTo>
                    <a:pt x="6" y="22"/>
                  </a:lnTo>
                  <a:lnTo>
                    <a:pt x="22" y="21"/>
                  </a:lnTo>
                  <a:lnTo>
                    <a:pt x="26" y="15"/>
                  </a:lnTo>
                  <a:lnTo>
                    <a:pt x="29" y="8"/>
                  </a:lnTo>
                  <a:lnTo>
                    <a:pt x="33" y="0"/>
                  </a:lnTo>
                </a:path>
              </a:pathLst>
            </a:custGeom>
            <a:solidFill>
              <a:srgbClr val="804000"/>
            </a:solidFill>
            <a:ln w="12700" cap="rnd">
              <a:noFill/>
              <a:round/>
              <a:headEnd/>
              <a:tailEnd/>
            </a:ln>
          </p:spPr>
          <p:txBody>
            <a:bodyPr/>
            <a:lstStyle/>
            <a:p>
              <a:endParaRPr lang="tr-TR"/>
            </a:p>
          </p:txBody>
        </p:sp>
        <p:sp>
          <p:nvSpPr>
            <p:cNvPr id="142821" name="Freeform 372"/>
            <p:cNvSpPr>
              <a:spLocks/>
            </p:cNvSpPr>
            <p:nvPr/>
          </p:nvSpPr>
          <p:spPr bwMode="auto">
            <a:xfrm>
              <a:off x="3597" y="2642"/>
              <a:ext cx="24" cy="25"/>
            </a:xfrm>
            <a:custGeom>
              <a:avLst/>
              <a:gdLst>
                <a:gd name="T0" fmla="*/ 0 w 24"/>
                <a:gd name="T1" fmla="*/ 17 h 25"/>
                <a:gd name="T2" fmla="*/ 6 w 24"/>
                <a:gd name="T3" fmla="*/ 16 h 25"/>
                <a:gd name="T4" fmla="*/ 15 w 24"/>
                <a:gd name="T5" fmla="*/ 13 h 25"/>
                <a:gd name="T6" fmla="*/ 17 w 24"/>
                <a:gd name="T7" fmla="*/ 9 h 25"/>
                <a:gd name="T8" fmla="*/ 17 w 24"/>
                <a:gd name="T9" fmla="*/ 6 h 25"/>
                <a:gd name="T10" fmla="*/ 17 w 24"/>
                <a:gd name="T11" fmla="*/ 0 h 25"/>
                <a:gd name="T12" fmla="*/ 20 w 24"/>
                <a:gd name="T13" fmla="*/ 4 h 25"/>
                <a:gd name="T14" fmla="*/ 22 w 24"/>
                <a:gd name="T15" fmla="*/ 10 h 25"/>
                <a:gd name="T16" fmla="*/ 23 w 24"/>
                <a:gd name="T17" fmla="*/ 16 h 25"/>
                <a:gd name="T18" fmla="*/ 23 w 24"/>
                <a:gd name="T19" fmla="*/ 21 h 25"/>
                <a:gd name="T20" fmla="*/ 20 w 24"/>
                <a:gd name="T21" fmla="*/ 22 h 25"/>
                <a:gd name="T22" fmla="*/ 16 w 24"/>
                <a:gd name="T23" fmla="*/ 24 h 25"/>
                <a:gd name="T24" fmla="*/ 10 w 24"/>
                <a:gd name="T25" fmla="*/ 22 h 25"/>
                <a:gd name="T26" fmla="*/ 0 w 24"/>
                <a:gd name="T27" fmla="*/ 17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25"/>
                <a:gd name="T44" fmla="*/ 24 w 24"/>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25">
                  <a:moveTo>
                    <a:pt x="0" y="17"/>
                  </a:moveTo>
                  <a:lnTo>
                    <a:pt x="6" y="16"/>
                  </a:lnTo>
                  <a:lnTo>
                    <a:pt x="15" y="13"/>
                  </a:lnTo>
                  <a:lnTo>
                    <a:pt x="17" y="9"/>
                  </a:lnTo>
                  <a:lnTo>
                    <a:pt x="17" y="6"/>
                  </a:lnTo>
                  <a:lnTo>
                    <a:pt x="17" y="0"/>
                  </a:lnTo>
                  <a:lnTo>
                    <a:pt x="20" y="4"/>
                  </a:lnTo>
                  <a:lnTo>
                    <a:pt x="22" y="10"/>
                  </a:lnTo>
                  <a:lnTo>
                    <a:pt x="23" y="16"/>
                  </a:lnTo>
                  <a:lnTo>
                    <a:pt x="23" y="21"/>
                  </a:lnTo>
                  <a:lnTo>
                    <a:pt x="20" y="22"/>
                  </a:lnTo>
                  <a:lnTo>
                    <a:pt x="16" y="24"/>
                  </a:lnTo>
                  <a:lnTo>
                    <a:pt x="10" y="22"/>
                  </a:lnTo>
                  <a:lnTo>
                    <a:pt x="0" y="17"/>
                  </a:lnTo>
                </a:path>
              </a:pathLst>
            </a:custGeom>
            <a:solidFill>
              <a:srgbClr val="804000"/>
            </a:solidFill>
            <a:ln w="12700" cap="rnd">
              <a:noFill/>
              <a:round/>
              <a:headEnd/>
              <a:tailEnd/>
            </a:ln>
          </p:spPr>
          <p:txBody>
            <a:bodyPr/>
            <a:lstStyle/>
            <a:p>
              <a:endParaRPr lang="tr-TR"/>
            </a:p>
          </p:txBody>
        </p:sp>
        <p:sp>
          <p:nvSpPr>
            <p:cNvPr id="142822" name="Freeform 373"/>
            <p:cNvSpPr>
              <a:spLocks/>
            </p:cNvSpPr>
            <p:nvPr/>
          </p:nvSpPr>
          <p:spPr bwMode="auto">
            <a:xfrm>
              <a:off x="3606" y="2618"/>
              <a:ext cx="55" cy="49"/>
            </a:xfrm>
            <a:custGeom>
              <a:avLst/>
              <a:gdLst>
                <a:gd name="T0" fmla="*/ 10 w 55"/>
                <a:gd name="T1" fmla="*/ 7 h 49"/>
                <a:gd name="T2" fmla="*/ 2 w 55"/>
                <a:gd name="T3" fmla="*/ 9 h 49"/>
                <a:gd name="T4" fmla="*/ 0 w 55"/>
                <a:gd name="T5" fmla="*/ 11 h 49"/>
                <a:gd name="T6" fmla="*/ 6 w 55"/>
                <a:gd name="T7" fmla="*/ 17 h 49"/>
                <a:gd name="T8" fmla="*/ 10 w 55"/>
                <a:gd name="T9" fmla="*/ 21 h 49"/>
                <a:gd name="T10" fmla="*/ 16 w 55"/>
                <a:gd name="T11" fmla="*/ 30 h 49"/>
                <a:gd name="T12" fmla="*/ 17 w 55"/>
                <a:gd name="T13" fmla="*/ 35 h 49"/>
                <a:gd name="T14" fmla="*/ 17 w 55"/>
                <a:gd name="T15" fmla="*/ 41 h 49"/>
                <a:gd name="T16" fmla="*/ 15 w 55"/>
                <a:gd name="T17" fmla="*/ 48 h 49"/>
                <a:gd name="T18" fmla="*/ 23 w 55"/>
                <a:gd name="T19" fmla="*/ 47 h 49"/>
                <a:gd name="T20" fmla="*/ 41 w 55"/>
                <a:gd name="T21" fmla="*/ 44 h 49"/>
                <a:gd name="T22" fmla="*/ 49 w 55"/>
                <a:gd name="T23" fmla="*/ 44 h 49"/>
                <a:gd name="T24" fmla="*/ 53 w 55"/>
                <a:gd name="T25" fmla="*/ 34 h 49"/>
                <a:gd name="T26" fmla="*/ 54 w 55"/>
                <a:gd name="T27" fmla="*/ 27 h 49"/>
                <a:gd name="T28" fmla="*/ 52 w 55"/>
                <a:gd name="T29" fmla="*/ 21 h 49"/>
                <a:gd name="T30" fmla="*/ 50 w 55"/>
                <a:gd name="T31" fmla="*/ 15 h 49"/>
                <a:gd name="T32" fmla="*/ 46 w 55"/>
                <a:gd name="T33" fmla="*/ 10 h 49"/>
                <a:gd name="T34" fmla="*/ 42 w 55"/>
                <a:gd name="T35" fmla="*/ 5 h 49"/>
                <a:gd name="T36" fmla="*/ 37 w 55"/>
                <a:gd name="T37" fmla="*/ 1 h 49"/>
                <a:gd name="T38" fmla="*/ 32 w 55"/>
                <a:gd name="T39" fmla="*/ 0 h 49"/>
                <a:gd name="T40" fmla="*/ 10 w 55"/>
                <a:gd name="T41" fmla="*/ 7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49"/>
                <a:gd name="T65" fmla="*/ 55 w 55"/>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49">
                  <a:moveTo>
                    <a:pt x="10" y="7"/>
                  </a:moveTo>
                  <a:lnTo>
                    <a:pt x="2" y="9"/>
                  </a:lnTo>
                  <a:lnTo>
                    <a:pt x="0" y="11"/>
                  </a:lnTo>
                  <a:lnTo>
                    <a:pt x="6" y="17"/>
                  </a:lnTo>
                  <a:lnTo>
                    <a:pt x="10" y="21"/>
                  </a:lnTo>
                  <a:lnTo>
                    <a:pt x="16" y="30"/>
                  </a:lnTo>
                  <a:lnTo>
                    <a:pt x="17" y="35"/>
                  </a:lnTo>
                  <a:lnTo>
                    <a:pt x="17" y="41"/>
                  </a:lnTo>
                  <a:lnTo>
                    <a:pt x="15" y="48"/>
                  </a:lnTo>
                  <a:lnTo>
                    <a:pt x="23" y="47"/>
                  </a:lnTo>
                  <a:lnTo>
                    <a:pt x="41" y="44"/>
                  </a:lnTo>
                  <a:lnTo>
                    <a:pt x="49" y="44"/>
                  </a:lnTo>
                  <a:lnTo>
                    <a:pt x="53" y="34"/>
                  </a:lnTo>
                  <a:lnTo>
                    <a:pt x="54" y="27"/>
                  </a:lnTo>
                  <a:lnTo>
                    <a:pt x="52" y="21"/>
                  </a:lnTo>
                  <a:lnTo>
                    <a:pt x="50" y="15"/>
                  </a:lnTo>
                  <a:lnTo>
                    <a:pt x="46" y="10"/>
                  </a:lnTo>
                  <a:lnTo>
                    <a:pt x="42" y="5"/>
                  </a:lnTo>
                  <a:lnTo>
                    <a:pt x="37" y="1"/>
                  </a:lnTo>
                  <a:lnTo>
                    <a:pt x="32" y="0"/>
                  </a:lnTo>
                  <a:lnTo>
                    <a:pt x="10" y="7"/>
                  </a:lnTo>
                </a:path>
              </a:pathLst>
            </a:custGeom>
            <a:solidFill>
              <a:srgbClr val="E0E0E0"/>
            </a:solidFill>
            <a:ln w="12700" cap="rnd">
              <a:noFill/>
              <a:round/>
              <a:headEnd/>
              <a:tailEnd/>
            </a:ln>
          </p:spPr>
          <p:txBody>
            <a:bodyPr/>
            <a:lstStyle/>
            <a:p>
              <a:endParaRPr lang="tr-TR"/>
            </a:p>
          </p:txBody>
        </p:sp>
        <p:sp>
          <p:nvSpPr>
            <p:cNvPr id="142823" name="Freeform 374"/>
            <p:cNvSpPr>
              <a:spLocks/>
            </p:cNvSpPr>
            <p:nvPr/>
          </p:nvSpPr>
          <p:spPr bwMode="auto">
            <a:xfrm>
              <a:off x="3606" y="2632"/>
              <a:ext cx="55" cy="37"/>
            </a:xfrm>
            <a:custGeom>
              <a:avLst/>
              <a:gdLst>
                <a:gd name="T0" fmla="*/ 0 w 55"/>
                <a:gd name="T1" fmla="*/ 0 h 37"/>
                <a:gd name="T2" fmla="*/ 5 w 55"/>
                <a:gd name="T3" fmla="*/ 4 h 37"/>
                <a:gd name="T4" fmla="*/ 10 w 55"/>
                <a:gd name="T5" fmla="*/ 10 h 37"/>
                <a:gd name="T6" fmla="*/ 14 w 55"/>
                <a:gd name="T7" fmla="*/ 15 h 37"/>
                <a:gd name="T8" fmla="*/ 15 w 55"/>
                <a:gd name="T9" fmla="*/ 19 h 37"/>
                <a:gd name="T10" fmla="*/ 17 w 55"/>
                <a:gd name="T11" fmla="*/ 26 h 37"/>
                <a:gd name="T12" fmla="*/ 18 w 55"/>
                <a:gd name="T13" fmla="*/ 31 h 37"/>
                <a:gd name="T14" fmla="*/ 14 w 55"/>
                <a:gd name="T15" fmla="*/ 36 h 37"/>
                <a:gd name="T16" fmla="*/ 19 w 55"/>
                <a:gd name="T17" fmla="*/ 36 h 37"/>
                <a:gd name="T18" fmla="*/ 27 w 55"/>
                <a:gd name="T19" fmla="*/ 35 h 37"/>
                <a:gd name="T20" fmla="*/ 39 w 55"/>
                <a:gd name="T21" fmla="*/ 33 h 37"/>
                <a:gd name="T22" fmla="*/ 46 w 55"/>
                <a:gd name="T23" fmla="*/ 33 h 37"/>
                <a:gd name="T24" fmla="*/ 50 w 55"/>
                <a:gd name="T25" fmla="*/ 31 h 37"/>
                <a:gd name="T26" fmla="*/ 53 w 55"/>
                <a:gd name="T27" fmla="*/ 23 h 37"/>
                <a:gd name="T28" fmla="*/ 54 w 55"/>
                <a:gd name="T29" fmla="*/ 15 h 37"/>
                <a:gd name="T30" fmla="*/ 52 w 55"/>
                <a:gd name="T31" fmla="*/ 11 h 37"/>
                <a:gd name="T32" fmla="*/ 41 w 55"/>
                <a:gd name="T33" fmla="*/ 14 h 37"/>
                <a:gd name="T34" fmla="*/ 30 w 55"/>
                <a:gd name="T35" fmla="*/ 14 h 37"/>
                <a:gd name="T36" fmla="*/ 18 w 55"/>
                <a:gd name="T37" fmla="*/ 13 h 37"/>
                <a:gd name="T38" fmla="*/ 12 w 55"/>
                <a:gd name="T39" fmla="*/ 8 h 37"/>
                <a:gd name="T40" fmla="*/ 6 w 55"/>
                <a:gd name="T41" fmla="*/ 0 h 37"/>
                <a:gd name="T42" fmla="*/ 0 w 55"/>
                <a:gd name="T43" fmla="*/ 0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
                <a:gd name="T67" fmla="*/ 0 h 37"/>
                <a:gd name="T68" fmla="*/ 55 w 55"/>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 h="37">
                  <a:moveTo>
                    <a:pt x="0" y="0"/>
                  </a:moveTo>
                  <a:lnTo>
                    <a:pt x="5" y="4"/>
                  </a:lnTo>
                  <a:lnTo>
                    <a:pt x="10" y="10"/>
                  </a:lnTo>
                  <a:lnTo>
                    <a:pt x="14" y="15"/>
                  </a:lnTo>
                  <a:lnTo>
                    <a:pt x="15" y="19"/>
                  </a:lnTo>
                  <a:lnTo>
                    <a:pt x="17" y="26"/>
                  </a:lnTo>
                  <a:lnTo>
                    <a:pt x="18" y="31"/>
                  </a:lnTo>
                  <a:lnTo>
                    <a:pt x="14" y="36"/>
                  </a:lnTo>
                  <a:lnTo>
                    <a:pt x="19" y="36"/>
                  </a:lnTo>
                  <a:lnTo>
                    <a:pt x="27" y="35"/>
                  </a:lnTo>
                  <a:lnTo>
                    <a:pt x="39" y="33"/>
                  </a:lnTo>
                  <a:lnTo>
                    <a:pt x="46" y="33"/>
                  </a:lnTo>
                  <a:lnTo>
                    <a:pt x="50" y="31"/>
                  </a:lnTo>
                  <a:lnTo>
                    <a:pt x="53" y="23"/>
                  </a:lnTo>
                  <a:lnTo>
                    <a:pt x="54" y="15"/>
                  </a:lnTo>
                  <a:lnTo>
                    <a:pt x="52" y="11"/>
                  </a:lnTo>
                  <a:lnTo>
                    <a:pt x="41" y="14"/>
                  </a:lnTo>
                  <a:lnTo>
                    <a:pt x="30" y="14"/>
                  </a:lnTo>
                  <a:lnTo>
                    <a:pt x="18" y="13"/>
                  </a:lnTo>
                  <a:lnTo>
                    <a:pt x="12" y="8"/>
                  </a:lnTo>
                  <a:lnTo>
                    <a:pt x="6" y="0"/>
                  </a:lnTo>
                  <a:lnTo>
                    <a:pt x="0" y="0"/>
                  </a:lnTo>
                </a:path>
              </a:pathLst>
            </a:custGeom>
            <a:solidFill>
              <a:srgbClr val="C0C0C0"/>
            </a:solidFill>
            <a:ln w="12700" cap="rnd">
              <a:noFill/>
              <a:round/>
              <a:headEnd/>
              <a:tailEnd/>
            </a:ln>
          </p:spPr>
          <p:txBody>
            <a:bodyPr/>
            <a:lstStyle/>
            <a:p>
              <a:endParaRPr lang="tr-TR"/>
            </a:p>
          </p:txBody>
        </p:sp>
        <p:grpSp>
          <p:nvGrpSpPr>
            <p:cNvPr id="142963" name="Group 375"/>
            <p:cNvGrpSpPr>
              <a:grpSpLocks/>
            </p:cNvGrpSpPr>
            <p:nvPr/>
          </p:nvGrpSpPr>
          <p:grpSpPr bwMode="auto">
            <a:xfrm>
              <a:off x="3738" y="2446"/>
              <a:ext cx="355" cy="262"/>
              <a:chOff x="3738" y="2446"/>
              <a:chExt cx="355" cy="262"/>
            </a:xfrm>
          </p:grpSpPr>
          <p:grpSp>
            <p:nvGrpSpPr>
              <p:cNvPr id="142964" name="Group 376"/>
              <p:cNvGrpSpPr>
                <a:grpSpLocks/>
              </p:cNvGrpSpPr>
              <p:nvPr/>
            </p:nvGrpSpPr>
            <p:grpSpPr bwMode="auto">
              <a:xfrm>
                <a:off x="3738" y="2446"/>
                <a:ext cx="355" cy="262"/>
                <a:chOff x="3738" y="2446"/>
                <a:chExt cx="355" cy="262"/>
              </a:xfrm>
            </p:grpSpPr>
            <p:sp>
              <p:nvSpPr>
                <p:cNvPr id="142848" name="Freeform 377"/>
                <p:cNvSpPr>
                  <a:spLocks/>
                </p:cNvSpPr>
                <p:nvPr/>
              </p:nvSpPr>
              <p:spPr bwMode="auto">
                <a:xfrm>
                  <a:off x="3738" y="2446"/>
                  <a:ext cx="355" cy="262"/>
                </a:xfrm>
                <a:custGeom>
                  <a:avLst/>
                  <a:gdLst>
                    <a:gd name="T0" fmla="*/ 26 w 355"/>
                    <a:gd name="T1" fmla="*/ 137 h 262"/>
                    <a:gd name="T2" fmla="*/ 42 w 355"/>
                    <a:gd name="T3" fmla="*/ 150 h 262"/>
                    <a:gd name="T4" fmla="*/ 47 w 355"/>
                    <a:gd name="T5" fmla="*/ 163 h 262"/>
                    <a:gd name="T6" fmla="*/ 52 w 355"/>
                    <a:gd name="T7" fmla="*/ 183 h 262"/>
                    <a:gd name="T8" fmla="*/ 37 w 355"/>
                    <a:gd name="T9" fmla="*/ 188 h 262"/>
                    <a:gd name="T10" fmla="*/ 52 w 355"/>
                    <a:gd name="T11" fmla="*/ 188 h 262"/>
                    <a:gd name="T12" fmla="*/ 75 w 355"/>
                    <a:gd name="T13" fmla="*/ 171 h 262"/>
                    <a:gd name="T14" fmla="*/ 86 w 355"/>
                    <a:gd name="T15" fmla="*/ 164 h 262"/>
                    <a:gd name="T16" fmla="*/ 99 w 355"/>
                    <a:gd name="T17" fmla="*/ 164 h 262"/>
                    <a:gd name="T18" fmla="*/ 115 w 355"/>
                    <a:gd name="T19" fmla="*/ 176 h 262"/>
                    <a:gd name="T20" fmla="*/ 133 w 355"/>
                    <a:gd name="T21" fmla="*/ 193 h 262"/>
                    <a:gd name="T22" fmla="*/ 146 w 355"/>
                    <a:gd name="T23" fmla="*/ 205 h 262"/>
                    <a:gd name="T24" fmla="*/ 163 w 355"/>
                    <a:gd name="T25" fmla="*/ 216 h 262"/>
                    <a:gd name="T26" fmla="*/ 176 w 355"/>
                    <a:gd name="T27" fmla="*/ 226 h 262"/>
                    <a:gd name="T28" fmla="*/ 185 w 355"/>
                    <a:gd name="T29" fmla="*/ 240 h 262"/>
                    <a:gd name="T30" fmla="*/ 195 w 355"/>
                    <a:gd name="T31" fmla="*/ 251 h 262"/>
                    <a:gd name="T32" fmla="*/ 207 w 355"/>
                    <a:gd name="T33" fmla="*/ 255 h 262"/>
                    <a:gd name="T34" fmla="*/ 217 w 355"/>
                    <a:gd name="T35" fmla="*/ 259 h 262"/>
                    <a:gd name="T36" fmla="*/ 230 w 355"/>
                    <a:gd name="T37" fmla="*/ 257 h 262"/>
                    <a:gd name="T38" fmla="*/ 253 w 355"/>
                    <a:gd name="T39" fmla="*/ 245 h 262"/>
                    <a:gd name="T40" fmla="*/ 286 w 355"/>
                    <a:gd name="T41" fmla="*/ 227 h 262"/>
                    <a:gd name="T42" fmla="*/ 318 w 355"/>
                    <a:gd name="T43" fmla="*/ 212 h 262"/>
                    <a:gd name="T44" fmla="*/ 340 w 355"/>
                    <a:gd name="T45" fmla="*/ 204 h 262"/>
                    <a:gd name="T46" fmla="*/ 343 w 355"/>
                    <a:gd name="T47" fmla="*/ 195 h 262"/>
                    <a:gd name="T48" fmla="*/ 343 w 355"/>
                    <a:gd name="T49" fmla="*/ 183 h 262"/>
                    <a:gd name="T50" fmla="*/ 333 w 355"/>
                    <a:gd name="T51" fmla="*/ 169 h 262"/>
                    <a:gd name="T52" fmla="*/ 324 w 355"/>
                    <a:gd name="T53" fmla="*/ 153 h 262"/>
                    <a:gd name="T54" fmla="*/ 315 w 355"/>
                    <a:gd name="T55" fmla="*/ 122 h 262"/>
                    <a:gd name="T56" fmla="*/ 308 w 355"/>
                    <a:gd name="T57" fmla="*/ 100 h 262"/>
                    <a:gd name="T58" fmla="*/ 299 w 355"/>
                    <a:gd name="T59" fmla="*/ 81 h 262"/>
                    <a:gd name="T60" fmla="*/ 305 w 355"/>
                    <a:gd name="T61" fmla="*/ 69 h 262"/>
                    <a:gd name="T62" fmla="*/ 337 w 355"/>
                    <a:gd name="T63" fmla="*/ 71 h 262"/>
                    <a:gd name="T64" fmla="*/ 347 w 355"/>
                    <a:gd name="T65" fmla="*/ 66 h 262"/>
                    <a:gd name="T66" fmla="*/ 353 w 355"/>
                    <a:gd name="T67" fmla="*/ 51 h 262"/>
                    <a:gd name="T68" fmla="*/ 352 w 355"/>
                    <a:gd name="T69" fmla="*/ 24 h 262"/>
                    <a:gd name="T70" fmla="*/ 344 w 355"/>
                    <a:gd name="T71" fmla="*/ 6 h 262"/>
                    <a:gd name="T72" fmla="*/ 309 w 355"/>
                    <a:gd name="T73" fmla="*/ 8 h 262"/>
                    <a:gd name="T74" fmla="*/ 280 w 355"/>
                    <a:gd name="T75" fmla="*/ 0 h 262"/>
                    <a:gd name="T76" fmla="*/ 249 w 355"/>
                    <a:gd name="T77" fmla="*/ 3 h 262"/>
                    <a:gd name="T78" fmla="*/ 217 w 355"/>
                    <a:gd name="T79" fmla="*/ 13 h 262"/>
                    <a:gd name="T80" fmla="*/ 189 w 355"/>
                    <a:gd name="T81" fmla="*/ 17 h 262"/>
                    <a:gd name="T82" fmla="*/ 167 w 355"/>
                    <a:gd name="T83" fmla="*/ 39 h 262"/>
                    <a:gd name="T84" fmla="*/ 160 w 355"/>
                    <a:gd name="T85" fmla="*/ 78 h 262"/>
                    <a:gd name="T86" fmla="*/ 146 w 355"/>
                    <a:gd name="T87" fmla="*/ 84 h 262"/>
                    <a:gd name="T88" fmla="*/ 121 w 355"/>
                    <a:gd name="T89" fmla="*/ 72 h 262"/>
                    <a:gd name="T90" fmla="*/ 93 w 355"/>
                    <a:gd name="T91" fmla="*/ 74 h 262"/>
                    <a:gd name="T92" fmla="*/ 81 w 355"/>
                    <a:gd name="T93" fmla="*/ 84 h 262"/>
                    <a:gd name="T94" fmla="*/ 58 w 355"/>
                    <a:gd name="T95" fmla="*/ 90 h 262"/>
                    <a:gd name="T96" fmla="*/ 36 w 355"/>
                    <a:gd name="T97" fmla="*/ 99 h 262"/>
                    <a:gd name="T98" fmla="*/ 26 w 355"/>
                    <a:gd name="T99" fmla="*/ 109 h 262"/>
                    <a:gd name="T100" fmla="*/ 23 w 355"/>
                    <a:gd name="T101" fmla="*/ 119 h 262"/>
                    <a:gd name="T102" fmla="*/ 16 w 355"/>
                    <a:gd name="T103" fmla="*/ 122 h 262"/>
                    <a:gd name="T104" fmla="*/ 11 w 355"/>
                    <a:gd name="T105" fmla="*/ 127 h 262"/>
                    <a:gd name="T106" fmla="*/ 0 w 355"/>
                    <a:gd name="T107" fmla="*/ 132 h 2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5"/>
                    <a:gd name="T163" fmla="*/ 0 h 262"/>
                    <a:gd name="T164" fmla="*/ 355 w 355"/>
                    <a:gd name="T165" fmla="*/ 262 h 2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5" h="262">
                      <a:moveTo>
                        <a:pt x="13" y="133"/>
                      </a:moveTo>
                      <a:lnTo>
                        <a:pt x="26" y="137"/>
                      </a:lnTo>
                      <a:lnTo>
                        <a:pt x="37" y="144"/>
                      </a:lnTo>
                      <a:lnTo>
                        <a:pt x="42" y="150"/>
                      </a:lnTo>
                      <a:lnTo>
                        <a:pt x="46" y="157"/>
                      </a:lnTo>
                      <a:lnTo>
                        <a:pt x="47" y="163"/>
                      </a:lnTo>
                      <a:lnTo>
                        <a:pt x="50" y="171"/>
                      </a:lnTo>
                      <a:lnTo>
                        <a:pt x="52" y="183"/>
                      </a:lnTo>
                      <a:lnTo>
                        <a:pt x="47" y="185"/>
                      </a:lnTo>
                      <a:lnTo>
                        <a:pt x="37" y="188"/>
                      </a:lnTo>
                      <a:lnTo>
                        <a:pt x="44" y="189"/>
                      </a:lnTo>
                      <a:lnTo>
                        <a:pt x="52" y="188"/>
                      </a:lnTo>
                      <a:lnTo>
                        <a:pt x="67" y="177"/>
                      </a:lnTo>
                      <a:lnTo>
                        <a:pt x="75" y="171"/>
                      </a:lnTo>
                      <a:lnTo>
                        <a:pt x="82" y="170"/>
                      </a:lnTo>
                      <a:lnTo>
                        <a:pt x="86" y="164"/>
                      </a:lnTo>
                      <a:lnTo>
                        <a:pt x="93" y="164"/>
                      </a:lnTo>
                      <a:lnTo>
                        <a:pt x="99" y="164"/>
                      </a:lnTo>
                      <a:lnTo>
                        <a:pt x="104" y="167"/>
                      </a:lnTo>
                      <a:lnTo>
                        <a:pt x="115" y="176"/>
                      </a:lnTo>
                      <a:lnTo>
                        <a:pt x="123" y="183"/>
                      </a:lnTo>
                      <a:lnTo>
                        <a:pt x="133" y="193"/>
                      </a:lnTo>
                      <a:lnTo>
                        <a:pt x="138" y="200"/>
                      </a:lnTo>
                      <a:lnTo>
                        <a:pt x="146" y="205"/>
                      </a:lnTo>
                      <a:lnTo>
                        <a:pt x="154" y="210"/>
                      </a:lnTo>
                      <a:lnTo>
                        <a:pt x="163" y="216"/>
                      </a:lnTo>
                      <a:lnTo>
                        <a:pt x="172" y="220"/>
                      </a:lnTo>
                      <a:lnTo>
                        <a:pt x="176" y="226"/>
                      </a:lnTo>
                      <a:lnTo>
                        <a:pt x="181" y="231"/>
                      </a:lnTo>
                      <a:lnTo>
                        <a:pt x="185" y="240"/>
                      </a:lnTo>
                      <a:lnTo>
                        <a:pt x="190" y="245"/>
                      </a:lnTo>
                      <a:lnTo>
                        <a:pt x="195" y="251"/>
                      </a:lnTo>
                      <a:lnTo>
                        <a:pt x="201" y="252"/>
                      </a:lnTo>
                      <a:lnTo>
                        <a:pt x="207" y="255"/>
                      </a:lnTo>
                      <a:lnTo>
                        <a:pt x="213" y="255"/>
                      </a:lnTo>
                      <a:lnTo>
                        <a:pt x="217" y="259"/>
                      </a:lnTo>
                      <a:lnTo>
                        <a:pt x="218" y="261"/>
                      </a:lnTo>
                      <a:lnTo>
                        <a:pt x="230" y="257"/>
                      </a:lnTo>
                      <a:lnTo>
                        <a:pt x="240" y="251"/>
                      </a:lnTo>
                      <a:lnTo>
                        <a:pt x="253" y="245"/>
                      </a:lnTo>
                      <a:lnTo>
                        <a:pt x="266" y="236"/>
                      </a:lnTo>
                      <a:lnTo>
                        <a:pt x="286" y="227"/>
                      </a:lnTo>
                      <a:lnTo>
                        <a:pt x="302" y="219"/>
                      </a:lnTo>
                      <a:lnTo>
                        <a:pt x="318" y="212"/>
                      </a:lnTo>
                      <a:lnTo>
                        <a:pt x="334" y="208"/>
                      </a:lnTo>
                      <a:lnTo>
                        <a:pt x="340" y="204"/>
                      </a:lnTo>
                      <a:lnTo>
                        <a:pt x="340" y="202"/>
                      </a:lnTo>
                      <a:lnTo>
                        <a:pt x="343" y="195"/>
                      </a:lnTo>
                      <a:lnTo>
                        <a:pt x="343" y="191"/>
                      </a:lnTo>
                      <a:lnTo>
                        <a:pt x="343" y="183"/>
                      </a:lnTo>
                      <a:lnTo>
                        <a:pt x="340" y="177"/>
                      </a:lnTo>
                      <a:lnTo>
                        <a:pt x="333" y="169"/>
                      </a:lnTo>
                      <a:lnTo>
                        <a:pt x="326" y="159"/>
                      </a:lnTo>
                      <a:lnTo>
                        <a:pt x="324" y="153"/>
                      </a:lnTo>
                      <a:lnTo>
                        <a:pt x="319" y="135"/>
                      </a:lnTo>
                      <a:lnTo>
                        <a:pt x="315" y="122"/>
                      </a:lnTo>
                      <a:lnTo>
                        <a:pt x="311" y="109"/>
                      </a:lnTo>
                      <a:lnTo>
                        <a:pt x="308" y="100"/>
                      </a:lnTo>
                      <a:lnTo>
                        <a:pt x="302" y="89"/>
                      </a:lnTo>
                      <a:lnTo>
                        <a:pt x="299" y="81"/>
                      </a:lnTo>
                      <a:lnTo>
                        <a:pt x="293" y="72"/>
                      </a:lnTo>
                      <a:lnTo>
                        <a:pt x="305" y="69"/>
                      </a:lnTo>
                      <a:lnTo>
                        <a:pt x="319" y="69"/>
                      </a:lnTo>
                      <a:lnTo>
                        <a:pt x="337" y="71"/>
                      </a:lnTo>
                      <a:lnTo>
                        <a:pt x="343" y="69"/>
                      </a:lnTo>
                      <a:lnTo>
                        <a:pt x="347" y="66"/>
                      </a:lnTo>
                      <a:lnTo>
                        <a:pt x="351" y="59"/>
                      </a:lnTo>
                      <a:lnTo>
                        <a:pt x="353" y="51"/>
                      </a:lnTo>
                      <a:lnTo>
                        <a:pt x="354" y="39"/>
                      </a:lnTo>
                      <a:lnTo>
                        <a:pt x="352" y="24"/>
                      </a:lnTo>
                      <a:lnTo>
                        <a:pt x="348" y="14"/>
                      </a:lnTo>
                      <a:lnTo>
                        <a:pt x="344" y="6"/>
                      </a:lnTo>
                      <a:lnTo>
                        <a:pt x="320" y="9"/>
                      </a:lnTo>
                      <a:lnTo>
                        <a:pt x="309" y="8"/>
                      </a:lnTo>
                      <a:lnTo>
                        <a:pt x="298" y="5"/>
                      </a:lnTo>
                      <a:lnTo>
                        <a:pt x="280" y="0"/>
                      </a:lnTo>
                      <a:lnTo>
                        <a:pt x="262" y="1"/>
                      </a:lnTo>
                      <a:lnTo>
                        <a:pt x="249" y="3"/>
                      </a:lnTo>
                      <a:lnTo>
                        <a:pt x="232" y="9"/>
                      </a:lnTo>
                      <a:lnTo>
                        <a:pt x="217" y="13"/>
                      </a:lnTo>
                      <a:lnTo>
                        <a:pt x="195" y="18"/>
                      </a:lnTo>
                      <a:lnTo>
                        <a:pt x="189" y="17"/>
                      </a:lnTo>
                      <a:lnTo>
                        <a:pt x="173" y="19"/>
                      </a:lnTo>
                      <a:lnTo>
                        <a:pt x="167" y="39"/>
                      </a:lnTo>
                      <a:lnTo>
                        <a:pt x="163" y="63"/>
                      </a:lnTo>
                      <a:lnTo>
                        <a:pt x="160" y="78"/>
                      </a:lnTo>
                      <a:lnTo>
                        <a:pt x="158" y="92"/>
                      </a:lnTo>
                      <a:lnTo>
                        <a:pt x="146" y="84"/>
                      </a:lnTo>
                      <a:lnTo>
                        <a:pt x="134" y="78"/>
                      </a:lnTo>
                      <a:lnTo>
                        <a:pt x="121" y="72"/>
                      </a:lnTo>
                      <a:lnTo>
                        <a:pt x="107" y="71"/>
                      </a:lnTo>
                      <a:lnTo>
                        <a:pt x="93" y="74"/>
                      </a:lnTo>
                      <a:lnTo>
                        <a:pt x="88" y="79"/>
                      </a:lnTo>
                      <a:lnTo>
                        <a:pt x="81" y="84"/>
                      </a:lnTo>
                      <a:lnTo>
                        <a:pt x="68" y="87"/>
                      </a:lnTo>
                      <a:lnTo>
                        <a:pt x="58" y="90"/>
                      </a:lnTo>
                      <a:lnTo>
                        <a:pt x="46" y="94"/>
                      </a:lnTo>
                      <a:lnTo>
                        <a:pt x="36" y="99"/>
                      </a:lnTo>
                      <a:lnTo>
                        <a:pt x="33" y="105"/>
                      </a:lnTo>
                      <a:lnTo>
                        <a:pt x="26" y="109"/>
                      </a:lnTo>
                      <a:lnTo>
                        <a:pt x="25" y="115"/>
                      </a:lnTo>
                      <a:lnTo>
                        <a:pt x="23" y="119"/>
                      </a:lnTo>
                      <a:lnTo>
                        <a:pt x="19" y="119"/>
                      </a:lnTo>
                      <a:lnTo>
                        <a:pt x="16" y="122"/>
                      </a:lnTo>
                      <a:lnTo>
                        <a:pt x="15" y="125"/>
                      </a:lnTo>
                      <a:lnTo>
                        <a:pt x="11" y="127"/>
                      </a:lnTo>
                      <a:lnTo>
                        <a:pt x="2" y="129"/>
                      </a:lnTo>
                      <a:lnTo>
                        <a:pt x="0" y="132"/>
                      </a:lnTo>
                      <a:lnTo>
                        <a:pt x="13" y="133"/>
                      </a:lnTo>
                    </a:path>
                  </a:pathLst>
                </a:custGeom>
                <a:solidFill>
                  <a:srgbClr val="00FFFF"/>
                </a:solidFill>
                <a:ln w="12700" cap="rnd">
                  <a:solidFill>
                    <a:srgbClr val="008080"/>
                  </a:solidFill>
                  <a:round/>
                  <a:headEnd/>
                  <a:tailEnd/>
                </a:ln>
              </p:spPr>
              <p:txBody>
                <a:bodyPr/>
                <a:lstStyle/>
                <a:p>
                  <a:endParaRPr lang="tr-TR"/>
                </a:p>
              </p:txBody>
            </p:sp>
            <p:grpSp>
              <p:nvGrpSpPr>
                <p:cNvPr id="142966" name="Group 378"/>
                <p:cNvGrpSpPr>
                  <a:grpSpLocks/>
                </p:cNvGrpSpPr>
                <p:nvPr/>
              </p:nvGrpSpPr>
              <p:grpSpPr bwMode="auto">
                <a:xfrm>
                  <a:off x="3764" y="2468"/>
                  <a:ext cx="302" cy="226"/>
                  <a:chOff x="3764" y="2468"/>
                  <a:chExt cx="302" cy="226"/>
                </a:xfrm>
              </p:grpSpPr>
              <p:sp>
                <p:nvSpPr>
                  <p:cNvPr id="142850" name="Freeform 379"/>
                  <p:cNvSpPr>
                    <a:spLocks/>
                  </p:cNvSpPr>
                  <p:nvPr/>
                </p:nvSpPr>
                <p:spPr bwMode="auto">
                  <a:xfrm>
                    <a:off x="3955" y="2608"/>
                    <a:ext cx="49" cy="86"/>
                  </a:xfrm>
                  <a:custGeom>
                    <a:avLst/>
                    <a:gdLst>
                      <a:gd name="T0" fmla="*/ 0 w 49"/>
                      <a:gd name="T1" fmla="*/ 85 h 86"/>
                      <a:gd name="T2" fmla="*/ 11 w 49"/>
                      <a:gd name="T3" fmla="*/ 73 h 86"/>
                      <a:gd name="T4" fmla="*/ 22 w 49"/>
                      <a:gd name="T5" fmla="*/ 59 h 86"/>
                      <a:gd name="T6" fmla="*/ 29 w 49"/>
                      <a:gd name="T7" fmla="*/ 47 h 86"/>
                      <a:gd name="T8" fmla="*/ 35 w 49"/>
                      <a:gd name="T9" fmla="*/ 34 h 86"/>
                      <a:gd name="T10" fmla="*/ 42 w 49"/>
                      <a:gd name="T11" fmla="*/ 20 h 86"/>
                      <a:gd name="T12" fmla="*/ 48 w 49"/>
                      <a:gd name="T13" fmla="*/ 0 h 86"/>
                      <a:gd name="T14" fmla="*/ 48 w 49"/>
                      <a:gd name="T15" fmla="*/ 14 h 86"/>
                      <a:gd name="T16" fmla="*/ 42 w 49"/>
                      <a:gd name="T17" fmla="*/ 34 h 86"/>
                      <a:gd name="T18" fmla="*/ 32 w 49"/>
                      <a:gd name="T19" fmla="*/ 57 h 86"/>
                      <a:gd name="T20" fmla="*/ 22 w 49"/>
                      <a:gd name="T21" fmla="*/ 69 h 86"/>
                      <a:gd name="T22" fmla="*/ 0 w 49"/>
                      <a:gd name="T23" fmla="*/ 85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86"/>
                      <a:gd name="T38" fmla="*/ 49 w 49"/>
                      <a:gd name="T39" fmla="*/ 86 h 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86">
                        <a:moveTo>
                          <a:pt x="0" y="85"/>
                        </a:moveTo>
                        <a:lnTo>
                          <a:pt x="11" y="73"/>
                        </a:lnTo>
                        <a:lnTo>
                          <a:pt x="22" y="59"/>
                        </a:lnTo>
                        <a:lnTo>
                          <a:pt x="29" y="47"/>
                        </a:lnTo>
                        <a:lnTo>
                          <a:pt x="35" y="34"/>
                        </a:lnTo>
                        <a:lnTo>
                          <a:pt x="42" y="20"/>
                        </a:lnTo>
                        <a:lnTo>
                          <a:pt x="48" y="0"/>
                        </a:lnTo>
                        <a:lnTo>
                          <a:pt x="48" y="14"/>
                        </a:lnTo>
                        <a:lnTo>
                          <a:pt x="42" y="34"/>
                        </a:lnTo>
                        <a:lnTo>
                          <a:pt x="32" y="57"/>
                        </a:lnTo>
                        <a:lnTo>
                          <a:pt x="22" y="69"/>
                        </a:lnTo>
                        <a:lnTo>
                          <a:pt x="0" y="85"/>
                        </a:lnTo>
                      </a:path>
                    </a:pathLst>
                  </a:custGeom>
                  <a:solidFill>
                    <a:srgbClr val="008080"/>
                  </a:solidFill>
                  <a:ln w="12700" cap="rnd">
                    <a:noFill/>
                    <a:round/>
                    <a:headEnd/>
                    <a:tailEnd/>
                  </a:ln>
                </p:spPr>
                <p:txBody>
                  <a:bodyPr/>
                  <a:lstStyle/>
                  <a:p>
                    <a:endParaRPr lang="tr-TR"/>
                  </a:p>
                </p:txBody>
              </p:sp>
              <p:grpSp>
                <p:nvGrpSpPr>
                  <p:cNvPr id="142967" name="Group 380"/>
                  <p:cNvGrpSpPr>
                    <a:grpSpLocks/>
                  </p:cNvGrpSpPr>
                  <p:nvPr/>
                </p:nvGrpSpPr>
                <p:grpSpPr bwMode="auto">
                  <a:xfrm>
                    <a:off x="3764" y="2468"/>
                    <a:ext cx="302" cy="218"/>
                    <a:chOff x="3764" y="2468"/>
                    <a:chExt cx="302" cy="218"/>
                  </a:xfrm>
                </p:grpSpPr>
                <p:grpSp>
                  <p:nvGrpSpPr>
                    <p:cNvPr id="142968" name="Group 381"/>
                    <p:cNvGrpSpPr>
                      <a:grpSpLocks/>
                    </p:cNvGrpSpPr>
                    <p:nvPr/>
                  </p:nvGrpSpPr>
                  <p:grpSpPr bwMode="auto">
                    <a:xfrm>
                      <a:off x="3946" y="2468"/>
                      <a:ext cx="111" cy="72"/>
                      <a:chOff x="3946" y="2468"/>
                      <a:chExt cx="111" cy="72"/>
                    </a:xfrm>
                  </p:grpSpPr>
                  <p:sp>
                    <p:nvSpPr>
                      <p:cNvPr id="142867" name="Freeform 382"/>
                      <p:cNvSpPr>
                        <a:spLocks/>
                      </p:cNvSpPr>
                      <p:nvPr/>
                    </p:nvSpPr>
                    <p:spPr bwMode="auto">
                      <a:xfrm>
                        <a:off x="4006" y="2496"/>
                        <a:ext cx="33" cy="44"/>
                      </a:xfrm>
                      <a:custGeom>
                        <a:avLst/>
                        <a:gdLst>
                          <a:gd name="T0" fmla="*/ 32 w 33"/>
                          <a:gd name="T1" fmla="*/ 0 h 44"/>
                          <a:gd name="T2" fmla="*/ 25 w 33"/>
                          <a:gd name="T3" fmla="*/ 9 h 44"/>
                          <a:gd name="T4" fmla="*/ 14 w 33"/>
                          <a:gd name="T5" fmla="*/ 16 h 44"/>
                          <a:gd name="T6" fmla="*/ 8 w 33"/>
                          <a:gd name="T7" fmla="*/ 20 h 44"/>
                          <a:gd name="T8" fmla="*/ 5 w 33"/>
                          <a:gd name="T9" fmla="*/ 26 h 44"/>
                          <a:gd name="T10" fmla="*/ 2 w 33"/>
                          <a:gd name="T11" fmla="*/ 37 h 44"/>
                          <a:gd name="T12" fmla="*/ 0 w 33"/>
                          <a:gd name="T13" fmla="*/ 43 h 44"/>
                          <a:gd name="T14" fmla="*/ 7 w 33"/>
                          <a:gd name="T15" fmla="*/ 28 h 44"/>
                          <a:gd name="T16" fmla="*/ 14 w 33"/>
                          <a:gd name="T17" fmla="*/ 19 h 44"/>
                          <a:gd name="T18" fmla="*/ 19 w 33"/>
                          <a:gd name="T19" fmla="*/ 17 h 44"/>
                          <a:gd name="T20" fmla="*/ 26 w 33"/>
                          <a:gd name="T21" fmla="*/ 12 h 44"/>
                          <a:gd name="T22" fmla="*/ 32 w 33"/>
                          <a:gd name="T23" fmla="*/ 0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44"/>
                          <a:gd name="T38" fmla="*/ 33 w 33"/>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44">
                            <a:moveTo>
                              <a:pt x="32" y="0"/>
                            </a:moveTo>
                            <a:lnTo>
                              <a:pt x="25" y="9"/>
                            </a:lnTo>
                            <a:lnTo>
                              <a:pt x="14" y="16"/>
                            </a:lnTo>
                            <a:lnTo>
                              <a:pt x="8" y="20"/>
                            </a:lnTo>
                            <a:lnTo>
                              <a:pt x="5" y="26"/>
                            </a:lnTo>
                            <a:lnTo>
                              <a:pt x="2" y="37"/>
                            </a:lnTo>
                            <a:lnTo>
                              <a:pt x="0" y="43"/>
                            </a:lnTo>
                            <a:lnTo>
                              <a:pt x="7" y="28"/>
                            </a:lnTo>
                            <a:lnTo>
                              <a:pt x="14" y="19"/>
                            </a:lnTo>
                            <a:lnTo>
                              <a:pt x="19" y="17"/>
                            </a:lnTo>
                            <a:lnTo>
                              <a:pt x="26" y="12"/>
                            </a:lnTo>
                            <a:lnTo>
                              <a:pt x="32" y="0"/>
                            </a:lnTo>
                          </a:path>
                        </a:pathLst>
                      </a:custGeom>
                      <a:solidFill>
                        <a:srgbClr val="008080"/>
                      </a:solidFill>
                      <a:ln w="12700" cap="rnd">
                        <a:noFill/>
                        <a:round/>
                        <a:headEnd/>
                        <a:tailEnd/>
                      </a:ln>
                    </p:spPr>
                    <p:txBody>
                      <a:bodyPr/>
                      <a:lstStyle/>
                      <a:p>
                        <a:endParaRPr lang="tr-TR"/>
                      </a:p>
                    </p:txBody>
                  </p:sp>
                  <p:sp>
                    <p:nvSpPr>
                      <p:cNvPr id="142868" name="Freeform 383"/>
                      <p:cNvSpPr>
                        <a:spLocks/>
                      </p:cNvSpPr>
                      <p:nvPr/>
                    </p:nvSpPr>
                    <p:spPr bwMode="auto">
                      <a:xfrm>
                        <a:off x="3999" y="2493"/>
                        <a:ext cx="11" cy="18"/>
                      </a:xfrm>
                      <a:custGeom>
                        <a:avLst/>
                        <a:gdLst>
                          <a:gd name="T0" fmla="*/ 9 w 11"/>
                          <a:gd name="T1" fmla="*/ 0 h 18"/>
                          <a:gd name="T2" fmla="*/ 6 w 11"/>
                          <a:gd name="T3" fmla="*/ 9 h 18"/>
                          <a:gd name="T4" fmla="*/ 3 w 11"/>
                          <a:gd name="T5" fmla="*/ 12 h 18"/>
                          <a:gd name="T6" fmla="*/ 0 w 11"/>
                          <a:gd name="T7" fmla="*/ 17 h 18"/>
                          <a:gd name="T8" fmla="*/ 5 w 11"/>
                          <a:gd name="T9" fmla="*/ 13 h 18"/>
                          <a:gd name="T10" fmla="*/ 10 w 11"/>
                          <a:gd name="T11" fmla="*/ 8 h 18"/>
                          <a:gd name="T12" fmla="*/ 9 w 11"/>
                          <a:gd name="T13" fmla="*/ 0 h 18"/>
                          <a:gd name="T14" fmla="*/ 0 60000 65536"/>
                          <a:gd name="T15" fmla="*/ 0 60000 65536"/>
                          <a:gd name="T16" fmla="*/ 0 60000 65536"/>
                          <a:gd name="T17" fmla="*/ 0 60000 65536"/>
                          <a:gd name="T18" fmla="*/ 0 60000 65536"/>
                          <a:gd name="T19" fmla="*/ 0 60000 65536"/>
                          <a:gd name="T20" fmla="*/ 0 60000 65536"/>
                          <a:gd name="T21" fmla="*/ 0 w 11"/>
                          <a:gd name="T22" fmla="*/ 0 h 18"/>
                          <a:gd name="T23" fmla="*/ 11 w 11"/>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8">
                            <a:moveTo>
                              <a:pt x="9" y="0"/>
                            </a:moveTo>
                            <a:lnTo>
                              <a:pt x="6" y="9"/>
                            </a:lnTo>
                            <a:lnTo>
                              <a:pt x="3" y="12"/>
                            </a:lnTo>
                            <a:lnTo>
                              <a:pt x="0" y="17"/>
                            </a:lnTo>
                            <a:lnTo>
                              <a:pt x="5" y="13"/>
                            </a:lnTo>
                            <a:lnTo>
                              <a:pt x="10" y="8"/>
                            </a:lnTo>
                            <a:lnTo>
                              <a:pt x="9" y="0"/>
                            </a:lnTo>
                          </a:path>
                        </a:pathLst>
                      </a:custGeom>
                      <a:solidFill>
                        <a:srgbClr val="008080"/>
                      </a:solidFill>
                      <a:ln w="12700" cap="rnd">
                        <a:noFill/>
                        <a:round/>
                        <a:headEnd/>
                        <a:tailEnd/>
                      </a:ln>
                    </p:spPr>
                    <p:txBody>
                      <a:bodyPr/>
                      <a:lstStyle/>
                      <a:p>
                        <a:endParaRPr lang="tr-TR"/>
                      </a:p>
                    </p:txBody>
                  </p:sp>
                  <p:sp>
                    <p:nvSpPr>
                      <p:cNvPr id="142869" name="Freeform 384"/>
                      <p:cNvSpPr>
                        <a:spLocks/>
                      </p:cNvSpPr>
                      <p:nvPr/>
                    </p:nvSpPr>
                    <p:spPr bwMode="auto">
                      <a:xfrm>
                        <a:off x="4045" y="2471"/>
                        <a:ext cx="12" cy="32"/>
                      </a:xfrm>
                      <a:custGeom>
                        <a:avLst/>
                        <a:gdLst>
                          <a:gd name="T0" fmla="*/ 8 w 12"/>
                          <a:gd name="T1" fmla="*/ 0 h 32"/>
                          <a:gd name="T2" fmla="*/ 8 w 12"/>
                          <a:gd name="T3" fmla="*/ 12 h 32"/>
                          <a:gd name="T4" fmla="*/ 6 w 12"/>
                          <a:gd name="T5" fmla="*/ 19 h 32"/>
                          <a:gd name="T6" fmla="*/ 0 w 12"/>
                          <a:gd name="T7" fmla="*/ 31 h 32"/>
                          <a:gd name="T8" fmla="*/ 9 w 12"/>
                          <a:gd name="T9" fmla="*/ 19 h 32"/>
                          <a:gd name="T10" fmla="*/ 11 w 12"/>
                          <a:gd name="T11" fmla="*/ 7 h 32"/>
                          <a:gd name="T12" fmla="*/ 8 w 12"/>
                          <a:gd name="T13" fmla="*/ 0 h 32"/>
                          <a:gd name="T14" fmla="*/ 0 60000 65536"/>
                          <a:gd name="T15" fmla="*/ 0 60000 65536"/>
                          <a:gd name="T16" fmla="*/ 0 60000 65536"/>
                          <a:gd name="T17" fmla="*/ 0 60000 65536"/>
                          <a:gd name="T18" fmla="*/ 0 60000 65536"/>
                          <a:gd name="T19" fmla="*/ 0 60000 65536"/>
                          <a:gd name="T20" fmla="*/ 0 60000 65536"/>
                          <a:gd name="T21" fmla="*/ 0 w 12"/>
                          <a:gd name="T22" fmla="*/ 0 h 32"/>
                          <a:gd name="T23" fmla="*/ 12 w 12"/>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32">
                            <a:moveTo>
                              <a:pt x="8" y="0"/>
                            </a:moveTo>
                            <a:lnTo>
                              <a:pt x="8" y="12"/>
                            </a:lnTo>
                            <a:lnTo>
                              <a:pt x="6" y="19"/>
                            </a:lnTo>
                            <a:lnTo>
                              <a:pt x="0" y="31"/>
                            </a:lnTo>
                            <a:lnTo>
                              <a:pt x="9" y="19"/>
                            </a:lnTo>
                            <a:lnTo>
                              <a:pt x="11" y="7"/>
                            </a:lnTo>
                            <a:lnTo>
                              <a:pt x="8" y="0"/>
                            </a:lnTo>
                          </a:path>
                        </a:pathLst>
                      </a:custGeom>
                      <a:solidFill>
                        <a:srgbClr val="008080"/>
                      </a:solidFill>
                      <a:ln w="12700" cap="rnd">
                        <a:noFill/>
                        <a:round/>
                        <a:headEnd/>
                        <a:tailEnd/>
                      </a:ln>
                    </p:spPr>
                    <p:txBody>
                      <a:bodyPr/>
                      <a:lstStyle/>
                      <a:p>
                        <a:endParaRPr lang="tr-TR"/>
                      </a:p>
                    </p:txBody>
                  </p:sp>
                  <p:sp>
                    <p:nvSpPr>
                      <p:cNvPr id="142870" name="Freeform 385"/>
                      <p:cNvSpPr>
                        <a:spLocks/>
                      </p:cNvSpPr>
                      <p:nvPr/>
                    </p:nvSpPr>
                    <p:spPr bwMode="auto">
                      <a:xfrm>
                        <a:off x="3946" y="2468"/>
                        <a:ext cx="22" cy="39"/>
                      </a:xfrm>
                      <a:custGeom>
                        <a:avLst/>
                        <a:gdLst>
                          <a:gd name="T0" fmla="*/ 21 w 22"/>
                          <a:gd name="T1" fmla="*/ 0 h 39"/>
                          <a:gd name="T2" fmla="*/ 11 w 22"/>
                          <a:gd name="T3" fmla="*/ 12 h 39"/>
                          <a:gd name="T4" fmla="*/ 7 w 22"/>
                          <a:gd name="T5" fmla="*/ 20 h 39"/>
                          <a:gd name="T6" fmla="*/ 0 w 22"/>
                          <a:gd name="T7" fmla="*/ 38 h 39"/>
                          <a:gd name="T8" fmla="*/ 7 w 22"/>
                          <a:gd name="T9" fmla="*/ 26 h 39"/>
                          <a:gd name="T10" fmla="*/ 16 w 22"/>
                          <a:gd name="T11" fmla="*/ 13 h 39"/>
                          <a:gd name="T12" fmla="*/ 21 w 22"/>
                          <a:gd name="T13" fmla="*/ 0 h 39"/>
                          <a:gd name="T14" fmla="*/ 0 60000 65536"/>
                          <a:gd name="T15" fmla="*/ 0 60000 65536"/>
                          <a:gd name="T16" fmla="*/ 0 60000 65536"/>
                          <a:gd name="T17" fmla="*/ 0 60000 65536"/>
                          <a:gd name="T18" fmla="*/ 0 60000 65536"/>
                          <a:gd name="T19" fmla="*/ 0 60000 65536"/>
                          <a:gd name="T20" fmla="*/ 0 60000 65536"/>
                          <a:gd name="T21" fmla="*/ 0 w 22"/>
                          <a:gd name="T22" fmla="*/ 0 h 39"/>
                          <a:gd name="T23" fmla="*/ 22 w 22"/>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9">
                            <a:moveTo>
                              <a:pt x="21" y="0"/>
                            </a:moveTo>
                            <a:lnTo>
                              <a:pt x="11" y="12"/>
                            </a:lnTo>
                            <a:lnTo>
                              <a:pt x="7" y="20"/>
                            </a:lnTo>
                            <a:lnTo>
                              <a:pt x="0" y="38"/>
                            </a:lnTo>
                            <a:lnTo>
                              <a:pt x="7" y="26"/>
                            </a:lnTo>
                            <a:lnTo>
                              <a:pt x="16" y="13"/>
                            </a:lnTo>
                            <a:lnTo>
                              <a:pt x="21" y="0"/>
                            </a:lnTo>
                          </a:path>
                        </a:pathLst>
                      </a:custGeom>
                      <a:solidFill>
                        <a:srgbClr val="008080"/>
                      </a:solidFill>
                      <a:ln w="12700" cap="rnd">
                        <a:noFill/>
                        <a:round/>
                        <a:headEnd/>
                        <a:tailEnd/>
                      </a:ln>
                    </p:spPr>
                    <p:txBody>
                      <a:bodyPr/>
                      <a:lstStyle/>
                      <a:p>
                        <a:endParaRPr lang="tr-TR"/>
                      </a:p>
                    </p:txBody>
                  </p:sp>
                </p:grpSp>
                <p:grpSp>
                  <p:nvGrpSpPr>
                    <p:cNvPr id="142977" name="Group 386"/>
                    <p:cNvGrpSpPr>
                      <a:grpSpLocks/>
                    </p:cNvGrpSpPr>
                    <p:nvPr/>
                  </p:nvGrpSpPr>
                  <p:grpSpPr bwMode="auto">
                    <a:xfrm>
                      <a:off x="3764" y="2516"/>
                      <a:ext cx="302" cy="170"/>
                      <a:chOff x="3764" y="2516"/>
                      <a:chExt cx="302" cy="170"/>
                    </a:xfrm>
                  </p:grpSpPr>
                  <p:sp>
                    <p:nvSpPr>
                      <p:cNvPr id="142854" name="Freeform 387"/>
                      <p:cNvSpPr>
                        <a:spLocks/>
                      </p:cNvSpPr>
                      <p:nvPr/>
                    </p:nvSpPr>
                    <p:spPr bwMode="auto">
                      <a:xfrm>
                        <a:off x="3941" y="2621"/>
                        <a:ext cx="24" cy="65"/>
                      </a:xfrm>
                      <a:custGeom>
                        <a:avLst/>
                        <a:gdLst>
                          <a:gd name="T0" fmla="*/ 0 w 24"/>
                          <a:gd name="T1" fmla="*/ 64 h 65"/>
                          <a:gd name="T2" fmla="*/ 8 w 24"/>
                          <a:gd name="T3" fmla="*/ 45 h 65"/>
                          <a:gd name="T4" fmla="*/ 15 w 24"/>
                          <a:gd name="T5" fmla="*/ 30 h 65"/>
                          <a:gd name="T6" fmla="*/ 18 w 24"/>
                          <a:gd name="T7" fmla="*/ 19 h 65"/>
                          <a:gd name="T8" fmla="*/ 23 w 24"/>
                          <a:gd name="T9" fmla="*/ 0 h 65"/>
                          <a:gd name="T10" fmla="*/ 22 w 24"/>
                          <a:gd name="T11" fmla="*/ 14 h 65"/>
                          <a:gd name="T12" fmla="*/ 20 w 24"/>
                          <a:gd name="T13" fmla="*/ 26 h 65"/>
                          <a:gd name="T14" fmla="*/ 17 w 24"/>
                          <a:gd name="T15" fmla="*/ 39 h 65"/>
                          <a:gd name="T16" fmla="*/ 10 w 24"/>
                          <a:gd name="T17" fmla="*/ 52 h 65"/>
                          <a:gd name="T18" fmla="*/ 0 w 24"/>
                          <a:gd name="T19" fmla="*/ 64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65"/>
                          <a:gd name="T32" fmla="*/ 24 w 24"/>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65">
                            <a:moveTo>
                              <a:pt x="0" y="64"/>
                            </a:moveTo>
                            <a:lnTo>
                              <a:pt x="8" y="45"/>
                            </a:lnTo>
                            <a:lnTo>
                              <a:pt x="15" y="30"/>
                            </a:lnTo>
                            <a:lnTo>
                              <a:pt x="18" y="19"/>
                            </a:lnTo>
                            <a:lnTo>
                              <a:pt x="23" y="0"/>
                            </a:lnTo>
                            <a:lnTo>
                              <a:pt x="22" y="14"/>
                            </a:lnTo>
                            <a:lnTo>
                              <a:pt x="20" y="26"/>
                            </a:lnTo>
                            <a:lnTo>
                              <a:pt x="17" y="39"/>
                            </a:lnTo>
                            <a:lnTo>
                              <a:pt x="10" y="52"/>
                            </a:lnTo>
                            <a:lnTo>
                              <a:pt x="0" y="64"/>
                            </a:lnTo>
                          </a:path>
                        </a:pathLst>
                      </a:custGeom>
                      <a:solidFill>
                        <a:srgbClr val="008080"/>
                      </a:solidFill>
                      <a:ln w="12700" cap="rnd">
                        <a:noFill/>
                        <a:round/>
                        <a:headEnd/>
                        <a:tailEnd/>
                      </a:ln>
                    </p:spPr>
                    <p:txBody>
                      <a:bodyPr/>
                      <a:lstStyle/>
                      <a:p>
                        <a:endParaRPr lang="tr-TR"/>
                      </a:p>
                    </p:txBody>
                  </p:sp>
                  <p:sp>
                    <p:nvSpPr>
                      <p:cNvPr id="142855" name="Freeform 388"/>
                      <p:cNvSpPr>
                        <a:spLocks/>
                      </p:cNvSpPr>
                      <p:nvPr/>
                    </p:nvSpPr>
                    <p:spPr bwMode="auto">
                      <a:xfrm>
                        <a:off x="4001" y="2633"/>
                        <a:ext cx="40" cy="47"/>
                      </a:xfrm>
                      <a:custGeom>
                        <a:avLst/>
                        <a:gdLst>
                          <a:gd name="T0" fmla="*/ 39 w 40"/>
                          <a:gd name="T1" fmla="*/ 0 h 47"/>
                          <a:gd name="T2" fmla="*/ 25 w 40"/>
                          <a:gd name="T3" fmla="*/ 14 h 47"/>
                          <a:gd name="T4" fmla="*/ 16 w 40"/>
                          <a:gd name="T5" fmla="*/ 24 h 47"/>
                          <a:gd name="T6" fmla="*/ 11 w 40"/>
                          <a:gd name="T7" fmla="*/ 34 h 47"/>
                          <a:gd name="T8" fmla="*/ 0 w 40"/>
                          <a:gd name="T9" fmla="*/ 46 h 47"/>
                          <a:gd name="T10" fmla="*/ 19 w 40"/>
                          <a:gd name="T11" fmla="*/ 28 h 47"/>
                          <a:gd name="T12" fmla="*/ 27 w 40"/>
                          <a:gd name="T13" fmla="*/ 18 h 47"/>
                          <a:gd name="T14" fmla="*/ 39 w 40"/>
                          <a:gd name="T15" fmla="*/ 0 h 47"/>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7"/>
                          <a:gd name="T26" fmla="*/ 40 w 40"/>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7">
                            <a:moveTo>
                              <a:pt x="39" y="0"/>
                            </a:moveTo>
                            <a:lnTo>
                              <a:pt x="25" y="14"/>
                            </a:lnTo>
                            <a:lnTo>
                              <a:pt x="16" y="24"/>
                            </a:lnTo>
                            <a:lnTo>
                              <a:pt x="11" y="34"/>
                            </a:lnTo>
                            <a:lnTo>
                              <a:pt x="0" y="46"/>
                            </a:lnTo>
                            <a:lnTo>
                              <a:pt x="19" y="28"/>
                            </a:lnTo>
                            <a:lnTo>
                              <a:pt x="27" y="18"/>
                            </a:lnTo>
                            <a:lnTo>
                              <a:pt x="39" y="0"/>
                            </a:lnTo>
                          </a:path>
                        </a:pathLst>
                      </a:custGeom>
                      <a:solidFill>
                        <a:srgbClr val="008080"/>
                      </a:solidFill>
                      <a:ln w="12700" cap="rnd">
                        <a:noFill/>
                        <a:round/>
                        <a:headEnd/>
                        <a:tailEnd/>
                      </a:ln>
                    </p:spPr>
                    <p:txBody>
                      <a:bodyPr/>
                      <a:lstStyle/>
                      <a:p>
                        <a:endParaRPr lang="tr-TR"/>
                      </a:p>
                    </p:txBody>
                  </p:sp>
                  <p:sp>
                    <p:nvSpPr>
                      <p:cNvPr id="142856" name="Freeform 389"/>
                      <p:cNvSpPr>
                        <a:spLocks/>
                      </p:cNvSpPr>
                      <p:nvPr/>
                    </p:nvSpPr>
                    <p:spPr bwMode="auto">
                      <a:xfrm>
                        <a:off x="4016" y="2518"/>
                        <a:ext cx="14" cy="64"/>
                      </a:xfrm>
                      <a:custGeom>
                        <a:avLst/>
                        <a:gdLst>
                          <a:gd name="T0" fmla="*/ 10 w 14"/>
                          <a:gd name="T1" fmla="*/ 0 h 64"/>
                          <a:gd name="T2" fmla="*/ 5 w 14"/>
                          <a:gd name="T3" fmla="*/ 13 h 64"/>
                          <a:gd name="T4" fmla="*/ 1 w 14"/>
                          <a:gd name="T5" fmla="*/ 27 h 64"/>
                          <a:gd name="T6" fmla="*/ 1 w 14"/>
                          <a:gd name="T7" fmla="*/ 42 h 64"/>
                          <a:gd name="T8" fmla="*/ 0 w 14"/>
                          <a:gd name="T9" fmla="*/ 63 h 64"/>
                          <a:gd name="T10" fmla="*/ 3 w 14"/>
                          <a:gd name="T11" fmla="*/ 50 h 64"/>
                          <a:gd name="T12" fmla="*/ 5 w 14"/>
                          <a:gd name="T13" fmla="*/ 31 h 64"/>
                          <a:gd name="T14" fmla="*/ 10 w 14"/>
                          <a:gd name="T15" fmla="*/ 14 h 64"/>
                          <a:gd name="T16" fmla="*/ 13 w 14"/>
                          <a:gd name="T17" fmla="*/ 7 h 64"/>
                          <a:gd name="T18" fmla="*/ 10 w 14"/>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64"/>
                          <a:gd name="T32" fmla="*/ 14 w 14"/>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64">
                            <a:moveTo>
                              <a:pt x="10" y="0"/>
                            </a:moveTo>
                            <a:lnTo>
                              <a:pt x="5" y="13"/>
                            </a:lnTo>
                            <a:lnTo>
                              <a:pt x="1" y="27"/>
                            </a:lnTo>
                            <a:lnTo>
                              <a:pt x="1" y="42"/>
                            </a:lnTo>
                            <a:lnTo>
                              <a:pt x="0" y="63"/>
                            </a:lnTo>
                            <a:lnTo>
                              <a:pt x="3" y="50"/>
                            </a:lnTo>
                            <a:lnTo>
                              <a:pt x="5" y="31"/>
                            </a:lnTo>
                            <a:lnTo>
                              <a:pt x="10" y="14"/>
                            </a:lnTo>
                            <a:lnTo>
                              <a:pt x="13" y="7"/>
                            </a:lnTo>
                            <a:lnTo>
                              <a:pt x="10" y="0"/>
                            </a:lnTo>
                          </a:path>
                        </a:pathLst>
                      </a:custGeom>
                      <a:solidFill>
                        <a:srgbClr val="008080"/>
                      </a:solidFill>
                      <a:ln w="12700" cap="rnd">
                        <a:noFill/>
                        <a:round/>
                        <a:headEnd/>
                        <a:tailEnd/>
                      </a:ln>
                    </p:spPr>
                    <p:txBody>
                      <a:bodyPr/>
                      <a:lstStyle/>
                      <a:p>
                        <a:endParaRPr lang="tr-TR"/>
                      </a:p>
                    </p:txBody>
                  </p:sp>
                  <p:sp>
                    <p:nvSpPr>
                      <p:cNvPr id="142857" name="Freeform 390"/>
                      <p:cNvSpPr>
                        <a:spLocks/>
                      </p:cNvSpPr>
                      <p:nvPr/>
                    </p:nvSpPr>
                    <p:spPr bwMode="auto">
                      <a:xfrm>
                        <a:off x="4029" y="2549"/>
                        <a:ext cx="11" cy="69"/>
                      </a:xfrm>
                      <a:custGeom>
                        <a:avLst/>
                        <a:gdLst>
                          <a:gd name="T0" fmla="*/ 7 w 11"/>
                          <a:gd name="T1" fmla="*/ 0 h 69"/>
                          <a:gd name="T2" fmla="*/ 8 w 11"/>
                          <a:gd name="T3" fmla="*/ 7 h 69"/>
                          <a:gd name="T4" fmla="*/ 8 w 11"/>
                          <a:gd name="T5" fmla="*/ 18 h 69"/>
                          <a:gd name="T6" fmla="*/ 7 w 11"/>
                          <a:gd name="T7" fmla="*/ 36 h 69"/>
                          <a:gd name="T8" fmla="*/ 5 w 11"/>
                          <a:gd name="T9" fmla="*/ 50 h 69"/>
                          <a:gd name="T10" fmla="*/ 0 w 11"/>
                          <a:gd name="T11" fmla="*/ 68 h 69"/>
                          <a:gd name="T12" fmla="*/ 6 w 11"/>
                          <a:gd name="T13" fmla="*/ 54 h 69"/>
                          <a:gd name="T14" fmla="*/ 9 w 11"/>
                          <a:gd name="T15" fmla="*/ 38 h 69"/>
                          <a:gd name="T16" fmla="*/ 10 w 11"/>
                          <a:gd name="T17" fmla="*/ 22 h 69"/>
                          <a:gd name="T18" fmla="*/ 7 w 11"/>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9"/>
                          <a:gd name="T32" fmla="*/ 11 w 11"/>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9">
                            <a:moveTo>
                              <a:pt x="7" y="0"/>
                            </a:moveTo>
                            <a:lnTo>
                              <a:pt x="8" y="7"/>
                            </a:lnTo>
                            <a:lnTo>
                              <a:pt x="8" y="18"/>
                            </a:lnTo>
                            <a:lnTo>
                              <a:pt x="7" y="36"/>
                            </a:lnTo>
                            <a:lnTo>
                              <a:pt x="5" y="50"/>
                            </a:lnTo>
                            <a:lnTo>
                              <a:pt x="0" y="68"/>
                            </a:lnTo>
                            <a:lnTo>
                              <a:pt x="6" y="54"/>
                            </a:lnTo>
                            <a:lnTo>
                              <a:pt x="9" y="38"/>
                            </a:lnTo>
                            <a:lnTo>
                              <a:pt x="10" y="22"/>
                            </a:lnTo>
                            <a:lnTo>
                              <a:pt x="7" y="0"/>
                            </a:lnTo>
                          </a:path>
                        </a:pathLst>
                      </a:custGeom>
                      <a:solidFill>
                        <a:srgbClr val="008080"/>
                      </a:solidFill>
                      <a:ln w="12700" cap="rnd">
                        <a:noFill/>
                        <a:round/>
                        <a:headEnd/>
                        <a:tailEnd/>
                      </a:ln>
                    </p:spPr>
                    <p:txBody>
                      <a:bodyPr/>
                      <a:lstStyle/>
                      <a:p>
                        <a:endParaRPr lang="tr-TR"/>
                      </a:p>
                    </p:txBody>
                  </p:sp>
                  <p:sp>
                    <p:nvSpPr>
                      <p:cNvPr id="142858" name="Freeform 391"/>
                      <p:cNvSpPr>
                        <a:spLocks/>
                      </p:cNvSpPr>
                      <p:nvPr/>
                    </p:nvSpPr>
                    <p:spPr bwMode="auto">
                      <a:xfrm>
                        <a:off x="4035" y="2640"/>
                        <a:ext cx="31" cy="24"/>
                      </a:xfrm>
                      <a:custGeom>
                        <a:avLst/>
                        <a:gdLst>
                          <a:gd name="T0" fmla="*/ 0 w 31"/>
                          <a:gd name="T1" fmla="*/ 23 h 24"/>
                          <a:gd name="T2" fmla="*/ 6 w 31"/>
                          <a:gd name="T3" fmla="*/ 15 h 24"/>
                          <a:gd name="T4" fmla="*/ 15 w 31"/>
                          <a:gd name="T5" fmla="*/ 6 h 24"/>
                          <a:gd name="T6" fmla="*/ 24 w 31"/>
                          <a:gd name="T7" fmla="*/ 0 h 24"/>
                          <a:gd name="T8" fmla="*/ 28 w 31"/>
                          <a:gd name="T9" fmla="*/ 0 h 24"/>
                          <a:gd name="T10" fmla="*/ 30 w 31"/>
                          <a:gd name="T11" fmla="*/ 4 h 24"/>
                          <a:gd name="T12" fmla="*/ 30 w 31"/>
                          <a:gd name="T13" fmla="*/ 8 h 24"/>
                          <a:gd name="T14" fmla="*/ 26 w 31"/>
                          <a:gd name="T15" fmla="*/ 12 h 24"/>
                          <a:gd name="T16" fmla="*/ 17 w 31"/>
                          <a:gd name="T17" fmla="*/ 15 h 24"/>
                          <a:gd name="T18" fmla="*/ 0 w 31"/>
                          <a:gd name="T19" fmla="*/ 2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4"/>
                          <a:gd name="T32" fmla="*/ 31 w 31"/>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4">
                            <a:moveTo>
                              <a:pt x="0" y="23"/>
                            </a:moveTo>
                            <a:lnTo>
                              <a:pt x="6" y="15"/>
                            </a:lnTo>
                            <a:lnTo>
                              <a:pt x="15" y="6"/>
                            </a:lnTo>
                            <a:lnTo>
                              <a:pt x="24" y="0"/>
                            </a:lnTo>
                            <a:lnTo>
                              <a:pt x="28" y="0"/>
                            </a:lnTo>
                            <a:lnTo>
                              <a:pt x="30" y="4"/>
                            </a:lnTo>
                            <a:lnTo>
                              <a:pt x="30" y="8"/>
                            </a:lnTo>
                            <a:lnTo>
                              <a:pt x="26" y="12"/>
                            </a:lnTo>
                            <a:lnTo>
                              <a:pt x="17" y="15"/>
                            </a:lnTo>
                            <a:lnTo>
                              <a:pt x="0" y="23"/>
                            </a:lnTo>
                          </a:path>
                        </a:pathLst>
                      </a:custGeom>
                      <a:solidFill>
                        <a:srgbClr val="008080"/>
                      </a:solidFill>
                      <a:ln w="12700" cap="rnd">
                        <a:noFill/>
                        <a:round/>
                        <a:headEnd/>
                        <a:tailEnd/>
                      </a:ln>
                    </p:spPr>
                    <p:txBody>
                      <a:bodyPr/>
                      <a:lstStyle/>
                      <a:p>
                        <a:endParaRPr lang="tr-TR"/>
                      </a:p>
                    </p:txBody>
                  </p:sp>
                  <p:sp>
                    <p:nvSpPr>
                      <p:cNvPr id="142859" name="Freeform 392"/>
                      <p:cNvSpPr>
                        <a:spLocks/>
                      </p:cNvSpPr>
                      <p:nvPr/>
                    </p:nvSpPr>
                    <p:spPr bwMode="auto">
                      <a:xfrm>
                        <a:off x="3916" y="2552"/>
                        <a:ext cx="12" cy="46"/>
                      </a:xfrm>
                      <a:custGeom>
                        <a:avLst/>
                        <a:gdLst>
                          <a:gd name="T0" fmla="*/ 0 w 12"/>
                          <a:gd name="T1" fmla="*/ 45 h 46"/>
                          <a:gd name="T2" fmla="*/ 1 w 12"/>
                          <a:gd name="T3" fmla="*/ 32 h 46"/>
                          <a:gd name="T4" fmla="*/ 4 w 12"/>
                          <a:gd name="T5" fmla="*/ 15 h 46"/>
                          <a:gd name="T6" fmla="*/ 11 w 12"/>
                          <a:gd name="T7" fmla="*/ 0 h 46"/>
                          <a:gd name="T8" fmla="*/ 6 w 12"/>
                          <a:gd name="T9" fmla="*/ 19 h 46"/>
                          <a:gd name="T10" fmla="*/ 4 w 12"/>
                          <a:gd name="T11" fmla="*/ 28 h 46"/>
                          <a:gd name="T12" fmla="*/ 0 w 12"/>
                          <a:gd name="T13" fmla="*/ 45 h 46"/>
                          <a:gd name="T14" fmla="*/ 0 60000 65536"/>
                          <a:gd name="T15" fmla="*/ 0 60000 65536"/>
                          <a:gd name="T16" fmla="*/ 0 60000 65536"/>
                          <a:gd name="T17" fmla="*/ 0 60000 65536"/>
                          <a:gd name="T18" fmla="*/ 0 60000 65536"/>
                          <a:gd name="T19" fmla="*/ 0 60000 65536"/>
                          <a:gd name="T20" fmla="*/ 0 60000 65536"/>
                          <a:gd name="T21" fmla="*/ 0 w 12"/>
                          <a:gd name="T22" fmla="*/ 0 h 46"/>
                          <a:gd name="T23" fmla="*/ 12 w 12"/>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46">
                            <a:moveTo>
                              <a:pt x="0" y="45"/>
                            </a:moveTo>
                            <a:lnTo>
                              <a:pt x="1" y="32"/>
                            </a:lnTo>
                            <a:lnTo>
                              <a:pt x="4" y="15"/>
                            </a:lnTo>
                            <a:lnTo>
                              <a:pt x="11" y="0"/>
                            </a:lnTo>
                            <a:lnTo>
                              <a:pt x="6" y="19"/>
                            </a:lnTo>
                            <a:lnTo>
                              <a:pt x="4" y="28"/>
                            </a:lnTo>
                            <a:lnTo>
                              <a:pt x="0" y="45"/>
                            </a:lnTo>
                          </a:path>
                        </a:pathLst>
                      </a:custGeom>
                      <a:solidFill>
                        <a:srgbClr val="008080"/>
                      </a:solidFill>
                      <a:ln w="12700" cap="rnd">
                        <a:noFill/>
                        <a:round/>
                        <a:headEnd/>
                        <a:tailEnd/>
                      </a:ln>
                    </p:spPr>
                    <p:txBody>
                      <a:bodyPr/>
                      <a:lstStyle/>
                      <a:p>
                        <a:endParaRPr lang="tr-TR"/>
                      </a:p>
                    </p:txBody>
                  </p:sp>
                  <p:sp>
                    <p:nvSpPr>
                      <p:cNvPr id="142860" name="Freeform 393"/>
                      <p:cNvSpPr>
                        <a:spLocks/>
                      </p:cNvSpPr>
                      <p:nvPr/>
                    </p:nvSpPr>
                    <p:spPr bwMode="auto">
                      <a:xfrm>
                        <a:off x="3938" y="2588"/>
                        <a:ext cx="2" cy="24"/>
                      </a:xfrm>
                      <a:custGeom>
                        <a:avLst/>
                        <a:gdLst>
                          <a:gd name="T0" fmla="*/ 1 w 2"/>
                          <a:gd name="T1" fmla="*/ 0 h 24"/>
                          <a:gd name="T2" fmla="*/ 0 w 2"/>
                          <a:gd name="T3" fmla="*/ 12 h 24"/>
                          <a:gd name="T4" fmla="*/ 0 w 2"/>
                          <a:gd name="T5" fmla="*/ 23 h 24"/>
                          <a:gd name="T6" fmla="*/ 1 w 2"/>
                          <a:gd name="T7" fmla="*/ 0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1" y="0"/>
                            </a:moveTo>
                            <a:lnTo>
                              <a:pt x="0" y="12"/>
                            </a:lnTo>
                            <a:lnTo>
                              <a:pt x="0" y="23"/>
                            </a:lnTo>
                            <a:lnTo>
                              <a:pt x="1" y="0"/>
                            </a:lnTo>
                          </a:path>
                        </a:pathLst>
                      </a:custGeom>
                      <a:solidFill>
                        <a:srgbClr val="008080"/>
                      </a:solidFill>
                      <a:ln w="12700" cap="rnd">
                        <a:noFill/>
                        <a:round/>
                        <a:headEnd/>
                        <a:tailEnd/>
                      </a:ln>
                    </p:spPr>
                    <p:txBody>
                      <a:bodyPr/>
                      <a:lstStyle/>
                      <a:p>
                        <a:endParaRPr lang="tr-TR"/>
                      </a:p>
                    </p:txBody>
                  </p:sp>
                  <p:sp>
                    <p:nvSpPr>
                      <p:cNvPr id="142861" name="Freeform 394"/>
                      <p:cNvSpPr>
                        <a:spLocks/>
                      </p:cNvSpPr>
                      <p:nvPr/>
                    </p:nvSpPr>
                    <p:spPr bwMode="auto">
                      <a:xfrm>
                        <a:off x="3961" y="2588"/>
                        <a:ext cx="7" cy="23"/>
                      </a:xfrm>
                      <a:custGeom>
                        <a:avLst/>
                        <a:gdLst>
                          <a:gd name="T0" fmla="*/ 6 w 7"/>
                          <a:gd name="T1" fmla="*/ 0 h 23"/>
                          <a:gd name="T2" fmla="*/ 4 w 7"/>
                          <a:gd name="T3" fmla="*/ 10 h 23"/>
                          <a:gd name="T4" fmla="*/ 0 w 7"/>
                          <a:gd name="T5" fmla="*/ 22 h 23"/>
                          <a:gd name="T6" fmla="*/ 2 w 7"/>
                          <a:gd name="T7" fmla="*/ 9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4" y="10"/>
                            </a:lnTo>
                            <a:lnTo>
                              <a:pt x="0" y="22"/>
                            </a:lnTo>
                            <a:lnTo>
                              <a:pt x="2" y="9"/>
                            </a:lnTo>
                            <a:lnTo>
                              <a:pt x="6" y="0"/>
                            </a:lnTo>
                          </a:path>
                        </a:pathLst>
                      </a:custGeom>
                      <a:solidFill>
                        <a:srgbClr val="008080"/>
                      </a:solidFill>
                      <a:ln w="12700" cap="rnd">
                        <a:noFill/>
                        <a:round/>
                        <a:headEnd/>
                        <a:tailEnd/>
                      </a:ln>
                    </p:spPr>
                    <p:txBody>
                      <a:bodyPr/>
                      <a:lstStyle/>
                      <a:p>
                        <a:endParaRPr lang="tr-TR"/>
                      </a:p>
                    </p:txBody>
                  </p:sp>
                  <p:sp>
                    <p:nvSpPr>
                      <p:cNvPr id="142862" name="Freeform 395"/>
                      <p:cNvSpPr>
                        <a:spLocks/>
                      </p:cNvSpPr>
                      <p:nvPr/>
                    </p:nvSpPr>
                    <p:spPr bwMode="auto">
                      <a:xfrm>
                        <a:off x="3783" y="2581"/>
                        <a:ext cx="57" cy="27"/>
                      </a:xfrm>
                      <a:custGeom>
                        <a:avLst/>
                        <a:gdLst>
                          <a:gd name="T0" fmla="*/ 56 w 57"/>
                          <a:gd name="T1" fmla="*/ 26 h 27"/>
                          <a:gd name="T2" fmla="*/ 47 w 57"/>
                          <a:gd name="T3" fmla="*/ 19 h 27"/>
                          <a:gd name="T4" fmla="*/ 32 w 57"/>
                          <a:gd name="T5" fmla="*/ 10 h 27"/>
                          <a:gd name="T6" fmla="*/ 19 w 57"/>
                          <a:gd name="T7" fmla="*/ 4 h 27"/>
                          <a:gd name="T8" fmla="*/ 4 w 57"/>
                          <a:gd name="T9" fmla="*/ 0 h 27"/>
                          <a:gd name="T10" fmla="*/ 0 w 57"/>
                          <a:gd name="T11" fmla="*/ 0 h 27"/>
                          <a:gd name="T12" fmla="*/ 10 w 57"/>
                          <a:gd name="T13" fmla="*/ 4 h 27"/>
                          <a:gd name="T14" fmla="*/ 31 w 57"/>
                          <a:gd name="T15" fmla="*/ 14 h 27"/>
                          <a:gd name="T16" fmla="*/ 38 w 57"/>
                          <a:gd name="T17" fmla="*/ 20 h 27"/>
                          <a:gd name="T18" fmla="*/ 41 w 57"/>
                          <a:gd name="T19" fmla="*/ 25 h 27"/>
                          <a:gd name="T20" fmla="*/ 56 w 57"/>
                          <a:gd name="T21" fmla="*/ 26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27"/>
                          <a:gd name="T35" fmla="*/ 57 w 57"/>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27">
                            <a:moveTo>
                              <a:pt x="56" y="26"/>
                            </a:moveTo>
                            <a:lnTo>
                              <a:pt x="47" y="19"/>
                            </a:lnTo>
                            <a:lnTo>
                              <a:pt x="32" y="10"/>
                            </a:lnTo>
                            <a:lnTo>
                              <a:pt x="19" y="4"/>
                            </a:lnTo>
                            <a:lnTo>
                              <a:pt x="4" y="0"/>
                            </a:lnTo>
                            <a:lnTo>
                              <a:pt x="0" y="0"/>
                            </a:lnTo>
                            <a:lnTo>
                              <a:pt x="10" y="4"/>
                            </a:lnTo>
                            <a:lnTo>
                              <a:pt x="31" y="14"/>
                            </a:lnTo>
                            <a:lnTo>
                              <a:pt x="38" y="20"/>
                            </a:lnTo>
                            <a:lnTo>
                              <a:pt x="41" y="25"/>
                            </a:lnTo>
                            <a:lnTo>
                              <a:pt x="56" y="26"/>
                            </a:lnTo>
                          </a:path>
                        </a:pathLst>
                      </a:custGeom>
                      <a:solidFill>
                        <a:srgbClr val="008080"/>
                      </a:solidFill>
                      <a:ln w="12700" cap="rnd">
                        <a:noFill/>
                        <a:round/>
                        <a:headEnd/>
                        <a:tailEnd/>
                      </a:ln>
                    </p:spPr>
                    <p:txBody>
                      <a:bodyPr/>
                      <a:lstStyle/>
                      <a:p>
                        <a:endParaRPr lang="tr-TR"/>
                      </a:p>
                    </p:txBody>
                  </p:sp>
                  <p:sp>
                    <p:nvSpPr>
                      <p:cNvPr id="142863" name="Freeform 396"/>
                      <p:cNvSpPr>
                        <a:spLocks/>
                      </p:cNvSpPr>
                      <p:nvPr/>
                    </p:nvSpPr>
                    <p:spPr bwMode="auto">
                      <a:xfrm>
                        <a:off x="3772" y="2579"/>
                        <a:ext cx="45" cy="35"/>
                      </a:xfrm>
                      <a:custGeom>
                        <a:avLst/>
                        <a:gdLst>
                          <a:gd name="T0" fmla="*/ 44 w 45"/>
                          <a:gd name="T1" fmla="*/ 34 h 35"/>
                          <a:gd name="T2" fmla="*/ 40 w 45"/>
                          <a:gd name="T3" fmla="*/ 24 h 35"/>
                          <a:gd name="T4" fmla="*/ 27 w 45"/>
                          <a:gd name="T5" fmla="*/ 13 h 35"/>
                          <a:gd name="T6" fmla="*/ 15 w 45"/>
                          <a:gd name="T7" fmla="*/ 6 h 35"/>
                          <a:gd name="T8" fmla="*/ 5 w 45"/>
                          <a:gd name="T9" fmla="*/ 2 h 35"/>
                          <a:gd name="T10" fmla="*/ 0 w 45"/>
                          <a:gd name="T11" fmla="*/ 0 h 35"/>
                          <a:gd name="T12" fmla="*/ 11 w 45"/>
                          <a:gd name="T13" fmla="*/ 6 h 35"/>
                          <a:gd name="T14" fmla="*/ 20 w 45"/>
                          <a:gd name="T15" fmla="*/ 12 h 35"/>
                          <a:gd name="T16" fmla="*/ 28 w 45"/>
                          <a:gd name="T17" fmla="*/ 18 h 35"/>
                          <a:gd name="T18" fmla="*/ 34 w 45"/>
                          <a:gd name="T19" fmla="*/ 24 h 35"/>
                          <a:gd name="T20" fmla="*/ 37 w 45"/>
                          <a:gd name="T21" fmla="*/ 30 h 35"/>
                          <a:gd name="T22" fmla="*/ 44 w 45"/>
                          <a:gd name="T23" fmla="*/ 34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5"/>
                          <a:gd name="T38" fmla="*/ 45 w 45"/>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5">
                            <a:moveTo>
                              <a:pt x="44" y="34"/>
                            </a:moveTo>
                            <a:lnTo>
                              <a:pt x="40" y="24"/>
                            </a:lnTo>
                            <a:lnTo>
                              <a:pt x="27" y="13"/>
                            </a:lnTo>
                            <a:lnTo>
                              <a:pt x="15" y="6"/>
                            </a:lnTo>
                            <a:lnTo>
                              <a:pt x="5" y="2"/>
                            </a:lnTo>
                            <a:lnTo>
                              <a:pt x="0" y="0"/>
                            </a:lnTo>
                            <a:lnTo>
                              <a:pt x="11" y="6"/>
                            </a:lnTo>
                            <a:lnTo>
                              <a:pt x="20" y="12"/>
                            </a:lnTo>
                            <a:lnTo>
                              <a:pt x="28" y="18"/>
                            </a:lnTo>
                            <a:lnTo>
                              <a:pt x="34" y="24"/>
                            </a:lnTo>
                            <a:lnTo>
                              <a:pt x="37" y="30"/>
                            </a:lnTo>
                            <a:lnTo>
                              <a:pt x="44" y="34"/>
                            </a:lnTo>
                          </a:path>
                        </a:pathLst>
                      </a:custGeom>
                      <a:solidFill>
                        <a:srgbClr val="008080"/>
                      </a:solidFill>
                      <a:ln w="12700" cap="rnd">
                        <a:noFill/>
                        <a:round/>
                        <a:headEnd/>
                        <a:tailEnd/>
                      </a:ln>
                    </p:spPr>
                    <p:txBody>
                      <a:bodyPr/>
                      <a:lstStyle/>
                      <a:p>
                        <a:endParaRPr lang="tr-TR"/>
                      </a:p>
                    </p:txBody>
                  </p:sp>
                  <p:sp>
                    <p:nvSpPr>
                      <p:cNvPr id="142864" name="Freeform 397"/>
                      <p:cNvSpPr>
                        <a:spLocks/>
                      </p:cNvSpPr>
                      <p:nvPr/>
                    </p:nvSpPr>
                    <p:spPr bwMode="auto">
                      <a:xfrm>
                        <a:off x="3764" y="2564"/>
                        <a:ext cx="37" cy="4"/>
                      </a:xfrm>
                      <a:custGeom>
                        <a:avLst/>
                        <a:gdLst>
                          <a:gd name="T0" fmla="*/ 0 w 37"/>
                          <a:gd name="T1" fmla="*/ 1 h 4"/>
                          <a:gd name="T2" fmla="*/ 13 w 37"/>
                          <a:gd name="T3" fmla="*/ 1 h 4"/>
                          <a:gd name="T4" fmla="*/ 26 w 37"/>
                          <a:gd name="T5" fmla="*/ 2 h 4"/>
                          <a:gd name="T6" fmla="*/ 36 w 37"/>
                          <a:gd name="T7" fmla="*/ 3 h 4"/>
                          <a:gd name="T8" fmla="*/ 25 w 37"/>
                          <a:gd name="T9" fmla="*/ 1 h 4"/>
                          <a:gd name="T10" fmla="*/ 14 w 37"/>
                          <a:gd name="T11" fmla="*/ 0 h 4"/>
                          <a:gd name="T12" fmla="*/ 0 w 37"/>
                          <a:gd name="T13" fmla="*/ 1 h 4"/>
                          <a:gd name="T14" fmla="*/ 0 60000 65536"/>
                          <a:gd name="T15" fmla="*/ 0 60000 65536"/>
                          <a:gd name="T16" fmla="*/ 0 60000 65536"/>
                          <a:gd name="T17" fmla="*/ 0 60000 65536"/>
                          <a:gd name="T18" fmla="*/ 0 60000 65536"/>
                          <a:gd name="T19" fmla="*/ 0 60000 65536"/>
                          <a:gd name="T20" fmla="*/ 0 60000 65536"/>
                          <a:gd name="T21" fmla="*/ 0 w 37"/>
                          <a:gd name="T22" fmla="*/ 0 h 4"/>
                          <a:gd name="T23" fmla="*/ 37 w 3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
                            <a:moveTo>
                              <a:pt x="0" y="1"/>
                            </a:moveTo>
                            <a:lnTo>
                              <a:pt x="13" y="1"/>
                            </a:lnTo>
                            <a:lnTo>
                              <a:pt x="26" y="2"/>
                            </a:lnTo>
                            <a:lnTo>
                              <a:pt x="36" y="3"/>
                            </a:lnTo>
                            <a:lnTo>
                              <a:pt x="25" y="1"/>
                            </a:lnTo>
                            <a:lnTo>
                              <a:pt x="14" y="0"/>
                            </a:lnTo>
                            <a:lnTo>
                              <a:pt x="0" y="1"/>
                            </a:lnTo>
                          </a:path>
                        </a:pathLst>
                      </a:custGeom>
                      <a:solidFill>
                        <a:srgbClr val="008080"/>
                      </a:solidFill>
                      <a:ln w="12700" cap="rnd">
                        <a:noFill/>
                        <a:round/>
                        <a:headEnd/>
                        <a:tailEnd/>
                      </a:ln>
                    </p:spPr>
                    <p:txBody>
                      <a:bodyPr/>
                      <a:lstStyle/>
                      <a:p>
                        <a:endParaRPr lang="tr-TR"/>
                      </a:p>
                    </p:txBody>
                  </p:sp>
                  <p:sp>
                    <p:nvSpPr>
                      <p:cNvPr id="142865" name="Freeform 398"/>
                      <p:cNvSpPr>
                        <a:spLocks/>
                      </p:cNvSpPr>
                      <p:nvPr/>
                    </p:nvSpPr>
                    <p:spPr bwMode="auto">
                      <a:xfrm>
                        <a:off x="3825" y="2516"/>
                        <a:ext cx="69" cy="24"/>
                      </a:xfrm>
                      <a:custGeom>
                        <a:avLst/>
                        <a:gdLst>
                          <a:gd name="T0" fmla="*/ 0 w 69"/>
                          <a:gd name="T1" fmla="*/ 9 h 24"/>
                          <a:gd name="T2" fmla="*/ 3 w 69"/>
                          <a:gd name="T3" fmla="*/ 15 h 24"/>
                          <a:gd name="T4" fmla="*/ 12 w 69"/>
                          <a:gd name="T5" fmla="*/ 19 h 24"/>
                          <a:gd name="T6" fmla="*/ 33 w 69"/>
                          <a:gd name="T7" fmla="*/ 21 h 24"/>
                          <a:gd name="T8" fmla="*/ 50 w 69"/>
                          <a:gd name="T9" fmla="*/ 23 h 24"/>
                          <a:gd name="T10" fmla="*/ 68 w 69"/>
                          <a:gd name="T11" fmla="*/ 19 h 24"/>
                          <a:gd name="T12" fmla="*/ 64 w 69"/>
                          <a:gd name="T13" fmla="*/ 17 h 24"/>
                          <a:gd name="T14" fmla="*/ 51 w 69"/>
                          <a:gd name="T15" fmla="*/ 10 h 24"/>
                          <a:gd name="T16" fmla="*/ 42 w 69"/>
                          <a:gd name="T17" fmla="*/ 6 h 24"/>
                          <a:gd name="T18" fmla="*/ 35 w 69"/>
                          <a:gd name="T19" fmla="*/ 3 h 24"/>
                          <a:gd name="T20" fmla="*/ 27 w 69"/>
                          <a:gd name="T21" fmla="*/ 1 h 24"/>
                          <a:gd name="T22" fmla="*/ 22 w 69"/>
                          <a:gd name="T23" fmla="*/ 0 h 24"/>
                          <a:gd name="T24" fmla="*/ 12 w 69"/>
                          <a:gd name="T25" fmla="*/ 2 h 24"/>
                          <a:gd name="T26" fmla="*/ 7 w 69"/>
                          <a:gd name="T27" fmla="*/ 2 h 24"/>
                          <a:gd name="T28" fmla="*/ 0 w 69"/>
                          <a:gd name="T29" fmla="*/ 9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24"/>
                          <a:gd name="T47" fmla="*/ 69 w 69"/>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24">
                            <a:moveTo>
                              <a:pt x="0" y="9"/>
                            </a:moveTo>
                            <a:lnTo>
                              <a:pt x="3" y="15"/>
                            </a:lnTo>
                            <a:lnTo>
                              <a:pt x="12" y="19"/>
                            </a:lnTo>
                            <a:lnTo>
                              <a:pt x="33" y="21"/>
                            </a:lnTo>
                            <a:lnTo>
                              <a:pt x="50" y="23"/>
                            </a:lnTo>
                            <a:lnTo>
                              <a:pt x="68" y="19"/>
                            </a:lnTo>
                            <a:lnTo>
                              <a:pt x="64" y="17"/>
                            </a:lnTo>
                            <a:lnTo>
                              <a:pt x="51" y="10"/>
                            </a:lnTo>
                            <a:lnTo>
                              <a:pt x="42" y="6"/>
                            </a:lnTo>
                            <a:lnTo>
                              <a:pt x="35" y="3"/>
                            </a:lnTo>
                            <a:lnTo>
                              <a:pt x="27" y="1"/>
                            </a:lnTo>
                            <a:lnTo>
                              <a:pt x="22" y="0"/>
                            </a:lnTo>
                            <a:lnTo>
                              <a:pt x="12" y="2"/>
                            </a:lnTo>
                            <a:lnTo>
                              <a:pt x="7" y="2"/>
                            </a:lnTo>
                            <a:lnTo>
                              <a:pt x="0" y="9"/>
                            </a:lnTo>
                          </a:path>
                        </a:pathLst>
                      </a:custGeom>
                      <a:solidFill>
                        <a:srgbClr val="008080"/>
                      </a:solidFill>
                      <a:ln w="12700" cap="rnd">
                        <a:noFill/>
                        <a:round/>
                        <a:headEnd/>
                        <a:tailEnd/>
                      </a:ln>
                    </p:spPr>
                    <p:txBody>
                      <a:bodyPr/>
                      <a:lstStyle/>
                      <a:p>
                        <a:endParaRPr lang="tr-TR"/>
                      </a:p>
                    </p:txBody>
                  </p:sp>
                  <p:sp>
                    <p:nvSpPr>
                      <p:cNvPr id="142866" name="Freeform 399"/>
                      <p:cNvSpPr>
                        <a:spLocks/>
                      </p:cNvSpPr>
                      <p:nvPr/>
                    </p:nvSpPr>
                    <p:spPr bwMode="auto">
                      <a:xfrm>
                        <a:off x="3823" y="2589"/>
                        <a:ext cx="82" cy="39"/>
                      </a:xfrm>
                      <a:custGeom>
                        <a:avLst/>
                        <a:gdLst>
                          <a:gd name="T0" fmla="*/ 0 w 82"/>
                          <a:gd name="T1" fmla="*/ 0 h 39"/>
                          <a:gd name="T2" fmla="*/ 14 w 82"/>
                          <a:gd name="T3" fmla="*/ 5 h 39"/>
                          <a:gd name="T4" fmla="*/ 36 w 82"/>
                          <a:gd name="T5" fmla="*/ 24 h 39"/>
                          <a:gd name="T6" fmla="*/ 55 w 82"/>
                          <a:gd name="T7" fmla="*/ 32 h 39"/>
                          <a:gd name="T8" fmla="*/ 81 w 82"/>
                          <a:gd name="T9" fmla="*/ 38 h 39"/>
                          <a:gd name="T10" fmla="*/ 51 w 82"/>
                          <a:gd name="T11" fmla="*/ 33 h 39"/>
                          <a:gd name="T12" fmla="*/ 30 w 82"/>
                          <a:gd name="T13" fmla="*/ 26 h 39"/>
                          <a:gd name="T14" fmla="*/ 20 w 82"/>
                          <a:gd name="T15" fmla="*/ 16 h 39"/>
                          <a:gd name="T16" fmla="*/ 0 w 82"/>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39"/>
                          <a:gd name="T29" fmla="*/ 82 w 82"/>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39">
                            <a:moveTo>
                              <a:pt x="0" y="0"/>
                            </a:moveTo>
                            <a:lnTo>
                              <a:pt x="14" y="5"/>
                            </a:lnTo>
                            <a:lnTo>
                              <a:pt x="36" y="24"/>
                            </a:lnTo>
                            <a:lnTo>
                              <a:pt x="55" y="32"/>
                            </a:lnTo>
                            <a:lnTo>
                              <a:pt x="81" y="38"/>
                            </a:lnTo>
                            <a:lnTo>
                              <a:pt x="51" y="33"/>
                            </a:lnTo>
                            <a:lnTo>
                              <a:pt x="30" y="26"/>
                            </a:lnTo>
                            <a:lnTo>
                              <a:pt x="20" y="16"/>
                            </a:lnTo>
                            <a:lnTo>
                              <a:pt x="0" y="0"/>
                            </a:lnTo>
                          </a:path>
                        </a:pathLst>
                      </a:custGeom>
                      <a:solidFill>
                        <a:srgbClr val="008080"/>
                      </a:solidFill>
                      <a:ln w="12700" cap="rnd">
                        <a:noFill/>
                        <a:round/>
                        <a:headEnd/>
                        <a:tailEnd/>
                      </a:ln>
                    </p:spPr>
                    <p:txBody>
                      <a:bodyPr/>
                      <a:lstStyle/>
                      <a:p>
                        <a:endParaRPr lang="tr-TR"/>
                      </a:p>
                    </p:txBody>
                  </p:sp>
                </p:grpSp>
              </p:grpSp>
            </p:grpSp>
          </p:grpSp>
          <p:sp>
            <p:nvSpPr>
              <p:cNvPr id="142847" name="Freeform 400"/>
              <p:cNvSpPr>
                <a:spLocks/>
              </p:cNvSpPr>
              <p:nvPr/>
            </p:nvSpPr>
            <p:spPr bwMode="auto">
              <a:xfrm>
                <a:off x="3841" y="2469"/>
                <a:ext cx="79" cy="89"/>
              </a:xfrm>
              <a:custGeom>
                <a:avLst/>
                <a:gdLst>
                  <a:gd name="T0" fmla="*/ 20 w 79"/>
                  <a:gd name="T1" fmla="*/ 61 h 89"/>
                  <a:gd name="T2" fmla="*/ 50 w 79"/>
                  <a:gd name="T3" fmla="*/ 76 h 89"/>
                  <a:gd name="T4" fmla="*/ 52 w 79"/>
                  <a:gd name="T5" fmla="*/ 80 h 89"/>
                  <a:gd name="T6" fmla="*/ 67 w 79"/>
                  <a:gd name="T7" fmla="*/ 74 h 89"/>
                  <a:gd name="T8" fmla="*/ 65 w 79"/>
                  <a:gd name="T9" fmla="*/ 61 h 89"/>
                  <a:gd name="T10" fmla="*/ 68 w 79"/>
                  <a:gd name="T11" fmla="*/ 38 h 89"/>
                  <a:gd name="T12" fmla="*/ 74 w 79"/>
                  <a:gd name="T13" fmla="*/ 16 h 89"/>
                  <a:gd name="T14" fmla="*/ 75 w 79"/>
                  <a:gd name="T15" fmla="*/ 6 h 89"/>
                  <a:gd name="T16" fmla="*/ 77 w 79"/>
                  <a:gd name="T17" fmla="*/ 2 h 89"/>
                  <a:gd name="T18" fmla="*/ 78 w 79"/>
                  <a:gd name="T19" fmla="*/ 0 h 89"/>
                  <a:gd name="T20" fmla="*/ 78 w 79"/>
                  <a:gd name="T21" fmla="*/ 11 h 89"/>
                  <a:gd name="T22" fmla="*/ 71 w 79"/>
                  <a:gd name="T23" fmla="*/ 34 h 89"/>
                  <a:gd name="T24" fmla="*/ 70 w 79"/>
                  <a:gd name="T25" fmla="*/ 50 h 89"/>
                  <a:gd name="T26" fmla="*/ 70 w 79"/>
                  <a:gd name="T27" fmla="*/ 66 h 89"/>
                  <a:gd name="T28" fmla="*/ 71 w 79"/>
                  <a:gd name="T29" fmla="*/ 76 h 89"/>
                  <a:gd name="T30" fmla="*/ 50 w 79"/>
                  <a:gd name="T31" fmla="*/ 88 h 89"/>
                  <a:gd name="T32" fmla="*/ 47 w 79"/>
                  <a:gd name="T33" fmla="*/ 79 h 89"/>
                  <a:gd name="T34" fmla="*/ 39 w 79"/>
                  <a:gd name="T35" fmla="*/ 74 h 89"/>
                  <a:gd name="T36" fmla="*/ 0 w 79"/>
                  <a:gd name="T37" fmla="*/ 61 h 89"/>
                  <a:gd name="T38" fmla="*/ 20 w 79"/>
                  <a:gd name="T39" fmla="*/ 61 h 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9"/>
                  <a:gd name="T61" fmla="*/ 0 h 89"/>
                  <a:gd name="T62" fmla="*/ 79 w 79"/>
                  <a:gd name="T63" fmla="*/ 89 h 8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9" h="89">
                    <a:moveTo>
                      <a:pt x="20" y="61"/>
                    </a:moveTo>
                    <a:lnTo>
                      <a:pt x="50" y="76"/>
                    </a:lnTo>
                    <a:lnTo>
                      <a:pt x="52" y="80"/>
                    </a:lnTo>
                    <a:lnTo>
                      <a:pt x="67" y="74"/>
                    </a:lnTo>
                    <a:lnTo>
                      <a:pt x="65" y="61"/>
                    </a:lnTo>
                    <a:lnTo>
                      <a:pt x="68" y="38"/>
                    </a:lnTo>
                    <a:lnTo>
                      <a:pt x="74" y="16"/>
                    </a:lnTo>
                    <a:lnTo>
                      <a:pt x="75" y="6"/>
                    </a:lnTo>
                    <a:lnTo>
                      <a:pt x="77" y="2"/>
                    </a:lnTo>
                    <a:lnTo>
                      <a:pt x="78" y="0"/>
                    </a:lnTo>
                    <a:lnTo>
                      <a:pt x="78" y="11"/>
                    </a:lnTo>
                    <a:lnTo>
                      <a:pt x="71" y="34"/>
                    </a:lnTo>
                    <a:lnTo>
                      <a:pt x="70" y="50"/>
                    </a:lnTo>
                    <a:lnTo>
                      <a:pt x="70" y="66"/>
                    </a:lnTo>
                    <a:lnTo>
                      <a:pt x="71" y="76"/>
                    </a:lnTo>
                    <a:lnTo>
                      <a:pt x="50" y="88"/>
                    </a:lnTo>
                    <a:lnTo>
                      <a:pt x="47" y="79"/>
                    </a:lnTo>
                    <a:lnTo>
                      <a:pt x="39" y="74"/>
                    </a:lnTo>
                    <a:lnTo>
                      <a:pt x="0" y="61"/>
                    </a:lnTo>
                    <a:lnTo>
                      <a:pt x="20" y="61"/>
                    </a:lnTo>
                  </a:path>
                </a:pathLst>
              </a:custGeom>
              <a:solidFill>
                <a:srgbClr val="008080"/>
              </a:solidFill>
              <a:ln w="12700" cap="rnd">
                <a:noFill/>
                <a:round/>
                <a:headEnd/>
                <a:tailEnd/>
              </a:ln>
            </p:spPr>
            <p:txBody>
              <a:bodyPr/>
              <a:lstStyle/>
              <a:p>
                <a:endParaRPr lang="tr-TR"/>
              </a:p>
            </p:txBody>
          </p:sp>
        </p:grpSp>
        <p:grpSp>
          <p:nvGrpSpPr>
            <p:cNvPr id="142983" name="Group 401"/>
            <p:cNvGrpSpPr>
              <a:grpSpLocks/>
            </p:cNvGrpSpPr>
            <p:nvPr/>
          </p:nvGrpSpPr>
          <p:grpSpPr bwMode="auto">
            <a:xfrm>
              <a:off x="3753" y="2367"/>
              <a:ext cx="160" cy="171"/>
              <a:chOff x="3753" y="2367"/>
              <a:chExt cx="160" cy="171"/>
            </a:xfrm>
          </p:grpSpPr>
          <p:sp>
            <p:nvSpPr>
              <p:cNvPr id="142831" name="Freeform 402"/>
              <p:cNvSpPr>
                <a:spLocks/>
              </p:cNvSpPr>
              <p:nvPr/>
            </p:nvSpPr>
            <p:spPr bwMode="auto">
              <a:xfrm>
                <a:off x="3776" y="2391"/>
                <a:ext cx="117" cy="48"/>
              </a:xfrm>
              <a:custGeom>
                <a:avLst/>
                <a:gdLst>
                  <a:gd name="T0" fmla="*/ 0 w 117"/>
                  <a:gd name="T1" fmla="*/ 29 h 48"/>
                  <a:gd name="T2" fmla="*/ 1 w 117"/>
                  <a:gd name="T3" fmla="*/ 42 h 48"/>
                  <a:gd name="T4" fmla="*/ 4 w 117"/>
                  <a:gd name="T5" fmla="*/ 47 h 48"/>
                  <a:gd name="T6" fmla="*/ 67 w 117"/>
                  <a:gd name="T7" fmla="*/ 32 h 48"/>
                  <a:gd name="T8" fmla="*/ 116 w 117"/>
                  <a:gd name="T9" fmla="*/ 36 h 48"/>
                  <a:gd name="T10" fmla="*/ 114 w 117"/>
                  <a:gd name="T11" fmla="*/ 15 h 48"/>
                  <a:gd name="T12" fmla="*/ 84 w 117"/>
                  <a:gd name="T13" fmla="*/ 0 h 48"/>
                  <a:gd name="T14" fmla="*/ 27 w 117"/>
                  <a:gd name="T15" fmla="*/ 2 h 48"/>
                  <a:gd name="T16" fmla="*/ 0 w 117"/>
                  <a:gd name="T17" fmla="*/ 29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48"/>
                  <a:gd name="T29" fmla="*/ 117 w 117"/>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48">
                    <a:moveTo>
                      <a:pt x="0" y="29"/>
                    </a:moveTo>
                    <a:lnTo>
                      <a:pt x="1" y="42"/>
                    </a:lnTo>
                    <a:lnTo>
                      <a:pt x="4" y="47"/>
                    </a:lnTo>
                    <a:lnTo>
                      <a:pt x="67" y="32"/>
                    </a:lnTo>
                    <a:lnTo>
                      <a:pt x="116" y="36"/>
                    </a:lnTo>
                    <a:lnTo>
                      <a:pt x="114" y="15"/>
                    </a:lnTo>
                    <a:lnTo>
                      <a:pt x="84" y="0"/>
                    </a:lnTo>
                    <a:lnTo>
                      <a:pt x="27" y="2"/>
                    </a:lnTo>
                    <a:lnTo>
                      <a:pt x="0" y="29"/>
                    </a:lnTo>
                  </a:path>
                </a:pathLst>
              </a:custGeom>
              <a:solidFill>
                <a:srgbClr val="FF4040"/>
              </a:solidFill>
              <a:ln w="12700" cap="rnd">
                <a:noFill/>
                <a:round/>
                <a:headEnd/>
                <a:tailEnd/>
              </a:ln>
            </p:spPr>
            <p:txBody>
              <a:bodyPr/>
              <a:lstStyle/>
              <a:p>
                <a:endParaRPr lang="tr-TR"/>
              </a:p>
            </p:txBody>
          </p:sp>
          <p:sp>
            <p:nvSpPr>
              <p:cNvPr id="142832" name="Freeform 403"/>
              <p:cNvSpPr>
                <a:spLocks/>
              </p:cNvSpPr>
              <p:nvPr/>
            </p:nvSpPr>
            <p:spPr bwMode="auto">
              <a:xfrm>
                <a:off x="3843" y="2414"/>
                <a:ext cx="70" cy="45"/>
              </a:xfrm>
              <a:custGeom>
                <a:avLst/>
                <a:gdLst>
                  <a:gd name="T0" fmla="*/ 0 w 70"/>
                  <a:gd name="T1" fmla="*/ 2 h 45"/>
                  <a:gd name="T2" fmla="*/ 12 w 70"/>
                  <a:gd name="T3" fmla="*/ 42 h 45"/>
                  <a:gd name="T4" fmla="*/ 35 w 70"/>
                  <a:gd name="T5" fmla="*/ 31 h 45"/>
                  <a:gd name="T6" fmla="*/ 44 w 70"/>
                  <a:gd name="T7" fmla="*/ 39 h 45"/>
                  <a:gd name="T8" fmla="*/ 52 w 70"/>
                  <a:gd name="T9" fmla="*/ 44 h 45"/>
                  <a:gd name="T10" fmla="*/ 56 w 70"/>
                  <a:gd name="T11" fmla="*/ 44 h 45"/>
                  <a:gd name="T12" fmla="*/ 67 w 70"/>
                  <a:gd name="T13" fmla="*/ 42 h 45"/>
                  <a:gd name="T14" fmla="*/ 68 w 70"/>
                  <a:gd name="T15" fmla="*/ 38 h 45"/>
                  <a:gd name="T16" fmla="*/ 65 w 70"/>
                  <a:gd name="T17" fmla="*/ 40 h 45"/>
                  <a:gd name="T18" fmla="*/ 62 w 70"/>
                  <a:gd name="T19" fmla="*/ 40 h 45"/>
                  <a:gd name="T20" fmla="*/ 60 w 70"/>
                  <a:gd name="T21" fmla="*/ 37 h 45"/>
                  <a:gd name="T22" fmla="*/ 63 w 70"/>
                  <a:gd name="T23" fmla="*/ 37 h 45"/>
                  <a:gd name="T24" fmla="*/ 67 w 70"/>
                  <a:gd name="T25" fmla="*/ 36 h 45"/>
                  <a:gd name="T26" fmla="*/ 61 w 70"/>
                  <a:gd name="T27" fmla="*/ 35 h 45"/>
                  <a:gd name="T28" fmla="*/ 59 w 70"/>
                  <a:gd name="T29" fmla="*/ 31 h 45"/>
                  <a:gd name="T30" fmla="*/ 60 w 70"/>
                  <a:gd name="T31" fmla="*/ 29 h 45"/>
                  <a:gd name="T32" fmla="*/ 64 w 70"/>
                  <a:gd name="T33" fmla="*/ 28 h 45"/>
                  <a:gd name="T34" fmla="*/ 68 w 70"/>
                  <a:gd name="T35" fmla="*/ 25 h 45"/>
                  <a:gd name="T36" fmla="*/ 69 w 70"/>
                  <a:gd name="T37" fmla="*/ 19 h 45"/>
                  <a:gd name="T38" fmla="*/ 67 w 70"/>
                  <a:gd name="T39" fmla="*/ 21 h 45"/>
                  <a:gd name="T40" fmla="*/ 64 w 70"/>
                  <a:gd name="T41" fmla="*/ 22 h 45"/>
                  <a:gd name="T42" fmla="*/ 62 w 70"/>
                  <a:gd name="T43" fmla="*/ 21 h 45"/>
                  <a:gd name="T44" fmla="*/ 63 w 70"/>
                  <a:gd name="T45" fmla="*/ 18 h 45"/>
                  <a:gd name="T46" fmla="*/ 60 w 70"/>
                  <a:gd name="T47" fmla="*/ 19 h 45"/>
                  <a:gd name="T48" fmla="*/ 55 w 70"/>
                  <a:gd name="T49" fmla="*/ 19 h 45"/>
                  <a:gd name="T50" fmla="*/ 53 w 70"/>
                  <a:gd name="T51" fmla="*/ 13 h 45"/>
                  <a:gd name="T52" fmla="*/ 51 w 70"/>
                  <a:gd name="T53" fmla="*/ 11 h 45"/>
                  <a:gd name="T54" fmla="*/ 50 w 70"/>
                  <a:gd name="T55" fmla="*/ 9 h 45"/>
                  <a:gd name="T56" fmla="*/ 40 w 70"/>
                  <a:gd name="T57" fmla="*/ 6 h 45"/>
                  <a:gd name="T58" fmla="*/ 31 w 70"/>
                  <a:gd name="T59" fmla="*/ 3 h 45"/>
                  <a:gd name="T60" fmla="*/ 14 w 70"/>
                  <a:gd name="T61" fmla="*/ 0 h 45"/>
                  <a:gd name="T62" fmla="*/ 0 w 70"/>
                  <a:gd name="T63" fmla="*/ 2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
                  <a:gd name="T97" fmla="*/ 0 h 45"/>
                  <a:gd name="T98" fmla="*/ 70 w 70"/>
                  <a:gd name="T99" fmla="*/ 45 h 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 h="45">
                    <a:moveTo>
                      <a:pt x="0" y="2"/>
                    </a:moveTo>
                    <a:lnTo>
                      <a:pt x="12" y="42"/>
                    </a:lnTo>
                    <a:lnTo>
                      <a:pt x="35" y="31"/>
                    </a:lnTo>
                    <a:lnTo>
                      <a:pt x="44" y="39"/>
                    </a:lnTo>
                    <a:lnTo>
                      <a:pt x="52" y="44"/>
                    </a:lnTo>
                    <a:lnTo>
                      <a:pt x="56" y="44"/>
                    </a:lnTo>
                    <a:lnTo>
                      <a:pt x="67" y="42"/>
                    </a:lnTo>
                    <a:lnTo>
                      <a:pt x="68" y="38"/>
                    </a:lnTo>
                    <a:lnTo>
                      <a:pt x="65" y="40"/>
                    </a:lnTo>
                    <a:lnTo>
                      <a:pt x="62" y="40"/>
                    </a:lnTo>
                    <a:lnTo>
                      <a:pt x="60" y="37"/>
                    </a:lnTo>
                    <a:lnTo>
                      <a:pt x="63" y="37"/>
                    </a:lnTo>
                    <a:lnTo>
                      <a:pt x="67" y="36"/>
                    </a:lnTo>
                    <a:lnTo>
                      <a:pt x="61" y="35"/>
                    </a:lnTo>
                    <a:lnTo>
                      <a:pt x="59" y="31"/>
                    </a:lnTo>
                    <a:lnTo>
                      <a:pt x="60" y="29"/>
                    </a:lnTo>
                    <a:lnTo>
                      <a:pt x="64" y="28"/>
                    </a:lnTo>
                    <a:lnTo>
                      <a:pt x="68" y="25"/>
                    </a:lnTo>
                    <a:lnTo>
                      <a:pt x="69" y="19"/>
                    </a:lnTo>
                    <a:lnTo>
                      <a:pt x="67" y="21"/>
                    </a:lnTo>
                    <a:lnTo>
                      <a:pt x="64" y="22"/>
                    </a:lnTo>
                    <a:lnTo>
                      <a:pt x="62" y="21"/>
                    </a:lnTo>
                    <a:lnTo>
                      <a:pt x="63" y="18"/>
                    </a:lnTo>
                    <a:lnTo>
                      <a:pt x="60" y="19"/>
                    </a:lnTo>
                    <a:lnTo>
                      <a:pt x="55" y="19"/>
                    </a:lnTo>
                    <a:lnTo>
                      <a:pt x="53" y="13"/>
                    </a:lnTo>
                    <a:lnTo>
                      <a:pt x="51" y="11"/>
                    </a:lnTo>
                    <a:lnTo>
                      <a:pt x="50" y="9"/>
                    </a:lnTo>
                    <a:lnTo>
                      <a:pt x="40" y="6"/>
                    </a:lnTo>
                    <a:lnTo>
                      <a:pt x="31" y="3"/>
                    </a:lnTo>
                    <a:lnTo>
                      <a:pt x="14" y="0"/>
                    </a:lnTo>
                    <a:lnTo>
                      <a:pt x="0" y="2"/>
                    </a:lnTo>
                  </a:path>
                </a:pathLst>
              </a:custGeom>
              <a:solidFill>
                <a:srgbClr val="C06000"/>
              </a:solidFill>
              <a:ln w="12700" cap="rnd">
                <a:solidFill>
                  <a:srgbClr val="A05000"/>
                </a:solidFill>
                <a:round/>
                <a:headEnd/>
                <a:tailEnd/>
              </a:ln>
            </p:spPr>
            <p:txBody>
              <a:bodyPr/>
              <a:lstStyle/>
              <a:p>
                <a:endParaRPr lang="tr-TR"/>
              </a:p>
            </p:txBody>
          </p:sp>
          <p:sp>
            <p:nvSpPr>
              <p:cNvPr id="142833" name="Freeform 404"/>
              <p:cNvSpPr>
                <a:spLocks/>
              </p:cNvSpPr>
              <p:nvPr/>
            </p:nvSpPr>
            <p:spPr bwMode="auto">
              <a:xfrm>
                <a:off x="3779" y="2414"/>
                <a:ext cx="133" cy="124"/>
              </a:xfrm>
              <a:custGeom>
                <a:avLst/>
                <a:gdLst>
                  <a:gd name="T0" fmla="*/ 1 w 133"/>
                  <a:gd name="T1" fmla="*/ 23 h 124"/>
                  <a:gd name="T2" fmla="*/ 1 w 133"/>
                  <a:gd name="T3" fmla="*/ 34 h 124"/>
                  <a:gd name="T4" fmla="*/ 0 w 133"/>
                  <a:gd name="T5" fmla="*/ 40 h 124"/>
                  <a:gd name="T6" fmla="*/ 2 w 133"/>
                  <a:gd name="T7" fmla="*/ 43 h 124"/>
                  <a:gd name="T8" fmla="*/ 7 w 133"/>
                  <a:gd name="T9" fmla="*/ 49 h 124"/>
                  <a:gd name="T10" fmla="*/ 11 w 133"/>
                  <a:gd name="T11" fmla="*/ 52 h 124"/>
                  <a:gd name="T12" fmla="*/ 13 w 133"/>
                  <a:gd name="T13" fmla="*/ 57 h 124"/>
                  <a:gd name="T14" fmla="*/ 14 w 133"/>
                  <a:gd name="T15" fmla="*/ 64 h 124"/>
                  <a:gd name="T16" fmla="*/ 15 w 133"/>
                  <a:gd name="T17" fmla="*/ 70 h 124"/>
                  <a:gd name="T18" fmla="*/ 18 w 133"/>
                  <a:gd name="T19" fmla="*/ 75 h 124"/>
                  <a:gd name="T20" fmla="*/ 22 w 133"/>
                  <a:gd name="T21" fmla="*/ 77 h 124"/>
                  <a:gd name="T22" fmla="*/ 26 w 133"/>
                  <a:gd name="T23" fmla="*/ 80 h 124"/>
                  <a:gd name="T24" fmla="*/ 33 w 133"/>
                  <a:gd name="T25" fmla="*/ 87 h 124"/>
                  <a:gd name="T26" fmla="*/ 39 w 133"/>
                  <a:gd name="T27" fmla="*/ 93 h 124"/>
                  <a:gd name="T28" fmla="*/ 45 w 133"/>
                  <a:gd name="T29" fmla="*/ 96 h 124"/>
                  <a:gd name="T30" fmla="*/ 46 w 133"/>
                  <a:gd name="T31" fmla="*/ 101 h 124"/>
                  <a:gd name="T32" fmla="*/ 50 w 133"/>
                  <a:gd name="T33" fmla="*/ 103 h 124"/>
                  <a:gd name="T34" fmla="*/ 54 w 133"/>
                  <a:gd name="T35" fmla="*/ 104 h 124"/>
                  <a:gd name="T36" fmla="*/ 66 w 133"/>
                  <a:gd name="T37" fmla="*/ 103 h 124"/>
                  <a:gd name="T38" fmla="*/ 71 w 133"/>
                  <a:gd name="T39" fmla="*/ 103 h 124"/>
                  <a:gd name="T40" fmla="*/ 80 w 133"/>
                  <a:gd name="T41" fmla="*/ 105 h 124"/>
                  <a:gd name="T42" fmla="*/ 92 w 133"/>
                  <a:gd name="T43" fmla="*/ 109 h 124"/>
                  <a:gd name="T44" fmla="*/ 111 w 133"/>
                  <a:gd name="T45" fmla="*/ 120 h 124"/>
                  <a:gd name="T46" fmla="*/ 119 w 133"/>
                  <a:gd name="T47" fmla="*/ 123 h 124"/>
                  <a:gd name="T48" fmla="*/ 121 w 133"/>
                  <a:gd name="T49" fmla="*/ 108 h 124"/>
                  <a:gd name="T50" fmla="*/ 124 w 133"/>
                  <a:gd name="T51" fmla="*/ 88 h 124"/>
                  <a:gd name="T52" fmla="*/ 127 w 133"/>
                  <a:gd name="T53" fmla="*/ 76 h 124"/>
                  <a:gd name="T54" fmla="*/ 131 w 133"/>
                  <a:gd name="T55" fmla="*/ 62 h 124"/>
                  <a:gd name="T56" fmla="*/ 132 w 133"/>
                  <a:gd name="T57" fmla="*/ 52 h 124"/>
                  <a:gd name="T58" fmla="*/ 124 w 133"/>
                  <a:gd name="T59" fmla="*/ 53 h 124"/>
                  <a:gd name="T60" fmla="*/ 118 w 133"/>
                  <a:gd name="T61" fmla="*/ 50 h 124"/>
                  <a:gd name="T62" fmla="*/ 114 w 133"/>
                  <a:gd name="T63" fmla="*/ 46 h 124"/>
                  <a:gd name="T64" fmla="*/ 111 w 133"/>
                  <a:gd name="T65" fmla="*/ 41 h 124"/>
                  <a:gd name="T66" fmla="*/ 107 w 133"/>
                  <a:gd name="T67" fmla="*/ 33 h 124"/>
                  <a:gd name="T68" fmla="*/ 108 w 133"/>
                  <a:gd name="T69" fmla="*/ 21 h 124"/>
                  <a:gd name="T70" fmla="*/ 104 w 133"/>
                  <a:gd name="T71" fmla="*/ 12 h 124"/>
                  <a:gd name="T72" fmla="*/ 99 w 133"/>
                  <a:gd name="T73" fmla="*/ 10 h 124"/>
                  <a:gd name="T74" fmla="*/ 94 w 133"/>
                  <a:gd name="T75" fmla="*/ 12 h 124"/>
                  <a:gd name="T76" fmla="*/ 90 w 133"/>
                  <a:gd name="T77" fmla="*/ 16 h 124"/>
                  <a:gd name="T78" fmla="*/ 90 w 133"/>
                  <a:gd name="T79" fmla="*/ 22 h 124"/>
                  <a:gd name="T80" fmla="*/ 90 w 133"/>
                  <a:gd name="T81" fmla="*/ 29 h 124"/>
                  <a:gd name="T82" fmla="*/ 82 w 133"/>
                  <a:gd name="T83" fmla="*/ 31 h 124"/>
                  <a:gd name="T84" fmla="*/ 81 w 133"/>
                  <a:gd name="T85" fmla="*/ 21 h 124"/>
                  <a:gd name="T86" fmla="*/ 75 w 133"/>
                  <a:gd name="T87" fmla="*/ 17 h 124"/>
                  <a:gd name="T88" fmla="*/ 75 w 133"/>
                  <a:gd name="T89" fmla="*/ 12 h 124"/>
                  <a:gd name="T90" fmla="*/ 70 w 133"/>
                  <a:gd name="T91" fmla="*/ 11 h 124"/>
                  <a:gd name="T92" fmla="*/ 74 w 133"/>
                  <a:gd name="T93" fmla="*/ 7 h 124"/>
                  <a:gd name="T94" fmla="*/ 71 w 133"/>
                  <a:gd name="T95" fmla="*/ 0 h 124"/>
                  <a:gd name="T96" fmla="*/ 62 w 133"/>
                  <a:gd name="T97" fmla="*/ 0 h 124"/>
                  <a:gd name="T98" fmla="*/ 49 w 133"/>
                  <a:gd name="T99" fmla="*/ 2 h 124"/>
                  <a:gd name="T100" fmla="*/ 36 w 133"/>
                  <a:gd name="T101" fmla="*/ 4 h 124"/>
                  <a:gd name="T102" fmla="*/ 24 w 133"/>
                  <a:gd name="T103" fmla="*/ 8 h 124"/>
                  <a:gd name="T104" fmla="*/ 13 w 133"/>
                  <a:gd name="T105" fmla="*/ 13 h 124"/>
                  <a:gd name="T106" fmla="*/ 1 w 133"/>
                  <a:gd name="T107" fmla="*/ 23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3"/>
                  <a:gd name="T163" fmla="*/ 0 h 124"/>
                  <a:gd name="T164" fmla="*/ 133 w 133"/>
                  <a:gd name="T165" fmla="*/ 124 h 1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3" h="124">
                    <a:moveTo>
                      <a:pt x="1" y="23"/>
                    </a:moveTo>
                    <a:lnTo>
                      <a:pt x="1" y="34"/>
                    </a:lnTo>
                    <a:lnTo>
                      <a:pt x="0" y="40"/>
                    </a:lnTo>
                    <a:lnTo>
                      <a:pt x="2" y="43"/>
                    </a:lnTo>
                    <a:lnTo>
                      <a:pt x="7" y="49"/>
                    </a:lnTo>
                    <a:lnTo>
                      <a:pt x="11" y="52"/>
                    </a:lnTo>
                    <a:lnTo>
                      <a:pt x="13" y="57"/>
                    </a:lnTo>
                    <a:lnTo>
                      <a:pt x="14" y="64"/>
                    </a:lnTo>
                    <a:lnTo>
                      <a:pt x="15" y="70"/>
                    </a:lnTo>
                    <a:lnTo>
                      <a:pt x="18" y="75"/>
                    </a:lnTo>
                    <a:lnTo>
                      <a:pt x="22" y="77"/>
                    </a:lnTo>
                    <a:lnTo>
                      <a:pt x="26" y="80"/>
                    </a:lnTo>
                    <a:lnTo>
                      <a:pt x="33" y="87"/>
                    </a:lnTo>
                    <a:lnTo>
                      <a:pt x="39" y="93"/>
                    </a:lnTo>
                    <a:lnTo>
                      <a:pt x="45" y="96"/>
                    </a:lnTo>
                    <a:lnTo>
                      <a:pt x="46" y="101"/>
                    </a:lnTo>
                    <a:lnTo>
                      <a:pt x="50" y="103"/>
                    </a:lnTo>
                    <a:lnTo>
                      <a:pt x="54" y="104"/>
                    </a:lnTo>
                    <a:lnTo>
                      <a:pt x="66" y="103"/>
                    </a:lnTo>
                    <a:lnTo>
                      <a:pt x="71" y="103"/>
                    </a:lnTo>
                    <a:lnTo>
                      <a:pt x="80" y="105"/>
                    </a:lnTo>
                    <a:lnTo>
                      <a:pt x="92" y="109"/>
                    </a:lnTo>
                    <a:lnTo>
                      <a:pt x="111" y="120"/>
                    </a:lnTo>
                    <a:lnTo>
                      <a:pt x="119" y="123"/>
                    </a:lnTo>
                    <a:lnTo>
                      <a:pt x="121" y="108"/>
                    </a:lnTo>
                    <a:lnTo>
                      <a:pt x="124" y="88"/>
                    </a:lnTo>
                    <a:lnTo>
                      <a:pt x="127" y="76"/>
                    </a:lnTo>
                    <a:lnTo>
                      <a:pt x="131" y="62"/>
                    </a:lnTo>
                    <a:lnTo>
                      <a:pt x="132" y="52"/>
                    </a:lnTo>
                    <a:lnTo>
                      <a:pt x="124" y="53"/>
                    </a:lnTo>
                    <a:lnTo>
                      <a:pt x="118" y="50"/>
                    </a:lnTo>
                    <a:lnTo>
                      <a:pt x="114" y="46"/>
                    </a:lnTo>
                    <a:lnTo>
                      <a:pt x="111" y="41"/>
                    </a:lnTo>
                    <a:lnTo>
                      <a:pt x="107" y="33"/>
                    </a:lnTo>
                    <a:lnTo>
                      <a:pt x="108" y="21"/>
                    </a:lnTo>
                    <a:lnTo>
                      <a:pt x="104" y="12"/>
                    </a:lnTo>
                    <a:lnTo>
                      <a:pt x="99" y="10"/>
                    </a:lnTo>
                    <a:lnTo>
                      <a:pt x="94" y="12"/>
                    </a:lnTo>
                    <a:lnTo>
                      <a:pt x="90" y="16"/>
                    </a:lnTo>
                    <a:lnTo>
                      <a:pt x="90" y="22"/>
                    </a:lnTo>
                    <a:lnTo>
                      <a:pt x="90" y="29"/>
                    </a:lnTo>
                    <a:lnTo>
                      <a:pt x="82" y="31"/>
                    </a:lnTo>
                    <a:lnTo>
                      <a:pt x="81" y="21"/>
                    </a:lnTo>
                    <a:lnTo>
                      <a:pt x="75" y="17"/>
                    </a:lnTo>
                    <a:lnTo>
                      <a:pt x="75" y="12"/>
                    </a:lnTo>
                    <a:lnTo>
                      <a:pt x="70" y="11"/>
                    </a:lnTo>
                    <a:lnTo>
                      <a:pt x="74" y="7"/>
                    </a:lnTo>
                    <a:lnTo>
                      <a:pt x="71" y="0"/>
                    </a:lnTo>
                    <a:lnTo>
                      <a:pt x="62" y="0"/>
                    </a:lnTo>
                    <a:lnTo>
                      <a:pt x="49" y="2"/>
                    </a:lnTo>
                    <a:lnTo>
                      <a:pt x="36" y="4"/>
                    </a:lnTo>
                    <a:lnTo>
                      <a:pt x="24" y="8"/>
                    </a:lnTo>
                    <a:lnTo>
                      <a:pt x="13" y="13"/>
                    </a:lnTo>
                    <a:lnTo>
                      <a:pt x="1" y="23"/>
                    </a:lnTo>
                  </a:path>
                </a:pathLst>
              </a:custGeom>
              <a:solidFill>
                <a:srgbClr val="FFE0C0"/>
              </a:solidFill>
              <a:ln w="12700" cap="rnd">
                <a:solidFill>
                  <a:srgbClr val="804000"/>
                </a:solidFill>
                <a:round/>
                <a:headEnd/>
                <a:tailEnd/>
              </a:ln>
            </p:spPr>
            <p:txBody>
              <a:bodyPr/>
              <a:lstStyle/>
              <a:p>
                <a:endParaRPr lang="tr-TR"/>
              </a:p>
            </p:txBody>
          </p:sp>
          <p:sp>
            <p:nvSpPr>
              <p:cNvPr id="142834" name="Freeform 405"/>
              <p:cNvSpPr>
                <a:spLocks/>
              </p:cNvSpPr>
              <p:nvPr/>
            </p:nvSpPr>
            <p:spPr bwMode="auto">
              <a:xfrm>
                <a:off x="3753" y="2367"/>
                <a:ext cx="151" cy="62"/>
              </a:xfrm>
              <a:custGeom>
                <a:avLst/>
                <a:gdLst>
                  <a:gd name="T0" fmla="*/ 32 w 151"/>
                  <a:gd name="T1" fmla="*/ 51 h 62"/>
                  <a:gd name="T2" fmla="*/ 52 w 151"/>
                  <a:gd name="T3" fmla="*/ 38 h 62"/>
                  <a:gd name="T4" fmla="*/ 73 w 151"/>
                  <a:gd name="T5" fmla="*/ 33 h 62"/>
                  <a:gd name="T6" fmla="*/ 79 w 151"/>
                  <a:gd name="T7" fmla="*/ 33 h 62"/>
                  <a:gd name="T8" fmla="*/ 104 w 151"/>
                  <a:gd name="T9" fmla="*/ 34 h 62"/>
                  <a:gd name="T10" fmla="*/ 129 w 151"/>
                  <a:gd name="T11" fmla="*/ 42 h 62"/>
                  <a:gd name="T12" fmla="*/ 140 w 151"/>
                  <a:gd name="T13" fmla="*/ 44 h 62"/>
                  <a:gd name="T14" fmla="*/ 143 w 151"/>
                  <a:gd name="T15" fmla="*/ 34 h 62"/>
                  <a:gd name="T16" fmla="*/ 147 w 151"/>
                  <a:gd name="T17" fmla="*/ 31 h 62"/>
                  <a:gd name="T18" fmla="*/ 135 w 151"/>
                  <a:gd name="T19" fmla="*/ 25 h 62"/>
                  <a:gd name="T20" fmla="*/ 132 w 151"/>
                  <a:gd name="T21" fmla="*/ 18 h 62"/>
                  <a:gd name="T22" fmla="*/ 123 w 151"/>
                  <a:gd name="T23" fmla="*/ 10 h 62"/>
                  <a:gd name="T24" fmla="*/ 106 w 151"/>
                  <a:gd name="T25" fmla="*/ 5 h 62"/>
                  <a:gd name="T26" fmla="*/ 98 w 151"/>
                  <a:gd name="T27" fmla="*/ 2 h 62"/>
                  <a:gd name="T28" fmla="*/ 89 w 151"/>
                  <a:gd name="T29" fmla="*/ 4 h 62"/>
                  <a:gd name="T30" fmla="*/ 82 w 151"/>
                  <a:gd name="T31" fmla="*/ 5 h 62"/>
                  <a:gd name="T32" fmla="*/ 75 w 151"/>
                  <a:gd name="T33" fmla="*/ 1 h 62"/>
                  <a:gd name="T34" fmla="*/ 52 w 151"/>
                  <a:gd name="T35" fmla="*/ 2 h 62"/>
                  <a:gd name="T36" fmla="*/ 52 w 151"/>
                  <a:gd name="T37" fmla="*/ 11 h 62"/>
                  <a:gd name="T38" fmla="*/ 37 w 151"/>
                  <a:gd name="T39" fmla="*/ 9 h 62"/>
                  <a:gd name="T40" fmla="*/ 27 w 151"/>
                  <a:gd name="T41" fmla="*/ 8 h 62"/>
                  <a:gd name="T42" fmla="*/ 29 w 151"/>
                  <a:gd name="T43" fmla="*/ 18 h 62"/>
                  <a:gd name="T44" fmla="*/ 26 w 151"/>
                  <a:gd name="T45" fmla="*/ 27 h 62"/>
                  <a:gd name="T46" fmla="*/ 11 w 151"/>
                  <a:gd name="T47" fmla="*/ 30 h 62"/>
                  <a:gd name="T48" fmla="*/ 5 w 151"/>
                  <a:gd name="T49" fmla="*/ 37 h 62"/>
                  <a:gd name="T50" fmla="*/ 21 w 151"/>
                  <a:gd name="T51" fmla="*/ 36 h 62"/>
                  <a:gd name="T52" fmla="*/ 14 w 151"/>
                  <a:gd name="T53" fmla="*/ 40 h 62"/>
                  <a:gd name="T54" fmla="*/ 0 w 151"/>
                  <a:gd name="T55" fmla="*/ 48 h 62"/>
                  <a:gd name="T56" fmla="*/ 1 w 151"/>
                  <a:gd name="T57" fmla="*/ 59 h 62"/>
                  <a:gd name="T58" fmla="*/ 8 w 151"/>
                  <a:gd name="T59" fmla="*/ 51 h 62"/>
                  <a:gd name="T60" fmla="*/ 17 w 151"/>
                  <a:gd name="T61" fmla="*/ 54 h 62"/>
                  <a:gd name="T62" fmla="*/ 19 w 151"/>
                  <a:gd name="T63" fmla="*/ 56 h 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1"/>
                  <a:gd name="T97" fmla="*/ 0 h 62"/>
                  <a:gd name="T98" fmla="*/ 151 w 151"/>
                  <a:gd name="T99" fmla="*/ 62 h 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1" h="62">
                    <a:moveTo>
                      <a:pt x="23" y="57"/>
                    </a:moveTo>
                    <a:lnTo>
                      <a:pt x="32" y="51"/>
                    </a:lnTo>
                    <a:lnTo>
                      <a:pt x="40" y="44"/>
                    </a:lnTo>
                    <a:lnTo>
                      <a:pt x="52" y="38"/>
                    </a:lnTo>
                    <a:lnTo>
                      <a:pt x="61" y="37"/>
                    </a:lnTo>
                    <a:lnTo>
                      <a:pt x="73" y="33"/>
                    </a:lnTo>
                    <a:lnTo>
                      <a:pt x="74" y="39"/>
                    </a:lnTo>
                    <a:lnTo>
                      <a:pt x="79" y="33"/>
                    </a:lnTo>
                    <a:lnTo>
                      <a:pt x="87" y="31"/>
                    </a:lnTo>
                    <a:lnTo>
                      <a:pt x="104" y="34"/>
                    </a:lnTo>
                    <a:lnTo>
                      <a:pt x="127" y="37"/>
                    </a:lnTo>
                    <a:lnTo>
                      <a:pt x="129" y="42"/>
                    </a:lnTo>
                    <a:lnTo>
                      <a:pt x="136" y="44"/>
                    </a:lnTo>
                    <a:lnTo>
                      <a:pt x="140" y="44"/>
                    </a:lnTo>
                    <a:lnTo>
                      <a:pt x="141" y="39"/>
                    </a:lnTo>
                    <a:lnTo>
                      <a:pt x="143" y="34"/>
                    </a:lnTo>
                    <a:lnTo>
                      <a:pt x="150" y="39"/>
                    </a:lnTo>
                    <a:lnTo>
                      <a:pt x="147" y="31"/>
                    </a:lnTo>
                    <a:lnTo>
                      <a:pt x="141" y="31"/>
                    </a:lnTo>
                    <a:lnTo>
                      <a:pt x="135" y="25"/>
                    </a:lnTo>
                    <a:lnTo>
                      <a:pt x="136" y="20"/>
                    </a:lnTo>
                    <a:lnTo>
                      <a:pt x="132" y="18"/>
                    </a:lnTo>
                    <a:lnTo>
                      <a:pt x="126" y="14"/>
                    </a:lnTo>
                    <a:lnTo>
                      <a:pt x="123" y="10"/>
                    </a:lnTo>
                    <a:lnTo>
                      <a:pt x="113" y="10"/>
                    </a:lnTo>
                    <a:lnTo>
                      <a:pt x="106" y="5"/>
                    </a:lnTo>
                    <a:lnTo>
                      <a:pt x="103" y="1"/>
                    </a:lnTo>
                    <a:lnTo>
                      <a:pt x="98" y="2"/>
                    </a:lnTo>
                    <a:lnTo>
                      <a:pt x="93" y="6"/>
                    </a:lnTo>
                    <a:lnTo>
                      <a:pt x="89" y="4"/>
                    </a:lnTo>
                    <a:lnTo>
                      <a:pt x="86" y="0"/>
                    </a:lnTo>
                    <a:lnTo>
                      <a:pt x="82" y="5"/>
                    </a:lnTo>
                    <a:lnTo>
                      <a:pt x="79" y="4"/>
                    </a:lnTo>
                    <a:lnTo>
                      <a:pt x="75" y="1"/>
                    </a:lnTo>
                    <a:lnTo>
                      <a:pt x="66" y="1"/>
                    </a:lnTo>
                    <a:lnTo>
                      <a:pt x="52" y="2"/>
                    </a:lnTo>
                    <a:lnTo>
                      <a:pt x="61" y="5"/>
                    </a:lnTo>
                    <a:lnTo>
                      <a:pt x="52" y="11"/>
                    </a:lnTo>
                    <a:lnTo>
                      <a:pt x="46" y="10"/>
                    </a:lnTo>
                    <a:lnTo>
                      <a:pt x="37" y="9"/>
                    </a:lnTo>
                    <a:lnTo>
                      <a:pt x="35" y="11"/>
                    </a:lnTo>
                    <a:lnTo>
                      <a:pt x="27" y="8"/>
                    </a:lnTo>
                    <a:lnTo>
                      <a:pt x="32" y="14"/>
                    </a:lnTo>
                    <a:lnTo>
                      <a:pt x="29" y="18"/>
                    </a:lnTo>
                    <a:lnTo>
                      <a:pt x="31" y="24"/>
                    </a:lnTo>
                    <a:lnTo>
                      <a:pt x="26" y="27"/>
                    </a:lnTo>
                    <a:lnTo>
                      <a:pt x="18" y="27"/>
                    </a:lnTo>
                    <a:lnTo>
                      <a:pt x="11" y="30"/>
                    </a:lnTo>
                    <a:lnTo>
                      <a:pt x="6" y="34"/>
                    </a:lnTo>
                    <a:lnTo>
                      <a:pt x="5" y="37"/>
                    </a:lnTo>
                    <a:lnTo>
                      <a:pt x="17" y="36"/>
                    </a:lnTo>
                    <a:lnTo>
                      <a:pt x="21" y="36"/>
                    </a:lnTo>
                    <a:lnTo>
                      <a:pt x="20" y="39"/>
                    </a:lnTo>
                    <a:lnTo>
                      <a:pt x="14" y="40"/>
                    </a:lnTo>
                    <a:lnTo>
                      <a:pt x="6" y="43"/>
                    </a:lnTo>
                    <a:lnTo>
                      <a:pt x="0" y="48"/>
                    </a:lnTo>
                    <a:lnTo>
                      <a:pt x="0" y="57"/>
                    </a:lnTo>
                    <a:lnTo>
                      <a:pt x="1" y="59"/>
                    </a:lnTo>
                    <a:lnTo>
                      <a:pt x="2" y="53"/>
                    </a:lnTo>
                    <a:lnTo>
                      <a:pt x="8" y="51"/>
                    </a:lnTo>
                    <a:lnTo>
                      <a:pt x="14" y="51"/>
                    </a:lnTo>
                    <a:lnTo>
                      <a:pt x="17" y="54"/>
                    </a:lnTo>
                    <a:lnTo>
                      <a:pt x="17" y="61"/>
                    </a:lnTo>
                    <a:lnTo>
                      <a:pt x="19" y="56"/>
                    </a:lnTo>
                    <a:lnTo>
                      <a:pt x="23" y="57"/>
                    </a:lnTo>
                  </a:path>
                </a:pathLst>
              </a:custGeom>
              <a:solidFill>
                <a:srgbClr val="C06000"/>
              </a:solidFill>
              <a:ln w="12700" cap="rnd">
                <a:solidFill>
                  <a:srgbClr val="A05000"/>
                </a:solidFill>
                <a:round/>
                <a:headEnd/>
                <a:tailEnd/>
              </a:ln>
            </p:spPr>
            <p:txBody>
              <a:bodyPr/>
              <a:lstStyle/>
              <a:p>
                <a:endParaRPr lang="tr-TR"/>
              </a:p>
            </p:txBody>
          </p:sp>
          <p:sp>
            <p:nvSpPr>
              <p:cNvPr id="142835" name="Freeform 406"/>
              <p:cNvSpPr>
                <a:spLocks/>
              </p:cNvSpPr>
              <p:nvPr/>
            </p:nvSpPr>
            <p:spPr bwMode="auto">
              <a:xfrm>
                <a:off x="3814" y="2488"/>
                <a:ext cx="21" cy="11"/>
              </a:xfrm>
              <a:custGeom>
                <a:avLst/>
                <a:gdLst>
                  <a:gd name="T0" fmla="*/ 5 w 21"/>
                  <a:gd name="T1" fmla="*/ 10 h 11"/>
                  <a:gd name="T2" fmla="*/ 1 w 21"/>
                  <a:gd name="T3" fmla="*/ 8 h 11"/>
                  <a:gd name="T4" fmla="*/ 0 w 21"/>
                  <a:gd name="T5" fmla="*/ 8 h 11"/>
                  <a:gd name="T6" fmla="*/ 1 w 21"/>
                  <a:gd name="T7" fmla="*/ 5 h 11"/>
                  <a:gd name="T8" fmla="*/ 5 w 21"/>
                  <a:gd name="T9" fmla="*/ 3 h 11"/>
                  <a:gd name="T10" fmla="*/ 9 w 21"/>
                  <a:gd name="T11" fmla="*/ 0 h 11"/>
                  <a:gd name="T12" fmla="*/ 12 w 21"/>
                  <a:gd name="T13" fmla="*/ 0 h 11"/>
                  <a:gd name="T14" fmla="*/ 17 w 21"/>
                  <a:gd name="T15" fmla="*/ 0 h 11"/>
                  <a:gd name="T16" fmla="*/ 20 w 21"/>
                  <a:gd name="T17" fmla="*/ 1 h 11"/>
                  <a:gd name="T18" fmla="*/ 19 w 21"/>
                  <a:gd name="T19" fmla="*/ 3 h 11"/>
                  <a:gd name="T20" fmla="*/ 16 w 21"/>
                  <a:gd name="T21" fmla="*/ 2 h 11"/>
                  <a:gd name="T22" fmla="*/ 15 w 21"/>
                  <a:gd name="T23" fmla="*/ 1 h 11"/>
                  <a:gd name="T24" fmla="*/ 10 w 21"/>
                  <a:gd name="T25" fmla="*/ 1 h 11"/>
                  <a:gd name="T26" fmla="*/ 7 w 21"/>
                  <a:gd name="T27" fmla="*/ 3 h 11"/>
                  <a:gd name="T28" fmla="*/ 4 w 21"/>
                  <a:gd name="T29" fmla="*/ 5 h 11"/>
                  <a:gd name="T30" fmla="*/ 3 w 21"/>
                  <a:gd name="T31" fmla="*/ 6 h 11"/>
                  <a:gd name="T32" fmla="*/ 4 w 21"/>
                  <a:gd name="T33" fmla="*/ 9 h 11"/>
                  <a:gd name="T34" fmla="*/ 7 w 21"/>
                  <a:gd name="T35" fmla="*/ 7 h 11"/>
                  <a:gd name="T36" fmla="*/ 10 w 21"/>
                  <a:gd name="T37" fmla="*/ 6 h 11"/>
                  <a:gd name="T38" fmla="*/ 5 w 21"/>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
                  <a:gd name="T61" fmla="*/ 0 h 11"/>
                  <a:gd name="T62" fmla="*/ 21 w 21"/>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 h="11">
                    <a:moveTo>
                      <a:pt x="5" y="10"/>
                    </a:moveTo>
                    <a:lnTo>
                      <a:pt x="1" y="8"/>
                    </a:lnTo>
                    <a:lnTo>
                      <a:pt x="0" y="8"/>
                    </a:lnTo>
                    <a:lnTo>
                      <a:pt x="1" y="5"/>
                    </a:lnTo>
                    <a:lnTo>
                      <a:pt x="5" y="3"/>
                    </a:lnTo>
                    <a:lnTo>
                      <a:pt x="9" y="0"/>
                    </a:lnTo>
                    <a:lnTo>
                      <a:pt x="12" y="0"/>
                    </a:lnTo>
                    <a:lnTo>
                      <a:pt x="17" y="0"/>
                    </a:lnTo>
                    <a:lnTo>
                      <a:pt x="20" y="1"/>
                    </a:lnTo>
                    <a:lnTo>
                      <a:pt x="19" y="3"/>
                    </a:lnTo>
                    <a:lnTo>
                      <a:pt x="16" y="2"/>
                    </a:lnTo>
                    <a:lnTo>
                      <a:pt x="15" y="1"/>
                    </a:lnTo>
                    <a:lnTo>
                      <a:pt x="10" y="1"/>
                    </a:lnTo>
                    <a:lnTo>
                      <a:pt x="7" y="3"/>
                    </a:lnTo>
                    <a:lnTo>
                      <a:pt x="4" y="5"/>
                    </a:lnTo>
                    <a:lnTo>
                      <a:pt x="3" y="6"/>
                    </a:lnTo>
                    <a:lnTo>
                      <a:pt x="4" y="9"/>
                    </a:lnTo>
                    <a:lnTo>
                      <a:pt x="7" y="7"/>
                    </a:lnTo>
                    <a:lnTo>
                      <a:pt x="10" y="6"/>
                    </a:lnTo>
                    <a:lnTo>
                      <a:pt x="5" y="10"/>
                    </a:lnTo>
                  </a:path>
                </a:pathLst>
              </a:custGeom>
              <a:solidFill>
                <a:srgbClr val="804000"/>
              </a:solidFill>
              <a:ln w="12700" cap="rnd">
                <a:noFill/>
                <a:round/>
                <a:headEnd/>
                <a:tailEnd/>
              </a:ln>
            </p:spPr>
            <p:txBody>
              <a:bodyPr/>
              <a:lstStyle/>
              <a:p>
                <a:endParaRPr lang="tr-TR"/>
              </a:p>
            </p:txBody>
          </p:sp>
          <p:sp>
            <p:nvSpPr>
              <p:cNvPr id="142836" name="Freeform 407"/>
              <p:cNvSpPr>
                <a:spLocks/>
              </p:cNvSpPr>
              <p:nvPr/>
            </p:nvSpPr>
            <p:spPr bwMode="auto">
              <a:xfrm>
                <a:off x="3823" y="2498"/>
                <a:ext cx="7" cy="12"/>
              </a:xfrm>
              <a:custGeom>
                <a:avLst/>
                <a:gdLst>
                  <a:gd name="T0" fmla="*/ 6 w 7"/>
                  <a:gd name="T1" fmla="*/ 0 h 12"/>
                  <a:gd name="T2" fmla="*/ 3 w 7"/>
                  <a:gd name="T3" fmla="*/ 2 h 12"/>
                  <a:gd name="T4" fmla="*/ 1 w 7"/>
                  <a:gd name="T5" fmla="*/ 4 h 12"/>
                  <a:gd name="T6" fmla="*/ 0 w 7"/>
                  <a:gd name="T7" fmla="*/ 6 h 12"/>
                  <a:gd name="T8" fmla="*/ 2 w 7"/>
                  <a:gd name="T9" fmla="*/ 11 h 12"/>
                  <a:gd name="T10" fmla="*/ 3 w 7"/>
                  <a:gd name="T11" fmla="*/ 6 h 12"/>
                  <a:gd name="T12" fmla="*/ 5 w 7"/>
                  <a:gd name="T13" fmla="*/ 2 h 12"/>
                  <a:gd name="T14" fmla="*/ 6 w 7"/>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2"/>
                  <a:gd name="T26" fmla="*/ 7 w 7"/>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2">
                    <a:moveTo>
                      <a:pt x="6" y="0"/>
                    </a:moveTo>
                    <a:lnTo>
                      <a:pt x="3" y="2"/>
                    </a:lnTo>
                    <a:lnTo>
                      <a:pt x="1" y="4"/>
                    </a:lnTo>
                    <a:lnTo>
                      <a:pt x="0" y="6"/>
                    </a:lnTo>
                    <a:lnTo>
                      <a:pt x="2" y="11"/>
                    </a:lnTo>
                    <a:lnTo>
                      <a:pt x="3" y="6"/>
                    </a:lnTo>
                    <a:lnTo>
                      <a:pt x="5" y="2"/>
                    </a:lnTo>
                    <a:lnTo>
                      <a:pt x="6" y="0"/>
                    </a:lnTo>
                  </a:path>
                </a:pathLst>
              </a:custGeom>
              <a:solidFill>
                <a:srgbClr val="804000"/>
              </a:solidFill>
              <a:ln w="12700" cap="rnd">
                <a:noFill/>
                <a:round/>
                <a:headEnd/>
                <a:tailEnd/>
              </a:ln>
            </p:spPr>
            <p:txBody>
              <a:bodyPr/>
              <a:lstStyle/>
              <a:p>
                <a:endParaRPr lang="tr-TR"/>
              </a:p>
            </p:txBody>
          </p:sp>
          <p:sp>
            <p:nvSpPr>
              <p:cNvPr id="142837" name="Freeform 408"/>
              <p:cNvSpPr>
                <a:spLocks/>
              </p:cNvSpPr>
              <p:nvPr/>
            </p:nvSpPr>
            <p:spPr bwMode="auto">
              <a:xfrm>
                <a:off x="3842" y="2469"/>
                <a:ext cx="37" cy="48"/>
              </a:xfrm>
              <a:custGeom>
                <a:avLst/>
                <a:gdLst>
                  <a:gd name="T0" fmla="*/ 26 w 37"/>
                  <a:gd name="T1" fmla="*/ 0 h 48"/>
                  <a:gd name="T2" fmla="*/ 26 w 37"/>
                  <a:gd name="T3" fmla="*/ 9 h 48"/>
                  <a:gd name="T4" fmla="*/ 25 w 37"/>
                  <a:gd name="T5" fmla="*/ 20 h 48"/>
                  <a:gd name="T6" fmla="*/ 22 w 37"/>
                  <a:gd name="T7" fmla="*/ 27 h 48"/>
                  <a:gd name="T8" fmla="*/ 18 w 37"/>
                  <a:gd name="T9" fmla="*/ 34 h 48"/>
                  <a:gd name="T10" fmla="*/ 12 w 37"/>
                  <a:gd name="T11" fmla="*/ 39 h 48"/>
                  <a:gd name="T12" fmla="*/ 7 w 37"/>
                  <a:gd name="T13" fmla="*/ 42 h 48"/>
                  <a:gd name="T14" fmla="*/ 0 w 37"/>
                  <a:gd name="T15" fmla="*/ 45 h 48"/>
                  <a:gd name="T16" fmla="*/ 6 w 37"/>
                  <a:gd name="T17" fmla="*/ 44 h 48"/>
                  <a:gd name="T18" fmla="*/ 10 w 37"/>
                  <a:gd name="T19" fmla="*/ 45 h 48"/>
                  <a:gd name="T20" fmla="*/ 13 w 37"/>
                  <a:gd name="T21" fmla="*/ 43 h 48"/>
                  <a:gd name="T22" fmla="*/ 17 w 37"/>
                  <a:gd name="T23" fmla="*/ 41 h 48"/>
                  <a:gd name="T24" fmla="*/ 25 w 37"/>
                  <a:gd name="T25" fmla="*/ 43 h 48"/>
                  <a:gd name="T26" fmla="*/ 30 w 37"/>
                  <a:gd name="T27" fmla="*/ 44 h 48"/>
                  <a:gd name="T28" fmla="*/ 36 w 37"/>
                  <a:gd name="T29" fmla="*/ 47 h 48"/>
                  <a:gd name="T30" fmla="*/ 33 w 37"/>
                  <a:gd name="T31" fmla="*/ 42 h 48"/>
                  <a:gd name="T32" fmla="*/ 29 w 37"/>
                  <a:gd name="T33" fmla="*/ 40 h 48"/>
                  <a:gd name="T34" fmla="*/ 26 w 37"/>
                  <a:gd name="T35" fmla="*/ 39 h 48"/>
                  <a:gd name="T36" fmla="*/ 22 w 37"/>
                  <a:gd name="T37" fmla="*/ 38 h 48"/>
                  <a:gd name="T38" fmla="*/ 21 w 37"/>
                  <a:gd name="T39" fmla="*/ 36 h 48"/>
                  <a:gd name="T40" fmla="*/ 22 w 37"/>
                  <a:gd name="T41" fmla="*/ 33 h 48"/>
                  <a:gd name="T42" fmla="*/ 25 w 37"/>
                  <a:gd name="T43" fmla="*/ 27 h 48"/>
                  <a:gd name="T44" fmla="*/ 27 w 37"/>
                  <a:gd name="T45" fmla="*/ 19 h 48"/>
                  <a:gd name="T46" fmla="*/ 27 w 37"/>
                  <a:gd name="T47" fmla="*/ 4 h 48"/>
                  <a:gd name="T48" fmla="*/ 26 w 37"/>
                  <a:gd name="T49" fmla="*/ 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48"/>
                  <a:gd name="T77" fmla="*/ 37 w 37"/>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48">
                    <a:moveTo>
                      <a:pt x="26" y="0"/>
                    </a:moveTo>
                    <a:lnTo>
                      <a:pt x="26" y="9"/>
                    </a:lnTo>
                    <a:lnTo>
                      <a:pt x="25" y="20"/>
                    </a:lnTo>
                    <a:lnTo>
                      <a:pt x="22" y="27"/>
                    </a:lnTo>
                    <a:lnTo>
                      <a:pt x="18" y="34"/>
                    </a:lnTo>
                    <a:lnTo>
                      <a:pt x="12" y="39"/>
                    </a:lnTo>
                    <a:lnTo>
                      <a:pt x="7" y="42"/>
                    </a:lnTo>
                    <a:lnTo>
                      <a:pt x="0" y="45"/>
                    </a:lnTo>
                    <a:lnTo>
                      <a:pt x="6" y="44"/>
                    </a:lnTo>
                    <a:lnTo>
                      <a:pt x="10" y="45"/>
                    </a:lnTo>
                    <a:lnTo>
                      <a:pt x="13" y="43"/>
                    </a:lnTo>
                    <a:lnTo>
                      <a:pt x="17" y="41"/>
                    </a:lnTo>
                    <a:lnTo>
                      <a:pt x="25" y="43"/>
                    </a:lnTo>
                    <a:lnTo>
                      <a:pt x="30" y="44"/>
                    </a:lnTo>
                    <a:lnTo>
                      <a:pt x="36" y="47"/>
                    </a:lnTo>
                    <a:lnTo>
                      <a:pt x="33" y="42"/>
                    </a:lnTo>
                    <a:lnTo>
                      <a:pt x="29" y="40"/>
                    </a:lnTo>
                    <a:lnTo>
                      <a:pt x="26" y="39"/>
                    </a:lnTo>
                    <a:lnTo>
                      <a:pt x="22" y="38"/>
                    </a:lnTo>
                    <a:lnTo>
                      <a:pt x="21" y="36"/>
                    </a:lnTo>
                    <a:lnTo>
                      <a:pt x="22" y="33"/>
                    </a:lnTo>
                    <a:lnTo>
                      <a:pt x="25" y="27"/>
                    </a:lnTo>
                    <a:lnTo>
                      <a:pt x="27" y="19"/>
                    </a:lnTo>
                    <a:lnTo>
                      <a:pt x="27" y="4"/>
                    </a:lnTo>
                    <a:lnTo>
                      <a:pt x="26" y="0"/>
                    </a:lnTo>
                  </a:path>
                </a:pathLst>
              </a:custGeom>
              <a:solidFill>
                <a:srgbClr val="804000"/>
              </a:solidFill>
              <a:ln w="12700" cap="rnd">
                <a:noFill/>
                <a:round/>
                <a:headEnd/>
                <a:tailEnd/>
              </a:ln>
            </p:spPr>
            <p:txBody>
              <a:bodyPr/>
              <a:lstStyle/>
              <a:p>
                <a:endParaRPr lang="tr-TR"/>
              </a:p>
            </p:txBody>
          </p:sp>
          <p:sp>
            <p:nvSpPr>
              <p:cNvPr id="142838" name="Freeform 409"/>
              <p:cNvSpPr>
                <a:spLocks/>
              </p:cNvSpPr>
              <p:nvPr/>
            </p:nvSpPr>
            <p:spPr bwMode="auto">
              <a:xfrm>
                <a:off x="3781" y="2447"/>
                <a:ext cx="32" cy="43"/>
              </a:xfrm>
              <a:custGeom>
                <a:avLst/>
                <a:gdLst>
                  <a:gd name="T0" fmla="*/ 0 w 32"/>
                  <a:gd name="T1" fmla="*/ 4 h 43"/>
                  <a:gd name="T2" fmla="*/ 6 w 32"/>
                  <a:gd name="T3" fmla="*/ 1 h 43"/>
                  <a:gd name="T4" fmla="*/ 9 w 32"/>
                  <a:gd name="T5" fmla="*/ 1 h 43"/>
                  <a:gd name="T6" fmla="*/ 13 w 32"/>
                  <a:gd name="T7" fmla="*/ 0 h 43"/>
                  <a:gd name="T8" fmla="*/ 16 w 32"/>
                  <a:gd name="T9" fmla="*/ 0 h 43"/>
                  <a:gd name="T10" fmla="*/ 16 w 32"/>
                  <a:gd name="T11" fmla="*/ 2 h 43"/>
                  <a:gd name="T12" fmla="*/ 18 w 32"/>
                  <a:gd name="T13" fmla="*/ 6 h 43"/>
                  <a:gd name="T14" fmla="*/ 18 w 32"/>
                  <a:gd name="T15" fmla="*/ 11 h 43"/>
                  <a:gd name="T16" fmla="*/ 18 w 32"/>
                  <a:gd name="T17" fmla="*/ 18 h 43"/>
                  <a:gd name="T18" fmla="*/ 18 w 32"/>
                  <a:gd name="T19" fmla="*/ 23 h 43"/>
                  <a:gd name="T20" fmla="*/ 18 w 32"/>
                  <a:gd name="T21" fmla="*/ 27 h 43"/>
                  <a:gd name="T22" fmla="*/ 19 w 32"/>
                  <a:gd name="T23" fmla="*/ 29 h 43"/>
                  <a:gd name="T24" fmla="*/ 19 w 32"/>
                  <a:gd name="T25" fmla="*/ 30 h 43"/>
                  <a:gd name="T26" fmla="*/ 21 w 32"/>
                  <a:gd name="T27" fmla="*/ 32 h 43"/>
                  <a:gd name="T28" fmla="*/ 25 w 32"/>
                  <a:gd name="T29" fmla="*/ 33 h 43"/>
                  <a:gd name="T30" fmla="*/ 27 w 32"/>
                  <a:gd name="T31" fmla="*/ 32 h 43"/>
                  <a:gd name="T32" fmla="*/ 31 w 32"/>
                  <a:gd name="T33" fmla="*/ 34 h 43"/>
                  <a:gd name="T34" fmla="*/ 29 w 32"/>
                  <a:gd name="T35" fmla="*/ 37 h 43"/>
                  <a:gd name="T36" fmla="*/ 29 w 32"/>
                  <a:gd name="T37" fmla="*/ 41 h 43"/>
                  <a:gd name="T38" fmla="*/ 27 w 32"/>
                  <a:gd name="T39" fmla="*/ 42 h 43"/>
                  <a:gd name="T40" fmla="*/ 25 w 32"/>
                  <a:gd name="T41" fmla="*/ 41 h 43"/>
                  <a:gd name="T42" fmla="*/ 23 w 32"/>
                  <a:gd name="T43" fmla="*/ 35 h 43"/>
                  <a:gd name="T44" fmla="*/ 22 w 32"/>
                  <a:gd name="T45" fmla="*/ 33 h 43"/>
                  <a:gd name="T46" fmla="*/ 20 w 32"/>
                  <a:gd name="T47" fmla="*/ 33 h 43"/>
                  <a:gd name="T48" fmla="*/ 18 w 32"/>
                  <a:gd name="T49" fmla="*/ 31 h 43"/>
                  <a:gd name="T50" fmla="*/ 17 w 32"/>
                  <a:gd name="T51" fmla="*/ 27 h 43"/>
                  <a:gd name="T52" fmla="*/ 17 w 32"/>
                  <a:gd name="T53" fmla="*/ 18 h 43"/>
                  <a:gd name="T54" fmla="*/ 17 w 32"/>
                  <a:gd name="T55" fmla="*/ 11 h 43"/>
                  <a:gd name="T56" fmla="*/ 16 w 32"/>
                  <a:gd name="T57" fmla="*/ 6 h 43"/>
                  <a:gd name="T58" fmla="*/ 10 w 32"/>
                  <a:gd name="T59" fmla="*/ 4 h 43"/>
                  <a:gd name="T60" fmla="*/ 3 w 32"/>
                  <a:gd name="T61" fmla="*/ 4 h 43"/>
                  <a:gd name="T62" fmla="*/ 0 w 32"/>
                  <a:gd name="T63" fmla="*/ 4 h 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
                  <a:gd name="T97" fmla="*/ 0 h 43"/>
                  <a:gd name="T98" fmla="*/ 32 w 32"/>
                  <a:gd name="T99" fmla="*/ 43 h 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 h="43">
                    <a:moveTo>
                      <a:pt x="0" y="4"/>
                    </a:moveTo>
                    <a:lnTo>
                      <a:pt x="6" y="1"/>
                    </a:lnTo>
                    <a:lnTo>
                      <a:pt x="9" y="1"/>
                    </a:lnTo>
                    <a:lnTo>
                      <a:pt x="13" y="0"/>
                    </a:lnTo>
                    <a:lnTo>
                      <a:pt x="16" y="0"/>
                    </a:lnTo>
                    <a:lnTo>
                      <a:pt x="16" y="2"/>
                    </a:lnTo>
                    <a:lnTo>
                      <a:pt x="18" y="6"/>
                    </a:lnTo>
                    <a:lnTo>
                      <a:pt x="18" y="11"/>
                    </a:lnTo>
                    <a:lnTo>
                      <a:pt x="18" y="18"/>
                    </a:lnTo>
                    <a:lnTo>
                      <a:pt x="18" y="23"/>
                    </a:lnTo>
                    <a:lnTo>
                      <a:pt x="18" y="27"/>
                    </a:lnTo>
                    <a:lnTo>
                      <a:pt x="19" y="29"/>
                    </a:lnTo>
                    <a:lnTo>
                      <a:pt x="19" y="30"/>
                    </a:lnTo>
                    <a:lnTo>
                      <a:pt x="21" y="32"/>
                    </a:lnTo>
                    <a:lnTo>
                      <a:pt x="25" y="33"/>
                    </a:lnTo>
                    <a:lnTo>
                      <a:pt x="27" y="32"/>
                    </a:lnTo>
                    <a:lnTo>
                      <a:pt x="31" y="34"/>
                    </a:lnTo>
                    <a:lnTo>
                      <a:pt x="29" y="37"/>
                    </a:lnTo>
                    <a:lnTo>
                      <a:pt x="29" y="41"/>
                    </a:lnTo>
                    <a:lnTo>
                      <a:pt x="27" y="42"/>
                    </a:lnTo>
                    <a:lnTo>
                      <a:pt x="25" y="41"/>
                    </a:lnTo>
                    <a:lnTo>
                      <a:pt x="23" y="35"/>
                    </a:lnTo>
                    <a:lnTo>
                      <a:pt x="22" y="33"/>
                    </a:lnTo>
                    <a:lnTo>
                      <a:pt x="20" y="33"/>
                    </a:lnTo>
                    <a:lnTo>
                      <a:pt x="18" y="31"/>
                    </a:lnTo>
                    <a:lnTo>
                      <a:pt x="17" y="27"/>
                    </a:lnTo>
                    <a:lnTo>
                      <a:pt x="17" y="18"/>
                    </a:lnTo>
                    <a:lnTo>
                      <a:pt x="17" y="11"/>
                    </a:lnTo>
                    <a:lnTo>
                      <a:pt x="16" y="6"/>
                    </a:lnTo>
                    <a:lnTo>
                      <a:pt x="10" y="4"/>
                    </a:lnTo>
                    <a:lnTo>
                      <a:pt x="3" y="4"/>
                    </a:lnTo>
                    <a:lnTo>
                      <a:pt x="0" y="4"/>
                    </a:lnTo>
                  </a:path>
                </a:pathLst>
              </a:custGeom>
              <a:solidFill>
                <a:srgbClr val="804000"/>
              </a:solidFill>
              <a:ln w="12700" cap="rnd">
                <a:noFill/>
                <a:round/>
                <a:headEnd/>
                <a:tailEnd/>
              </a:ln>
            </p:spPr>
            <p:txBody>
              <a:bodyPr/>
              <a:lstStyle/>
              <a:p>
                <a:endParaRPr lang="tr-TR"/>
              </a:p>
            </p:txBody>
          </p:sp>
          <p:sp>
            <p:nvSpPr>
              <p:cNvPr id="142839" name="Freeform 410"/>
              <p:cNvSpPr>
                <a:spLocks/>
              </p:cNvSpPr>
              <p:nvPr/>
            </p:nvSpPr>
            <p:spPr bwMode="auto">
              <a:xfrm>
                <a:off x="3814" y="2474"/>
                <a:ext cx="8" cy="3"/>
              </a:xfrm>
              <a:custGeom>
                <a:avLst/>
                <a:gdLst>
                  <a:gd name="T0" fmla="*/ 1 w 8"/>
                  <a:gd name="T1" fmla="*/ 2 h 3"/>
                  <a:gd name="T2" fmla="*/ 0 w 8"/>
                  <a:gd name="T3" fmla="*/ 2 h 3"/>
                  <a:gd name="T4" fmla="*/ 1 w 8"/>
                  <a:gd name="T5" fmla="*/ 1 h 3"/>
                  <a:gd name="T6" fmla="*/ 4 w 8"/>
                  <a:gd name="T7" fmla="*/ 0 h 3"/>
                  <a:gd name="T8" fmla="*/ 7 w 8"/>
                  <a:gd name="T9" fmla="*/ 0 h 3"/>
                  <a:gd name="T10" fmla="*/ 7 w 8"/>
                  <a:gd name="T11" fmla="*/ 1 h 3"/>
                  <a:gd name="T12" fmla="*/ 4 w 8"/>
                  <a:gd name="T13" fmla="*/ 1 h 3"/>
                  <a:gd name="T14" fmla="*/ 1 w 8"/>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1" y="2"/>
                    </a:moveTo>
                    <a:lnTo>
                      <a:pt x="0" y="2"/>
                    </a:lnTo>
                    <a:lnTo>
                      <a:pt x="1" y="1"/>
                    </a:lnTo>
                    <a:lnTo>
                      <a:pt x="4" y="0"/>
                    </a:lnTo>
                    <a:lnTo>
                      <a:pt x="7" y="0"/>
                    </a:lnTo>
                    <a:lnTo>
                      <a:pt x="7" y="1"/>
                    </a:lnTo>
                    <a:lnTo>
                      <a:pt x="4" y="1"/>
                    </a:lnTo>
                    <a:lnTo>
                      <a:pt x="1" y="2"/>
                    </a:lnTo>
                  </a:path>
                </a:pathLst>
              </a:custGeom>
              <a:solidFill>
                <a:srgbClr val="804000"/>
              </a:solidFill>
              <a:ln w="12700" cap="rnd">
                <a:noFill/>
                <a:round/>
                <a:headEnd/>
                <a:tailEnd/>
              </a:ln>
            </p:spPr>
            <p:txBody>
              <a:bodyPr/>
              <a:lstStyle/>
              <a:p>
                <a:endParaRPr lang="tr-TR"/>
              </a:p>
            </p:txBody>
          </p:sp>
          <p:sp>
            <p:nvSpPr>
              <p:cNvPr id="142840" name="Freeform 411"/>
              <p:cNvSpPr>
                <a:spLocks/>
              </p:cNvSpPr>
              <p:nvPr/>
            </p:nvSpPr>
            <p:spPr bwMode="auto">
              <a:xfrm>
                <a:off x="3790" y="2456"/>
                <a:ext cx="10" cy="8"/>
              </a:xfrm>
              <a:custGeom>
                <a:avLst/>
                <a:gdLst>
                  <a:gd name="T0" fmla="*/ 0 w 10"/>
                  <a:gd name="T1" fmla="*/ 4 h 8"/>
                  <a:gd name="T2" fmla="*/ 2 w 10"/>
                  <a:gd name="T3" fmla="*/ 2 h 8"/>
                  <a:gd name="T4" fmla="*/ 0 w 10"/>
                  <a:gd name="T5" fmla="*/ 2 h 8"/>
                  <a:gd name="T6" fmla="*/ 2 w 10"/>
                  <a:gd name="T7" fmla="*/ 1 h 8"/>
                  <a:gd name="T8" fmla="*/ 2 w 10"/>
                  <a:gd name="T9" fmla="*/ 0 h 8"/>
                  <a:gd name="T10" fmla="*/ 7 w 10"/>
                  <a:gd name="T11" fmla="*/ 0 h 8"/>
                  <a:gd name="T12" fmla="*/ 8 w 10"/>
                  <a:gd name="T13" fmla="*/ 1 h 8"/>
                  <a:gd name="T14" fmla="*/ 9 w 10"/>
                  <a:gd name="T15" fmla="*/ 2 h 8"/>
                  <a:gd name="T16" fmla="*/ 8 w 10"/>
                  <a:gd name="T17" fmla="*/ 3 h 8"/>
                  <a:gd name="T18" fmla="*/ 5 w 10"/>
                  <a:gd name="T19" fmla="*/ 5 h 8"/>
                  <a:gd name="T20" fmla="*/ 4 w 10"/>
                  <a:gd name="T21" fmla="*/ 7 h 8"/>
                  <a:gd name="T22" fmla="*/ 4 w 10"/>
                  <a:gd name="T23" fmla="*/ 4 h 8"/>
                  <a:gd name="T24" fmla="*/ 0 w 10"/>
                  <a:gd name="T25" fmla="*/ 4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8"/>
                  <a:gd name="T41" fmla="*/ 10 w 10"/>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8">
                    <a:moveTo>
                      <a:pt x="0" y="4"/>
                    </a:moveTo>
                    <a:lnTo>
                      <a:pt x="2" y="2"/>
                    </a:lnTo>
                    <a:lnTo>
                      <a:pt x="0" y="2"/>
                    </a:lnTo>
                    <a:lnTo>
                      <a:pt x="2" y="1"/>
                    </a:lnTo>
                    <a:lnTo>
                      <a:pt x="2" y="0"/>
                    </a:lnTo>
                    <a:lnTo>
                      <a:pt x="7" y="0"/>
                    </a:lnTo>
                    <a:lnTo>
                      <a:pt x="8" y="1"/>
                    </a:lnTo>
                    <a:lnTo>
                      <a:pt x="9" y="2"/>
                    </a:lnTo>
                    <a:lnTo>
                      <a:pt x="8" y="3"/>
                    </a:lnTo>
                    <a:lnTo>
                      <a:pt x="5" y="5"/>
                    </a:lnTo>
                    <a:lnTo>
                      <a:pt x="4" y="7"/>
                    </a:lnTo>
                    <a:lnTo>
                      <a:pt x="4" y="4"/>
                    </a:lnTo>
                    <a:lnTo>
                      <a:pt x="0" y="4"/>
                    </a:lnTo>
                  </a:path>
                </a:pathLst>
              </a:custGeom>
              <a:solidFill>
                <a:srgbClr val="804000"/>
              </a:solidFill>
              <a:ln w="12700" cap="rnd">
                <a:noFill/>
                <a:round/>
                <a:headEnd/>
                <a:tailEnd/>
              </a:ln>
            </p:spPr>
            <p:txBody>
              <a:bodyPr/>
              <a:lstStyle/>
              <a:p>
                <a:endParaRPr lang="tr-TR"/>
              </a:p>
            </p:txBody>
          </p:sp>
          <p:sp>
            <p:nvSpPr>
              <p:cNvPr id="142841" name="Freeform 412"/>
              <p:cNvSpPr>
                <a:spLocks/>
              </p:cNvSpPr>
              <p:nvPr/>
            </p:nvSpPr>
            <p:spPr bwMode="auto">
              <a:xfrm>
                <a:off x="3814" y="2443"/>
                <a:ext cx="12" cy="7"/>
              </a:xfrm>
              <a:custGeom>
                <a:avLst/>
                <a:gdLst>
                  <a:gd name="T0" fmla="*/ 0 w 12"/>
                  <a:gd name="T1" fmla="*/ 6 h 7"/>
                  <a:gd name="T2" fmla="*/ 1 w 12"/>
                  <a:gd name="T3" fmla="*/ 3 h 7"/>
                  <a:gd name="T4" fmla="*/ 0 w 12"/>
                  <a:gd name="T5" fmla="*/ 3 h 7"/>
                  <a:gd name="T6" fmla="*/ 2 w 12"/>
                  <a:gd name="T7" fmla="*/ 2 h 7"/>
                  <a:gd name="T8" fmla="*/ 5 w 12"/>
                  <a:gd name="T9" fmla="*/ 0 h 7"/>
                  <a:gd name="T10" fmla="*/ 8 w 12"/>
                  <a:gd name="T11" fmla="*/ 0 h 7"/>
                  <a:gd name="T12" fmla="*/ 11 w 12"/>
                  <a:gd name="T13" fmla="*/ 0 h 7"/>
                  <a:gd name="T14" fmla="*/ 9 w 12"/>
                  <a:gd name="T15" fmla="*/ 1 h 7"/>
                  <a:gd name="T16" fmla="*/ 10 w 12"/>
                  <a:gd name="T17" fmla="*/ 2 h 7"/>
                  <a:gd name="T18" fmla="*/ 8 w 12"/>
                  <a:gd name="T19" fmla="*/ 3 h 7"/>
                  <a:gd name="T20" fmla="*/ 5 w 12"/>
                  <a:gd name="T21" fmla="*/ 4 h 7"/>
                  <a:gd name="T22" fmla="*/ 4 w 12"/>
                  <a:gd name="T23" fmla="*/ 5 h 7"/>
                  <a:gd name="T24" fmla="*/ 0 w 12"/>
                  <a:gd name="T25" fmla="*/ 6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7"/>
                  <a:gd name="T41" fmla="*/ 12 w 12"/>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7">
                    <a:moveTo>
                      <a:pt x="0" y="6"/>
                    </a:moveTo>
                    <a:lnTo>
                      <a:pt x="1" y="3"/>
                    </a:lnTo>
                    <a:lnTo>
                      <a:pt x="0" y="3"/>
                    </a:lnTo>
                    <a:lnTo>
                      <a:pt x="2" y="2"/>
                    </a:lnTo>
                    <a:lnTo>
                      <a:pt x="5" y="0"/>
                    </a:lnTo>
                    <a:lnTo>
                      <a:pt x="8" y="0"/>
                    </a:lnTo>
                    <a:lnTo>
                      <a:pt x="11" y="0"/>
                    </a:lnTo>
                    <a:lnTo>
                      <a:pt x="9" y="1"/>
                    </a:lnTo>
                    <a:lnTo>
                      <a:pt x="10" y="2"/>
                    </a:lnTo>
                    <a:lnTo>
                      <a:pt x="8" y="3"/>
                    </a:lnTo>
                    <a:lnTo>
                      <a:pt x="5" y="4"/>
                    </a:lnTo>
                    <a:lnTo>
                      <a:pt x="4" y="5"/>
                    </a:lnTo>
                    <a:lnTo>
                      <a:pt x="0" y="6"/>
                    </a:lnTo>
                  </a:path>
                </a:pathLst>
              </a:custGeom>
              <a:solidFill>
                <a:srgbClr val="804000"/>
              </a:solidFill>
              <a:ln w="12700" cap="rnd">
                <a:noFill/>
                <a:round/>
                <a:headEnd/>
                <a:tailEnd/>
              </a:ln>
            </p:spPr>
            <p:txBody>
              <a:bodyPr/>
              <a:lstStyle/>
              <a:p>
                <a:endParaRPr lang="tr-TR"/>
              </a:p>
            </p:txBody>
          </p:sp>
          <p:sp>
            <p:nvSpPr>
              <p:cNvPr id="142842" name="Freeform 413"/>
              <p:cNvSpPr>
                <a:spLocks/>
              </p:cNvSpPr>
              <p:nvPr/>
            </p:nvSpPr>
            <p:spPr bwMode="auto">
              <a:xfrm>
                <a:off x="3809" y="2435"/>
                <a:ext cx="17" cy="7"/>
              </a:xfrm>
              <a:custGeom>
                <a:avLst/>
                <a:gdLst>
                  <a:gd name="T0" fmla="*/ 0 w 17"/>
                  <a:gd name="T1" fmla="*/ 4 h 7"/>
                  <a:gd name="T2" fmla="*/ 0 w 17"/>
                  <a:gd name="T3" fmla="*/ 6 h 7"/>
                  <a:gd name="T4" fmla="*/ 2 w 17"/>
                  <a:gd name="T5" fmla="*/ 6 h 7"/>
                  <a:gd name="T6" fmla="*/ 4 w 17"/>
                  <a:gd name="T7" fmla="*/ 4 h 7"/>
                  <a:gd name="T8" fmla="*/ 6 w 17"/>
                  <a:gd name="T9" fmla="*/ 3 h 7"/>
                  <a:gd name="T10" fmla="*/ 9 w 17"/>
                  <a:gd name="T11" fmla="*/ 1 h 7"/>
                  <a:gd name="T12" fmla="*/ 16 w 17"/>
                  <a:gd name="T13" fmla="*/ 1 h 7"/>
                  <a:gd name="T14" fmla="*/ 9 w 17"/>
                  <a:gd name="T15" fmla="*/ 0 h 7"/>
                  <a:gd name="T16" fmla="*/ 7 w 17"/>
                  <a:gd name="T17" fmla="*/ 0 h 7"/>
                  <a:gd name="T18" fmla="*/ 3 w 17"/>
                  <a:gd name="T19" fmla="*/ 2 h 7"/>
                  <a:gd name="T20" fmla="*/ 0 w 17"/>
                  <a:gd name="T21" fmla="*/ 4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7"/>
                  <a:gd name="T35" fmla="*/ 17 w 17"/>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7">
                    <a:moveTo>
                      <a:pt x="0" y="4"/>
                    </a:moveTo>
                    <a:lnTo>
                      <a:pt x="0" y="6"/>
                    </a:lnTo>
                    <a:lnTo>
                      <a:pt x="2" y="6"/>
                    </a:lnTo>
                    <a:lnTo>
                      <a:pt x="4" y="4"/>
                    </a:lnTo>
                    <a:lnTo>
                      <a:pt x="6" y="3"/>
                    </a:lnTo>
                    <a:lnTo>
                      <a:pt x="9" y="1"/>
                    </a:lnTo>
                    <a:lnTo>
                      <a:pt x="16" y="1"/>
                    </a:lnTo>
                    <a:lnTo>
                      <a:pt x="9" y="0"/>
                    </a:lnTo>
                    <a:lnTo>
                      <a:pt x="7" y="0"/>
                    </a:lnTo>
                    <a:lnTo>
                      <a:pt x="3" y="2"/>
                    </a:lnTo>
                    <a:lnTo>
                      <a:pt x="0" y="4"/>
                    </a:lnTo>
                  </a:path>
                </a:pathLst>
              </a:custGeom>
              <a:solidFill>
                <a:srgbClr val="804000"/>
              </a:solidFill>
              <a:ln w="12700" cap="rnd">
                <a:noFill/>
                <a:round/>
                <a:headEnd/>
                <a:tailEnd/>
              </a:ln>
            </p:spPr>
            <p:txBody>
              <a:bodyPr/>
              <a:lstStyle/>
              <a:p>
                <a:endParaRPr lang="tr-TR"/>
              </a:p>
            </p:txBody>
          </p:sp>
          <p:sp>
            <p:nvSpPr>
              <p:cNvPr id="142843" name="Freeform 414"/>
              <p:cNvSpPr>
                <a:spLocks/>
              </p:cNvSpPr>
              <p:nvPr/>
            </p:nvSpPr>
            <p:spPr bwMode="auto">
              <a:xfrm>
                <a:off x="3875" y="2447"/>
                <a:ext cx="12" cy="7"/>
              </a:xfrm>
              <a:custGeom>
                <a:avLst/>
                <a:gdLst>
                  <a:gd name="T0" fmla="*/ 7 w 12"/>
                  <a:gd name="T1" fmla="*/ 0 h 7"/>
                  <a:gd name="T2" fmla="*/ 5 w 12"/>
                  <a:gd name="T3" fmla="*/ 2 h 7"/>
                  <a:gd name="T4" fmla="*/ 3 w 12"/>
                  <a:gd name="T5" fmla="*/ 4 h 7"/>
                  <a:gd name="T6" fmla="*/ 0 w 12"/>
                  <a:gd name="T7" fmla="*/ 4 h 7"/>
                  <a:gd name="T8" fmla="*/ 4 w 12"/>
                  <a:gd name="T9" fmla="*/ 6 h 7"/>
                  <a:gd name="T10" fmla="*/ 10 w 12"/>
                  <a:gd name="T11" fmla="*/ 6 h 7"/>
                  <a:gd name="T12" fmla="*/ 11 w 12"/>
                  <a:gd name="T13" fmla="*/ 6 h 7"/>
                  <a:gd name="T14" fmla="*/ 7 w 12"/>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7"/>
                  <a:gd name="T26" fmla="*/ 12 w 12"/>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7">
                    <a:moveTo>
                      <a:pt x="7" y="0"/>
                    </a:moveTo>
                    <a:lnTo>
                      <a:pt x="5" y="2"/>
                    </a:lnTo>
                    <a:lnTo>
                      <a:pt x="3" y="4"/>
                    </a:lnTo>
                    <a:lnTo>
                      <a:pt x="0" y="4"/>
                    </a:lnTo>
                    <a:lnTo>
                      <a:pt x="4" y="6"/>
                    </a:lnTo>
                    <a:lnTo>
                      <a:pt x="10" y="6"/>
                    </a:lnTo>
                    <a:lnTo>
                      <a:pt x="11" y="6"/>
                    </a:lnTo>
                    <a:lnTo>
                      <a:pt x="7" y="0"/>
                    </a:lnTo>
                  </a:path>
                </a:pathLst>
              </a:custGeom>
              <a:solidFill>
                <a:srgbClr val="804000"/>
              </a:solidFill>
              <a:ln w="12700" cap="rnd">
                <a:noFill/>
                <a:round/>
                <a:headEnd/>
                <a:tailEnd/>
              </a:ln>
            </p:spPr>
            <p:txBody>
              <a:bodyPr/>
              <a:lstStyle/>
              <a:p>
                <a:endParaRPr lang="tr-TR"/>
              </a:p>
            </p:txBody>
          </p:sp>
          <p:sp>
            <p:nvSpPr>
              <p:cNvPr id="142844" name="Freeform 415"/>
              <p:cNvSpPr>
                <a:spLocks/>
              </p:cNvSpPr>
              <p:nvPr/>
            </p:nvSpPr>
            <p:spPr bwMode="auto">
              <a:xfrm>
                <a:off x="3872" y="2429"/>
                <a:ext cx="6" cy="13"/>
              </a:xfrm>
              <a:custGeom>
                <a:avLst/>
                <a:gdLst>
                  <a:gd name="T0" fmla="*/ 5 w 6"/>
                  <a:gd name="T1" fmla="*/ 0 h 13"/>
                  <a:gd name="T2" fmla="*/ 3 w 6"/>
                  <a:gd name="T3" fmla="*/ 0 h 13"/>
                  <a:gd name="T4" fmla="*/ 0 w 6"/>
                  <a:gd name="T5" fmla="*/ 2 h 13"/>
                  <a:gd name="T6" fmla="*/ 0 w 6"/>
                  <a:gd name="T7" fmla="*/ 4 h 13"/>
                  <a:gd name="T8" fmla="*/ 0 w 6"/>
                  <a:gd name="T9" fmla="*/ 6 h 13"/>
                  <a:gd name="T10" fmla="*/ 2 w 6"/>
                  <a:gd name="T11" fmla="*/ 7 h 13"/>
                  <a:gd name="T12" fmla="*/ 4 w 6"/>
                  <a:gd name="T13" fmla="*/ 10 h 13"/>
                  <a:gd name="T14" fmla="*/ 3 w 6"/>
                  <a:gd name="T15" fmla="*/ 12 h 13"/>
                  <a:gd name="T16" fmla="*/ 5 w 6"/>
                  <a:gd name="T17" fmla="*/ 11 h 13"/>
                  <a:gd name="T18" fmla="*/ 5 w 6"/>
                  <a:gd name="T19" fmla="*/ 7 h 13"/>
                  <a:gd name="T20" fmla="*/ 4 w 6"/>
                  <a:gd name="T21" fmla="*/ 5 h 13"/>
                  <a:gd name="T22" fmla="*/ 1 w 6"/>
                  <a:gd name="T23" fmla="*/ 5 h 13"/>
                  <a:gd name="T24" fmla="*/ 1 w 6"/>
                  <a:gd name="T25" fmla="*/ 4 h 13"/>
                  <a:gd name="T26" fmla="*/ 2 w 6"/>
                  <a:gd name="T27" fmla="*/ 1 h 13"/>
                  <a:gd name="T28" fmla="*/ 5 w 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13"/>
                  <a:gd name="T47" fmla="*/ 6 w 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13">
                    <a:moveTo>
                      <a:pt x="5" y="0"/>
                    </a:moveTo>
                    <a:lnTo>
                      <a:pt x="3" y="0"/>
                    </a:lnTo>
                    <a:lnTo>
                      <a:pt x="0" y="2"/>
                    </a:lnTo>
                    <a:lnTo>
                      <a:pt x="0" y="4"/>
                    </a:lnTo>
                    <a:lnTo>
                      <a:pt x="0" y="6"/>
                    </a:lnTo>
                    <a:lnTo>
                      <a:pt x="2" y="7"/>
                    </a:lnTo>
                    <a:lnTo>
                      <a:pt x="4" y="10"/>
                    </a:lnTo>
                    <a:lnTo>
                      <a:pt x="3" y="12"/>
                    </a:lnTo>
                    <a:lnTo>
                      <a:pt x="5" y="11"/>
                    </a:lnTo>
                    <a:lnTo>
                      <a:pt x="5" y="7"/>
                    </a:lnTo>
                    <a:lnTo>
                      <a:pt x="4" y="5"/>
                    </a:lnTo>
                    <a:lnTo>
                      <a:pt x="1" y="5"/>
                    </a:lnTo>
                    <a:lnTo>
                      <a:pt x="1" y="4"/>
                    </a:lnTo>
                    <a:lnTo>
                      <a:pt x="2" y="1"/>
                    </a:lnTo>
                    <a:lnTo>
                      <a:pt x="5" y="0"/>
                    </a:lnTo>
                  </a:path>
                </a:pathLst>
              </a:custGeom>
              <a:solidFill>
                <a:srgbClr val="804000"/>
              </a:solidFill>
              <a:ln w="12700" cap="rnd">
                <a:noFill/>
                <a:round/>
                <a:headEnd/>
                <a:tailEnd/>
              </a:ln>
            </p:spPr>
            <p:txBody>
              <a:bodyPr/>
              <a:lstStyle/>
              <a:p>
                <a:endParaRPr lang="tr-TR"/>
              </a:p>
            </p:txBody>
          </p:sp>
          <p:sp>
            <p:nvSpPr>
              <p:cNvPr id="142845" name="Freeform 416"/>
              <p:cNvSpPr>
                <a:spLocks/>
              </p:cNvSpPr>
              <p:nvPr/>
            </p:nvSpPr>
            <p:spPr bwMode="auto">
              <a:xfrm>
                <a:off x="3890" y="2471"/>
                <a:ext cx="3" cy="21"/>
              </a:xfrm>
              <a:custGeom>
                <a:avLst/>
                <a:gdLst>
                  <a:gd name="T0" fmla="*/ 0 w 3"/>
                  <a:gd name="T1" fmla="*/ 0 h 21"/>
                  <a:gd name="T2" fmla="*/ 1 w 3"/>
                  <a:gd name="T3" fmla="*/ 6 h 21"/>
                  <a:gd name="T4" fmla="*/ 1 w 3"/>
                  <a:gd name="T5" fmla="*/ 12 h 21"/>
                  <a:gd name="T6" fmla="*/ 2 w 3"/>
                  <a:gd name="T7" fmla="*/ 20 h 21"/>
                  <a:gd name="T8" fmla="*/ 2 w 3"/>
                  <a:gd name="T9" fmla="*/ 10 h 21"/>
                  <a:gd name="T10" fmla="*/ 1 w 3"/>
                  <a:gd name="T11" fmla="*/ 4 h 21"/>
                  <a:gd name="T12" fmla="*/ 0 w 3"/>
                  <a:gd name="T13" fmla="*/ 0 h 21"/>
                  <a:gd name="T14" fmla="*/ 0 60000 65536"/>
                  <a:gd name="T15" fmla="*/ 0 60000 65536"/>
                  <a:gd name="T16" fmla="*/ 0 60000 65536"/>
                  <a:gd name="T17" fmla="*/ 0 60000 65536"/>
                  <a:gd name="T18" fmla="*/ 0 60000 65536"/>
                  <a:gd name="T19" fmla="*/ 0 60000 65536"/>
                  <a:gd name="T20" fmla="*/ 0 60000 65536"/>
                  <a:gd name="T21" fmla="*/ 0 w 3"/>
                  <a:gd name="T22" fmla="*/ 0 h 21"/>
                  <a:gd name="T23" fmla="*/ 3 w 3"/>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1">
                    <a:moveTo>
                      <a:pt x="0" y="0"/>
                    </a:moveTo>
                    <a:lnTo>
                      <a:pt x="1" y="6"/>
                    </a:lnTo>
                    <a:lnTo>
                      <a:pt x="1" y="12"/>
                    </a:lnTo>
                    <a:lnTo>
                      <a:pt x="2" y="20"/>
                    </a:lnTo>
                    <a:lnTo>
                      <a:pt x="2" y="10"/>
                    </a:lnTo>
                    <a:lnTo>
                      <a:pt x="1" y="4"/>
                    </a:lnTo>
                    <a:lnTo>
                      <a:pt x="0" y="0"/>
                    </a:lnTo>
                  </a:path>
                </a:pathLst>
              </a:custGeom>
              <a:solidFill>
                <a:srgbClr val="804000"/>
              </a:solidFill>
              <a:ln w="12700" cap="rnd">
                <a:noFill/>
                <a:round/>
                <a:headEnd/>
                <a:tailEnd/>
              </a:ln>
            </p:spPr>
            <p:txBody>
              <a:bodyPr/>
              <a:lstStyle/>
              <a:p>
                <a:endParaRPr lang="tr-TR"/>
              </a:p>
            </p:txBody>
          </p:sp>
        </p:grpSp>
        <p:grpSp>
          <p:nvGrpSpPr>
            <p:cNvPr id="142988" name="Group 417"/>
            <p:cNvGrpSpPr>
              <a:grpSpLocks/>
            </p:cNvGrpSpPr>
            <p:nvPr/>
          </p:nvGrpSpPr>
          <p:grpSpPr bwMode="auto">
            <a:xfrm>
              <a:off x="3210" y="2516"/>
              <a:ext cx="351" cy="159"/>
              <a:chOff x="3210" y="2516"/>
              <a:chExt cx="351" cy="159"/>
            </a:xfrm>
          </p:grpSpPr>
          <p:grpSp>
            <p:nvGrpSpPr>
              <p:cNvPr id="142989" name="Group 418"/>
              <p:cNvGrpSpPr>
                <a:grpSpLocks/>
              </p:cNvGrpSpPr>
              <p:nvPr/>
            </p:nvGrpSpPr>
            <p:grpSpPr bwMode="auto">
              <a:xfrm>
                <a:off x="3210" y="2516"/>
                <a:ext cx="351" cy="159"/>
                <a:chOff x="3210" y="2516"/>
                <a:chExt cx="351" cy="159"/>
              </a:xfrm>
            </p:grpSpPr>
            <p:sp>
              <p:nvSpPr>
                <p:cNvPr id="142829" name="Freeform 419"/>
                <p:cNvSpPr>
                  <a:spLocks/>
                </p:cNvSpPr>
                <p:nvPr/>
              </p:nvSpPr>
              <p:spPr bwMode="auto">
                <a:xfrm>
                  <a:off x="3210" y="2516"/>
                  <a:ext cx="351" cy="159"/>
                </a:xfrm>
                <a:custGeom>
                  <a:avLst/>
                  <a:gdLst>
                    <a:gd name="T0" fmla="*/ 347 w 351"/>
                    <a:gd name="T1" fmla="*/ 146 h 159"/>
                    <a:gd name="T2" fmla="*/ 336 w 351"/>
                    <a:gd name="T3" fmla="*/ 154 h 159"/>
                    <a:gd name="T4" fmla="*/ 265 w 351"/>
                    <a:gd name="T5" fmla="*/ 137 h 159"/>
                    <a:gd name="T6" fmla="*/ 231 w 351"/>
                    <a:gd name="T7" fmla="*/ 135 h 159"/>
                    <a:gd name="T8" fmla="*/ 206 w 351"/>
                    <a:gd name="T9" fmla="*/ 138 h 159"/>
                    <a:gd name="T10" fmla="*/ 178 w 351"/>
                    <a:gd name="T11" fmla="*/ 146 h 159"/>
                    <a:gd name="T12" fmla="*/ 189 w 351"/>
                    <a:gd name="T13" fmla="*/ 132 h 159"/>
                    <a:gd name="T14" fmla="*/ 211 w 351"/>
                    <a:gd name="T15" fmla="*/ 126 h 159"/>
                    <a:gd name="T16" fmla="*/ 243 w 351"/>
                    <a:gd name="T17" fmla="*/ 125 h 159"/>
                    <a:gd name="T18" fmla="*/ 238 w 351"/>
                    <a:gd name="T19" fmla="*/ 113 h 159"/>
                    <a:gd name="T20" fmla="*/ 220 w 351"/>
                    <a:gd name="T21" fmla="*/ 98 h 159"/>
                    <a:gd name="T22" fmla="*/ 205 w 351"/>
                    <a:gd name="T23" fmla="*/ 82 h 159"/>
                    <a:gd name="T24" fmla="*/ 197 w 351"/>
                    <a:gd name="T25" fmla="*/ 85 h 159"/>
                    <a:gd name="T26" fmla="*/ 195 w 351"/>
                    <a:gd name="T27" fmla="*/ 106 h 159"/>
                    <a:gd name="T28" fmla="*/ 187 w 351"/>
                    <a:gd name="T29" fmla="*/ 124 h 159"/>
                    <a:gd name="T30" fmla="*/ 179 w 351"/>
                    <a:gd name="T31" fmla="*/ 135 h 159"/>
                    <a:gd name="T32" fmla="*/ 158 w 351"/>
                    <a:gd name="T33" fmla="*/ 151 h 159"/>
                    <a:gd name="T34" fmla="*/ 130 w 351"/>
                    <a:gd name="T35" fmla="*/ 157 h 159"/>
                    <a:gd name="T36" fmla="*/ 106 w 351"/>
                    <a:gd name="T37" fmla="*/ 157 h 159"/>
                    <a:gd name="T38" fmla="*/ 78 w 351"/>
                    <a:gd name="T39" fmla="*/ 155 h 159"/>
                    <a:gd name="T40" fmla="*/ 50 w 351"/>
                    <a:gd name="T41" fmla="*/ 146 h 159"/>
                    <a:gd name="T42" fmla="*/ 25 w 351"/>
                    <a:gd name="T43" fmla="*/ 129 h 159"/>
                    <a:gd name="T44" fmla="*/ 11 w 351"/>
                    <a:gd name="T45" fmla="*/ 113 h 159"/>
                    <a:gd name="T46" fmla="*/ 2 w 351"/>
                    <a:gd name="T47" fmla="*/ 93 h 159"/>
                    <a:gd name="T48" fmla="*/ 0 w 351"/>
                    <a:gd name="T49" fmla="*/ 77 h 159"/>
                    <a:gd name="T50" fmla="*/ 1 w 351"/>
                    <a:gd name="T51" fmla="*/ 60 h 159"/>
                    <a:gd name="T52" fmla="*/ 4 w 351"/>
                    <a:gd name="T53" fmla="*/ 44 h 159"/>
                    <a:gd name="T54" fmla="*/ 14 w 351"/>
                    <a:gd name="T55" fmla="*/ 51 h 159"/>
                    <a:gd name="T56" fmla="*/ 11 w 351"/>
                    <a:gd name="T57" fmla="*/ 71 h 159"/>
                    <a:gd name="T58" fmla="*/ 12 w 351"/>
                    <a:gd name="T59" fmla="*/ 88 h 159"/>
                    <a:gd name="T60" fmla="*/ 20 w 351"/>
                    <a:gd name="T61" fmla="*/ 106 h 159"/>
                    <a:gd name="T62" fmla="*/ 37 w 351"/>
                    <a:gd name="T63" fmla="*/ 126 h 159"/>
                    <a:gd name="T64" fmla="*/ 61 w 351"/>
                    <a:gd name="T65" fmla="*/ 140 h 159"/>
                    <a:gd name="T66" fmla="*/ 85 w 351"/>
                    <a:gd name="T67" fmla="*/ 146 h 159"/>
                    <a:gd name="T68" fmla="*/ 112 w 351"/>
                    <a:gd name="T69" fmla="*/ 148 h 159"/>
                    <a:gd name="T70" fmla="*/ 144 w 351"/>
                    <a:gd name="T71" fmla="*/ 145 h 159"/>
                    <a:gd name="T72" fmla="*/ 163 w 351"/>
                    <a:gd name="T73" fmla="*/ 137 h 159"/>
                    <a:gd name="T74" fmla="*/ 176 w 351"/>
                    <a:gd name="T75" fmla="*/ 125 h 159"/>
                    <a:gd name="T76" fmla="*/ 186 w 351"/>
                    <a:gd name="T77" fmla="*/ 104 h 159"/>
                    <a:gd name="T78" fmla="*/ 186 w 351"/>
                    <a:gd name="T79" fmla="*/ 74 h 159"/>
                    <a:gd name="T80" fmla="*/ 180 w 351"/>
                    <a:gd name="T81" fmla="*/ 55 h 159"/>
                    <a:gd name="T82" fmla="*/ 166 w 351"/>
                    <a:gd name="T83" fmla="*/ 41 h 159"/>
                    <a:gd name="T84" fmla="*/ 147 w 351"/>
                    <a:gd name="T85" fmla="*/ 29 h 159"/>
                    <a:gd name="T86" fmla="*/ 126 w 351"/>
                    <a:gd name="T87" fmla="*/ 18 h 159"/>
                    <a:gd name="T88" fmla="*/ 94 w 351"/>
                    <a:gd name="T89" fmla="*/ 10 h 159"/>
                    <a:gd name="T90" fmla="*/ 68 w 351"/>
                    <a:gd name="T91" fmla="*/ 10 h 159"/>
                    <a:gd name="T92" fmla="*/ 44 w 351"/>
                    <a:gd name="T93" fmla="*/ 17 h 159"/>
                    <a:gd name="T94" fmla="*/ 27 w 351"/>
                    <a:gd name="T95" fmla="*/ 29 h 159"/>
                    <a:gd name="T96" fmla="*/ 15 w 351"/>
                    <a:gd name="T97" fmla="*/ 45 h 159"/>
                    <a:gd name="T98" fmla="*/ 8 w 351"/>
                    <a:gd name="T99" fmla="*/ 37 h 159"/>
                    <a:gd name="T100" fmla="*/ 21 w 351"/>
                    <a:gd name="T101" fmla="*/ 22 h 159"/>
                    <a:gd name="T102" fmla="*/ 36 w 351"/>
                    <a:gd name="T103" fmla="*/ 11 h 159"/>
                    <a:gd name="T104" fmla="*/ 60 w 351"/>
                    <a:gd name="T105" fmla="*/ 2 h 159"/>
                    <a:gd name="T106" fmla="*/ 89 w 351"/>
                    <a:gd name="T107" fmla="*/ 0 h 159"/>
                    <a:gd name="T108" fmla="*/ 115 w 351"/>
                    <a:gd name="T109" fmla="*/ 3 h 159"/>
                    <a:gd name="T110" fmla="*/ 144 w 351"/>
                    <a:gd name="T111" fmla="*/ 15 h 159"/>
                    <a:gd name="T112" fmla="*/ 167 w 351"/>
                    <a:gd name="T113" fmla="*/ 28 h 159"/>
                    <a:gd name="T114" fmla="*/ 188 w 351"/>
                    <a:gd name="T115" fmla="*/ 46 h 159"/>
                    <a:gd name="T116" fmla="*/ 202 w 351"/>
                    <a:gd name="T117" fmla="*/ 62 h 159"/>
                    <a:gd name="T118" fmla="*/ 218 w 351"/>
                    <a:gd name="T119" fmla="*/ 80 h 159"/>
                    <a:gd name="T120" fmla="*/ 241 w 351"/>
                    <a:gd name="T121" fmla="*/ 101 h 159"/>
                    <a:gd name="T122" fmla="*/ 268 w 351"/>
                    <a:gd name="T123" fmla="*/ 115 h 1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1"/>
                    <a:gd name="T187" fmla="*/ 0 h 159"/>
                    <a:gd name="T188" fmla="*/ 351 w 351"/>
                    <a:gd name="T189" fmla="*/ 159 h 1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1" h="159">
                      <a:moveTo>
                        <a:pt x="350" y="137"/>
                      </a:moveTo>
                      <a:lnTo>
                        <a:pt x="347" y="146"/>
                      </a:lnTo>
                      <a:lnTo>
                        <a:pt x="341" y="152"/>
                      </a:lnTo>
                      <a:lnTo>
                        <a:pt x="336" y="154"/>
                      </a:lnTo>
                      <a:lnTo>
                        <a:pt x="323" y="154"/>
                      </a:lnTo>
                      <a:lnTo>
                        <a:pt x="265" y="137"/>
                      </a:lnTo>
                      <a:lnTo>
                        <a:pt x="244" y="135"/>
                      </a:lnTo>
                      <a:lnTo>
                        <a:pt x="231" y="135"/>
                      </a:lnTo>
                      <a:lnTo>
                        <a:pt x="219" y="136"/>
                      </a:lnTo>
                      <a:lnTo>
                        <a:pt x="206" y="138"/>
                      </a:lnTo>
                      <a:lnTo>
                        <a:pt x="192" y="142"/>
                      </a:lnTo>
                      <a:lnTo>
                        <a:pt x="178" y="146"/>
                      </a:lnTo>
                      <a:lnTo>
                        <a:pt x="179" y="135"/>
                      </a:lnTo>
                      <a:lnTo>
                        <a:pt x="189" y="132"/>
                      </a:lnTo>
                      <a:lnTo>
                        <a:pt x="199" y="129"/>
                      </a:lnTo>
                      <a:lnTo>
                        <a:pt x="211" y="126"/>
                      </a:lnTo>
                      <a:lnTo>
                        <a:pt x="225" y="125"/>
                      </a:lnTo>
                      <a:lnTo>
                        <a:pt x="243" y="125"/>
                      </a:lnTo>
                      <a:lnTo>
                        <a:pt x="246" y="117"/>
                      </a:lnTo>
                      <a:lnTo>
                        <a:pt x="238" y="113"/>
                      </a:lnTo>
                      <a:lnTo>
                        <a:pt x="230" y="106"/>
                      </a:lnTo>
                      <a:lnTo>
                        <a:pt x="220" y="98"/>
                      </a:lnTo>
                      <a:lnTo>
                        <a:pt x="212" y="90"/>
                      </a:lnTo>
                      <a:lnTo>
                        <a:pt x="205" y="82"/>
                      </a:lnTo>
                      <a:lnTo>
                        <a:pt x="195" y="72"/>
                      </a:lnTo>
                      <a:lnTo>
                        <a:pt x="197" y="85"/>
                      </a:lnTo>
                      <a:lnTo>
                        <a:pt x="197" y="93"/>
                      </a:lnTo>
                      <a:lnTo>
                        <a:pt x="195" y="106"/>
                      </a:lnTo>
                      <a:lnTo>
                        <a:pt x="192" y="116"/>
                      </a:lnTo>
                      <a:lnTo>
                        <a:pt x="187" y="124"/>
                      </a:lnTo>
                      <a:lnTo>
                        <a:pt x="182" y="132"/>
                      </a:lnTo>
                      <a:lnTo>
                        <a:pt x="179" y="135"/>
                      </a:lnTo>
                      <a:lnTo>
                        <a:pt x="178" y="146"/>
                      </a:lnTo>
                      <a:lnTo>
                        <a:pt x="158" y="151"/>
                      </a:lnTo>
                      <a:lnTo>
                        <a:pt x="145" y="154"/>
                      </a:lnTo>
                      <a:lnTo>
                        <a:pt x="130" y="157"/>
                      </a:lnTo>
                      <a:lnTo>
                        <a:pt x="116" y="158"/>
                      </a:lnTo>
                      <a:lnTo>
                        <a:pt x="106" y="157"/>
                      </a:lnTo>
                      <a:lnTo>
                        <a:pt x="93" y="157"/>
                      </a:lnTo>
                      <a:lnTo>
                        <a:pt x="78" y="155"/>
                      </a:lnTo>
                      <a:lnTo>
                        <a:pt x="65" y="152"/>
                      </a:lnTo>
                      <a:lnTo>
                        <a:pt x="50" y="146"/>
                      </a:lnTo>
                      <a:lnTo>
                        <a:pt x="37" y="139"/>
                      </a:lnTo>
                      <a:lnTo>
                        <a:pt x="25" y="129"/>
                      </a:lnTo>
                      <a:lnTo>
                        <a:pt x="18" y="122"/>
                      </a:lnTo>
                      <a:lnTo>
                        <a:pt x="11" y="113"/>
                      </a:lnTo>
                      <a:lnTo>
                        <a:pt x="6" y="103"/>
                      </a:lnTo>
                      <a:lnTo>
                        <a:pt x="2" y="93"/>
                      </a:lnTo>
                      <a:lnTo>
                        <a:pt x="1" y="85"/>
                      </a:lnTo>
                      <a:lnTo>
                        <a:pt x="0" y="77"/>
                      </a:lnTo>
                      <a:lnTo>
                        <a:pt x="0" y="69"/>
                      </a:lnTo>
                      <a:lnTo>
                        <a:pt x="1" y="60"/>
                      </a:lnTo>
                      <a:lnTo>
                        <a:pt x="3" y="51"/>
                      </a:lnTo>
                      <a:lnTo>
                        <a:pt x="4" y="44"/>
                      </a:lnTo>
                      <a:lnTo>
                        <a:pt x="15" y="45"/>
                      </a:lnTo>
                      <a:lnTo>
                        <a:pt x="14" y="51"/>
                      </a:lnTo>
                      <a:lnTo>
                        <a:pt x="12" y="61"/>
                      </a:lnTo>
                      <a:lnTo>
                        <a:pt x="11" y="71"/>
                      </a:lnTo>
                      <a:lnTo>
                        <a:pt x="11" y="78"/>
                      </a:lnTo>
                      <a:lnTo>
                        <a:pt x="12" y="88"/>
                      </a:lnTo>
                      <a:lnTo>
                        <a:pt x="14" y="96"/>
                      </a:lnTo>
                      <a:lnTo>
                        <a:pt x="20" y="106"/>
                      </a:lnTo>
                      <a:lnTo>
                        <a:pt x="27" y="117"/>
                      </a:lnTo>
                      <a:lnTo>
                        <a:pt x="37" y="126"/>
                      </a:lnTo>
                      <a:lnTo>
                        <a:pt x="48" y="134"/>
                      </a:lnTo>
                      <a:lnTo>
                        <a:pt x="61" y="140"/>
                      </a:lnTo>
                      <a:lnTo>
                        <a:pt x="73" y="144"/>
                      </a:lnTo>
                      <a:lnTo>
                        <a:pt x="85" y="146"/>
                      </a:lnTo>
                      <a:lnTo>
                        <a:pt x="98" y="147"/>
                      </a:lnTo>
                      <a:lnTo>
                        <a:pt x="112" y="148"/>
                      </a:lnTo>
                      <a:lnTo>
                        <a:pt x="127" y="147"/>
                      </a:lnTo>
                      <a:lnTo>
                        <a:pt x="144" y="145"/>
                      </a:lnTo>
                      <a:lnTo>
                        <a:pt x="154" y="141"/>
                      </a:lnTo>
                      <a:lnTo>
                        <a:pt x="163" y="137"/>
                      </a:lnTo>
                      <a:lnTo>
                        <a:pt x="170" y="132"/>
                      </a:lnTo>
                      <a:lnTo>
                        <a:pt x="176" y="125"/>
                      </a:lnTo>
                      <a:lnTo>
                        <a:pt x="182" y="115"/>
                      </a:lnTo>
                      <a:lnTo>
                        <a:pt x="186" y="104"/>
                      </a:lnTo>
                      <a:lnTo>
                        <a:pt x="187" y="91"/>
                      </a:lnTo>
                      <a:lnTo>
                        <a:pt x="186" y="74"/>
                      </a:lnTo>
                      <a:lnTo>
                        <a:pt x="183" y="64"/>
                      </a:lnTo>
                      <a:lnTo>
                        <a:pt x="180" y="55"/>
                      </a:lnTo>
                      <a:lnTo>
                        <a:pt x="174" y="48"/>
                      </a:lnTo>
                      <a:lnTo>
                        <a:pt x="166" y="41"/>
                      </a:lnTo>
                      <a:lnTo>
                        <a:pt x="157" y="35"/>
                      </a:lnTo>
                      <a:lnTo>
                        <a:pt x="147" y="29"/>
                      </a:lnTo>
                      <a:lnTo>
                        <a:pt x="138" y="24"/>
                      </a:lnTo>
                      <a:lnTo>
                        <a:pt x="126" y="18"/>
                      </a:lnTo>
                      <a:lnTo>
                        <a:pt x="112" y="13"/>
                      </a:lnTo>
                      <a:lnTo>
                        <a:pt x="94" y="10"/>
                      </a:lnTo>
                      <a:lnTo>
                        <a:pt x="80" y="10"/>
                      </a:lnTo>
                      <a:lnTo>
                        <a:pt x="68" y="10"/>
                      </a:lnTo>
                      <a:lnTo>
                        <a:pt x="55" y="13"/>
                      </a:lnTo>
                      <a:lnTo>
                        <a:pt x="44" y="17"/>
                      </a:lnTo>
                      <a:lnTo>
                        <a:pt x="37" y="22"/>
                      </a:lnTo>
                      <a:lnTo>
                        <a:pt x="27" y="29"/>
                      </a:lnTo>
                      <a:lnTo>
                        <a:pt x="20" y="38"/>
                      </a:lnTo>
                      <a:lnTo>
                        <a:pt x="15" y="45"/>
                      </a:lnTo>
                      <a:lnTo>
                        <a:pt x="4" y="44"/>
                      </a:lnTo>
                      <a:lnTo>
                        <a:pt x="8" y="37"/>
                      </a:lnTo>
                      <a:lnTo>
                        <a:pt x="14" y="29"/>
                      </a:lnTo>
                      <a:lnTo>
                        <a:pt x="21" y="22"/>
                      </a:lnTo>
                      <a:lnTo>
                        <a:pt x="27" y="16"/>
                      </a:lnTo>
                      <a:lnTo>
                        <a:pt x="36" y="11"/>
                      </a:lnTo>
                      <a:lnTo>
                        <a:pt x="46" y="6"/>
                      </a:lnTo>
                      <a:lnTo>
                        <a:pt x="60" y="2"/>
                      </a:lnTo>
                      <a:lnTo>
                        <a:pt x="75" y="1"/>
                      </a:lnTo>
                      <a:lnTo>
                        <a:pt x="89" y="0"/>
                      </a:lnTo>
                      <a:lnTo>
                        <a:pt x="101" y="1"/>
                      </a:lnTo>
                      <a:lnTo>
                        <a:pt x="115" y="3"/>
                      </a:lnTo>
                      <a:lnTo>
                        <a:pt x="130" y="8"/>
                      </a:lnTo>
                      <a:lnTo>
                        <a:pt x="144" y="15"/>
                      </a:lnTo>
                      <a:lnTo>
                        <a:pt x="155" y="21"/>
                      </a:lnTo>
                      <a:lnTo>
                        <a:pt x="167" y="28"/>
                      </a:lnTo>
                      <a:lnTo>
                        <a:pt x="180" y="38"/>
                      </a:lnTo>
                      <a:lnTo>
                        <a:pt x="188" y="46"/>
                      </a:lnTo>
                      <a:lnTo>
                        <a:pt x="194" y="53"/>
                      </a:lnTo>
                      <a:lnTo>
                        <a:pt x="202" y="62"/>
                      </a:lnTo>
                      <a:lnTo>
                        <a:pt x="208" y="70"/>
                      </a:lnTo>
                      <a:lnTo>
                        <a:pt x="218" y="80"/>
                      </a:lnTo>
                      <a:lnTo>
                        <a:pt x="230" y="91"/>
                      </a:lnTo>
                      <a:lnTo>
                        <a:pt x="241" y="101"/>
                      </a:lnTo>
                      <a:lnTo>
                        <a:pt x="253" y="109"/>
                      </a:lnTo>
                      <a:lnTo>
                        <a:pt x="268" y="115"/>
                      </a:lnTo>
                      <a:lnTo>
                        <a:pt x="350" y="137"/>
                      </a:lnTo>
                    </a:path>
                  </a:pathLst>
                </a:custGeom>
                <a:solidFill>
                  <a:srgbClr val="A0A0A0"/>
                </a:solidFill>
                <a:ln w="12700" cap="rnd">
                  <a:solidFill>
                    <a:srgbClr val="404040"/>
                  </a:solidFill>
                  <a:round/>
                  <a:headEnd/>
                  <a:tailEnd/>
                </a:ln>
              </p:spPr>
              <p:txBody>
                <a:bodyPr/>
                <a:lstStyle/>
                <a:p>
                  <a:endParaRPr lang="tr-TR"/>
                </a:p>
              </p:txBody>
            </p:sp>
            <p:sp>
              <p:nvSpPr>
                <p:cNvPr id="142830" name="Freeform 420"/>
                <p:cNvSpPr>
                  <a:spLocks/>
                </p:cNvSpPr>
                <p:nvPr/>
              </p:nvSpPr>
              <p:spPr bwMode="auto">
                <a:xfrm>
                  <a:off x="3387" y="2651"/>
                  <a:ext cx="1" cy="7"/>
                </a:xfrm>
                <a:custGeom>
                  <a:avLst/>
                  <a:gdLst>
                    <a:gd name="T0" fmla="*/ 0 w 1"/>
                    <a:gd name="T1" fmla="*/ 0 h 7"/>
                    <a:gd name="T2" fmla="*/ 0 w 1"/>
                    <a:gd name="T3" fmla="*/ 6 h 7"/>
                    <a:gd name="T4" fmla="*/ 0 w 1"/>
                    <a:gd name="T5" fmla="*/ 0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0"/>
                      </a:lnTo>
                    </a:path>
                  </a:pathLst>
                </a:custGeom>
                <a:solidFill>
                  <a:srgbClr val="A0A0A0"/>
                </a:solidFill>
                <a:ln w="12700" cap="rnd">
                  <a:noFill/>
                  <a:round/>
                  <a:headEnd/>
                  <a:tailEnd/>
                </a:ln>
              </p:spPr>
              <p:txBody>
                <a:bodyPr/>
                <a:lstStyle/>
                <a:p>
                  <a:endParaRPr lang="tr-TR"/>
                </a:p>
              </p:txBody>
            </p:sp>
          </p:grpSp>
          <p:sp>
            <p:nvSpPr>
              <p:cNvPr id="142828" name="Freeform 421"/>
              <p:cNvSpPr>
                <a:spLocks/>
              </p:cNvSpPr>
              <p:nvPr/>
            </p:nvSpPr>
            <p:spPr bwMode="auto">
              <a:xfrm>
                <a:off x="3214" y="2556"/>
                <a:ext cx="9" cy="3"/>
              </a:xfrm>
              <a:custGeom>
                <a:avLst/>
                <a:gdLst>
                  <a:gd name="T0" fmla="*/ 2 w 9"/>
                  <a:gd name="T1" fmla="*/ 0 h 3"/>
                  <a:gd name="T2" fmla="*/ 0 w 9"/>
                  <a:gd name="T3" fmla="*/ 2 h 3"/>
                  <a:gd name="T4" fmla="*/ 7 w 9"/>
                  <a:gd name="T5" fmla="*/ 2 h 3"/>
                  <a:gd name="T6" fmla="*/ 8 w 9"/>
                  <a:gd name="T7" fmla="*/ 0 h 3"/>
                  <a:gd name="T8" fmla="*/ 2 w 9"/>
                  <a:gd name="T9" fmla="*/ 0 h 3"/>
                  <a:gd name="T10" fmla="*/ 0 60000 65536"/>
                  <a:gd name="T11" fmla="*/ 0 60000 65536"/>
                  <a:gd name="T12" fmla="*/ 0 60000 65536"/>
                  <a:gd name="T13" fmla="*/ 0 60000 65536"/>
                  <a:gd name="T14" fmla="*/ 0 60000 65536"/>
                  <a:gd name="T15" fmla="*/ 0 w 9"/>
                  <a:gd name="T16" fmla="*/ 0 h 3"/>
                  <a:gd name="T17" fmla="*/ 9 w 9"/>
                  <a:gd name="T18" fmla="*/ 3 h 3"/>
                </a:gdLst>
                <a:ahLst/>
                <a:cxnLst>
                  <a:cxn ang="T10">
                    <a:pos x="T0" y="T1"/>
                  </a:cxn>
                  <a:cxn ang="T11">
                    <a:pos x="T2" y="T3"/>
                  </a:cxn>
                  <a:cxn ang="T12">
                    <a:pos x="T4" y="T5"/>
                  </a:cxn>
                  <a:cxn ang="T13">
                    <a:pos x="T6" y="T7"/>
                  </a:cxn>
                  <a:cxn ang="T14">
                    <a:pos x="T8" y="T9"/>
                  </a:cxn>
                </a:cxnLst>
                <a:rect l="T15" t="T16" r="T17" b="T18"/>
                <a:pathLst>
                  <a:path w="9" h="3">
                    <a:moveTo>
                      <a:pt x="2" y="0"/>
                    </a:moveTo>
                    <a:lnTo>
                      <a:pt x="0" y="2"/>
                    </a:lnTo>
                    <a:lnTo>
                      <a:pt x="7" y="2"/>
                    </a:lnTo>
                    <a:lnTo>
                      <a:pt x="8" y="0"/>
                    </a:lnTo>
                    <a:lnTo>
                      <a:pt x="2" y="0"/>
                    </a:lnTo>
                  </a:path>
                </a:pathLst>
              </a:custGeom>
              <a:solidFill>
                <a:srgbClr val="A0A0A0"/>
              </a:solidFill>
              <a:ln w="12700" cap="rnd">
                <a:noFill/>
                <a:round/>
                <a:headEnd/>
                <a:tailEnd/>
              </a:ln>
            </p:spPr>
            <p:txBody>
              <a:bodyPr/>
              <a:lstStyle/>
              <a:p>
                <a:endParaRPr lang="tr-TR"/>
              </a:p>
            </p:txBody>
          </p:sp>
        </p:grpSp>
      </p:grpSp>
      <p:sp>
        <p:nvSpPr>
          <p:cNvPr id="56333" name="Rectangle 422"/>
          <p:cNvSpPr>
            <a:spLocks noChangeArrowheads="1"/>
          </p:cNvSpPr>
          <p:nvPr/>
        </p:nvSpPr>
        <p:spPr bwMode="auto">
          <a:xfrm>
            <a:off x="3563938" y="4076700"/>
            <a:ext cx="2890837" cy="385763"/>
          </a:xfrm>
          <a:prstGeom prst="rect">
            <a:avLst/>
          </a:prstGeom>
          <a:noFill/>
          <a:ln w="12700">
            <a:noFill/>
            <a:miter lim="800000"/>
            <a:headEnd/>
            <a:tailEnd/>
          </a:ln>
          <a:effectLst/>
        </p:spPr>
        <p:txBody>
          <a:bodyPr lIns="81204" tIns="39889" rIns="81204" bIns="39889">
            <a:spAutoFit/>
          </a:bodyPr>
          <a:lstStyle/>
          <a:p>
            <a:pPr defTabSz="820738" eaLnBrk="0" hangingPunct="0">
              <a:lnSpc>
                <a:spcPct val="90000"/>
              </a:lnSpc>
              <a:spcBef>
                <a:spcPct val="50000"/>
              </a:spcBef>
              <a:defRPr/>
            </a:pPr>
            <a:r>
              <a:rPr lang="tr-TR" sz="2200" b="1" dirty="0" err="1">
                <a:solidFill>
                  <a:schemeClr val="bg1">
                    <a:lumMod val="50000"/>
                  </a:schemeClr>
                </a:solidFill>
                <a:cs typeface="Arial" charset="0"/>
              </a:rPr>
              <a:t>Psikografik</a:t>
            </a:r>
            <a:endParaRPr lang="en-US" sz="2200" b="1" dirty="0">
              <a:solidFill>
                <a:schemeClr val="bg1">
                  <a:lumMod val="50000"/>
                </a:schemeClr>
              </a:solidFill>
              <a:cs typeface="Arial" charset="0"/>
            </a:endParaRPr>
          </a:p>
        </p:txBody>
      </p:sp>
      <p:sp>
        <p:nvSpPr>
          <p:cNvPr id="56334" name="Rectangle 423"/>
          <p:cNvSpPr>
            <a:spLocks noChangeArrowheads="1"/>
          </p:cNvSpPr>
          <p:nvPr/>
        </p:nvSpPr>
        <p:spPr bwMode="auto">
          <a:xfrm>
            <a:off x="3708400" y="4365625"/>
            <a:ext cx="2803525" cy="520700"/>
          </a:xfrm>
          <a:prstGeom prst="rect">
            <a:avLst/>
          </a:prstGeom>
          <a:noFill/>
          <a:ln w="12700">
            <a:noFill/>
            <a:miter lim="800000"/>
            <a:headEnd/>
            <a:tailEnd/>
          </a:ln>
          <a:effectLst/>
        </p:spPr>
        <p:txBody>
          <a:bodyPr lIns="81204" tIns="39889" rIns="81204" bIns="39889">
            <a:spAutoFit/>
          </a:bodyPr>
          <a:lstStyle/>
          <a:p>
            <a:pPr defTabSz="820738" eaLnBrk="0" hangingPunct="0">
              <a:lnSpc>
                <a:spcPct val="90000"/>
              </a:lnSpc>
              <a:spcBef>
                <a:spcPct val="50000"/>
              </a:spcBef>
              <a:defRPr/>
            </a:pPr>
            <a:r>
              <a:rPr lang="tr-TR" sz="1600" b="1" dirty="0">
                <a:solidFill>
                  <a:schemeClr val="bg1">
                    <a:lumMod val="50000"/>
                  </a:schemeClr>
                </a:solidFill>
                <a:cs typeface="Arial" charset="0"/>
              </a:rPr>
              <a:t>Kişilik, motivasyon kaynakları, hayat tarzı</a:t>
            </a:r>
            <a:endParaRPr lang="en-US" sz="1600" b="1" dirty="0">
              <a:solidFill>
                <a:schemeClr val="bg1">
                  <a:lumMod val="50000"/>
                </a:schemeClr>
              </a:solidFill>
              <a:cs typeface="Arial" charset="0"/>
            </a:endParaRPr>
          </a:p>
        </p:txBody>
      </p:sp>
      <p:sp>
        <p:nvSpPr>
          <p:cNvPr id="56335" name="Rectangle 424"/>
          <p:cNvSpPr>
            <a:spLocks noChangeArrowheads="1"/>
          </p:cNvSpPr>
          <p:nvPr/>
        </p:nvSpPr>
        <p:spPr bwMode="auto">
          <a:xfrm>
            <a:off x="5219700" y="5157788"/>
            <a:ext cx="2933700" cy="1185862"/>
          </a:xfrm>
          <a:prstGeom prst="rect">
            <a:avLst/>
          </a:prstGeom>
          <a:gradFill rotWithShape="0">
            <a:gsLst>
              <a:gs pos="0">
                <a:srgbClr val="E6FFCD"/>
              </a:gs>
              <a:gs pos="100000">
                <a:srgbClr val="DBFFB8"/>
              </a:gs>
            </a:gsLst>
            <a:lin ang="18900000" scaled="1"/>
          </a:gradFill>
          <a:ln w="12700">
            <a:solidFill>
              <a:schemeClr val="tx1"/>
            </a:solidFill>
            <a:miter lim="800000"/>
            <a:headEnd/>
            <a:tailEnd/>
          </a:ln>
          <a:effectLst>
            <a:outerShdw dist="107763" dir="2700000" algn="ctr" rotWithShape="0">
              <a:schemeClr val="tx1"/>
            </a:outerShdw>
          </a:effectLst>
        </p:spPr>
        <p:txBody>
          <a:bodyPr wrap="none" anchor="ctr"/>
          <a:lstStyle/>
          <a:p>
            <a:pPr>
              <a:defRPr/>
            </a:pPr>
            <a:endParaRPr lang="tr-TR">
              <a:latin typeface="Arial" charset="0"/>
              <a:cs typeface="Arial" charset="0"/>
            </a:endParaRPr>
          </a:p>
        </p:txBody>
      </p:sp>
      <p:sp>
        <p:nvSpPr>
          <p:cNvPr id="56336" name="Rectangle 425"/>
          <p:cNvSpPr>
            <a:spLocks noChangeArrowheads="1"/>
          </p:cNvSpPr>
          <p:nvPr/>
        </p:nvSpPr>
        <p:spPr bwMode="auto">
          <a:xfrm>
            <a:off x="5364163" y="5229225"/>
            <a:ext cx="2322512" cy="385763"/>
          </a:xfrm>
          <a:prstGeom prst="rect">
            <a:avLst/>
          </a:prstGeom>
          <a:noFill/>
          <a:ln w="12700">
            <a:noFill/>
            <a:miter lim="800000"/>
            <a:headEnd/>
            <a:tailEnd/>
          </a:ln>
          <a:effectLst/>
        </p:spPr>
        <p:txBody>
          <a:bodyPr lIns="81204" tIns="39889" rIns="81204" bIns="39889">
            <a:spAutoFit/>
          </a:bodyPr>
          <a:lstStyle/>
          <a:p>
            <a:pPr defTabSz="820738" eaLnBrk="0" hangingPunct="0">
              <a:lnSpc>
                <a:spcPct val="90000"/>
              </a:lnSpc>
              <a:spcBef>
                <a:spcPct val="50000"/>
              </a:spcBef>
              <a:defRPr/>
            </a:pPr>
            <a:r>
              <a:rPr lang="tr-TR" sz="2200" b="1" dirty="0" err="1">
                <a:solidFill>
                  <a:schemeClr val="bg1">
                    <a:lumMod val="50000"/>
                  </a:schemeClr>
                </a:solidFill>
                <a:cs typeface="Arial" charset="0"/>
              </a:rPr>
              <a:t>Mamülle</a:t>
            </a:r>
            <a:r>
              <a:rPr lang="tr-TR" sz="2200" b="1" dirty="0">
                <a:solidFill>
                  <a:schemeClr val="bg1">
                    <a:lumMod val="50000"/>
                  </a:schemeClr>
                </a:solidFill>
                <a:cs typeface="Arial" charset="0"/>
              </a:rPr>
              <a:t> ilgili</a:t>
            </a:r>
            <a:endParaRPr lang="en-US" sz="2200" b="1" dirty="0">
              <a:solidFill>
                <a:schemeClr val="bg1">
                  <a:lumMod val="50000"/>
                </a:schemeClr>
              </a:solidFill>
              <a:cs typeface="Arial" charset="0"/>
            </a:endParaRPr>
          </a:p>
        </p:txBody>
      </p:sp>
      <p:sp>
        <p:nvSpPr>
          <p:cNvPr id="56337" name="Rectangle 426"/>
          <p:cNvSpPr>
            <a:spLocks noChangeArrowheads="1"/>
          </p:cNvSpPr>
          <p:nvPr/>
        </p:nvSpPr>
        <p:spPr bwMode="auto">
          <a:xfrm>
            <a:off x="5364163" y="5661025"/>
            <a:ext cx="2541587" cy="300038"/>
          </a:xfrm>
          <a:prstGeom prst="rect">
            <a:avLst/>
          </a:prstGeom>
          <a:noFill/>
          <a:ln w="12700">
            <a:noFill/>
            <a:miter lim="800000"/>
            <a:headEnd/>
            <a:tailEnd/>
          </a:ln>
          <a:effectLst/>
        </p:spPr>
        <p:txBody>
          <a:bodyPr lIns="81204" tIns="39889" rIns="81204" bIns="39889">
            <a:spAutoFit/>
          </a:bodyPr>
          <a:lstStyle/>
          <a:p>
            <a:pPr defTabSz="820738" eaLnBrk="0" hangingPunct="0">
              <a:lnSpc>
                <a:spcPct val="90000"/>
              </a:lnSpc>
              <a:spcBef>
                <a:spcPct val="50000"/>
              </a:spcBef>
              <a:defRPr/>
            </a:pPr>
            <a:r>
              <a:rPr lang="tr-TR" sz="1600" b="1" dirty="0">
                <a:solidFill>
                  <a:schemeClr val="bg1">
                    <a:lumMod val="50000"/>
                  </a:schemeClr>
                </a:solidFill>
                <a:cs typeface="Arial" charset="0"/>
              </a:rPr>
              <a:t>Yararlar, kullanım hızı</a:t>
            </a:r>
            <a:endParaRPr lang="en-US" sz="1600" b="1" dirty="0">
              <a:solidFill>
                <a:schemeClr val="bg1">
                  <a:lumMod val="50000"/>
                </a:schemeClr>
              </a:solidFill>
              <a:cs typeface="Arial" charset="0"/>
            </a:endParaRPr>
          </a:p>
        </p:txBody>
      </p:sp>
      <p:grpSp>
        <p:nvGrpSpPr>
          <p:cNvPr id="142990" name="Group 427"/>
          <p:cNvGrpSpPr>
            <a:grpSpLocks/>
          </p:cNvGrpSpPr>
          <p:nvPr/>
        </p:nvGrpSpPr>
        <p:grpSpPr bwMode="auto">
          <a:xfrm>
            <a:off x="7380288" y="5013325"/>
            <a:ext cx="1984375" cy="644525"/>
            <a:chOff x="4203" y="3546"/>
            <a:chExt cx="1375" cy="460"/>
          </a:xfrm>
        </p:grpSpPr>
        <p:grpSp>
          <p:nvGrpSpPr>
            <p:cNvPr id="142996" name="Group 428"/>
            <p:cNvGrpSpPr>
              <a:grpSpLocks/>
            </p:cNvGrpSpPr>
            <p:nvPr/>
          </p:nvGrpSpPr>
          <p:grpSpPr bwMode="auto">
            <a:xfrm>
              <a:off x="4203" y="3546"/>
              <a:ext cx="888" cy="404"/>
              <a:chOff x="4203" y="3546"/>
              <a:chExt cx="888" cy="404"/>
            </a:xfrm>
          </p:grpSpPr>
          <p:grpSp>
            <p:nvGrpSpPr>
              <p:cNvPr id="142998" name="Group 429"/>
              <p:cNvGrpSpPr>
                <a:grpSpLocks/>
              </p:cNvGrpSpPr>
              <p:nvPr/>
            </p:nvGrpSpPr>
            <p:grpSpPr bwMode="auto">
              <a:xfrm>
                <a:off x="4523" y="3546"/>
                <a:ext cx="314" cy="109"/>
                <a:chOff x="4523" y="3546"/>
                <a:chExt cx="314" cy="109"/>
              </a:xfrm>
            </p:grpSpPr>
            <p:grpSp>
              <p:nvGrpSpPr>
                <p:cNvPr id="143005" name="Group 430"/>
                <p:cNvGrpSpPr>
                  <a:grpSpLocks/>
                </p:cNvGrpSpPr>
                <p:nvPr/>
              </p:nvGrpSpPr>
              <p:grpSpPr bwMode="auto">
                <a:xfrm>
                  <a:off x="4561" y="3546"/>
                  <a:ext cx="120" cy="97"/>
                  <a:chOff x="4561" y="3546"/>
                  <a:chExt cx="120" cy="97"/>
                </a:xfrm>
              </p:grpSpPr>
              <p:sp>
                <p:nvSpPr>
                  <p:cNvPr id="142812" name="Freeform 431"/>
                  <p:cNvSpPr>
                    <a:spLocks/>
                  </p:cNvSpPr>
                  <p:nvPr/>
                </p:nvSpPr>
                <p:spPr bwMode="auto">
                  <a:xfrm>
                    <a:off x="4585" y="3546"/>
                    <a:ext cx="96" cy="91"/>
                  </a:xfrm>
                  <a:custGeom>
                    <a:avLst/>
                    <a:gdLst>
                      <a:gd name="T0" fmla="*/ 20 w 96"/>
                      <a:gd name="T1" fmla="*/ 0 h 91"/>
                      <a:gd name="T2" fmla="*/ 36 w 96"/>
                      <a:gd name="T3" fmla="*/ 15 h 91"/>
                      <a:gd name="T4" fmla="*/ 49 w 96"/>
                      <a:gd name="T5" fmla="*/ 29 h 91"/>
                      <a:gd name="T6" fmla="*/ 57 w 96"/>
                      <a:gd name="T7" fmla="*/ 47 h 91"/>
                      <a:gd name="T8" fmla="*/ 60 w 96"/>
                      <a:gd name="T9" fmla="*/ 56 h 91"/>
                      <a:gd name="T10" fmla="*/ 71 w 96"/>
                      <a:gd name="T11" fmla="*/ 68 h 91"/>
                      <a:gd name="T12" fmla="*/ 95 w 96"/>
                      <a:gd name="T13" fmla="*/ 80 h 91"/>
                      <a:gd name="T14" fmla="*/ 62 w 96"/>
                      <a:gd name="T15" fmla="*/ 90 h 91"/>
                      <a:gd name="T16" fmla="*/ 40 w 96"/>
                      <a:gd name="T17" fmla="*/ 75 h 91"/>
                      <a:gd name="T18" fmla="*/ 31 w 96"/>
                      <a:gd name="T19" fmla="*/ 60 h 91"/>
                      <a:gd name="T20" fmla="*/ 27 w 96"/>
                      <a:gd name="T21" fmla="*/ 49 h 91"/>
                      <a:gd name="T22" fmla="*/ 18 w 96"/>
                      <a:gd name="T23" fmla="*/ 31 h 91"/>
                      <a:gd name="T24" fmla="*/ 0 w 96"/>
                      <a:gd name="T25" fmla="*/ 19 h 91"/>
                      <a:gd name="T26" fmla="*/ 20 w 96"/>
                      <a:gd name="T27" fmla="*/ 0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91"/>
                      <a:gd name="T44" fmla="*/ 96 w 96"/>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91">
                        <a:moveTo>
                          <a:pt x="20" y="0"/>
                        </a:moveTo>
                        <a:lnTo>
                          <a:pt x="36" y="15"/>
                        </a:lnTo>
                        <a:lnTo>
                          <a:pt x="49" y="29"/>
                        </a:lnTo>
                        <a:lnTo>
                          <a:pt x="57" y="47"/>
                        </a:lnTo>
                        <a:lnTo>
                          <a:pt x="60" y="56"/>
                        </a:lnTo>
                        <a:lnTo>
                          <a:pt x="71" y="68"/>
                        </a:lnTo>
                        <a:lnTo>
                          <a:pt x="95" y="80"/>
                        </a:lnTo>
                        <a:lnTo>
                          <a:pt x="62" y="90"/>
                        </a:lnTo>
                        <a:lnTo>
                          <a:pt x="40" y="75"/>
                        </a:lnTo>
                        <a:lnTo>
                          <a:pt x="31" y="60"/>
                        </a:lnTo>
                        <a:lnTo>
                          <a:pt x="27" y="49"/>
                        </a:lnTo>
                        <a:lnTo>
                          <a:pt x="18" y="31"/>
                        </a:lnTo>
                        <a:lnTo>
                          <a:pt x="0" y="19"/>
                        </a:lnTo>
                        <a:lnTo>
                          <a:pt x="20" y="0"/>
                        </a:lnTo>
                      </a:path>
                    </a:pathLst>
                  </a:custGeom>
                  <a:solidFill>
                    <a:srgbClr val="00E000"/>
                  </a:solidFill>
                  <a:ln w="12700" cap="rnd">
                    <a:solidFill>
                      <a:srgbClr val="000000"/>
                    </a:solidFill>
                    <a:round/>
                    <a:headEnd/>
                    <a:tailEnd/>
                  </a:ln>
                </p:spPr>
                <p:txBody>
                  <a:bodyPr/>
                  <a:lstStyle/>
                  <a:p>
                    <a:endParaRPr lang="tr-TR"/>
                  </a:p>
                </p:txBody>
              </p:sp>
              <p:sp>
                <p:nvSpPr>
                  <p:cNvPr id="142813" name="Freeform 432"/>
                  <p:cNvSpPr>
                    <a:spLocks/>
                  </p:cNvSpPr>
                  <p:nvPr/>
                </p:nvSpPr>
                <p:spPr bwMode="auto">
                  <a:xfrm>
                    <a:off x="4561" y="3546"/>
                    <a:ext cx="109" cy="97"/>
                  </a:xfrm>
                  <a:custGeom>
                    <a:avLst/>
                    <a:gdLst>
                      <a:gd name="T0" fmla="*/ 80 w 109"/>
                      <a:gd name="T1" fmla="*/ 96 h 97"/>
                      <a:gd name="T2" fmla="*/ 35 w 109"/>
                      <a:gd name="T3" fmla="*/ 91 h 97"/>
                      <a:gd name="T4" fmla="*/ 17 w 109"/>
                      <a:gd name="T5" fmla="*/ 80 h 97"/>
                      <a:gd name="T6" fmla="*/ 5 w 109"/>
                      <a:gd name="T7" fmla="*/ 62 h 97"/>
                      <a:gd name="T8" fmla="*/ 0 w 109"/>
                      <a:gd name="T9" fmla="*/ 42 h 97"/>
                      <a:gd name="T10" fmla="*/ 4 w 109"/>
                      <a:gd name="T11" fmla="*/ 21 h 97"/>
                      <a:gd name="T12" fmla="*/ 13 w 109"/>
                      <a:gd name="T13" fmla="*/ 11 h 97"/>
                      <a:gd name="T14" fmla="*/ 43 w 109"/>
                      <a:gd name="T15" fmla="*/ 0 h 97"/>
                      <a:gd name="T16" fmla="*/ 31 w 109"/>
                      <a:gd name="T17" fmla="*/ 24 h 97"/>
                      <a:gd name="T18" fmla="*/ 28 w 109"/>
                      <a:gd name="T19" fmla="*/ 43 h 97"/>
                      <a:gd name="T20" fmla="*/ 35 w 109"/>
                      <a:gd name="T21" fmla="*/ 64 h 97"/>
                      <a:gd name="T22" fmla="*/ 50 w 109"/>
                      <a:gd name="T23" fmla="*/ 74 h 97"/>
                      <a:gd name="T24" fmla="*/ 73 w 109"/>
                      <a:gd name="T25" fmla="*/ 81 h 97"/>
                      <a:gd name="T26" fmla="*/ 108 w 109"/>
                      <a:gd name="T27" fmla="*/ 85 h 97"/>
                      <a:gd name="T28" fmla="*/ 80 w 109"/>
                      <a:gd name="T29" fmla="*/ 96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97"/>
                      <a:gd name="T47" fmla="*/ 109 w 109"/>
                      <a:gd name="T48" fmla="*/ 97 h 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97">
                        <a:moveTo>
                          <a:pt x="80" y="96"/>
                        </a:moveTo>
                        <a:lnTo>
                          <a:pt x="35" y="91"/>
                        </a:lnTo>
                        <a:lnTo>
                          <a:pt x="17" y="80"/>
                        </a:lnTo>
                        <a:lnTo>
                          <a:pt x="5" y="62"/>
                        </a:lnTo>
                        <a:lnTo>
                          <a:pt x="0" y="42"/>
                        </a:lnTo>
                        <a:lnTo>
                          <a:pt x="4" y="21"/>
                        </a:lnTo>
                        <a:lnTo>
                          <a:pt x="13" y="11"/>
                        </a:lnTo>
                        <a:lnTo>
                          <a:pt x="43" y="0"/>
                        </a:lnTo>
                        <a:lnTo>
                          <a:pt x="31" y="24"/>
                        </a:lnTo>
                        <a:lnTo>
                          <a:pt x="28" y="43"/>
                        </a:lnTo>
                        <a:lnTo>
                          <a:pt x="35" y="64"/>
                        </a:lnTo>
                        <a:lnTo>
                          <a:pt x="50" y="74"/>
                        </a:lnTo>
                        <a:lnTo>
                          <a:pt x="73" y="81"/>
                        </a:lnTo>
                        <a:lnTo>
                          <a:pt x="108" y="85"/>
                        </a:lnTo>
                        <a:lnTo>
                          <a:pt x="80" y="96"/>
                        </a:lnTo>
                      </a:path>
                    </a:pathLst>
                  </a:custGeom>
                  <a:solidFill>
                    <a:srgbClr val="40FF40"/>
                  </a:solidFill>
                  <a:ln w="12700" cap="rnd">
                    <a:solidFill>
                      <a:srgbClr val="000000"/>
                    </a:solidFill>
                    <a:round/>
                    <a:headEnd/>
                    <a:tailEnd/>
                  </a:ln>
                </p:spPr>
                <p:txBody>
                  <a:bodyPr/>
                  <a:lstStyle/>
                  <a:p>
                    <a:endParaRPr lang="tr-TR"/>
                  </a:p>
                </p:txBody>
              </p:sp>
            </p:grpSp>
            <p:grpSp>
              <p:nvGrpSpPr>
                <p:cNvPr id="143009" name="Group 433"/>
                <p:cNvGrpSpPr>
                  <a:grpSpLocks/>
                </p:cNvGrpSpPr>
                <p:nvPr/>
              </p:nvGrpSpPr>
              <p:grpSpPr bwMode="auto">
                <a:xfrm>
                  <a:off x="4523" y="3562"/>
                  <a:ext cx="143" cy="90"/>
                  <a:chOff x="4523" y="3562"/>
                  <a:chExt cx="143" cy="90"/>
                </a:xfrm>
              </p:grpSpPr>
              <p:sp>
                <p:nvSpPr>
                  <p:cNvPr id="142810" name="Freeform 434"/>
                  <p:cNvSpPr>
                    <a:spLocks/>
                  </p:cNvSpPr>
                  <p:nvPr/>
                </p:nvSpPr>
                <p:spPr bwMode="auto">
                  <a:xfrm>
                    <a:off x="4527" y="3562"/>
                    <a:ext cx="139" cy="84"/>
                  </a:xfrm>
                  <a:custGeom>
                    <a:avLst/>
                    <a:gdLst>
                      <a:gd name="T0" fmla="*/ 28 w 139"/>
                      <a:gd name="T1" fmla="*/ 0 h 84"/>
                      <a:gd name="T2" fmla="*/ 49 w 139"/>
                      <a:gd name="T3" fmla="*/ 8 h 84"/>
                      <a:gd name="T4" fmla="*/ 71 w 139"/>
                      <a:gd name="T5" fmla="*/ 33 h 84"/>
                      <a:gd name="T6" fmla="*/ 77 w 139"/>
                      <a:gd name="T7" fmla="*/ 52 h 84"/>
                      <a:gd name="T8" fmla="*/ 88 w 139"/>
                      <a:gd name="T9" fmla="*/ 64 h 84"/>
                      <a:gd name="T10" fmla="*/ 138 w 139"/>
                      <a:gd name="T11" fmla="*/ 72 h 84"/>
                      <a:gd name="T12" fmla="*/ 118 w 139"/>
                      <a:gd name="T13" fmla="*/ 83 h 84"/>
                      <a:gd name="T14" fmla="*/ 67 w 139"/>
                      <a:gd name="T15" fmla="*/ 77 h 84"/>
                      <a:gd name="T16" fmla="*/ 50 w 139"/>
                      <a:gd name="T17" fmla="*/ 65 h 84"/>
                      <a:gd name="T18" fmla="*/ 47 w 139"/>
                      <a:gd name="T19" fmla="*/ 38 h 84"/>
                      <a:gd name="T20" fmla="*/ 35 w 139"/>
                      <a:gd name="T21" fmla="*/ 28 h 84"/>
                      <a:gd name="T22" fmla="*/ 0 w 139"/>
                      <a:gd name="T23" fmla="*/ 16 h 84"/>
                      <a:gd name="T24" fmla="*/ 28 w 139"/>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9"/>
                      <a:gd name="T40" fmla="*/ 0 h 84"/>
                      <a:gd name="T41" fmla="*/ 139 w 139"/>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9" h="84">
                        <a:moveTo>
                          <a:pt x="28" y="0"/>
                        </a:moveTo>
                        <a:lnTo>
                          <a:pt x="49" y="8"/>
                        </a:lnTo>
                        <a:lnTo>
                          <a:pt x="71" y="33"/>
                        </a:lnTo>
                        <a:lnTo>
                          <a:pt x="77" y="52"/>
                        </a:lnTo>
                        <a:lnTo>
                          <a:pt x="88" y="64"/>
                        </a:lnTo>
                        <a:lnTo>
                          <a:pt x="138" y="72"/>
                        </a:lnTo>
                        <a:lnTo>
                          <a:pt x="118" y="83"/>
                        </a:lnTo>
                        <a:lnTo>
                          <a:pt x="67" y="77"/>
                        </a:lnTo>
                        <a:lnTo>
                          <a:pt x="50" y="65"/>
                        </a:lnTo>
                        <a:lnTo>
                          <a:pt x="47" y="38"/>
                        </a:lnTo>
                        <a:lnTo>
                          <a:pt x="35" y="28"/>
                        </a:lnTo>
                        <a:lnTo>
                          <a:pt x="0" y="16"/>
                        </a:lnTo>
                        <a:lnTo>
                          <a:pt x="28" y="0"/>
                        </a:lnTo>
                      </a:path>
                    </a:pathLst>
                  </a:custGeom>
                  <a:solidFill>
                    <a:srgbClr val="00C000"/>
                  </a:solidFill>
                  <a:ln w="12700" cap="rnd">
                    <a:solidFill>
                      <a:srgbClr val="000000"/>
                    </a:solidFill>
                    <a:round/>
                    <a:headEnd/>
                    <a:tailEnd/>
                  </a:ln>
                </p:spPr>
                <p:txBody>
                  <a:bodyPr/>
                  <a:lstStyle/>
                  <a:p>
                    <a:endParaRPr lang="tr-TR"/>
                  </a:p>
                </p:txBody>
              </p:sp>
              <p:sp>
                <p:nvSpPr>
                  <p:cNvPr id="142811" name="Freeform 435"/>
                  <p:cNvSpPr>
                    <a:spLocks/>
                  </p:cNvSpPr>
                  <p:nvPr/>
                </p:nvSpPr>
                <p:spPr bwMode="auto">
                  <a:xfrm>
                    <a:off x="4523" y="3562"/>
                    <a:ext cx="141" cy="90"/>
                  </a:xfrm>
                  <a:custGeom>
                    <a:avLst/>
                    <a:gdLst>
                      <a:gd name="T0" fmla="*/ 140 w 141"/>
                      <a:gd name="T1" fmla="*/ 71 h 90"/>
                      <a:gd name="T2" fmla="*/ 90 w 141"/>
                      <a:gd name="T3" fmla="*/ 69 h 90"/>
                      <a:gd name="T4" fmla="*/ 68 w 141"/>
                      <a:gd name="T5" fmla="*/ 65 h 90"/>
                      <a:gd name="T6" fmla="*/ 42 w 141"/>
                      <a:gd name="T7" fmla="*/ 53 h 90"/>
                      <a:gd name="T8" fmla="*/ 33 w 141"/>
                      <a:gd name="T9" fmla="*/ 41 h 90"/>
                      <a:gd name="T10" fmla="*/ 26 w 141"/>
                      <a:gd name="T11" fmla="*/ 11 h 90"/>
                      <a:gd name="T12" fmla="*/ 33 w 141"/>
                      <a:gd name="T13" fmla="*/ 0 h 90"/>
                      <a:gd name="T14" fmla="*/ 4 w 141"/>
                      <a:gd name="T15" fmla="*/ 16 h 90"/>
                      <a:gd name="T16" fmla="*/ 0 w 141"/>
                      <a:gd name="T17" fmla="*/ 31 h 90"/>
                      <a:gd name="T18" fmla="*/ 4 w 141"/>
                      <a:gd name="T19" fmla="*/ 49 h 90"/>
                      <a:gd name="T20" fmla="*/ 11 w 141"/>
                      <a:gd name="T21" fmla="*/ 61 h 90"/>
                      <a:gd name="T22" fmla="*/ 28 w 141"/>
                      <a:gd name="T23" fmla="*/ 73 h 90"/>
                      <a:gd name="T24" fmla="*/ 59 w 141"/>
                      <a:gd name="T25" fmla="*/ 81 h 90"/>
                      <a:gd name="T26" fmla="*/ 97 w 141"/>
                      <a:gd name="T27" fmla="*/ 87 h 90"/>
                      <a:gd name="T28" fmla="*/ 132 w 141"/>
                      <a:gd name="T29" fmla="*/ 89 h 90"/>
                      <a:gd name="T30" fmla="*/ 140 w 141"/>
                      <a:gd name="T31" fmla="*/ 71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1"/>
                      <a:gd name="T49" fmla="*/ 0 h 90"/>
                      <a:gd name="T50" fmla="*/ 141 w 141"/>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1" h="90">
                        <a:moveTo>
                          <a:pt x="140" y="71"/>
                        </a:moveTo>
                        <a:lnTo>
                          <a:pt x="90" y="69"/>
                        </a:lnTo>
                        <a:lnTo>
                          <a:pt x="68" y="65"/>
                        </a:lnTo>
                        <a:lnTo>
                          <a:pt x="42" y="53"/>
                        </a:lnTo>
                        <a:lnTo>
                          <a:pt x="33" y="41"/>
                        </a:lnTo>
                        <a:lnTo>
                          <a:pt x="26" y="11"/>
                        </a:lnTo>
                        <a:lnTo>
                          <a:pt x="33" y="0"/>
                        </a:lnTo>
                        <a:lnTo>
                          <a:pt x="4" y="16"/>
                        </a:lnTo>
                        <a:lnTo>
                          <a:pt x="0" y="31"/>
                        </a:lnTo>
                        <a:lnTo>
                          <a:pt x="4" y="49"/>
                        </a:lnTo>
                        <a:lnTo>
                          <a:pt x="11" y="61"/>
                        </a:lnTo>
                        <a:lnTo>
                          <a:pt x="28" y="73"/>
                        </a:lnTo>
                        <a:lnTo>
                          <a:pt x="59" y="81"/>
                        </a:lnTo>
                        <a:lnTo>
                          <a:pt x="97" y="87"/>
                        </a:lnTo>
                        <a:lnTo>
                          <a:pt x="132" y="89"/>
                        </a:lnTo>
                        <a:lnTo>
                          <a:pt x="140" y="71"/>
                        </a:lnTo>
                      </a:path>
                    </a:pathLst>
                  </a:custGeom>
                  <a:solidFill>
                    <a:srgbClr val="40FF40"/>
                  </a:solidFill>
                  <a:ln w="12700" cap="rnd">
                    <a:solidFill>
                      <a:srgbClr val="000000"/>
                    </a:solidFill>
                    <a:round/>
                    <a:headEnd/>
                    <a:tailEnd/>
                  </a:ln>
                </p:spPr>
                <p:txBody>
                  <a:bodyPr/>
                  <a:lstStyle/>
                  <a:p>
                    <a:endParaRPr lang="tr-TR"/>
                  </a:p>
                </p:txBody>
              </p:sp>
            </p:grpSp>
            <p:grpSp>
              <p:nvGrpSpPr>
                <p:cNvPr id="143010" name="Group 436"/>
                <p:cNvGrpSpPr>
                  <a:grpSpLocks/>
                </p:cNvGrpSpPr>
                <p:nvPr/>
              </p:nvGrpSpPr>
              <p:grpSpPr bwMode="auto">
                <a:xfrm>
                  <a:off x="4717" y="3549"/>
                  <a:ext cx="120" cy="97"/>
                  <a:chOff x="4717" y="3549"/>
                  <a:chExt cx="120" cy="97"/>
                </a:xfrm>
              </p:grpSpPr>
              <p:sp>
                <p:nvSpPr>
                  <p:cNvPr id="142808" name="Freeform 437"/>
                  <p:cNvSpPr>
                    <a:spLocks/>
                  </p:cNvSpPr>
                  <p:nvPr/>
                </p:nvSpPr>
                <p:spPr bwMode="auto">
                  <a:xfrm>
                    <a:off x="4717" y="3549"/>
                    <a:ext cx="96" cy="91"/>
                  </a:xfrm>
                  <a:custGeom>
                    <a:avLst/>
                    <a:gdLst>
                      <a:gd name="T0" fmla="*/ 75 w 96"/>
                      <a:gd name="T1" fmla="*/ 0 h 91"/>
                      <a:gd name="T2" fmla="*/ 59 w 96"/>
                      <a:gd name="T3" fmla="*/ 15 h 91"/>
                      <a:gd name="T4" fmla="*/ 46 w 96"/>
                      <a:gd name="T5" fmla="*/ 29 h 91"/>
                      <a:gd name="T6" fmla="*/ 38 w 96"/>
                      <a:gd name="T7" fmla="*/ 48 h 91"/>
                      <a:gd name="T8" fmla="*/ 35 w 96"/>
                      <a:gd name="T9" fmla="*/ 56 h 91"/>
                      <a:gd name="T10" fmla="*/ 24 w 96"/>
                      <a:gd name="T11" fmla="*/ 68 h 91"/>
                      <a:gd name="T12" fmla="*/ 0 w 96"/>
                      <a:gd name="T13" fmla="*/ 80 h 91"/>
                      <a:gd name="T14" fmla="*/ 33 w 96"/>
                      <a:gd name="T15" fmla="*/ 90 h 91"/>
                      <a:gd name="T16" fmla="*/ 55 w 96"/>
                      <a:gd name="T17" fmla="*/ 75 h 91"/>
                      <a:gd name="T18" fmla="*/ 64 w 96"/>
                      <a:gd name="T19" fmla="*/ 60 h 91"/>
                      <a:gd name="T20" fmla="*/ 68 w 96"/>
                      <a:gd name="T21" fmla="*/ 49 h 91"/>
                      <a:gd name="T22" fmla="*/ 77 w 96"/>
                      <a:gd name="T23" fmla="*/ 31 h 91"/>
                      <a:gd name="T24" fmla="*/ 95 w 96"/>
                      <a:gd name="T25" fmla="*/ 19 h 91"/>
                      <a:gd name="T26" fmla="*/ 75 w 96"/>
                      <a:gd name="T27" fmla="*/ 0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91"/>
                      <a:gd name="T44" fmla="*/ 96 w 96"/>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91">
                        <a:moveTo>
                          <a:pt x="75" y="0"/>
                        </a:moveTo>
                        <a:lnTo>
                          <a:pt x="59" y="15"/>
                        </a:lnTo>
                        <a:lnTo>
                          <a:pt x="46" y="29"/>
                        </a:lnTo>
                        <a:lnTo>
                          <a:pt x="38" y="48"/>
                        </a:lnTo>
                        <a:lnTo>
                          <a:pt x="35" y="56"/>
                        </a:lnTo>
                        <a:lnTo>
                          <a:pt x="24" y="68"/>
                        </a:lnTo>
                        <a:lnTo>
                          <a:pt x="0" y="80"/>
                        </a:lnTo>
                        <a:lnTo>
                          <a:pt x="33" y="90"/>
                        </a:lnTo>
                        <a:lnTo>
                          <a:pt x="55" y="75"/>
                        </a:lnTo>
                        <a:lnTo>
                          <a:pt x="64" y="60"/>
                        </a:lnTo>
                        <a:lnTo>
                          <a:pt x="68" y="49"/>
                        </a:lnTo>
                        <a:lnTo>
                          <a:pt x="77" y="31"/>
                        </a:lnTo>
                        <a:lnTo>
                          <a:pt x="95" y="19"/>
                        </a:lnTo>
                        <a:lnTo>
                          <a:pt x="75" y="0"/>
                        </a:lnTo>
                      </a:path>
                    </a:pathLst>
                  </a:custGeom>
                  <a:solidFill>
                    <a:srgbClr val="00E000"/>
                  </a:solidFill>
                  <a:ln w="12700" cap="rnd">
                    <a:solidFill>
                      <a:srgbClr val="000000"/>
                    </a:solidFill>
                    <a:round/>
                    <a:headEnd/>
                    <a:tailEnd/>
                  </a:ln>
                </p:spPr>
                <p:txBody>
                  <a:bodyPr/>
                  <a:lstStyle/>
                  <a:p>
                    <a:endParaRPr lang="tr-TR"/>
                  </a:p>
                </p:txBody>
              </p:sp>
              <p:sp>
                <p:nvSpPr>
                  <p:cNvPr id="142809" name="Freeform 438"/>
                  <p:cNvSpPr>
                    <a:spLocks/>
                  </p:cNvSpPr>
                  <p:nvPr/>
                </p:nvSpPr>
                <p:spPr bwMode="auto">
                  <a:xfrm>
                    <a:off x="4729" y="3549"/>
                    <a:ext cx="108" cy="97"/>
                  </a:xfrm>
                  <a:custGeom>
                    <a:avLst/>
                    <a:gdLst>
                      <a:gd name="T0" fmla="*/ 28 w 108"/>
                      <a:gd name="T1" fmla="*/ 96 h 97"/>
                      <a:gd name="T2" fmla="*/ 72 w 108"/>
                      <a:gd name="T3" fmla="*/ 91 h 97"/>
                      <a:gd name="T4" fmla="*/ 91 w 108"/>
                      <a:gd name="T5" fmla="*/ 80 h 97"/>
                      <a:gd name="T6" fmla="*/ 101 w 108"/>
                      <a:gd name="T7" fmla="*/ 62 h 97"/>
                      <a:gd name="T8" fmla="*/ 107 w 108"/>
                      <a:gd name="T9" fmla="*/ 42 h 97"/>
                      <a:gd name="T10" fmla="*/ 103 w 108"/>
                      <a:gd name="T11" fmla="*/ 22 h 97"/>
                      <a:gd name="T12" fmla="*/ 94 w 108"/>
                      <a:gd name="T13" fmla="*/ 11 h 97"/>
                      <a:gd name="T14" fmla="*/ 65 w 108"/>
                      <a:gd name="T15" fmla="*/ 0 h 97"/>
                      <a:gd name="T16" fmla="*/ 76 w 108"/>
                      <a:gd name="T17" fmla="*/ 24 h 97"/>
                      <a:gd name="T18" fmla="*/ 79 w 108"/>
                      <a:gd name="T19" fmla="*/ 43 h 97"/>
                      <a:gd name="T20" fmla="*/ 72 w 108"/>
                      <a:gd name="T21" fmla="*/ 65 h 97"/>
                      <a:gd name="T22" fmla="*/ 57 w 108"/>
                      <a:gd name="T23" fmla="*/ 74 h 97"/>
                      <a:gd name="T24" fmla="*/ 35 w 108"/>
                      <a:gd name="T25" fmla="*/ 81 h 97"/>
                      <a:gd name="T26" fmla="*/ 0 w 108"/>
                      <a:gd name="T27" fmla="*/ 85 h 97"/>
                      <a:gd name="T28" fmla="*/ 28 w 108"/>
                      <a:gd name="T29" fmla="*/ 96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97"/>
                      <a:gd name="T47" fmla="*/ 108 w 108"/>
                      <a:gd name="T48" fmla="*/ 97 h 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97">
                        <a:moveTo>
                          <a:pt x="28" y="96"/>
                        </a:moveTo>
                        <a:lnTo>
                          <a:pt x="72" y="91"/>
                        </a:lnTo>
                        <a:lnTo>
                          <a:pt x="91" y="80"/>
                        </a:lnTo>
                        <a:lnTo>
                          <a:pt x="101" y="62"/>
                        </a:lnTo>
                        <a:lnTo>
                          <a:pt x="107" y="42"/>
                        </a:lnTo>
                        <a:lnTo>
                          <a:pt x="103" y="22"/>
                        </a:lnTo>
                        <a:lnTo>
                          <a:pt x="94" y="11"/>
                        </a:lnTo>
                        <a:lnTo>
                          <a:pt x="65" y="0"/>
                        </a:lnTo>
                        <a:lnTo>
                          <a:pt x="76" y="24"/>
                        </a:lnTo>
                        <a:lnTo>
                          <a:pt x="79" y="43"/>
                        </a:lnTo>
                        <a:lnTo>
                          <a:pt x="72" y="65"/>
                        </a:lnTo>
                        <a:lnTo>
                          <a:pt x="57" y="74"/>
                        </a:lnTo>
                        <a:lnTo>
                          <a:pt x="35" y="81"/>
                        </a:lnTo>
                        <a:lnTo>
                          <a:pt x="0" y="85"/>
                        </a:lnTo>
                        <a:lnTo>
                          <a:pt x="28" y="96"/>
                        </a:lnTo>
                      </a:path>
                    </a:pathLst>
                  </a:custGeom>
                  <a:solidFill>
                    <a:srgbClr val="40FF40"/>
                  </a:solidFill>
                  <a:ln w="12700" cap="rnd">
                    <a:solidFill>
                      <a:srgbClr val="000000"/>
                    </a:solidFill>
                    <a:round/>
                    <a:headEnd/>
                    <a:tailEnd/>
                  </a:ln>
                </p:spPr>
                <p:txBody>
                  <a:bodyPr/>
                  <a:lstStyle/>
                  <a:p>
                    <a:endParaRPr lang="tr-TR"/>
                  </a:p>
                </p:txBody>
              </p:sp>
            </p:grpSp>
            <p:grpSp>
              <p:nvGrpSpPr>
                <p:cNvPr id="143019" name="Group 439"/>
                <p:cNvGrpSpPr>
                  <a:grpSpLocks/>
                </p:cNvGrpSpPr>
                <p:nvPr/>
              </p:nvGrpSpPr>
              <p:grpSpPr bwMode="auto">
                <a:xfrm>
                  <a:off x="4684" y="3564"/>
                  <a:ext cx="144" cy="89"/>
                  <a:chOff x="4684" y="3564"/>
                  <a:chExt cx="144" cy="89"/>
                </a:xfrm>
              </p:grpSpPr>
              <p:sp>
                <p:nvSpPr>
                  <p:cNvPr id="142806" name="Freeform 440"/>
                  <p:cNvSpPr>
                    <a:spLocks/>
                  </p:cNvSpPr>
                  <p:nvPr/>
                </p:nvSpPr>
                <p:spPr bwMode="auto">
                  <a:xfrm>
                    <a:off x="4684" y="3564"/>
                    <a:ext cx="139" cy="83"/>
                  </a:xfrm>
                  <a:custGeom>
                    <a:avLst/>
                    <a:gdLst>
                      <a:gd name="T0" fmla="*/ 110 w 139"/>
                      <a:gd name="T1" fmla="*/ 0 h 83"/>
                      <a:gd name="T2" fmla="*/ 90 w 139"/>
                      <a:gd name="T3" fmla="*/ 7 h 83"/>
                      <a:gd name="T4" fmla="*/ 67 w 139"/>
                      <a:gd name="T5" fmla="*/ 32 h 83"/>
                      <a:gd name="T6" fmla="*/ 62 w 139"/>
                      <a:gd name="T7" fmla="*/ 51 h 83"/>
                      <a:gd name="T8" fmla="*/ 50 w 139"/>
                      <a:gd name="T9" fmla="*/ 63 h 83"/>
                      <a:gd name="T10" fmla="*/ 0 w 139"/>
                      <a:gd name="T11" fmla="*/ 71 h 83"/>
                      <a:gd name="T12" fmla="*/ 21 w 139"/>
                      <a:gd name="T13" fmla="*/ 82 h 83"/>
                      <a:gd name="T14" fmla="*/ 71 w 139"/>
                      <a:gd name="T15" fmla="*/ 76 h 83"/>
                      <a:gd name="T16" fmla="*/ 88 w 139"/>
                      <a:gd name="T17" fmla="*/ 65 h 83"/>
                      <a:gd name="T18" fmla="*/ 92 w 139"/>
                      <a:gd name="T19" fmla="*/ 37 h 83"/>
                      <a:gd name="T20" fmla="*/ 103 w 139"/>
                      <a:gd name="T21" fmla="*/ 27 h 83"/>
                      <a:gd name="T22" fmla="*/ 138 w 139"/>
                      <a:gd name="T23" fmla="*/ 16 h 83"/>
                      <a:gd name="T24" fmla="*/ 110 w 139"/>
                      <a:gd name="T25" fmla="*/ 0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9"/>
                      <a:gd name="T40" fmla="*/ 0 h 83"/>
                      <a:gd name="T41" fmla="*/ 139 w 139"/>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9" h="83">
                        <a:moveTo>
                          <a:pt x="110" y="0"/>
                        </a:moveTo>
                        <a:lnTo>
                          <a:pt x="90" y="7"/>
                        </a:lnTo>
                        <a:lnTo>
                          <a:pt x="67" y="32"/>
                        </a:lnTo>
                        <a:lnTo>
                          <a:pt x="62" y="51"/>
                        </a:lnTo>
                        <a:lnTo>
                          <a:pt x="50" y="63"/>
                        </a:lnTo>
                        <a:lnTo>
                          <a:pt x="0" y="71"/>
                        </a:lnTo>
                        <a:lnTo>
                          <a:pt x="21" y="82"/>
                        </a:lnTo>
                        <a:lnTo>
                          <a:pt x="71" y="76"/>
                        </a:lnTo>
                        <a:lnTo>
                          <a:pt x="88" y="65"/>
                        </a:lnTo>
                        <a:lnTo>
                          <a:pt x="92" y="37"/>
                        </a:lnTo>
                        <a:lnTo>
                          <a:pt x="103" y="27"/>
                        </a:lnTo>
                        <a:lnTo>
                          <a:pt x="138" y="16"/>
                        </a:lnTo>
                        <a:lnTo>
                          <a:pt x="110" y="0"/>
                        </a:lnTo>
                      </a:path>
                    </a:pathLst>
                  </a:custGeom>
                  <a:solidFill>
                    <a:srgbClr val="00C000"/>
                  </a:solidFill>
                  <a:ln w="12700" cap="rnd">
                    <a:solidFill>
                      <a:srgbClr val="000000"/>
                    </a:solidFill>
                    <a:round/>
                    <a:headEnd/>
                    <a:tailEnd/>
                  </a:ln>
                </p:spPr>
                <p:txBody>
                  <a:bodyPr/>
                  <a:lstStyle/>
                  <a:p>
                    <a:endParaRPr lang="tr-TR"/>
                  </a:p>
                </p:txBody>
              </p:sp>
              <p:sp>
                <p:nvSpPr>
                  <p:cNvPr id="142807" name="Freeform 441"/>
                  <p:cNvSpPr>
                    <a:spLocks/>
                  </p:cNvSpPr>
                  <p:nvPr/>
                </p:nvSpPr>
                <p:spPr bwMode="auto">
                  <a:xfrm>
                    <a:off x="4686" y="3564"/>
                    <a:ext cx="142" cy="89"/>
                  </a:xfrm>
                  <a:custGeom>
                    <a:avLst/>
                    <a:gdLst>
                      <a:gd name="T0" fmla="*/ 0 w 142"/>
                      <a:gd name="T1" fmla="*/ 71 h 89"/>
                      <a:gd name="T2" fmla="*/ 50 w 142"/>
                      <a:gd name="T3" fmla="*/ 68 h 89"/>
                      <a:gd name="T4" fmla="*/ 72 w 142"/>
                      <a:gd name="T5" fmla="*/ 65 h 89"/>
                      <a:gd name="T6" fmla="*/ 98 w 142"/>
                      <a:gd name="T7" fmla="*/ 52 h 89"/>
                      <a:gd name="T8" fmla="*/ 108 w 142"/>
                      <a:gd name="T9" fmla="*/ 41 h 89"/>
                      <a:gd name="T10" fmla="*/ 115 w 142"/>
                      <a:gd name="T11" fmla="*/ 11 h 89"/>
                      <a:gd name="T12" fmla="*/ 108 w 142"/>
                      <a:gd name="T13" fmla="*/ 0 h 89"/>
                      <a:gd name="T14" fmla="*/ 137 w 142"/>
                      <a:gd name="T15" fmla="*/ 16 h 89"/>
                      <a:gd name="T16" fmla="*/ 141 w 142"/>
                      <a:gd name="T17" fmla="*/ 31 h 89"/>
                      <a:gd name="T18" fmla="*/ 137 w 142"/>
                      <a:gd name="T19" fmla="*/ 48 h 89"/>
                      <a:gd name="T20" fmla="*/ 130 w 142"/>
                      <a:gd name="T21" fmla="*/ 61 h 89"/>
                      <a:gd name="T22" fmla="*/ 113 w 142"/>
                      <a:gd name="T23" fmla="*/ 72 h 89"/>
                      <a:gd name="T24" fmla="*/ 82 w 142"/>
                      <a:gd name="T25" fmla="*/ 81 h 89"/>
                      <a:gd name="T26" fmla="*/ 43 w 142"/>
                      <a:gd name="T27" fmla="*/ 86 h 89"/>
                      <a:gd name="T28" fmla="*/ 7 w 142"/>
                      <a:gd name="T29" fmla="*/ 88 h 89"/>
                      <a:gd name="T30" fmla="*/ 0 w 142"/>
                      <a:gd name="T31" fmla="*/ 71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2"/>
                      <a:gd name="T49" fmla="*/ 0 h 89"/>
                      <a:gd name="T50" fmla="*/ 142 w 142"/>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2" h="89">
                        <a:moveTo>
                          <a:pt x="0" y="71"/>
                        </a:moveTo>
                        <a:lnTo>
                          <a:pt x="50" y="68"/>
                        </a:lnTo>
                        <a:lnTo>
                          <a:pt x="72" y="65"/>
                        </a:lnTo>
                        <a:lnTo>
                          <a:pt x="98" y="52"/>
                        </a:lnTo>
                        <a:lnTo>
                          <a:pt x="108" y="41"/>
                        </a:lnTo>
                        <a:lnTo>
                          <a:pt x="115" y="11"/>
                        </a:lnTo>
                        <a:lnTo>
                          <a:pt x="108" y="0"/>
                        </a:lnTo>
                        <a:lnTo>
                          <a:pt x="137" y="16"/>
                        </a:lnTo>
                        <a:lnTo>
                          <a:pt x="141" y="31"/>
                        </a:lnTo>
                        <a:lnTo>
                          <a:pt x="137" y="48"/>
                        </a:lnTo>
                        <a:lnTo>
                          <a:pt x="130" y="61"/>
                        </a:lnTo>
                        <a:lnTo>
                          <a:pt x="113" y="72"/>
                        </a:lnTo>
                        <a:lnTo>
                          <a:pt x="82" y="81"/>
                        </a:lnTo>
                        <a:lnTo>
                          <a:pt x="43" y="86"/>
                        </a:lnTo>
                        <a:lnTo>
                          <a:pt x="7" y="88"/>
                        </a:lnTo>
                        <a:lnTo>
                          <a:pt x="0" y="71"/>
                        </a:lnTo>
                      </a:path>
                    </a:pathLst>
                  </a:custGeom>
                  <a:solidFill>
                    <a:srgbClr val="40FF40"/>
                  </a:solidFill>
                  <a:ln w="12700" cap="rnd">
                    <a:solidFill>
                      <a:srgbClr val="000000"/>
                    </a:solidFill>
                    <a:round/>
                    <a:headEnd/>
                    <a:tailEnd/>
                  </a:ln>
                </p:spPr>
                <p:txBody>
                  <a:bodyPr/>
                  <a:lstStyle/>
                  <a:p>
                    <a:endParaRPr lang="tr-TR"/>
                  </a:p>
                </p:txBody>
              </p:sp>
            </p:grpSp>
            <p:sp>
              <p:nvSpPr>
                <p:cNvPr id="142805" name="Freeform 442"/>
                <p:cNvSpPr>
                  <a:spLocks/>
                </p:cNvSpPr>
                <p:nvPr/>
              </p:nvSpPr>
              <p:spPr bwMode="auto">
                <a:xfrm>
                  <a:off x="4655" y="3626"/>
                  <a:ext cx="79" cy="29"/>
                </a:xfrm>
                <a:custGeom>
                  <a:avLst/>
                  <a:gdLst>
                    <a:gd name="T0" fmla="*/ 0 w 79"/>
                    <a:gd name="T1" fmla="*/ 27 h 29"/>
                    <a:gd name="T2" fmla="*/ 7 w 79"/>
                    <a:gd name="T3" fmla="*/ 8 h 29"/>
                    <a:gd name="T4" fmla="*/ 29 w 79"/>
                    <a:gd name="T5" fmla="*/ 0 h 29"/>
                    <a:gd name="T6" fmla="*/ 78 w 79"/>
                    <a:gd name="T7" fmla="*/ 1 h 29"/>
                    <a:gd name="T8" fmla="*/ 40 w 79"/>
                    <a:gd name="T9" fmla="*/ 8 h 29"/>
                    <a:gd name="T10" fmla="*/ 38 w 79"/>
                    <a:gd name="T11" fmla="*/ 13 h 29"/>
                    <a:gd name="T12" fmla="*/ 34 w 79"/>
                    <a:gd name="T13" fmla="*/ 28 h 29"/>
                    <a:gd name="T14" fmla="*/ 0 w 79"/>
                    <a:gd name="T15" fmla="*/ 27 h 29"/>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29"/>
                    <a:gd name="T26" fmla="*/ 79 w 79"/>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29">
                      <a:moveTo>
                        <a:pt x="0" y="27"/>
                      </a:moveTo>
                      <a:lnTo>
                        <a:pt x="7" y="8"/>
                      </a:lnTo>
                      <a:lnTo>
                        <a:pt x="29" y="0"/>
                      </a:lnTo>
                      <a:lnTo>
                        <a:pt x="78" y="1"/>
                      </a:lnTo>
                      <a:lnTo>
                        <a:pt x="40" y="8"/>
                      </a:lnTo>
                      <a:lnTo>
                        <a:pt x="38" y="13"/>
                      </a:lnTo>
                      <a:lnTo>
                        <a:pt x="34" y="28"/>
                      </a:lnTo>
                      <a:lnTo>
                        <a:pt x="0" y="27"/>
                      </a:lnTo>
                    </a:path>
                  </a:pathLst>
                </a:custGeom>
                <a:solidFill>
                  <a:srgbClr val="40FF40"/>
                </a:solidFill>
                <a:ln w="12700" cap="rnd">
                  <a:solidFill>
                    <a:srgbClr val="000000"/>
                  </a:solidFill>
                  <a:round/>
                  <a:headEnd/>
                  <a:tailEnd/>
                </a:ln>
              </p:spPr>
              <p:txBody>
                <a:bodyPr/>
                <a:lstStyle/>
                <a:p>
                  <a:endParaRPr lang="tr-TR"/>
                </a:p>
              </p:txBody>
            </p:sp>
          </p:grpSp>
          <p:grpSp>
            <p:nvGrpSpPr>
              <p:cNvPr id="143020" name="Group 443"/>
              <p:cNvGrpSpPr>
                <a:grpSpLocks/>
              </p:cNvGrpSpPr>
              <p:nvPr/>
            </p:nvGrpSpPr>
            <p:grpSpPr bwMode="auto">
              <a:xfrm>
                <a:off x="4203" y="3648"/>
                <a:ext cx="888" cy="302"/>
                <a:chOff x="4203" y="3648"/>
                <a:chExt cx="888" cy="302"/>
              </a:xfrm>
            </p:grpSpPr>
            <p:grpSp>
              <p:nvGrpSpPr>
                <p:cNvPr id="143021" name="Group 444"/>
                <p:cNvGrpSpPr>
                  <a:grpSpLocks/>
                </p:cNvGrpSpPr>
                <p:nvPr/>
              </p:nvGrpSpPr>
              <p:grpSpPr bwMode="auto">
                <a:xfrm>
                  <a:off x="4203" y="3648"/>
                  <a:ext cx="888" cy="302"/>
                  <a:chOff x="4203" y="3648"/>
                  <a:chExt cx="888" cy="302"/>
                </a:xfrm>
              </p:grpSpPr>
              <p:sp>
                <p:nvSpPr>
                  <p:cNvPr id="142799" name="Freeform 445"/>
                  <p:cNvSpPr>
                    <a:spLocks/>
                  </p:cNvSpPr>
                  <p:nvPr/>
                </p:nvSpPr>
                <p:spPr bwMode="auto">
                  <a:xfrm>
                    <a:off x="4527" y="3648"/>
                    <a:ext cx="564" cy="302"/>
                  </a:xfrm>
                  <a:custGeom>
                    <a:avLst/>
                    <a:gdLst>
                      <a:gd name="T0" fmla="*/ 0 w 564"/>
                      <a:gd name="T1" fmla="*/ 0 h 302"/>
                      <a:gd name="T2" fmla="*/ 0 w 564"/>
                      <a:gd name="T3" fmla="*/ 301 h 302"/>
                      <a:gd name="T4" fmla="*/ 563 w 564"/>
                      <a:gd name="T5" fmla="*/ 241 h 302"/>
                      <a:gd name="T6" fmla="*/ 563 w 564"/>
                      <a:gd name="T7" fmla="*/ 0 h 302"/>
                      <a:gd name="T8" fmla="*/ 0 w 564"/>
                      <a:gd name="T9" fmla="*/ 0 h 302"/>
                      <a:gd name="T10" fmla="*/ 0 60000 65536"/>
                      <a:gd name="T11" fmla="*/ 0 60000 65536"/>
                      <a:gd name="T12" fmla="*/ 0 60000 65536"/>
                      <a:gd name="T13" fmla="*/ 0 60000 65536"/>
                      <a:gd name="T14" fmla="*/ 0 60000 65536"/>
                      <a:gd name="T15" fmla="*/ 0 w 564"/>
                      <a:gd name="T16" fmla="*/ 0 h 302"/>
                      <a:gd name="T17" fmla="*/ 564 w 564"/>
                      <a:gd name="T18" fmla="*/ 302 h 302"/>
                    </a:gdLst>
                    <a:ahLst/>
                    <a:cxnLst>
                      <a:cxn ang="T10">
                        <a:pos x="T0" y="T1"/>
                      </a:cxn>
                      <a:cxn ang="T11">
                        <a:pos x="T2" y="T3"/>
                      </a:cxn>
                      <a:cxn ang="T12">
                        <a:pos x="T4" y="T5"/>
                      </a:cxn>
                      <a:cxn ang="T13">
                        <a:pos x="T6" y="T7"/>
                      </a:cxn>
                      <a:cxn ang="T14">
                        <a:pos x="T8" y="T9"/>
                      </a:cxn>
                    </a:cxnLst>
                    <a:rect l="T15" t="T16" r="T17" b="T18"/>
                    <a:pathLst>
                      <a:path w="564" h="302">
                        <a:moveTo>
                          <a:pt x="0" y="0"/>
                        </a:moveTo>
                        <a:lnTo>
                          <a:pt x="0" y="301"/>
                        </a:lnTo>
                        <a:lnTo>
                          <a:pt x="563" y="241"/>
                        </a:lnTo>
                        <a:lnTo>
                          <a:pt x="563" y="0"/>
                        </a:lnTo>
                        <a:lnTo>
                          <a:pt x="0" y="0"/>
                        </a:lnTo>
                      </a:path>
                    </a:pathLst>
                  </a:custGeom>
                  <a:solidFill>
                    <a:srgbClr val="008000"/>
                  </a:solidFill>
                  <a:ln w="12700" cap="rnd">
                    <a:solidFill>
                      <a:srgbClr val="000000"/>
                    </a:solidFill>
                    <a:round/>
                    <a:headEnd/>
                    <a:tailEnd/>
                  </a:ln>
                </p:spPr>
                <p:txBody>
                  <a:bodyPr/>
                  <a:lstStyle/>
                  <a:p>
                    <a:endParaRPr lang="tr-TR"/>
                  </a:p>
                </p:txBody>
              </p:sp>
              <p:sp>
                <p:nvSpPr>
                  <p:cNvPr id="142800" name="Freeform 446"/>
                  <p:cNvSpPr>
                    <a:spLocks/>
                  </p:cNvSpPr>
                  <p:nvPr/>
                </p:nvSpPr>
                <p:spPr bwMode="auto">
                  <a:xfrm>
                    <a:off x="4203" y="3648"/>
                    <a:ext cx="325" cy="302"/>
                  </a:xfrm>
                  <a:custGeom>
                    <a:avLst/>
                    <a:gdLst>
                      <a:gd name="T0" fmla="*/ 324 w 325"/>
                      <a:gd name="T1" fmla="*/ 301 h 302"/>
                      <a:gd name="T2" fmla="*/ 324 w 325"/>
                      <a:gd name="T3" fmla="*/ 0 h 302"/>
                      <a:gd name="T4" fmla="*/ 0 w 325"/>
                      <a:gd name="T5" fmla="*/ 11 h 302"/>
                      <a:gd name="T6" fmla="*/ 0 w 325"/>
                      <a:gd name="T7" fmla="*/ 261 h 302"/>
                      <a:gd name="T8" fmla="*/ 324 w 325"/>
                      <a:gd name="T9" fmla="*/ 301 h 302"/>
                      <a:gd name="T10" fmla="*/ 0 60000 65536"/>
                      <a:gd name="T11" fmla="*/ 0 60000 65536"/>
                      <a:gd name="T12" fmla="*/ 0 60000 65536"/>
                      <a:gd name="T13" fmla="*/ 0 60000 65536"/>
                      <a:gd name="T14" fmla="*/ 0 60000 65536"/>
                      <a:gd name="T15" fmla="*/ 0 w 325"/>
                      <a:gd name="T16" fmla="*/ 0 h 302"/>
                      <a:gd name="T17" fmla="*/ 325 w 325"/>
                      <a:gd name="T18" fmla="*/ 302 h 302"/>
                    </a:gdLst>
                    <a:ahLst/>
                    <a:cxnLst>
                      <a:cxn ang="T10">
                        <a:pos x="T0" y="T1"/>
                      </a:cxn>
                      <a:cxn ang="T11">
                        <a:pos x="T2" y="T3"/>
                      </a:cxn>
                      <a:cxn ang="T12">
                        <a:pos x="T4" y="T5"/>
                      </a:cxn>
                      <a:cxn ang="T13">
                        <a:pos x="T6" y="T7"/>
                      </a:cxn>
                      <a:cxn ang="T14">
                        <a:pos x="T8" y="T9"/>
                      </a:cxn>
                    </a:cxnLst>
                    <a:rect l="T15" t="T16" r="T17" b="T18"/>
                    <a:pathLst>
                      <a:path w="325" h="302">
                        <a:moveTo>
                          <a:pt x="324" y="301"/>
                        </a:moveTo>
                        <a:lnTo>
                          <a:pt x="324" y="0"/>
                        </a:lnTo>
                        <a:lnTo>
                          <a:pt x="0" y="11"/>
                        </a:lnTo>
                        <a:lnTo>
                          <a:pt x="0" y="261"/>
                        </a:lnTo>
                        <a:lnTo>
                          <a:pt x="324" y="301"/>
                        </a:lnTo>
                      </a:path>
                    </a:pathLst>
                  </a:custGeom>
                  <a:solidFill>
                    <a:srgbClr val="00C000"/>
                  </a:solidFill>
                  <a:ln w="12700" cap="rnd">
                    <a:solidFill>
                      <a:srgbClr val="000000"/>
                    </a:solidFill>
                    <a:round/>
                    <a:headEnd/>
                    <a:tailEnd/>
                  </a:ln>
                </p:spPr>
                <p:txBody>
                  <a:bodyPr/>
                  <a:lstStyle/>
                  <a:p>
                    <a:endParaRPr lang="tr-TR"/>
                  </a:p>
                </p:txBody>
              </p:sp>
            </p:grpSp>
            <p:sp>
              <p:nvSpPr>
                <p:cNvPr id="142795" name="Freeform 447"/>
                <p:cNvSpPr>
                  <a:spLocks/>
                </p:cNvSpPr>
                <p:nvPr/>
              </p:nvSpPr>
              <p:spPr bwMode="auto">
                <a:xfrm>
                  <a:off x="4321" y="3655"/>
                  <a:ext cx="35" cy="274"/>
                </a:xfrm>
                <a:custGeom>
                  <a:avLst/>
                  <a:gdLst>
                    <a:gd name="T0" fmla="*/ 0 w 35"/>
                    <a:gd name="T1" fmla="*/ 2 h 274"/>
                    <a:gd name="T2" fmla="*/ 0 w 35"/>
                    <a:gd name="T3" fmla="*/ 269 h 274"/>
                    <a:gd name="T4" fmla="*/ 34 w 35"/>
                    <a:gd name="T5" fmla="*/ 273 h 274"/>
                    <a:gd name="T6" fmla="*/ 34 w 35"/>
                    <a:gd name="T7" fmla="*/ 0 h 274"/>
                    <a:gd name="T8" fmla="*/ 0 w 35"/>
                    <a:gd name="T9" fmla="*/ 2 h 274"/>
                    <a:gd name="T10" fmla="*/ 0 60000 65536"/>
                    <a:gd name="T11" fmla="*/ 0 60000 65536"/>
                    <a:gd name="T12" fmla="*/ 0 60000 65536"/>
                    <a:gd name="T13" fmla="*/ 0 60000 65536"/>
                    <a:gd name="T14" fmla="*/ 0 60000 65536"/>
                    <a:gd name="T15" fmla="*/ 0 w 35"/>
                    <a:gd name="T16" fmla="*/ 0 h 274"/>
                    <a:gd name="T17" fmla="*/ 35 w 35"/>
                    <a:gd name="T18" fmla="*/ 274 h 274"/>
                  </a:gdLst>
                  <a:ahLst/>
                  <a:cxnLst>
                    <a:cxn ang="T10">
                      <a:pos x="T0" y="T1"/>
                    </a:cxn>
                    <a:cxn ang="T11">
                      <a:pos x="T2" y="T3"/>
                    </a:cxn>
                    <a:cxn ang="T12">
                      <a:pos x="T4" y="T5"/>
                    </a:cxn>
                    <a:cxn ang="T13">
                      <a:pos x="T6" y="T7"/>
                    </a:cxn>
                    <a:cxn ang="T14">
                      <a:pos x="T8" y="T9"/>
                    </a:cxn>
                  </a:cxnLst>
                  <a:rect l="T15" t="T16" r="T17" b="T18"/>
                  <a:pathLst>
                    <a:path w="35" h="274">
                      <a:moveTo>
                        <a:pt x="0" y="2"/>
                      </a:moveTo>
                      <a:lnTo>
                        <a:pt x="0" y="269"/>
                      </a:lnTo>
                      <a:lnTo>
                        <a:pt x="34" y="273"/>
                      </a:lnTo>
                      <a:lnTo>
                        <a:pt x="34" y="0"/>
                      </a:lnTo>
                      <a:lnTo>
                        <a:pt x="0" y="2"/>
                      </a:lnTo>
                    </a:path>
                  </a:pathLst>
                </a:custGeom>
                <a:solidFill>
                  <a:srgbClr val="40FF40"/>
                </a:solidFill>
                <a:ln w="12700" cap="rnd">
                  <a:solidFill>
                    <a:srgbClr val="000000"/>
                  </a:solidFill>
                  <a:round/>
                  <a:headEnd/>
                  <a:tailEnd/>
                </a:ln>
              </p:spPr>
              <p:txBody>
                <a:bodyPr/>
                <a:lstStyle/>
                <a:p>
                  <a:endParaRPr lang="tr-TR"/>
                </a:p>
              </p:txBody>
            </p:sp>
            <p:sp>
              <p:nvSpPr>
                <p:cNvPr id="142796" name="Freeform 448"/>
                <p:cNvSpPr>
                  <a:spLocks/>
                </p:cNvSpPr>
                <p:nvPr/>
              </p:nvSpPr>
              <p:spPr bwMode="auto">
                <a:xfrm>
                  <a:off x="4203" y="3774"/>
                  <a:ext cx="325" cy="46"/>
                </a:xfrm>
                <a:custGeom>
                  <a:avLst/>
                  <a:gdLst>
                    <a:gd name="T0" fmla="*/ 0 w 325"/>
                    <a:gd name="T1" fmla="*/ 0 h 46"/>
                    <a:gd name="T2" fmla="*/ 324 w 325"/>
                    <a:gd name="T3" fmla="*/ 14 h 46"/>
                    <a:gd name="T4" fmla="*/ 324 w 325"/>
                    <a:gd name="T5" fmla="*/ 45 h 46"/>
                    <a:gd name="T6" fmla="*/ 0 w 325"/>
                    <a:gd name="T7" fmla="*/ 24 h 46"/>
                    <a:gd name="T8" fmla="*/ 0 w 325"/>
                    <a:gd name="T9" fmla="*/ 0 h 46"/>
                    <a:gd name="T10" fmla="*/ 0 60000 65536"/>
                    <a:gd name="T11" fmla="*/ 0 60000 65536"/>
                    <a:gd name="T12" fmla="*/ 0 60000 65536"/>
                    <a:gd name="T13" fmla="*/ 0 60000 65536"/>
                    <a:gd name="T14" fmla="*/ 0 60000 65536"/>
                    <a:gd name="T15" fmla="*/ 0 w 325"/>
                    <a:gd name="T16" fmla="*/ 0 h 46"/>
                    <a:gd name="T17" fmla="*/ 325 w 325"/>
                    <a:gd name="T18" fmla="*/ 46 h 46"/>
                  </a:gdLst>
                  <a:ahLst/>
                  <a:cxnLst>
                    <a:cxn ang="T10">
                      <a:pos x="T0" y="T1"/>
                    </a:cxn>
                    <a:cxn ang="T11">
                      <a:pos x="T2" y="T3"/>
                    </a:cxn>
                    <a:cxn ang="T12">
                      <a:pos x="T4" y="T5"/>
                    </a:cxn>
                    <a:cxn ang="T13">
                      <a:pos x="T6" y="T7"/>
                    </a:cxn>
                    <a:cxn ang="T14">
                      <a:pos x="T8" y="T9"/>
                    </a:cxn>
                  </a:cxnLst>
                  <a:rect l="T15" t="T16" r="T17" b="T18"/>
                  <a:pathLst>
                    <a:path w="325" h="46">
                      <a:moveTo>
                        <a:pt x="0" y="0"/>
                      </a:moveTo>
                      <a:lnTo>
                        <a:pt x="324" y="14"/>
                      </a:lnTo>
                      <a:lnTo>
                        <a:pt x="324" y="45"/>
                      </a:lnTo>
                      <a:lnTo>
                        <a:pt x="0" y="24"/>
                      </a:lnTo>
                      <a:lnTo>
                        <a:pt x="0" y="0"/>
                      </a:lnTo>
                    </a:path>
                  </a:pathLst>
                </a:custGeom>
                <a:solidFill>
                  <a:srgbClr val="40FF40"/>
                </a:solidFill>
                <a:ln w="12700" cap="rnd">
                  <a:solidFill>
                    <a:srgbClr val="000000"/>
                  </a:solidFill>
                  <a:round/>
                  <a:headEnd/>
                  <a:tailEnd/>
                </a:ln>
              </p:spPr>
              <p:txBody>
                <a:bodyPr/>
                <a:lstStyle/>
                <a:p>
                  <a:endParaRPr lang="tr-TR"/>
                </a:p>
              </p:txBody>
            </p:sp>
            <p:sp>
              <p:nvSpPr>
                <p:cNvPr id="142797" name="Freeform 449"/>
                <p:cNvSpPr>
                  <a:spLocks/>
                </p:cNvSpPr>
                <p:nvPr/>
              </p:nvSpPr>
              <p:spPr bwMode="auto">
                <a:xfrm>
                  <a:off x="4529" y="3761"/>
                  <a:ext cx="562" cy="59"/>
                </a:xfrm>
                <a:custGeom>
                  <a:avLst/>
                  <a:gdLst>
                    <a:gd name="T0" fmla="*/ 0 w 562"/>
                    <a:gd name="T1" fmla="*/ 27 h 59"/>
                    <a:gd name="T2" fmla="*/ 561 w 562"/>
                    <a:gd name="T3" fmla="*/ 0 h 59"/>
                    <a:gd name="T4" fmla="*/ 560 w 562"/>
                    <a:gd name="T5" fmla="*/ 19 h 59"/>
                    <a:gd name="T6" fmla="*/ 0 w 562"/>
                    <a:gd name="T7" fmla="*/ 58 h 59"/>
                    <a:gd name="T8" fmla="*/ 0 w 562"/>
                    <a:gd name="T9" fmla="*/ 27 h 59"/>
                    <a:gd name="T10" fmla="*/ 0 60000 65536"/>
                    <a:gd name="T11" fmla="*/ 0 60000 65536"/>
                    <a:gd name="T12" fmla="*/ 0 60000 65536"/>
                    <a:gd name="T13" fmla="*/ 0 60000 65536"/>
                    <a:gd name="T14" fmla="*/ 0 60000 65536"/>
                    <a:gd name="T15" fmla="*/ 0 w 562"/>
                    <a:gd name="T16" fmla="*/ 0 h 59"/>
                    <a:gd name="T17" fmla="*/ 562 w 562"/>
                    <a:gd name="T18" fmla="*/ 59 h 59"/>
                  </a:gdLst>
                  <a:ahLst/>
                  <a:cxnLst>
                    <a:cxn ang="T10">
                      <a:pos x="T0" y="T1"/>
                    </a:cxn>
                    <a:cxn ang="T11">
                      <a:pos x="T2" y="T3"/>
                    </a:cxn>
                    <a:cxn ang="T12">
                      <a:pos x="T4" y="T5"/>
                    </a:cxn>
                    <a:cxn ang="T13">
                      <a:pos x="T6" y="T7"/>
                    </a:cxn>
                    <a:cxn ang="T14">
                      <a:pos x="T8" y="T9"/>
                    </a:cxn>
                  </a:cxnLst>
                  <a:rect l="T15" t="T16" r="T17" b="T18"/>
                  <a:pathLst>
                    <a:path w="562" h="59">
                      <a:moveTo>
                        <a:pt x="0" y="27"/>
                      </a:moveTo>
                      <a:lnTo>
                        <a:pt x="561" y="0"/>
                      </a:lnTo>
                      <a:lnTo>
                        <a:pt x="560" y="19"/>
                      </a:lnTo>
                      <a:lnTo>
                        <a:pt x="0" y="58"/>
                      </a:lnTo>
                      <a:lnTo>
                        <a:pt x="0" y="27"/>
                      </a:lnTo>
                    </a:path>
                  </a:pathLst>
                </a:custGeom>
                <a:solidFill>
                  <a:srgbClr val="00FF00"/>
                </a:solidFill>
                <a:ln w="12700" cap="rnd">
                  <a:solidFill>
                    <a:srgbClr val="000000"/>
                  </a:solidFill>
                  <a:round/>
                  <a:headEnd/>
                  <a:tailEnd/>
                </a:ln>
              </p:spPr>
              <p:txBody>
                <a:bodyPr/>
                <a:lstStyle/>
                <a:p>
                  <a:endParaRPr lang="tr-TR"/>
                </a:p>
              </p:txBody>
            </p:sp>
            <p:sp>
              <p:nvSpPr>
                <p:cNvPr id="142798" name="Freeform 450"/>
                <p:cNvSpPr>
                  <a:spLocks/>
                </p:cNvSpPr>
                <p:nvPr/>
              </p:nvSpPr>
              <p:spPr bwMode="auto">
                <a:xfrm>
                  <a:off x="4803" y="3649"/>
                  <a:ext cx="35" cy="274"/>
                </a:xfrm>
                <a:custGeom>
                  <a:avLst/>
                  <a:gdLst>
                    <a:gd name="T0" fmla="*/ 0 w 35"/>
                    <a:gd name="T1" fmla="*/ 0 h 274"/>
                    <a:gd name="T2" fmla="*/ 0 w 35"/>
                    <a:gd name="T3" fmla="*/ 273 h 274"/>
                    <a:gd name="T4" fmla="*/ 34 w 35"/>
                    <a:gd name="T5" fmla="*/ 269 h 274"/>
                    <a:gd name="T6" fmla="*/ 34 w 35"/>
                    <a:gd name="T7" fmla="*/ 0 h 274"/>
                    <a:gd name="T8" fmla="*/ 0 w 35"/>
                    <a:gd name="T9" fmla="*/ 0 h 274"/>
                    <a:gd name="T10" fmla="*/ 0 60000 65536"/>
                    <a:gd name="T11" fmla="*/ 0 60000 65536"/>
                    <a:gd name="T12" fmla="*/ 0 60000 65536"/>
                    <a:gd name="T13" fmla="*/ 0 60000 65536"/>
                    <a:gd name="T14" fmla="*/ 0 60000 65536"/>
                    <a:gd name="T15" fmla="*/ 0 w 35"/>
                    <a:gd name="T16" fmla="*/ 0 h 274"/>
                    <a:gd name="T17" fmla="*/ 35 w 35"/>
                    <a:gd name="T18" fmla="*/ 274 h 274"/>
                  </a:gdLst>
                  <a:ahLst/>
                  <a:cxnLst>
                    <a:cxn ang="T10">
                      <a:pos x="T0" y="T1"/>
                    </a:cxn>
                    <a:cxn ang="T11">
                      <a:pos x="T2" y="T3"/>
                    </a:cxn>
                    <a:cxn ang="T12">
                      <a:pos x="T4" y="T5"/>
                    </a:cxn>
                    <a:cxn ang="T13">
                      <a:pos x="T6" y="T7"/>
                    </a:cxn>
                    <a:cxn ang="T14">
                      <a:pos x="T8" y="T9"/>
                    </a:cxn>
                  </a:cxnLst>
                  <a:rect l="T15" t="T16" r="T17" b="T18"/>
                  <a:pathLst>
                    <a:path w="35" h="274">
                      <a:moveTo>
                        <a:pt x="0" y="0"/>
                      </a:moveTo>
                      <a:lnTo>
                        <a:pt x="0" y="273"/>
                      </a:lnTo>
                      <a:lnTo>
                        <a:pt x="34" y="269"/>
                      </a:lnTo>
                      <a:lnTo>
                        <a:pt x="34" y="0"/>
                      </a:lnTo>
                      <a:lnTo>
                        <a:pt x="0" y="0"/>
                      </a:lnTo>
                    </a:path>
                  </a:pathLst>
                </a:custGeom>
                <a:solidFill>
                  <a:srgbClr val="00FF00"/>
                </a:solidFill>
                <a:ln w="12700" cap="rnd">
                  <a:solidFill>
                    <a:srgbClr val="000000"/>
                  </a:solidFill>
                  <a:round/>
                  <a:headEnd/>
                  <a:tailEnd/>
                </a:ln>
              </p:spPr>
              <p:txBody>
                <a:bodyPr/>
                <a:lstStyle/>
                <a:p>
                  <a:endParaRPr lang="tr-TR"/>
                </a:p>
              </p:txBody>
            </p:sp>
          </p:grpSp>
        </p:grpSp>
        <p:grpSp>
          <p:nvGrpSpPr>
            <p:cNvPr id="143023" name="Group 451"/>
            <p:cNvGrpSpPr>
              <a:grpSpLocks/>
            </p:cNvGrpSpPr>
            <p:nvPr/>
          </p:nvGrpSpPr>
          <p:grpSpPr bwMode="auto">
            <a:xfrm>
              <a:off x="5147" y="3635"/>
              <a:ext cx="431" cy="260"/>
              <a:chOff x="5147" y="3635"/>
              <a:chExt cx="431" cy="260"/>
            </a:xfrm>
          </p:grpSpPr>
          <p:sp>
            <p:nvSpPr>
              <p:cNvPr id="142771" name="Oval 452"/>
              <p:cNvSpPr>
                <a:spLocks noChangeArrowheads="1"/>
              </p:cNvSpPr>
              <p:nvPr/>
            </p:nvSpPr>
            <p:spPr bwMode="auto">
              <a:xfrm>
                <a:off x="5179" y="3845"/>
                <a:ext cx="371" cy="47"/>
              </a:xfrm>
              <a:prstGeom prst="ellipse">
                <a:avLst/>
              </a:prstGeom>
              <a:solidFill>
                <a:srgbClr val="0000E0"/>
              </a:solidFill>
              <a:ln w="12700">
                <a:solidFill>
                  <a:srgbClr val="000000"/>
                </a:solidFill>
                <a:round/>
                <a:headEnd/>
                <a:tailEnd/>
              </a:ln>
            </p:spPr>
            <p:txBody>
              <a:bodyPr wrap="none" anchor="ctr"/>
              <a:lstStyle/>
              <a:p>
                <a:endParaRPr lang="tr-TR"/>
              </a:p>
            </p:txBody>
          </p:sp>
          <p:sp>
            <p:nvSpPr>
              <p:cNvPr id="142772" name="Freeform 453"/>
              <p:cNvSpPr>
                <a:spLocks/>
              </p:cNvSpPr>
              <p:nvPr/>
            </p:nvSpPr>
            <p:spPr bwMode="auto">
              <a:xfrm>
                <a:off x="5160" y="3689"/>
                <a:ext cx="410" cy="181"/>
              </a:xfrm>
              <a:custGeom>
                <a:avLst/>
                <a:gdLst>
                  <a:gd name="T0" fmla="*/ 0 w 410"/>
                  <a:gd name="T1" fmla="*/ 0 h 181"/>
                  <a:gd name="T2" fmla="*/ 17 w 410"/>
                  <a:gd name="T3" fmla="*/ 180 h 181"/>
                  <a:gd name="T4" fmla="*/ 391 w 410"/>
                  <a:gd name="T5" fmla="*/ 180 h 181"/>
                  <a:gd name="T6" fmla="*/ 409 w 410"/>
                  <a:gd name="T7" fmla="*/ 0 h 181"/>
                  <a:gd name="T8" fmla="*/ 0 w 410"/>
                  <a:gd name="T9" fmla="*/ 0 h 181"/>
                  <a:gd name="T10" fmla="*/ 0 60000 65536"/>
                  <a:gd name="T11" fmla="*/ 0 60000 65536"/>
                  <a:gd name="T12" fmla="*/ 0 60000 65536"/>
                  <a:gd name="T13" fmla="*/ 0 60000 65536"/>
                  <a:gd name="T14" fmla="*/ 0 60000 65536"/>
                  <a:gd name="T15" fmla="*/ 0 w 410"/>
                  <a:gd name="T16" fmla="*/ 0 h 181"/>
                  <a:gd name="T17" fmla="*/ 410 w 410"/>
                  <a:gd name="T18" fmla="*/ 181 h 181"/>
                </a:gdLst>
                <a:ahLst/>
                <a:cxnLst>
                  <a:cxn ang="T10">
                    <a:pos x="T0" y="T1"/>
                  </a:cxn>
                  <a:cxn ang="T11">
                    <a:pos x="T2" y="T3"/>
                  </a:cxn>
                  <a:cxn ang="T12">
                    <a:pos x="T4" y="T5"/>
                  </a:cxn>
                  <a:cxn ang="T13">
                    <a:pos x="T6" y="T7"/>
                  </a:cxn>
                  <a:cxn ang="T14">
                    <a:pos x="T8" y="T9"/>
                  </a:cxn>
                </a:cxnLst>
                <a:rect l="T15" t="T16" r="T17" b="T18"/>
                <a:pathLst>
                  <a:path w="410" h="181">
                    <a:moveTo>
                      <a:pt x="0" y="0"/>
                    </a:moveTo>
                    <a:lnTo>
                      <a:pt x="17" y="180"/>
                    </a:lnTo>
                    <a:lnTo>
                      <a:pt x="391" y="180"/>
                    </a:lnTo>
                    <a:lnTo>
                      <a:pt x="409" y="0"/>
                    </a:lnTo>
                    <a:lnTo>
                      <a:pt x="0" y="0"/>
                    </a:lnTo>
                  </a:path>
                </a:pathLst>
              </a:custGeom>
              <a:solidFill>
                <a:srgbClr val="0000E0"/>
              </a:solidFill>
              <a:ln w="12700" cap="rnd">
                <a:solidFill>
                  <a:srgbClr val="000000"/>
                </a:solidFill>
                <a:round/>
                <a:headEnd/>
                <a:tailEnd/>
              </a:ln>
            </p:spPr>
            <p:txBody>
              <a:bodyPr/>
              <a:lstStyle/>
              <a:p>
                <a:endParaRPr lang="tr-TR"/>
              </a:p>
            </p:txBody>
          </p:sp>
          <p:sp>
            <p:nvSpPr>
              <p:cNvPr id="142773" name="Freeform 454"/>
              <p:cNvSpPr>
                <a:spLocks/>
              </p:cNvSpPr>
              <p:nvPr/>
            </p:nvSpPr>
            <p:spPr bwMode="auto">
              <a:xfrm>
                <a:off x="5179" y="3861"/>
                <a:ext cx="371" cy="10"/>
              </a:xfrm>
              <a:custGeom>
                <a:avLst/>
                <a:gdLst>
                  <a:gd name="T0" fmla="*/ 0 w 371"/>
                  <a:gd name="T1" fmla="*/ 0 h 10"/>
                  <a:gd name="T2" fmla="*/ 0 w 371"/>
                  <a:gd name="T3" fmla="*/ 9 h 10"/>
                  <a:gd name="T4" fmla="*/ 368 w 371"/>
                  <a:gd name="T5" fmla="*/ 9 h 10"/>
                  <a:gd name="T6" fmla="*/ 370 w 371"/>
                  <a:gd name="T7" fmla="*/ 0 h 10"/>
                  <a:gd name="T8" fmla="*/ 0 w 371"/>
                  <a:gd name="T9" fmla="*/ 0 h 10"/>
                  <a:gd name="T10" fmla="*/ 0 60000 65536"/>
                  <a:gd name="T11" fmla="*/ 0 60000 65536"/>
                  <a:gd name="T12" fmla="*/ 0 60000 65536"/>
                  <a:gd name="T13" fmla="*/ 0 60000 65536"/>
                  <a:gd name="T14" fmla="*/ 0 60000 65536"/>
                  <a:gd name="T15" fmla="*/ 0 w 371"/>
                  <a:gd name="T16" fmla="*/ 0 h 10"/>
                  <a:gd name="T17" fmla="*/ 371 w 371"/>
                  <a:gd name="T18" fmla="*/ 10 h 10"/>
                </a:gdLst>
                <a:ahLst/>
                <a:cxnLst>
                  <a:cxn ang="T10">
                    <a:pos x="T0" y="T1"/>
                  </a:cxn>
                  <a:cxn ang="T11">
                    <a:pos x="T2" y="T3"/>
                  </a:cxn>
                  <a:cxn ang="T12">
                    <a:pos x="T4" y="T5"/>
                  </a:cxn>
                  <a:cxn ang="T13">
                    <a:pos x="T6" y="T7"/>
                  </a:cxn>
                  <a:cxn ang="T14">
                    <a:pos x="T8" y="T9"/>
                  </a:cxn>
                </a:cxnLst>
                <a:rect l="T15" t="T16" r="T17" b="T18"/>
                <a:pathLst>
                  <a:path w="371" h="10">
                    <a:moveTo>
                      <a:pt x="0" y="0"/>
                    </a:moveTo>
                    <a:lnTo>
                      <a:pt x="0" y="9"/>
                    </a:lnTo>
                    <a:lnTo>
                      <a:pt x="368" y="9"/>
                    </a:lnTo>
                    <a:lnTo>
                      <a:pt x="370" y="0"/>
                    </a:lnTo>
                    <a:lnTo>
                      <a:pt x="0" y="0"/>
                    </a:lnTo>
                  </a:path>
                </a:pathLst>
              </a:custGeom>
              <a:solidFill>
                <a:srgbClr val="0000E0"/>
              </a:solidFill>
              <a:ln w="12700" cap="rnd">
                <a:noFill/>
                <a:round/>
                <a:headEnd/>
                <a:tailEnd/>
              </a:ln>
            </p:spPr>
            <p:txBody>
              <a:bodyPr/>
              <a:lstStyle/>
              <a:p>
                <a:endParaRPr lang="tr-TR"/>
              </a:p>
            </p:txBody>
          </p:sp>
          <p:sp>
            <p:nvSpPr>
              <p:cNvPr id="142774" name="Oval 455"/>
              <p:cNvSpPr>
                <a:spLocks noChangeArrowheads="1"/>
              </p:cNvSpPr>
              <p:nvPr/>
            </p:nvSpPr>
            <p:spPr bwMode="auto">
              <a:xfrm>
                <a:off x="5151" y="3686"/>
                <a:ext cx="423" cy="40"/>
              </a:xfrm>
              <a:prstGeom prst="ellipse">
                <a:avLst/>
              </a:prstGeom>
              <a:solidFill>
                <a:srgbClr val="0000FF"/>
              </a:solidFill>
              <a:ln w="12700">
                <a:solidFill>
                  <a:srgbClr val="000000"/>
                </a:solidFill>
                <a:round/>
                <a:headEnd/>
                <a:tailEnd/>
              </a:ln>
            </p:spPr>
            <p:txBody>
              <a:bodyPr wrap="none" anchor="ctr"/>
              <a:lstStyle/>
              <a:p>
                <a:endParaRPr lang="tr-TR"/>
              </a:p>
            </p:txBody>
          </p:sp>
          <p:grpSp>
            <p:nvGrpSpPr>
              <p:cNvPr id="143026" name="Group 456"/>
              <p:cNvGrpSpPr>
                <a:grpSpLocks/>
              </p:cNvGrpSpPr>
              <p:nvPr/>
            </p:nvGrpSpPr>
            <p:grpSpPr bwMode="auto">
              <a:xfrm>
                <a:off x="5147" y="3691"/>
                <a:ext cx="21" cy="15"/>
                <a:chOff x="5147" y="3691"/>
                <a:chExt cx="21" cy="15"/>
              </a:xfrm>
            </p:grpSpPr>
            <p:sp>
              <p:nvSpPr>
                <p:cNvPr id="142790" name="Freeform 457"/>
                <p:cNvSpPr>
                  <a:spLocks/>
                </p:cNvSpPr>
                <p:nvPr/>
              </p:nvSpPr>
              <p:spPr bwMode="auto">
                <a:xfrm>
                  <a:off x="5147" y="3691"/>
                  <a:ext cx="21" cy="15"/>
                </a:xfrm>
                <a:custGeom>
                  <a:avLst/>
                  <a:gdLst>
                    <a:gd name="T0" fmla="*/ 20 w 21"/>
                    <a:gd name="T1" fmla="*/ 14 h 15"/>
                    <a:gd name="T2" fmla="*/ 20 w 21"/>
                    <a:gd name="T3" fmla="*/ 0 h 15"/>
                    <a:gd name="T4" fmla="*/ 0 w 21"/>
                    <a:gd name="T5" fmla="*/ 0 h 15"/>
                    <a:gd name="T6" fmla="*/ 0 w 21"/>
                    <a:gd name="T7" fmla="*/ 14 h 15"/>
                    <a:gd name="T8" fmla="*/ 20 w 21"/>
                    <a:gd name="T9" fmla="*/ 14 h 15"/>
                    <a:gd name="T10" fmla="*/ 0 60000 65536"/>
                    <a:gd name="T11" fmla="*/ 0 60000 65536"/>
                    <a:gd name="T12" fmla="*/ 0 60000 65536"/>
                    <a:gd name="T13" fmla="*/ 0 60000 65536"/>
                    <a:gd name="T14" fmla="*/ 0 60000 65536"/>
                    <a:gd name="T15" fmla="*/ 0 w 21"/>
                    <a:gd name="T16" fmla="*/ 0 h 15"/>
                    <a:gd name="T17" fmla="*/ 21 w 21"/>
                    <a:gd name="T18" fmla="*/ 15 h 15"/>
                  </a:gdLst>
                  <a:ahLst/>
                  <a:cxnLst>
                    <a:cxn ang="T10">
                      <a:pos x="T0" y="T1"/>
                    </a:cxn>
                    <a:cxn ang="T11">
                      <a:pos x="T2" y="T3"/>
                    </a:cxn>
                    <a:cxn ang="T12">
                      <a:pos x="T4" y="T5"/>
                    </a:cxn>
                    <a:cxn ang="T13">
                      <a:pos x="T6" y="T7"/>
                    </a:cxn>
                    <a:cxn ang="T14">
                      <a:pos x="T8" y="T9"/>
                    </a:cxn>
                  </a:cxnLst>
                  <a:rect l="T15" t="T16" r="T17" b="T18"/>
                  <a:pathLst>
                    <a:path w="21" h="15">
                      <a:moveTo>
                        <a:pt x="20" y="14"/>
                      </a:moveTo>
                      <a:lnTo>
                        <a:pt x="20" y="0"/>
                      </a:lnTo>
                      <a:lnTo>
                        <a:pt x="0" y="0"/>
                      </a:lnTo>
                      <a:lnTo>
                        <a:pt x="0" y="14"/>
                      </a:lnTo>
                      <a:lnTo>
                        <a:pt x="20" y="14"/>
                      </a:lnTo>
                    </a:path>
                  </a:pathLst>
                </a:custGeom>
                <a:solidFill>
                  <a:srgbClr val="0000FF"/>
                </a:solidFill>
                <a:ln w="12700" cap="rnd">
                  <a:noFill/>
                  <a:round/>
                  <a:headEnd/>
                  <a:tailEnd/>
                </a:ln>
              </p:spPr>
              <p:txBody>
                <a:bodyPr/>
                <a:lstStyle/>
                <a:p>
                  <a:endParaRPr lang="tr-TR"/>
                </a:p>
              </p:txBody>
            </p:sp>
            <p:sp>
              <p:nvSpPr>
                <p:cNvPr id="142791" name="Line 458"/>
                <p:cNvSpPr>
                  <a:spLocks noChangeShapeType="1"/>
                </p:cNvSpPr>
                <p:nvPr/>
              </p:nvSpPr>
              <p:spPr bwMode="auto">
                <a:xfrm>
                  <a:off x="5149" y="3698"/>
                  <a:ext cx="0" cy="1"/>
                </a:xfrm>
                <a:prstGeom prst="line">
                  <a:avLst/>
                </a:prstGeom>
                <a:noFill/>
                <a:ln w="12700">
                  <a:solidFill>
                    <a:srgbClr val="000000"/>
                  </a:solidFill>
                  <a:round/>
                  <a:headEnd/>
                  <a:tailEnd/>
                </a:ln>
              </p:spPr>
              <p:txBody>
                <a:bodyPr wrap="none" anchor="ctr"/>
                <a:lstStyle/>
                <a:p>
                  <a:endParaRPr lang="tr-TR"/>
                </a:p>
              </p:txBody>
            </p:sp>
          </p:grpSp>
          <p:grpSp>
            <p:nvGrpSpPr>
              <p:cNvPr id="143030" name="Group 459"/>
              <p:cNvGrpSpPr>
                <a:grpSpLocks/>
              </p:cNvGrpSpPr>
              <p:nvPr/>
            </p:nvGrpSpPr>
            <p:grpSpPr bwMode="auto">
              <a:xfrm>
                <a:off x="5559" y="3692"/>
                <a:ext cx="19" cy="14"/>
                <a:chOff x="5559" y="3692"/>
                <a:chExt cx="19" cy="14"/>
              </a:xfrm>
            </p:grpSpPr>
            <p:sp>
              <p:nvSpPr>
                <p:cNvPr id="142788" name="Freeform 460"/>
                <p:cNvSpPr>
                  <a:spLocks/>
                </p:cNvSpPr>
                <p:nvPr/>
              </p:nvSpPr>
              <p:spPr bwMode="auto">
                <a:xfrm>
                  <a:off x="5559" y="3692"/>
                  <a:ext cx="19" cy="14"/>
                </a:xfrm>
                <a:custGeom>
                  <a:avLst/>
                  <a:gdLst>
                    <a:gd name="T0" fmla="*/ 0 w 19"/>
                    <a:gd name="T1" fmla="*/ 13 h 14"/>
                    <a:gd name="T2" fmla="*/ 0 w 19"/>
                    <a:gd name="T3" fmla="*/ 0 h 14"/>
                    <a:gd name="T4" fmla="*/ 18 w 19"/>
                    <a:gd name="T5" fmla="*/ 0 h 14"/>
                    <a:gd name="T6" fmla="*/ 18 w 19"/>
                    <a:gd name="T7" fmla="*/ 13 h 14"/>
                    <a:gd name="T8" fmla="*/ 0 w 19"/>
                    <a:gd name="T9" fmla="*/ 13 h 14"/>
                    <a:gd name="T10" fmla="*/ 0 60000 65536"/>
                    <a:gd name="T11" fmla="*/ 0 60000 65536"/>
                    <a:gd name="T12" fmla="*/ 0 60000 65536"/>
                    <a:gd name="T13" fmla="*/ 0 60000 65536"/>
                    <a:gd name="T14" fmla="*/ 0 60000 65536"/>
                    <a:gd name="T15" fmla="*/ 0 w 19"/>
                    <a:gd name="T16" fmla="*/ 0 h 14"/>
                    <a:gd name="T17" fmla="*/ 19 w 19"/>
                    <a:gd name="T18" fmla="*/ 14 h 14"/>
                  </a:gdLst>
                  <a:ahLst/>
                  <a:cxnLst>
                    <a:cxn ang="T10">
                      <a:pos x="T0" y="T1"/>
                    </a:cxn>
                    <a:cxn ang="T11">
                      <a:pos x="T2" y="T3"/>
                    </a:cxn>
                    <a:cxn ang="T12">
                      <a:pos x="T4" y="T5"/>
                    </a:cxn>
                    <a:cxn ang="T13">
                      <a:pos x="T6" y="T7"/>
                    </a:cxn>
                    <a:cxn ang="T14">
                      <a:pos x="T8" y="T9"/>
                    </a:cxn>
                  </a:cxnLst>
                  <a:rect l="T15" t="T16" r="T17" b="T18"/>
                  <a:pathLst>
                    <a:path w="19" h="14">
                      <a:moveTo>
                        <a:pt x="0" y="13"/>
                      </a:moveTo>
                      <a:lnTo>
                        <a:pt x="0" y="0"/>
                      </a:lnTo>
                      <a:lnTo>
                        <a:pt x="18" y="0"/>
                      </a:lnTo>
                      <a:lnTo>
                        <a:pt x="18" y="13"/>
                      </a:lnTo>
                      <a:lnTo>
                        <a:pt x="0" y="13"/>
                      </a:lnTo>
                    </a:path>
                  </a:pathLst>
                </a:custGeom>
                <a:solidFill>
                  <a:srgbClr val="0000FF"/>
                </a:solidFill>
                <a:ln w="12700" cap="rnd">
                  <a:noFill/>
                  <a:round/>
                  <a:headEnd/>
                  <a:tailEnd/>
                </a:ln>
              </p:spPr>
              <p:txBody>
                <a:bodyPr/>
                <a:lstStyle/>
                <a:p>
                  <a:endParaRPr lang="tr-TR"/>
                </a:p>
              </p:txBody>
            </p:sp>
            <p:sp>
              <p:nvSpPr>
                <p:cNvPr id="142789" name="Line 461"/>
                <p:cNvSpPr>
                  <a:spLocks noChangeShapeType="1"/>
                </p:cNvSpPr>
                <p:nvPr/>
              </p:nvSpPr>
              <p:spPr bwMode="auto">
                <a:xfrm>
                  <a:off x="5578" y="3700"/>
                  <a:ext cx="0" cy="1"/>
                </a:xfrm>
                <a:prstGeom prst="line">
                  <a:avLst/>
                </a:prstGeom>
                <a:noFill/>
                <a:ln w="12700">
                  <a:solidFill>
                    <a:srgbClr val="000000"/>
                  </a:solidFill>
                  <a:round/>
                  <a:headEnd/>
                  <a:tailEnd/>
                </a:ln>
              </p:spPr>
              <p:txBody>
                <a:bodyPr wrap="none" anchor="ctr"/>
                <a:lstStyle/>
                <a:p>
                  <a:endParaRPr lang="tr-TR"/>
                </a:p>
              </p:txBody>
            </p:sp>
          </p:grpSp>
          <p:sp>
            <p:nvSpPr>
              <p:cNvPr id="142777" name="Oval 462"/>
              <p:cNvSpPr>
                <a:spLocks noChangeArrowheads="1"/>
              </p:cNvSpPr>
              <p:nvPr/>
            </p:nvSpPr>
            <p:spPr bwMode="auto">
              <a:xfrm>
                <a:off x="5151" y="3668"/>
                <a:ext cx="425" cy="39"/>
              </a:xfrm>
              <a:prstGeom prst="ellipse">
                <a:avLst/>
              </a:prstGeom>
              <a:solidFill>
                <a:srgbClr val="0000FF"/>
              </a:solidFill>
              <a:ln w="12700">
                <a:solidFill>
                  <a:srgbClr val="000000"/>
                </a:solidFill>
                <a:round/>
                <a:headEnd/>
                <a:tailEnd/>
              </a:ln>
            </p:spPr>
            <p:txBody>
              <a:bodyPr wrap="none" anchor="ctr"/>
              <a:lstStyle/>
              <a:p>
                <a:endParaRPr lang="tr-TR"/>
              </a:p>
            </p:txBody>
          </p:sp>
          <p:sp>
            <p:nvSpPr>
              <p:cNvPr id="142778" name="Freeform 463"/>
              <p:cNvSpPr>
                <a:spLocks/>
              </p:cNvSpPr>
              <p:nvPr/>
            </p:nvSpPr>
            <p:spPr bwMode="auto">
              <a:xfrm>
                <a:off x="5302" y="3730"/>
                <a:ext cx="27" cy="165"/>
              </a:xfrm>
              <a:custGeom>
                <a:avLst/>
                <a:gdLst>
                  <a:gd name="T0" fmla="*/ 0 w 27"/>
                  <a:gd name="T1" fmla="*/ 0 h 165"/>
                  <a:gd name="T2" fmla="*/ 0 w 27"/>
                  <a:gd name="T3" fmla="*/ 163 h 165"/>
                  <a:gd name="T4" fmla="*/ 26 w 27"/>
                  <a:gd name="T5" fmla="*/ 164 h 165"/>
                  <a:gd name="T6" fmla="*/ 26 w 27"/>
                  <a:gd name="T7" fmla="*/ 0 h 165"/>
                  <a:gd name="T8" fmla="*/ 0 w 27"/>
                  <a:gd name="T9" fmla="*/ 0 h 165"/>
                  <a:gd name="T10" fmla="*/ 0 60000 65536"/>
                  <a:gd name="T11" fmla="*/ 0 60000 65536"/>
                  <a:gd name="T12" fmla="*/ 0 60000 65536"/>
                  <a:gd name="T13" fmla="*/ 0 60000 65536"/>
                  <a:gd name="T14" fmla="*/ 0 60000 65536"/>
                  <a:gd name="T15" fmla="*/ 0 w 27"/>
                  <a:gd name="T16" fmla="*/ 0 h 165"/>
                  <a:gd name="T17" fmla="*/ 27 w 27"/>
                  <a:gd name="T18" fmla="*/ 165 h 165"/>
                </a:gdLst>
                <a:ahLst/>
                <a:cxnLst>
                  <a:cxn ang="T10">
                    <a:pos x="T0" y="T1"/>
                  </a:cxn>
                  <a:cxn ang="T11">
                    <a:pos x="T2" y="T3"/>
                  </a:cxn>
                  <a:cxn ang="T12">
                    <a:pos x="T4" y="T5"/>
                  </a:cxn>
                  <a:cxn ang="T13">
                    <a:pos x="T6" y="T7"/>
                  </a:cxn>
                  <a:cxn ang="T14">
                    <a:pos x="T8" y="T9"/>
                  </a:cxn>
                </a:cxnLst>
                <a:rect l="T15" t="T16" r="T17" b="T18"/>
                <a:pathLst>
                  <a:path w="27" h="165">
                    <a:moveTo>
                      <a:pt x="0" y="0"/>
                    </a:moveTo>
                    <a:lnTo>
                      <a:pt x="0" y="163"/>
                    </a:lnTo>
                    <a:lnTo>
                      <a:pt x="26" y="164"/>
                    </a:lnTo>
                    <a:lnTo>
                      <a:pt x="26" y="0"/>
                    </a:lnTo>
                    <a:lnTo>
                      <a:pt x="0" y="0"/>
                    </a:lnTo>
                  </a:path>
                </a:pathLst>
              </a:custGeom>
              <a:solidFill>
                <a:srgbClr val="E0E000"/>
              </a:solidFill>
              <a:ln w="12700" cap="rnd">
                <a:solidFill>
                  <a:srgbClr val="000000"/>
                </a:solidFill>
                <a:round/>
                <a:headEnd/>
                <a:tailEnd/>
              </a:ln>
            </p:spPr>
            <p:txBody>
              <a:bodyPr/>
              <a:lstStyle/>
              <a:p>
                <a:endParaRPr lang="tr-TR"/>
              </a:p>
            </p:txBody>
          </p:sp>
          <p:sp>
            <p:nvSpPr>
              <p:cNvPr id="142779" name="Freeform 464"/>
              <p:cNvSpPr>
                <a:spLocks/>
              </p:cNvSpPr>
              <p:nvPr/>
            </p:nvSpPr>
            <p:spPr bwMode="auto">
              <a:xfrm>
                <a:off x="5296" y="3709"/>
                <a:ext cx="29" cy="22"/>
              </a:xfrm>
              <a:custGeom>
                <a:avLst/>
                <a:gdLst>
                  <a:gd name="T0" fmla="*/ 28 w 29"/>
                  <a:gd name="T1" fmla="*/ 1 h 22"/>
                  <a:gd name="T2" fmla="*/ 28 w 29"/>
                  <a:gd name="T3" fmla="*/ 21 h 22"/>
                  <a:gd name="T4" fmla="*/ 0 w 29"/>
                  <a:gd name="T5" fmla="*/ 21 h 22"/>
                  <a:gd name="T6" fmla="*/ 0 w 29"/>
                  <a:gd name="T7" fmla="*/ 0 h 22"/>
                  <a:gd name="T8" fmla="*/ 28 w 29"/>
                  <a:gd name="T9" fmla="*/ 1 h 22"/>
                  <a:gd name="T10" fmla="*/ 0 60000 65536"/>
                  <a:gd name="T11" fmla="*/ 0 60000 65536"/>
                  <a:gd name="T12" fmla="*/ 0 60000 65536"/>
                  <a:gd name="T13" fmla="*/ 0 60000 65536"/>
                  <a:gd name="T14" fmla="*/ 0 60000 65536"/>
                  <a:gd name="T15" fmla="*/ 0 w 29"/>
                  <a:gd name="T16" fmla="*/ 0 h 22"/>
                  <a:gd name="T17" fmla="*/ 29 w 29"/>
                  <a:gd name="T18" fmla="*/ 22 h 22"/>
                </a:gdLst>
                <a:ahLst/>
                <a:cxnLst>
                  <a:cxn ang="T10">
                    <a:pos x="T0" y="T1"/>
                  </a:cxn>
                  <a:cxn ang="T11">
                    <a:pos x="T2" y="T3"/>
                  </a:cxn>
                  <a:cxn ang="T12">
                    <a:pos x="T4" y="T5"/>
                  </a:cxn>
                  <a:cxn ang="T13">
                    <a:pos x="T6" y="T7"/>
                  </a:cxn>
                  <a:cxn ang="T14">
                    <a:pos x="T8" y="T9"/>
                  </a:cxn>
                </a:cxnLst>
                <a:rect l="T15" t="T16" r="T17" b="T18"/>
                <a:pathLst>
                  <a:path w="29" h="22">
                    <a:moveTo>
                      <a:pt x="28" y="1"/>
                    </a:moveTo>
                    <a:lnTo>
                      <a:pt x="28" y="21"/>
                    </a:lnTo>
                    <a:lnTo>
                      <a:pt x="0" y="21"/>
                    </a:lnTo>
                    <a:lnTo>
                      <a:pt x="0" y="0"/>
                    </a:lnTo>
                    <a:lnTo>
                      <a:pt x="28" y="1"/>
                    </a:lnTo>
                  </a:path>
                </a:pathLst>
              </a:custGeom>
              <a:solidFill>
                <a:srgbClr val="FFFF00"/>
              </a:solidFill>
              <a:ln w="12700" cap="rnd">
                <a:solidFill>
                  <a:srgbClr val="000000"/>
                </a:solidFill>
                <a:round/>
                <a:headEnd/>
                <a:tailEnd/>
              </a:ln>
            </p:spPr>
            <p:txBody>
              <a:bodyPr/>
              <a:lstStyle/>
              <a:p>
                <a:endParaRPr lang="tr-TR"/>
              </a:p>
            </p:txBody>
          </p:sp>
          <p:sp>
            <p:nvSpPr>
              <p:cNvPr id="142780" name="Freeform 465"/>
              <p:cNvSpPr>
                <a:spLocks/>
              </p:cNvSpPr>
              <p:nvPr/>
            </p:nvSpPr>
            <p:spPr bwMode="auto">
              <a:xfrm>
                <a:off x="5296" y="3666"/>
                <a:ext cx="143" cy="44"/>
              </a:xfrm>
              <a:custGeom>
                <a:avLst/>
                <a:gdLst>
                  <a:gd name="T0" fmla="*/ 28 w 143"/>
                  <a:gd name="T1" fmla="*/ 43 h 44"/>
                  <a:gd name="T2" fmla="*/ 142 w 143"/>
                  <a:gd name="T3" fmla="*/ 1 h 44"/>
                  <a:gd name="T4" fmla="*/ 123 w 143"/>
                  <a:gd name="T5" fmla="*/ 0 h 44"/>
                  <a:gd name="T6" fmla="*/ 0 w 143"/>
                  <a:gd name="T7" fmla="*/ 43 h 44"/>
                  <a:gd name="T8" fmla="*/ 28 w 143"/>
                  <a:gd name="T9" fmla="*/ 43 h 44"/>
                  <a:gd name="T10" fmla="*/ 0 60000 65536"/>
                  <a:gd name="T11" fmla="*/ 0 60000 65536"/>
                  <a:gd name="T12" fmla="*/ 0 60000 65536"/>
                  <a:gd name="T13" fmla="*/ 0 60000 65536"/>
                  <a:gd name="T14" fmla="*/ 0 60000 65536"/>
                  <a:gd name="T15" fmla="*/ 0 w 143"/>
                  <a:gd name="T16" fmla="*/ 0 h 44"/>
                  <a:gd name="T17" fmla="*/ 143 w 143"/>
                  <a:gd name="T18" fmla="*/ 44 h 44"/>
                </a:gdLst>
                <a:ahLst/>
                <a:cxnLst>
                  <a:cxn ang="T10">
                    <a:pos x="T0" y="T1"/>
                  </a:cxn>
                  <a:cxn ang="T11">
                    <a:pos x="T2" y="T3"/>
                  </a:cxn>
                  <a:cxn ang="T12">
                    <a:pos x="T4" y="T5"/>
                  </a:cxn>
                  <a:cxn ang="T13">
                    <a:pos x="T6" y="T7"/>
                  </a:cxn>
                  <a:cxn ang="T14">
                    <a:pos x="T8" y="T9"/>
                  </a:cxn>
                </a:cxnLst>
                <a:rect l="T15" t="T16" r="T17" b="T18"/>
                <a:pathLst>
                  <a:path w="143" h="44">
                    <a:moveTo>
                      <a:pt x="28" y="43"/>
                    </a:moveTo>
                    <a:lnTo>
                      <a:pt x="142" y="1"/>
                    </a:lnTo>
                    <a:lnTo>
                      <a:pt x="123" y="0"/>
                    </a:lnTo>
                    <a:lnTo>
                      <a:pt x="0" y="43"/>
                    </a:lnTo>
                    <a:lnTo>
                      <a:pt x="28" y="43"/>
                    </a:lnTo>
                  </a:path>
                </a:pathLst>
              </a:custGeom>
              <a:solidFill>
                <a:srgbClr val="FFFF00"/>
              </a:solidFill>
              <a:ln w="12700" cap="rnd">
                <a:solidFill>
                  <a:srgbClr val="000000"/>
                </a:solidFill>
                <a:round/>
                <a:headEnd/>
                <a:tailEnd/>
              </a:ln>
            </p:spPr>
            <p:txBody>
              <a:bodyPr/>
              <a:lstStyle/>
              <a:p>
                <a:endParaRPr lang="tr-TR"/>
              </a:p>
            </p:txBody>
          </p:sp>
          <p:grpSp>
            <p:nvGrpSpPr>
              <p:cNvPr id="143031" name="Group 466"/>
              <p:cNvGrpSpPr>
                <a:grpSpLocks/>
              </p:cNvGrpSpPr>
              <p:nvPr/>
            </p:nvGrpSpPr>
            <p:grpSpPr bwMode="auto">
              <a:xfrm>
                <a:off x="5264" y="3635"/>
                <a:ext cx="210" cy="56"/>
                <a:chOff x="5264" y="3635"/>
                <a:chExt cx="210" cy="56"/>
              </a:xfrm>
            </p:grpSpPr>
            <p:sp>
              <p:nvSpPr>
                <p:cNvPr id="142782" name="Freeform 467"/>
                <p:cNvSpPr>
                  <a:spLocks/>
                </p:cNvSpPr>
                <p:nvPr/>
              </p:nvSpPr>
              <p:spPr bwMode="auto">
                <a:xfrm>
                  <a:off x="5390" y="3663"/>
                  <a:ext cx="84" cy="28"/>
                </a:xfrm>
                <a:custGeom>
                  <a:avLst/>
                  <a:gdLst>
                    <a:gd name="T0" fmla="*/ 13 w 84"/>
                    <a:gd name="T1" fmla="*/ 1 h 28"/>
                    <a:gd name="T2" fmla="*/ 5 w 84"/>
                    <a:gd name="T3" fmla="*/ 5 h 28"/>
                    <a:gd name="T4" fmla="*/ 2 w 84"/>
                    <a:gd name="T5" fmla="*/ 11 h 28"/>
                    <a:gd name="T6" fmla="*/ 0 w 84"/>
                    <a:gd name="T7" fmla="*/ 15 h 28"/>
                    <a:gd name="T8" fmla="*/ 0 w 84"/>
                    <a:gd name="T9" fmla="*/ 19 h 28"/>
                    <a:gd name="T10" fmla="*/ 32 w 84"/>
                    <a:gd name="T11" fmla="*/ 25 h 28"/>
                    <a:gd name="T12" fmla="*/ 45 w 84"/>
                    <a:gd name="T13" fmla="*/ 27 h 28"/>
                    <a:gd name="T14" fmla="*/ 60 w 84"/>
                    <a:gd name="T15" fmla="*/ 27 h 28"/>
                    <a:gd name="T16" fmla="*/ 72 w 84"/>
                    <a:gd name="T17" fmla="*/ 25 h 28"/>
                    <a:gd name="T18" fmla="*/ 80 w 84"/>
                    <a:gd name="T19" fmla="*/ 19 h 28"/>
                    <a:gd name="T20" fmla="*/ 83 w 84"/>
                    <a:gd name="T21" fmla="*/ 14 h 28"/>
                    <a:gd name="T22" fmla="*/ 81 w 84"/>
                    <a:gd name="T23" fmla="*/ 0 h 28"/>
                    <a:gd name="T24" fmla="*/ 13 w 84"/>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28"/>
                    <a:gd name="T41" fmla="*/ 84 w 84"/>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28">
                      <a:moveTo>
                        <a:pt x="13" y="1"/>
                      </a:moveTo>
                      <a:lnTo>
                        <a:pt x="5" y="5"/>
                      </a:lnTo>
                      <a:lnTo>
                        <a:pt x="2" y="11"/>
                      </a:lnTo>
                      <a:lnTo>
                        <a:pt x="0" y="15"/>
                      </a:lnTo>
                      <a:lnTo>
                        <a:pt x="0" y="19"/>
                      </a:lnTo>
                      <a:lnTo>
                        <a:pt x="32" y="25"/>
                      </a:lnTo>
                      <a:lnTo>
                        <a:pt x="45" y="27"/>
                      </a:lnTo>
                      <a:lnTo>
                        <a:pt x="60" y="27"/>
                      </a:lnTo>
                      <a:lnTo>
                        <a:pt x="72" y="25"/>
                      </a:lnTo>
                      <a:lnTo>
                        <a:pt x="80" y="19"/>
                      </a:lnTo>
                      <a:lnTo>
                        <a:pt x="83" y="14"/>
                      </a:lnTo>
                      <a:lnTo>
                        <a:pt x="81" y="0"/>
                      </a:lnTo>
                      <a:lnTo>
                        <a:pt x="13" y="1"/>
                      </a:lnTo>
                    </a:path>
                  </a:pathLst>
                </a:custGeom>
                <a:solidFill>
                  <a:srgbClr val="E0E000"/>
                </a:solidFill>
                <a:ln w="12700" cap="rnd">
                  <a:solidFill>
                    <a:srgbClr val="000000"/>
                  </a:solidFill>
                  <a:round/>
                  <a:headEnd/>
                  <a:tailEnd/>
                </a:ln>
              </p:spPr>
              <p:txBody>
                <a:bodyPr/>
                <a:lstStyle/>
                <a:p>
                  <a:endParaRPr lang="tr-TR"/>
                </a:p>
              </p:txBody>
            </p:sp>
            <p:sp>
              <p:nvSpPr>
                <p:cNvPr id="142783" name="Freeform 468"/>
                <p:cNvSpPr>
                  <a:spLocks/>
                </p:cNvSpPr>
                <p:nvPr/>
              </p:nvSpPr>
              <p:spPr bwMode="auto">
                <a:xfrm>
                  <a:off x="5404" y="3655"/>
                  <a:ext cx="65" cy="15"/>
                </a:xfrm>
                <a:custGeom>
                  <a:avLst/>
                  <a:gdLst>
                    <a:gd name="T0" fmla="*/ 0 w 65"/>
                    <a:gd name="T1" fmla="*/ 8 h 15"/>
                    <a:gd name="T2" fmla="*/ 21 w 65"/>
                    <a:gd name="T3" fmla="*/ 12 h 15"/>
                    <a:gd name="T4" fmla="*/ 37 w 65"/>
                    <a:gd name="T5" fmla="*/ 14 h 15"/>
                    <a:gd name="T6" fmla="*/ 59 w 65"/>
                    <a:gd name="T7" fmla="*/ 12 h 15"/>
                    <a:gd name="T8" fmla="*/ 64 w 65"/>
                    <a:gd name="T9" fmla="*/ 8 h 15"/>
                    <a:gd name="T10" fmla="*/ 64 w 65"/>
                    <a:gd name="T11" fmla="*/ 3 h 15"/>
                    <a:gd name="T12" fmla="*/ 53 w 65"/>
                    <a:gd name="T13" fmla="*/ 1 h 15"/>
                    <a:gd name="T14" fmla="*/ 39 w 65"/>
                    <a:gd name="T15" fmla="*/ 0 h 15"/>
                    <a:gd name="T16" fmla="*/ 19 w 65"/>
                    <a:gd name="T17" fmla="*/ 2 h 15"/>
                    <a:gd name="T18" fmla="*/ 2 w 65"/>
                    <a:gd name="T19" fmla="*/ 4 h 15"/>
                    <a:gd name="T20" fmla="*/ 0 w 65"/>
                    <a:gd name="T21" fmla="*/ 8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15"/>
                    <a:gd name="T35" fmla="*/ 65 w 65"/>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15">
                      <a:moveTo>
                        <a:pt x="0" y="8"/>
                      </a:moveTo>
                      <a:lnTo>
                        <a:pt x="21" y="12"/>
                      </a:lnTo>
                      <a:lnTo>
                        <a:pt x="37" y="14"/>
                      </a:lnTo>
                      <a:lnTo>
                        <a:pt x="59" y="12"/>
                      </a:lnTo>
                      <a:lnTo>
                        <a:pt x="64" y="8"/>
                      </a:lnTo>
                      <a:lnTo>
                        <a:pt x="64" y="3"/>
                      </a:lnTo>
                      <a:lnTo>
                        <a:pt x="53" y="1"/>
                      </a:lnTo>
                      <a:lnTo>
                        <a:pt x="39" y="0"/>
                      </a:lnTo>
                      <a:lnTo>
                        <a:pt x="19" y="2"/>
                      </a:lnTo>
                      <a:lnTo>
                        <a:pt x="2" y="4"/>
                      </a:lnTo>
                      <a:lnTo>
                        <a:pt x="0" y="8"/>
                      </a:lnTo>
                    </a:path>
                  </a:pathLst>
                </a:custGeom>
                <a:solidFill>
                  <a:srgbClr val="A0A000"/>
                </a:solidFill>
                <a:ln w="12700" cap="rnd">
                  <a:solidFill>
                    <a:srgbClr val="000000"/>
                  </a:solidFill>
                  <a:round/>
                  <a:headEnd/>
                  <a:tailEnd/>
                </a:ln>
              </p:spPr>
              <p:txBody>
                <a:bodyPr/>
                <a:lstStyle/>
                <a:p>
                  <a:endParaRPr lang="tr-TR"/>
                </a:p>
              </p:txBody>
            </p:sp>
            <p:sp>
              <p:nvSpPr>
                <p:cNvPr id="142784" name="Freeform 469"/>
                <p:cNvSpPr>
                  <a:spLocks/>
                </p:cNvSpPr>
                <p:nvPr/>
              </p:nvSpPr>
              <p:spPr bwMode="auto">
                <a:xfrm>
                  <a:off x="5264" y="3635"/>
                  <a:ext cx="105" cy="38"/>
                </a:xfrm>
                <a:custGeom>
                  <a:avLst/>
                  <a:gdLst>
                    <a:gd name="T0" fmla="*/ 79 w 105"/>
                    <a:gd name="T1" fmla="*/ 37 h 38"/>
                    <a:gd name="T2" fmla="*/ 0 w 105"/>
                    <a:gd name="T3" fmla="*/ 16 h 38"/>
                    <a:gd name="T4" fmla="*/ 6 w 105"/>
                    <a:gd name="T5" fmla="*/ 8 h 38"/>
                    <a:gd name="T6" fmla="*/ 14 w 105"/>
                    <a:gd name="T7" fmla="*/ 3 h 38"/>
                    <a:gd name="T8" fmla="*/ 24 w 105"/>
                    <a:gd name="T9" fmla="*/ 0 h 38"/>
                    <a:gd name="T10" fmla="*/ 35 w 105"/>
                    <a:gd name="T11" fmla="*/ 0 h 38"/>
                    <a:gd name="T12" fmla="*/ 46 w 105"/>
                    <a:gd name="T13" fmla="*/ 0 h 38"/>
                    <a:gd name="T14" fmla="*/ 56 w 105"/>
                    <a:gd name="T15" fmla="*/ 2 h 38"/>
                    <a:gd name="T16" fmla="*/ 66 w 105"/>
                    <a:gd name="T17" fmla="*/ 6 h 38"/>
                    <a:gd name="T18" fmla="*/ 80 w 105"/>
                    <a:gd name="T19" fmla="*/ 13 h 38"/>
                    <a:gd name="T20" fmla="*/ 104 w 105"/>
                    <a:gd name="T21" fmla="*/ 27 h 38"/>
                    <a:gd name="T22" fmla="*/ 79 w 105"/>
                    <a:gd name="T23" fmla="*/ 37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38"/>
                    <a:gd name="T38" fmla="*/ 105 w 105"/>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38">
                      <a:moveTo>
                        <a:pt x="79" y="37"/>
                      </a:moveTo>
                      <a:lnTo>
                        <a:pt x="0" y="16"/>
                      </a:lnTo>
                      <a:lnTo>
                        <a:pt x="6" y="8"/>
                      </a:lnTo>
                      <a:lnTo>
                        <a:pt x="14" y="3"/>
                      </a:lnTo>
                      <a:lnTo>
                        <a:pt x="24" y="0"/>
                      </a:lnTo>
                      <a:lnTo>
                        <a:pt x="35" y="0"/>
                      </a:lnTo>
                      <a:lnTo>
                        <a:pt x="46" y="0"/>
                      </a:lnTo>
                      <a:lnTo>
                        <a:pt x="56" y="2"/>
                      </a:lnTo>
                      <a:lnTo>
                        <a:pt x="66" y="6"/>
                      </a:lnTo>
                      <a:lnTo>
                        <a:pt x="80" y="13"/>
                      </a:lnTo>
                      <a:lnTo>
                        <a:pt x="104" y="27"/>
                      </a:lnTo>
                      <a:lnTo>
                        <a:pt x="79" y="37"/>
                      </a:lnTo>
                    </a:path>
                  </a:pathLst>
                </a:custGeom>
                <a:solidFill>
                  <a:srgbClr val="FFFF00"/>
                </a:solidFill>
                <a:ln w="12700" cap="rnd">
                  <a:solidFill>
                    <a:srgbClr val="000000"/>
                  </a:solidFill>
                  <a:round/>
                  <a:headEnd/>
                  <a:tailEnd/>
                </a:ln>
              </p:spPr>
              <p:txBody>
                <a:bodyPr/>
                <a:lstStyle/>
                <a:p>
                  <a:endParaRPr lang="tr-TR"/>
                </a:p>
              </p:txBody>
            </p:sp>
            <p:sp>
              <p:nvSpPr>
                <p:cNvPr id="142785" name="Freeform 470"/>
                <p:cNvSpPr>
                  <a:spLocks/>
                </p:cNvSpPr>
                <p:nvPr/>
              </p:nvSpPr>
              <p:spPr bwMode="auto">
                <a:xfrm>
                  <a:off x="5348" y="3658"/>
                  <a:ext cx="61" cy="28"/>
                </a:xfrm>
                <a:custGeom>
                  <a:avLst/>
                  <a:gdLst>
                    <a:gd name="T0" fmla="*/ 15 w 61"/>
                    <a:gd name="T1" fmla="*/ 26 h 28"/>
                    <a:gd name="T2" fmla="*/ 0 w 61"/>
                    <a:gd name="T3" fmla="*/ 16 h 28"/>
                    <a:gd name="T4" fmla="*/ 0 w 61"/>
                    <a:gd name="T5" fmla="*/ 11 h 28"/>
                    <a:gd name="T6" fmla="*/ 4 w 61"/>
                    <a:gd name="T7" fmla="*/ 4 h 28"/>
                    <a:gd name="T8" fmla="*/ 12 w 61"/>
                    <a:gd name="T9" fmla="*/ 0 h 28"/>
                    <a:gd name="T10" fmla="*/ 60 w 61"/>
                    <a:gd name="T11" fmla="*/ 1 h 28"/>
                    <a:gd name="T12" fmla="*/ 50 w 61"/>
                    <a:gd name="T13" fmla="*/ 9 h 28"/>
                    <a:gd name="T14" fmla="*/ 43 w 61"/>
                    <a:gd name="T15" fmla="*/ 16 h 28"/>
                    <a:gd name="T16" fmla="*/ 46 w 61"/>
                    <a:gd name="T17" fmla="*/ 23 h 28"/>
                    <a:gd name="T18" fmla="*/ 37 w 61"/>
                    <a:gd name="T19" fmla="*/ 27 h 28"/>
                    <a:gd name="T20" fmla="*/ 15 w 61"/>
                    <a:gd name="T21" fmla="*/ 26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28"/>
                    <a:gd name="T35" fmla="*/ 61 w 61"/>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28">
                      <a:moveTo>
                        <a:pt x="15" y="26"/>
                      </a:moveTo>
                      <a:lnTo>
                        <a:pt x="0" y="16"/>
                      </a:lnTo>
                      <a:lnTo>
                        <a:pt x="0" y="11"/>
                      </a:lnTo>
                      <a:lnTo>
                        <a:pt x="4" y="4"/>
                      </a:lnTo>
                      <a:lnTo>
                        <a:pt x="12" y="0"/>
                      </a:lnTo>
                      <a:lnTo>
                        <a:pt x="60" y="1"/>
                      </a:lnTo>
                      <a:lnTo>
                        <a:pt x="50" y="9"/>
                      </a:lnTo>
                      <a:lnTo>
                        <a:pt x="43" y="16"/>
                      </a:lnTo>
                      <a:lnTo>
                        <a:pt x="46" y="23"/>
                      </a:lnTo>
                      <a:lnTo>
                        <a:pt x="37" y="27"/>
                      </a:lnTo>
                      <a:lnTo>
                        <a:pt x="15" y="26"/>
                      </a:lnTo>
                    </a:path>
                  </a:pathLst>
                </a:custGeom>
                <a:solidFill>
                  <a:srgbClr val="FFFF00"/>
                </a:solidFill>
                <a:ln w="12700" cap="rnd">
                  <a:solidFill>
                    <a:srgbClr val="000000"/>
                  </a:solidFill>
                  <a:round/>
                  <a:headEnd/>
                  <a:tailEnd/>
                </a:ln>
              </p:spPr>
              <p:txBody>
                <a:bodyPr/>
                <a:lstStyle/>
                <a:p>
                  <a:endParaRPr lang="tr-TR"/>
                </a:p>
              </p:txBody>
            </p:sp>
            <p:sp>
              <p:nvSpPr>
                <p:cNvPr id="142786" name="Freeform 471"/>
                <p:cNvSpPr>
                  <a:spLocks/>
                </p:cNvSpPr>
                <p:nvPr/>
              </p:nvSpPr>
              <p:spPr bwMode="auto">
                <a:xfrm>
                  <a:off x="5265" y="3646"/>
                  <a:ext cx="83" cy="31"/>
                </a:xfrm>
                <a:custGeom>
                  <a:avLst/>
                  <a:gdLst>
                    <a:gd name="T0" fmla="*/ 82 w 83"/>
                    <a:gd name="T1" fmla="*/ 30 h 31"/>
                    <a:gd name="T2" fmla="*/ 64 w 83"/>
                    <a:gd name="T3" fmla="*/ 15 h 31"/>
                    <a:gd name="T4" fmla="*/ 52 w 83"/>
                    <a:gd name="T5" fmla="*/ 8 h 31"/>
                    <a:gd name="T6" fmla="*/ 39 w 83"/>
                    <a:gd name="T7" fmla="*/ 4 h 31"/>
                    <a:gd name="T8" fmla="*/ 26 w 83"/>
                    <a:gd name="T9" fmla="*/ 1 h 31"/>
                    <a:gd name="T10" fmla="*/ 15 w 83"/>
                    <a:gd name="T11" fmla="*/ 0 h 31"/>
                    <a:gd name="T12" fmla="*/ 5 w 83"/>
                    <a:gd name="T13" fmla="*/ 1 h 31"/>
                    <a:gd name="T14" fmla="*/ 0 w 83"/>
                    <a:gd name="T15" fmla="*/ 5 h 31"/>
                    <a:gd name="T16" fmla="*/ 0 w 83"/>
                    <a:gd name="T17" fmla="*/ 9 h 31"/>
                    <a:gd name="T18" fmla="*/ 2 w 83"/>
                    <a:gd name="T19" fmla="*/ 15 h 31"/>
                    <a:gd name="T20" fmla="*/ 8 w 83"/>
                    <a:gd name="T21" fmla="*/ 21 h 31"/>
                    <a:gd name="T22" fmla="*/ 21 w 83"/>
                    <a:gd name="T23" fmla="*/ 25 h 31"/>
                    <a:gd name="T24" fmla="*/ 32 w 83"/>
                    <a:gd name="T25" fmla="*/ 27 h 31"/>
                    <a:gd name="T26" fmla="*/ 43 w 83"/>
                    <a:gd name="T27" fmla="*/ 26 h 31"/>
                    <a:gd name="T28" fmla="*/ 55 w 83"/>
                    <a:gd name="T29" fmla="*/ 26 h 31"/>
                    <a:gd name="T30" fmla="*/ 68 w 83"/>
                    <a:gd name="T31" fmla="*/ 28 h 31"/>
                    <a:gd name="T32" fmla="*/ 82 w 83"/>
                    <a:gd name="T33" fmla="*/ 3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31"/>
                    <a:gd name="T53" fmla="*/ 83 w 83"/>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31">
                      <a:moveTo>
                        <a:pt x="82" y="30"/>
                      </a:moveTo>
                      <a:lnTo>
                        <a:pt x="64" y="15"/>
                      </a:lnTo>
                      <a:lnTo>
                        <a:pt x="52" y="8"/>
                      </a:lnTo>
                      <a:lnTo>
                        <a:pt x="39" y="4"/>
                      </a:lnTo>
                      <a:lnTo>
                        <a:pt x="26" y="1"/>
                      </a:lnTo>
                      <a:lnTo>
                        <a:pt x="15" y="0"/>
                      </a:lnTo>
                      <a:lnTo>
                        <a:pt x="5" y="1"/>
                      </a:lnTo>
                      <a:lnTo>
                        <a:pt x="0" y="5"/>
                      </a:lnTo>
                      <a:lnTo>
                        <a:pt x="0" y="9"/>
                      </a:lnTo>
                      <a:lnTo>
                        <a:pt x="2" y="15"/>
                      </a:lnTo>
                      <a:lnTo>
                        <a:pt x="8" y="21"/>
                      </a:lnTo>
                      <a:lnTo>
                        <a:pt x="21" y="25"/>
                      </a:lnTo>
                      <a:lnTo>
                        <a:pt x="32" y="27"/>
                      </a:lnTo>
                      <a:lnTo>
                        <a:pt x="43" y="26"/>
                      </a:lnTo>
                      <a:lnTo>
                        <a:pt x="55" y="26"/>
                      </a:lnTo>
                      <a:lnTo>
                        <a:pt x="68" y="28"/>
                      </a:lnTo>
                      <a:lnTo>
                        <a:pt x="82" y="30"/>
                      </a:lnTo>
                    </a:path>
                  </a:pathLst>
                </a:custGeom>
                <a:solidFill>
                  <a:srgbClr val="A0A000"/>
                </a:solidFill>
                <a:ln w="12700" cap="rnd">
                  <a:solidFill>
                    <a:srgbClr val="000000"/>
                  </a:solidFill>
                  <a:round/>
                  <a:headEnd/>
                  <a:tailEnd/>
                </a:ln>
              </p:spPr>
              <p:txBody>
                <a:bodyPr/>
                <a:lstStyle/>
                <a:p>
                  <a:endParaRPr lang="tr-TR"/>
                </a:p>
              </p:txBody>
            </p:sp>
            <p:sp>
              <p:nvSpPr>
                <p:cNvPr id="142787" name="Freeform 472"/>
                <p:cNvSpPr>
                  <a:spLocks/>
                </p:cNvSpPr>
                <p:nvPr/>
              </p:nvSpPr>
              <p:spPr bwMode="auto">
                <a:xfrm>
                  <a:off x="5377" y="3658"/>
                  <a:ext cx="10" cy="28"/>
                </a:xfrm>
                <a:custGeom>
                  <a:avLst/>
                  <a:gdLst>
                    <a:gd name="T0" fmla="*/ 9 w 10"/>
                    <a:gd name="T1" fmla="*/ 0 h 28"/>
                    <a:gd name="T2" fmla="*/ 1 w 10"/>
                    <a:gd name="T3" fmla="*/ 5 h 28"/>
                    <a:gd name="T4" fmla="*/ 0 w 10"/>
                    <a:gd name="T5" fmla="*/ 10 h 28"/>
                    <a:gd name="T6" fmla="*/ 0 w 10"/>
                    <a:gd name="T7" fmla="*/ 15 h 28"/>
                    <a:gd name="T8" fmla="*/ 2 w 10"/>
                    <a:gd name="T9" fmla="*/ 19 h 28"/>
                    <a:gd name="T10" fmla="*/ 8 w 10"/>
                    <a:gd name="T11" fmla="*/ 27 h 28"/>
                    <a:gd name="T12" fmla="*/ 0 60000 65536"/>
                    <a:gd name="T13" fmla="*/ 0 60000 65536"/>
                    <a:gd name="T14" fmla="*/ 0 60000 65536"/>
                    <a:gd name="T15" fmla="*/ 0 60000 65536"/>
                    <a:gd name="T16" fmla="*/ 0 60000 65536"/>
                    <a:gd name="T17" fmla="*/ 0 60000 65536"/>
                    <a:gd name="T18" fmla="*/ 0 w 10"/>
                    <a:gd name="T19" fmla="*/ 0 h 28"/>
                    <a:gd name="T20" fmla="*/ 10 w 10"/>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0" h="28">
                      <a:moveTo>
                        <a:pt x="9" y="0"/>
                      </a:moveTo>
                      <a:lnTo>
                        <a:pt x="1" y="5"/>
                      </a:lnTo>
                      <a:lnTo>
                        <a:pt x="0" y="10"/>
                      </a:lnTo>
                      <a:lnTo>
                        <a:pt x="0" y="15"/>
                      </a:lnTo>
                      <a:lnTo>
                        <a:pt x="2" y="19"/>
                      </a:lnTo>
                      <a:lnTo>
                        <a:pt x="8" y="27"/>
                      </a:lnTo>
                    </a:path>
                  </a:pathLst>
                </a:custGeom>
                <a:noFill/>
                <a:ln w="12700" cap="rnd">
                  <a:solidFill>
                    <a:srgbClr val="000000"/>
                  </a:solidFill>
                  <a:round/>
                  <a:headEnd/>
                  <a:tailEnd/>
                </a:ln>
              </p:spPr>
              <p:txBody>
                <a:bodyPr/>
                <a:lstStyle/>
                <a:p>
                  <a:endParaRPr lang="tr-TR"/>
                </a:p>
              </p:txBody>
            </p:sp>
          </p:grpSp>
        </p:grpSp>
        <p:grpSp>
          <p:nvGrpSpPr>
            <p:cNvPr id="143032" name="Group 473"/>
            <p:cNvGrpSpPr>
              <a:grpSpLocks/>
            </p:cNvGrpSpPr>
            <p:nvPr/>
          </p:nvGrpSpPr>
          <p:grpSpPr bwMode="auto">
            <a:xfrm>
              <a:off x="4674" y="3846"/>
              <a:ext cx="711" cy="160"/>
              <a:chOff x="4674" y="3846"/>
              <a:chExt cx="711" cy="160"/>
            </a:xfrm>
          </p:grpSpPr>
          <p:grpSp>
            <p:nvGrpSpPr>
              <p:cNvPr id="143033" name="Group 474"/>
              <p:cNvGrpSpPr>
                <a:grpSpLocks/>
              </p:cNvGrpSpPr>
              <p:nvPr/>
            </p:nvGrpSpPr>
            <p:grpSpPr bwMode="auto">
              <a:xfrm>
                <a:off x="4674" y="3846"/>
                <a:ext cx="711" cy="160"/>
                <a:chOff x="4674" y="3846"/>
                <a:chExt cx="711" cy="160"/>
              </a:xfrm>
            </p:grpSpPr>
            <p:sp>
              <p:nvSpPr>
                <p:cNvPr id="142768" name="Freeform 475"/>
                <p:cNvSpPr>
                  <a:spLocks/>
                </p:cNvSpPr>
                <p:nvPr/>
              </p:nvSpPr>
              <p:spPr bwMode="auto">
                <a:xfrm>
                  <a:off x="4674" y="3915"/>
                  <a:ext cx="326" cy="91"/>
                </a:xfrm>
                <a:custGeom>
                  <a:avLst/>
                  <a:gdLst>
                    <a:gd name="T0" fmla="*/ 0 w 326"/>
                    <a:gd name="T1" fmla="*/ 0 h 91"/>
                    <a:gd name="T2" fmla="*/ 0 w 326"/>
                    <a:gd name="T3" fmla="*/ 50 h 91"/>
                    <a:gd name="T4" fmla="*/ 325 w 326"/>
                    <a:gd name="T5" fmla="*/ 90 h 91"/>
                    <a:gd name="T6" fmla="*/ 325 w 326"/>
                    <a:gd name="T7" fmla="*/ 30 h 91"/>
                    <a:gd name="T8" fmla="*/ 0 w 326"/>
                    <a:gd name="T9" fmla="*/ 0 h 91"/>
                    <a:gd name="T10" fmla="*/ 0 60000 65536"/>
                    <a:gd name="T11" fmla="*/ 0 60000 65536"/>
                    <a:gd name="T12" fmla="*/ 0 60000 65536"/>
                    <a:gd name="T13" fmla="*/ 0 60000 65536"/>
                    <a:gd name="T14" fmla="*/ 0 60000 65536"/>
                    <a:gd name="T15" fmla="*/ 0 w 326"/>
                    <a:gd name="T16" fmla="*/ 0 h 91"/>
                    <a:gd name="T17" fmla="*/ 326 w 326"/>
                    <a:gd name="T18" fmla="*/ 91 h 91"/>
                  </a:gdLst>
                  <a:ahLst/>
                  <a:cxnLst>
                    <a:cxn ang="T10">
                      <a:pos x="T0" y="T1"/>
                    </a:cxn>
                    <a:cxn ang="T11">
                      <a:pos x="T2" y="T3"/>
                    </a:cxn>
                    <a:cxn ang="T12">
                      <a:pos x="T4" y="T5"/>
                    </a:cxn>
                    <a:cxn ang="T13">
                      <a:pos x="T6" y="T7"/>
                    </a:cxn>
                    <a:cxn ang="T14">
                      <a:pos x="T8" y="T9"/>
                    </a:cxn>
                  </a:cxnLst>
                  <a:rect l="T15" t="T16" r="T17" b="T18"/>
                  <a:pathLst>
                    <a:path w="326" h="91">
                      <a:moveTo>
                        <a:pt x="0" y="0"/>
                      </a:moveTo>
                      <a:lnTo>
                        <a:pt x="0" y="50"/>
                      </a:lnTo>
                      <a:lnTo>
                        <a:pt x="325" y="90"/>
                      </a:lnTo>
                      <a:lnTo>
                        <a:pt x="325" y="30"/>
                      </a:lnTo>
                      <a:lnTo>
                        <a:pt x="0" y="0"/>
                      </a:lnTo>
                    </a:path>
                  </a:pathLst>
                </a:custGeom>
                <a:solidFill>
                  <a:srgbClr val="E08000"/>
                </a:solidFill>
                <a:ln w="12700" cap="rnd">
                  <a:solidFill>
                    <a:srgbClr val="000000"/>
                  </a:solidFill>
                  <a:round/>
                  <a:headEnd/>
                  <a:tailEnd/>
                </a:ln>
              </p:spPr>
              <p:txBody>
                <a:bodyPr/>
                <a:lstStyle/>
                <a:p>
                  <a:endParaRPr lang="tr-TR"/>
                </a:p>
              </p:txBody>
            </p:sp>
            <p:sp>
              <p:nvSpPr>
                <p:cNvPr id="142769" name="Freeform 476"/>
                <p:cNvSpPr>
                  <a:spLocks/>
                </p:cNvSpPr>
                <p:nvPr/>
              </p:nvSpPr>
              <p:spPr bwMode="auto">
                <a:xfrm>
                  <a:off x="4999" y="3857"/>
                  <a:ext cx="386" cy="149"/>
                </a:xfrm>
                <a:custGeom>
                  <a:avLst/>
                  <a:gdLst>
                    <a:gd name="T0" fmla="*/ 0 w 386"/>
                    <a:gd name="T1" fmla="*/ 148 h 149"/>
                    <a:gd name="T2" fmla="*/ 0 w 386"/>
                    <a:gd name="T3" fmla="*/ 88 h 149"/>
                    <a:gd name="T4" fmla="*/ 385 w 386"/>
                    <a:gd name="T5" fmla="*/ 0 h 149"/>
                    <a:gd name="T6" fmla="*/ 385 w 386"/>
                    <a:gd name="T7" fmla="*/ 48 h 149"/>
                    <a:gd name="T8" fmla="*/ 0 w 386"/>
                    <a:gd name="T9" fmla="*/ 148 h 149"/>
                    <a:gd name="T10" fmla="*/ 0 60000 65536"/>
                    <a:gd name="T11" fmla="*/ 0 60000 65536"/>
                    <a:gd name="T12" fmla="*/ 0 60000 65536"/>
                    <a:gd name="T13" fmla="*/ 0 60000 65536"/>
                    <a:gd name="T14" fmla="*/ 0 60000 65536"/>
                    <a:gd name="T15" fmla="*/ 0 w 386"/>
                    <a:gd name="T16" fmla="*/ 0 h 149"/>
                    <a:gd name="T17" fmla="*/ 386 w 386"/>
                    <a:gd name="T18" fmla="*/ 149 h 149"/>
                  </a:gdLst>
                  <a:ahLst/>
                  <a:cxnLst>
                    <a:cxn ang="T10">
                      <a:pos x="T0" y="T1"/>
                    </a:cxn>
                    <a:cxn ang="T11">
                      <a:pos x="T2" y="T3"/>
                    </a:cxn>
                    <a:cxn ang="T12">
                      <a:pos x="T4" y="T5"/>
                    </a:cxn>
                    <a:cxn ang="T13">
                      <a:pos x="T6" y="T7"/>
                    </a:cxn>
                    <a:cxn ang="T14">
                      <a:pos x="T8" y="T9"/>
                    </a:cxn>
                  </a:cxnLst>
                  <a:rect l="T15" t="T16" r="T17" b="T18"/>
                  <a:pathLst>
                    <a:path w="386" h="149">
                      <a:moveTo>
                        <a:pt x="0" y="148"/>
                      </a:moveTo>
                      <a:lnTo>
                        <a:pt x="0" y="88"/>
                      </a:lnTo>
                      <a:lnTo>
                        <a:pt x="385" y="0"/>
                      </a:lnTo>
                      <a:lnTo>
                        <a:pt x="385" y="48"/>
                      </a:lnTo>
                      <a:lnTo>
                        <a:pt x="0" y="148"/>
                      </a:lnTo>
                    </a:path>
                  </a:pathLst>
                </a:custGeom>
                <a:solidFill>
                  <a:srgbClr val="C06000"/>
                </a:solidFill>
                <a:ln w="12700" cap="rnd">
                  <a:solidFill>
                    <a:srgbClr val="000000"/>
                  </a:solidFill>
                  <a:round/>
                  <a:headEnd/>
                  <a:tailEnd/>
                </a:ln>
              </p:spPr>
              <p:txBody>
                <a:bodyPr/>
                <a:lstStyle/>
                <a:p>
                  <a:endParaRPr lang="tr-TR"/>
                </a:p>
              </p:txBody>
            </p:sp>
            <p:sp>
              <p:nvSpPr>
                <p:cNvPr id="142770" name="Freeform 477"/>
                <p:cNvSpPr>
                  <a:spLocks/>
                </p:cNvSpPr>
                <p:nvPr/>
              </p:nvSpPr>
              <p:spPr bwMode="auto">
                <a:xfrm>
                  <a:off x="4674" y="3846"/>
                  <a:ext cx="711" cy="100"/>
                </a:xfrm>
                <a:custGeom>
                  <a:avLst/>
                  <a:gdLst>
                    <a:gd name="T0" fmla="*/ 0 w 711"/>
                    <a:gd name="T1" fmla="*/ 69 h 100"/>
                    <a:gd name="T2" fmla="*/ 325 w 711"/>
                    <a:gd name="T3" fmla="*/ 99 h 100"/>
                    <a:gd name="T4" fmla="*/ 710 w 711"/>
                    <a:gd name="T5" fmla="*/ 12 h 100"/>
                    <a:gd name="T6" fmla="*/ 444 w 711"/>
                    <a:gd name="T7" fmla="*/ 0 h 100"/>
                    <a:gd name="T8" fmla="*/ 0 w 711"/>
                    <a:gd name="T9" fmla="*/ 69 h 100"/>
                    <a:gd name="T10" fmla="*/ 0 60000 65536"/>
                    <a:gd name="T11" fmla="*/ 0 60000 65536"/>
                    <a:gd name="T12" fmla="*/ 0 60000 65536"/>
                    <a:gd name="T13" fmla="*/ 0 60000 65536"/>
                    <a:gd name="T14" fmla="*/ 0 60000 65536"/>
                    <a:gd name="T15" fmla="*/ 0 w 711"/>
                    <a:gd name="T16" fmla="*/ 0 h 100"/>
                    <a:gd name="T17" fmla="*/ 711 w 711"/>
                    <a:gd name="T18" fmla="*/ 100 h 100"/>
                  </a:gdLst>
                  <a:ahLst/>
                  <a:cxnLst>
                    <a:cxn ang="T10">
                      <a:pos x="T0" y="T1"/>
                    </a:cxn>
                    <a:cxn ang="T11">
                      <a:pos x="T2" y="T3"/>
                    </a:cxn>
                    <a:cxn ang="T12">
                      <a:pos x="T4" y="T5"/>
                    </a:cxn>
                    <a:cxn ang="T13">
                      <a:pos x="T6" y="T7"/>
                    </a:cxn>
                    <a:cxn ang="T14">
                      <a:pos x="T8" y="T9"/>
                    </a:cxn>
                  </a:cxnLst>
                  <a:rect l="T15" t="T16" r="T17" b="T18"/>
                  <a:pathLst>
                    <a:path w="711" h="100">
                      <a:moveTo>
                        <a:pt x="0" y="69"/>
                      </a:moveTo>
                      <a:lnTo>
                        <a:pt x="325" y="99"/>
                      </a:lnTo>
                      <a:lnTo>
                        <a:pt x="710" y="12"/>
                      </a:lnTo>
                      <a:lnTo>
                        <a:pt x="444" y="0"/>
                      </a:lnTo>
                      <a:lnTo>
                        <a:pt x="0" y="69"/>
                      </a:lnTo>
                    </a:path>
                  </a:pathLst>
                </a:custGeom>
                <a:solidFill>
                  <a:srgbClr val="FF8000"/>
                </a:solidFill>
                <a:ln w="12700" cap="rnd">
                  <a:solidFill>
                    <a:srgbClr val="000000"/>
                  </a:solidFill>
                  <a:round/>
                  <a:headEnd/>
                  <a:tailEnd/>
                </a:ln>
              </p:spPr>
              <p:txBody>
                <a:bodyPr/>
                <a:lstStyle/>
                <a:p>
                  <a:endParaRPr lang="tr-TR"/>
                </a:p>
              </p:txBody>
            </p:sp>
          </p:grpSp>
          <p:sp>
            <p:nvSpPr>
              <p:cNvPr id="142766" name="Freeform 478"/>
              <p:cNvSpPr>
                <a:spLocks/>
              </p:cNvSpPr>
              <p:nvPr/>
            </p:nvSpPr>
            <p:spPr bwMode="auto">
              <a:xfrm>
                <a:off x="4819" y="3924"/>
                <a:ext cx="332" cy="65"/>
              </a:xfrm>
              <a:custGeom>
                <a:avLst/>
                <a:gdLst>
                  <a:gd name="T0" fmla="*/ 34 w 332"/>
                  <a:gd name="T1" fmla="*/ 64 h 65"/>
                  <a:gd name="T2" fmla="*/ 93 w 332"/>
                  <a:gd name="T3" fmla="*/ 12 h 65"/>
                  <a:gd name="T4" fmla="*/ 244 w 332"/>
                  <a:gd name="T5" fmla="*/ 7 h 65"/>
                  <a:gd name="T6" fmla="*/ 298 w 332"/>
                  <a:gd name="T7" fmla="*/ 51 h 65"/>
                  <a:gd name="T8" fmla="*/ 331 w 332"/>
                  <a:gd name="T9" fmla="*/ 43 h 65"/>
                  <a:gd name="T10" fmla="*/ 274 w 332"/>
                  <a:gd name="T11" fmla="*/ 0 h 65"/>
                  <a:gd name="T12" fmla="*/ 58 w 332"/>
                  <a:gd name="T13" fmla="*/ 9 h 65"/>
                  <a:gd name="T14" fmla="*/ 0 w 332"/>
                  <a:gd name="T15" fmla="*/ 59 h 65"/>
                  <a:gd name="T16" fmla="*/ 34 w 332"/>
                  <a:gd name="T17" fmla="*/ 64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2"/>
                  <a:gd name="T28" fmla="*/ 0 h 65"/>
                  <a:gd name="T29" fmla="*/ 332 w 33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2" h="65">
                    <a:moveTo>
                      <a:pt x="34" y="64"/>
                    </a:moveTo>
                    <a:lnTo>
                      <a:pt x="93" y="12"/>
                    </a:lnTo>
                    <a:lnTo>
                      <a:pt x="244" y="7"/>
                    </a:lnTo>
                    <a:lnTo>
                      <a:pt x="298" y="51"/>
                    </a:lnTo>
                    <a:lnTo>
                      <a:pt x="331" y="43"/>
                    </a:lnTo>
                    <a:lnTo>
                      <a:pt x="274" y="0"/>
                    </a:lnTo>
                    <a:lnTo>
                      <a:pt x="58" y="9"/>
                    </a:lnTo>
                    <a:lnTo>
                      <a:pt x="0" y="59"/>
                    </a:lnTo>
                    <a:lnTo>
                      <a:pt x="34" y="64"/>
                    </a:lnTo>
                  </a:path>
                </a:pathLst>
              </a:custGeom>
              <a:solidFill>
                <a:srgbClr val="40FF40"/>
              </a:solidFill>
              <a:ln w="12700" cap="rnd">
                <a:solidFill>
                  <a:srgbClr val="000000"/>
                </a:solidFill>
                <a:round/>
                <a:headEnd/>
                <a:tailEnd/>
              </a:ln>
            </p:spPr>
            <p:txBody>
              <a:bodyPr/>
              <a:lstStyle/>
              <a:p>
                <a:endParaRPr lang="tr-TR"/>
              </a:p>
            </p:txBody>
          </p:sp>
          <p:sp>
            <p:nvSpPr>
              <p:cNvPr id="142767" name="Freeform 479"/>
              <p:cNvSpPr>
                <a:spLocks/>
              </p:cNvSpPr>
              <p:nvPr/>
            </p:nvSpPr>
            <p:spPr bwMode="auto">
              <a:xfrm>
                <a:off x="5029" y="3846"/>
                <a:ext cx="157" cy="14"/>
              </a:xfrm>
              <a:custGeom>
                <a:avLst/>
                <a:gdLst>
                  <a:gd name="T0" fmla="*/ 0 w 157"/>
                  <a:gd name="T1" fmla="*/ 13 h 14"/>
                  <a:gd name="T2" fmla="*/ 156 w 157"/>
                  <a:gd name="T3" fmla="*/ 2 h 14"/>
                  <a:gd name="T4" fmla="*/ 119 w 157"/>
                  <a:gd name="T5" fmla="*/ 0 h 14"/>
                  <a:gd name="T6" fmla="*/ 48 w 157"/>
                  <a:gd name="T7" fmla="*/ 5 h 14"/>
                  <a:gd name="T8" fmla="*/ 0 w 157"/>
                  <a:gd name="T9" fmla="*/ 13 h 14"/>
                  <a:gd name="T10" fmla="*/ 0 60000 65536"/>
                  <a:gd name="T11" fmla="*/ 0 60000 65536"/>
                  <a:gd name="T12" fmla="*/ 0 60000 65536"/>
                  <a:gd name="T13" fmla="*/ 0 60000 65536"/>
                  <a:gd name="T14" fmla="*/ 0 60000 65536"/>
                  <a:gd name="T15" fmla="*/ 0 w 157"/>
                  <a:gd name="T16" fmla="*/ 0 h 14"/>
                  <a:gd name="T17" fmla="*/ 157 w 157"/>
                  <a:gd name="T18" fmla="*/ 14 h 14"/>
                </a:gdLst>
                <a:ahLst/>
                <a:cxnLst>
                  <a:cxn ang="T10">
                    <a:pos x="T0" y="T1"/>
                  </a:cxn>
                  <a:cxn ang="T11">
                    <a:pos x="T2" y="T3"/>
                  </a:cxn>
                  <a:cxn ang="T12">
                    <a:pos x="T4" y="T5"/>
                  </a:cxn>
                  <a:cxn ang="T13">
                    <a:pos x="T6" y="T7"/>
                  </a:cxn>
                  <a:cxn ang="T14">
                    <a:pos x="T8" y="T9"/>
                  </a:cxn>
                </a:cxnLst>
                <a:rect l="T15" t="T16" r="T17" b="T18"/>
                <a:pathLst>
                  <a:path w="157" h="14">
                    <a:moveTo>
                      <a:pt x="0" y="13"/>
                    </a:moveTo>
                    <a:lnTo>
                      <a:pt x="156" y="2"/>
                    </a:lnTo>
                    <a:lnTo>
                      <a:pt x="119" y="0"/>
                    </a:lnTo>
                    <a:lnTo>
                      <a:pt x="48" y="5"/>
                    </a:lnTo>
                    <a:lnTo>
                      <a:pt x="0" y="13"/>
                    </a:lnTo>
                  </a:path>
                </a:pathLst>
              </a:custGeom>
              <a:solidFill>
                <a:srgbClr val="40FF40"/>
              </a:solidFill>
              <a:ln w="12700" cap="rnd">
                <a:solidFill>
                  <a:srgbClr val="000000"/>
                </a:solidFill>
                <a:round/>
                <a:headEnd/>
                <a:tailEnd/>
              </a:ln>
            </p:spPr>
            <p:txBody>
              <a:bodyPr/>
              <a:lstStyle/>
              <a:p>
                <a:endParaRPr lang="tr-TR"/>
              </a:p>
            </p:txBody>
          </p:sp>
        </p:grpSp>
        <p:grpSp>
          <p:nvGrpSpPr>
            <p:cNvPr id="143042" name="Group 480"/>
            <p:cNvGrpSpPr>
              <a:grpSpLocks/>
            </p:cNvGrpSpPr>
            <p:nvPr/>
          </p:nvGrpSpPr>
          <p:grpSpPr bwMode="auto">
            <a:xfrm>
              <a:off x="4836" y="3787"/>
              <a:ext cx="293" cy="131"/>
              <a:chOff x="4836" y="3787"/>
              <a:chExt cx="293" cy="131"/>
            </a:xfrm>
          </p:grpSpPr>
          <p:grpSp>
            <p:nvGrpSpPr>
              <p:cNvPr id="143043" name="Group 481"/>
              <p:cNvGrpSpPr>
                <a:grpSpLocks/>
              </p:cNvGrpSpPr>
              <p:nvPr/>
            </p:nvGrpSpPr>
            <p:grpSpPr bwMode="auto">
              <a:xfrm>
                <a:off x="4836" y="3807"/>
                <a:ext cx="293" cy="111"/>
                <a:chOff x="4836" y="3807"/>
                <a:chExt cx="293" cy="111"/>
              </a:xfrm>
            </p:grpSpPr>
            <p:grpSp>
              <p:nvGrpSpPr>
                <p:cNvPr id="143044" name="Group 482"/>
                <p:cNvGrpSpPr>
                  <a:grpSpLocks/>
                </p:cNvGrpSpPr>
                <p:nvPr/>
              </p:nvGrpSpPr>
              <p:grpSpPr bwMode="auto">
                <a:xfrm>
                  <a:off x="4836" y="3807"/>
                  <a:ext cx="293" cy="111"/>
                  <a:chOff x="4836" y="3807"/>
                  <a:chExt cx="293" cy="111"/>
                </a:xfrm>
              </p:grpSpPr>
              <p:sp>
                <p:nvSpPr>
                  <p:cNvPr id="142762" name="Freeform 483"/>
                  <p:cNvSpPr>
                    <a:spLocks/>
                  </p:cNvSpPr>
                  <p:nvPr/>
                </p:nvSpPr>
                <p:spPr bwMode="auto">
                  <a:xfrm>
                    <a:off x="4836" y="3820"/>
                    <a:ext cx="148" cy="98"/>
                  </a:xfrm>
                  <a:custGeom>
                    <a:avLst/>
                    <a:gdLst>
                      <a:gd name="T0" fmla="*/ 147 w 148"/>
                      <a:gd name="T1" fmla="*/ 6 h 98"/>
                      <a:gd name="T2" fmla="*/ 147 w 148"/>
                      <a:gd name="T3" fmla="*/ 97 h 98"/>
                      <a:gd name="T4" fmla="*/ 0 w 148"/>
                      <a:gd name="T5" fmla="*/ 87 h 98"/>
                      <a:gd name="T6" fmla="*/ 0 w 148"/>
                      <a:gd name="T7" fmla="*/ 0 h 98"/>
                      <a:gd name="T8" fmla="*/ 147 w 148"/>
                      <a:gd name="T9" fmla="*/ 6 h 98"/>
                      <a:gd name="T10" fmla="*/ 0 60000 65536"/>
                      <a:gd name="T11" fmla="*/ 0 60000 65536"/>
                      <a:gd name="T12" fmla="*/ 0 60000 65536"/>
                      <a:gd name="T13" fmla="*/ 0 60000 65536"/>
                      <a:gd name="T14" fmla="*/ 0 60000 65536"/>
                      <a:gd name="T15" fmla="*/ 0 w 148"/>
                      <a:gd name="T16" fmla="*/ 0 h 98"/>
                      <a:gd name="T17" fmla="*/ 148 w 148"/>
                      <a:gd name="T18" fmla="*/ 98 h 98"/>
                    </a:gdLst>
                    <a:ahLst/>
                    <a:cxnLst>
                      <a:cxn ang="T10">
                        <a:pos x="T0" y="T1"/>
                      </a:cxn>
                      <a:cxn ang="T11">
                        <a:pos x="T2" y="T3"/>
                      </a:cxn>
                      <a:cxn ang="T12">
                        <a:pos x="T4" y="T5"/>
                      </a:cxn>
                      <a:cxn ang="T13">
                        <a:pos x="T6" y="T7"/>
                      </a:cxn>
                      <a:cxn ang="T14">
                        <a:pos x="T8" y="T9"/>
                      </a:cxn>
                    </a:cxnLst>
                    <a:rect l="T15" t="T16" r="T17" b="T18"/>
                    <a:pathLst>
                      <a:path w="148" h="98">
                        <a:moveTo>
                          <a:pt x="147" y="6"/>
                        </a:moveTo>
                        <a:lnTo>
                          <a:pt x="147" y="97"/>
                        </a:lnTo>
                        <a:lnTo>
                          <a:pt x="0" y="87"/>
                        </a:lnTo>
                        <a:lnTo>
                          <a:pt x="0" y="0"/>
                        </a:lnTo>
                        <a:lnTo>
                          <a:pt x="147" y="6"/>
                        </a:lnTo>
                      </a:path>
                    </a:pathLst>
                  </a:custGeom>
                  <a:solidFill>
                    <a:srgbClr val="C00000"/>
                  </a:solidFill>
                  <a:ln w="12700" cap="rnd">
                    <a:solidFill>
                      <a:srgbClr val="000000"/>
                    </a:solidFill>
                    <a:round/>
                    <a:headEnd/>
                    <a:tailEnd/>
                  </a:ln>
                </p:spPr>
                <p:txBody>
                  <a:bodyPr/>
                  <a:lstStyle/>
                  <a:p>
                    <a:endParaRPr lang="tr-TR"/>
                  </a:p>
                </p:txBody>
              </p:sp>
              <p:sp>
                <p:nvSpPr>
                  <p:cNvPr id="142763" name="Freeform 484"/>
                  <p:cNvSpPr>
                    <a:spLocks/>
                  </p:cNvSpPr>
                  <p:nvPr/>
                </p:nvSpPr>
                <p:spPr bwMode="auto">
                  <a:xfrm>
                    <a:off x="4983" y="3810"/>
                    <a:ext cx="146" cy="108"/>
                  </a:xfrm>
                  <a:custGeom>
                    <a:avLst/>
                    <a:gdLst>
                      <a:gd name="T0" fmla="*/ 0 w 146"/>
                      <a:gd name="T1" fmla="*/ 107 h 108"/>
                      <a:gd name="T2" fmla="*/ 0 w 146"/>
                      <a:gd name="T3" fmla="*/ 16 h 108"/>
                      <a:gd name="T4" fmla="*/ 145 w 146"/>
                      <a:gd name="T5" fmla="*/ 0 h 108"/>
                      <a:gd name="T6" fmla="*/ 145 w 146"/>
                      <a:gd name="T7" fmla="*/ 77 h 108"/>
                      <a:gd name="T8" fmla="*/ 0 w 146"/>
                      <a:gd name="T9" fmla="*/ 107 h 108"/>
                      <a:gd name="T10" fmla="*/ 0 60000 65536"/>
                      <a:gd name="T11" fmla="*/ 0 60000 65536"/>
                      <a:gd name="T12" fmla="*/ 0 60000 65536"/>
                      <a:gd name="T13" fmla="*/ 0 60000 65536"/>
                      <a:gd name="T14" fmla="*/ 0 60000 65536"/>
                      <a:gd name="T15" fmla="*/ 0 w 146"/>
                      <a:gd name="T16" fmla="*/ 0 h 108"/>
                      <a:gd name="T17" fmla="*/ 146 w 146"/>
                      <a:gd name="T18" fmla="*/ 108 h 108"/>
                    </a:gdLst>
                    <a:ahLst/>
                    <a:cxnLst>
                      <a:cxn ang="T10">
                        <a:pos x="T0" y="T1"/>
                      </a:cxn>
                      <a:cxn ang="T11">
                        <a:pos x="T2" y="T3"/>
                      </a:cxn>
                      <a:cxn ang="T12">
                        <a:pos x="T4" y="T5"/>
                      </a:cxn>
                      <a:cxn ang="T13">
                        <a:pos x="T6" y="T7"/>
                      </a:cxn>
                      <a:cxn ang="T14">
                        <a:pos x="T8" y="T9"/>
                      </a:cxn>
                    </a:cxnLst>
                    <a:rect l="T15" t="T16" r="T17" b="T18"/>
                    <a:pathLst>
                      <a:path w="146" h="108">
                        <a:moveTo>
                          <a:pt x="0" y="107"/>
                        </a:moveTo>
                        <a:lnTo>
                          <a:pt x="0" y="16"/>
                        </a:lnTo>
                        <a:lnTo>
                          <a:pt x="145" y="0"/>
                        </a:lnTo>
                        <a:lnTo>
                          <a:pt x="145" y="77"/>
                        </a:lnTo>
                        <a:lnTo>
                          <a:pt x="0" y="107"/>
                        </a:lnTo>
                      </a:path>
                    </a:pathLst>
                  </a:custGeom>
                  <a:solidFill>
                    <a:srgbClr val="A00000"/>
                  </a:solidFill>
                  <a:ln w="12700" cap="rnd">
                    <a:solidFill>
                      <a:srgbClr val="000000"/>
                    </a:solidFill>
                    <a:round/>
                    <a:headEnd/>
                    <a:tailEnd/>
                  </a:ln>
                </p:spPr>
                <p:txBody>
                  <a:bodyPr/>
                  <a:lstStyle/>
                  <a:p>
                    <a:endParaRPr lang="tr-TR"/>
                  </a:p>
                </p:txBody>
              </p:sp>
              <p:sp>
                <p:nvSpPr>
                  <p:cNvPr id="142764" name="Freeform 485"/>
                  <p:cNvSpPr>
                    <a:spLocks/>
                  </p:cNvSpPr>
                  <p:nvPr/>
                </p:nvSpPr>
                <p:spPr bwMode="auto">
                  <a:xfrm>
                    <a:off x="4836" y="3807"/>
                    <a:ext cx="293" cy="22"/>
                  </a:xfrm>
                  <a:custGeom>
                    <a:avLst/>
                    <a:gdLst>
                      <a:gd name="T0" fmla="*/ 0 w 293"/>
                      <a:gd name="T1" fmla="*/ 15 h 22"/>
                      <a:gd name="T2" fmla="*/ 150 w 293"/>
                      <a:gd name="T3" fmla="*/ 21 h 22"/>
                      <a:gd name="T4" fmla="*/ 292 w 293"/>
                      <a:gd name="T5" fmla="*/ 5 h 22"/>
                      <a:gd name="T6" fmla="*/ 146 w 293"/>
                      <a:gd name="T7" fmla="*/ 0 h 22"/>
                      <a:gd name="T8" fmla="*/ 0 w 293"/>
                      <a:gd name="T9" fmla="*/ 15 h 22"/>
                      <a:gd name="T10" fmla="*/ 0 60000 65536"/>
                      <a:gd name="T11" fmla="*/ 0 60000 65536"/>
                      <a:gd name="T12" fmla="*/ 0 60000 65536"/>
                      <a:gd name="T13" fmla="*/ 0 60000 65536"/>
                      <a:gd name="T14" fmla="*/ 0 60000 65536"/>
                      <a:gd name="T15" fmla="*/ 0 w 293"/>
                      <a:gd name="T16" fmla="*/ 0 h 22"/>
                      <a:gd name="T17" fmla="*/ 293 w 293"/>
                      <a:gd name="T18" fmla="*/ 22 h 22"/>
                    </a:gdLst>
                    <a:ahLst/>
                    <a:cxnLst>
                      <a:cxn ang="T10">
                        <a:pos x="T0" y="T1"/>
                      </a:cxn>
                      <a:cxn ang="T11">
                        <a:pos x="T2" y="T3"/>
                      </a:cxn>
                      <a:cxn ang="T12">
                        <a:pos x="T4" y="T5"/>
                      </a:cxn>
                      <a:cxn ang="T13">
                        <a:pos x="T6" y="T7"/>
                      </a:cxn>
                      <a:cxn ang="T14">
                        <a:pos x="T8" y="T9"/>
                      </a:cxn>
                    </a:cxnLst>
                    <a:rect l="T15" t="T16" r="T17" b="T18"/>
                    <a:pathLst>
                      <a:path w="293" h="22">
                        <a:moveTo>
                          <a:pt x="0" y="15"/>
                        </a:moveTo>
                        <a:lnTo>
                          <a:pt x="150" y="21"/>
                        </a:lnTo>
                        <a:lnTo>
                          <a:pt x="292" y="5"/>
                        </a:lnTo>
                        <a:lnTo>
                          <a:pt x="146" y="0"/>
                        </a:lnTo>
                        <a:lnTo>
                          <a:pt x="0" y="15"/>
                        </a:lnTo>
                      </a:path>
                    </a:pathLst>
                  </a:custGeom>
                  <a:solidFill>
                    <a:srgbClr val="FF0000"/>
                  </a:solidFill>
                  <a:ln w="12700" cap="rnd">
                    <a:solidFill>
                      <a:srgbClr val="000000"/>
                    </a:solidFill>
                    <a:round/>
                    <a:headEnd/>
                    <a:tailEnd/>
                  </a:ln>
                </p:spPr>
                <p:txBody>
                  <a:bodyPr/>
                  <a:lstStyle/>
                  <a:p>
                    <a:endParaRPr lang="tr-TR"/>
                  </a:p>
                </p:txBody>
              </p:sp>
            </p:grpSp>
            <p:sp>
              <p:nvSpPr>
                <p:cNvPr id="142759" name="Freeform 486"/>
                <p:cNvSpPr>
                  <a:spLocks/>
                </p:cNvSpPr>
                <p:nvPr/>
              </p:nvSpPr>
              <p:spPr bwMode="auto">
                <a:xfrm>
                  <a:off x="4885" y="3823"/>
                  <a:ext cx="41" cy="91"/>
                </a:xfrm>
                <a:custGeom>
                  <a:avLst/>
                  <a:gdLst>
                    <a:gd name="T0" fmla="*/ 40 w 41"/>
                    <a:gd name="T1" fmla="*/ 90 h 91"/>
                    <a:gd name="T2" fmla="*/ 40 w 41"/>
                    <a:gd name="T3" fmla="*/ 1 h 91"/>
                    <a:gd name="T4" fmla="*/ 0 w 41"/>
                    <a:gd name="T5" fmla="*/ 0 h 91"/>
                    <a:gd name="T6" fmla="*/ 0 w 41"/>
                    <a:gd name="T7" fmla="*/ 87 h 91"/>
                    <a:gd name="T8" fmla="*/ 40 w 41"/>
                    <a:gd name="T9" fmla="*/ 90 h 91"/>
                    <a:gd name="T10" fmla="*/ 0 60000 65536"/>
                    <a:gd name="T11" fmla="*/ 0 60000 65536"/>
                    <a:gd name="T12" fmla="*/ 0 60000 65536"/>
                    <a:gd name="T13" fmla="*/ 0 60000 65536"/>
                    <a:gd name="T14" fmla="*/ 0 60000 65536"/>
                    <a:gd name="T15" fmla="*/ 0 w 41"/>
                    <a:gd name="T16" fmla="*/ 0 h 91"/>
                    <a:gd name="T17" fmla="*/ 41 w 41"/>
                    <a:gd name="T18" fmla="*/ 91 h 91"/>
                  </a:gdLst>
                  <a:ahLst/>
                  <a:cxnLst>
                    <a:cxn ang="T10">
                      <a:pos x="T0" y="T1"/>
                    </a:cxn>
                    <a:cxn ang="T11">
                      <a:pos x="T2" y="T3"/>
                    </a:cxn>
                    <a:cxn ang="T12">
                      <a:pos x="T4" y="T5"/>
                    </a:cxn>
                    <a:cxn ang="T13">
                      <a:pos x="T6" y="T7"/>
                    </a:cxn>
                    <a:cxn ang="T14">
                      <a:pos x="T8" y="T9"/>
                    </a:cxn>
                  </a:cxnLst>
                  <a:rect l="T15" t="T16" r="T17" b="T18"/>
                  <a:pathLst>
                    <a:path w="41" h="91">
                      <a:moveTo>
                        <a:pt x="40" y="90"/>
                      </a:moveTo>
                      <a:lnTo>
                        <a:pt x="40" y="1"/>
                      </a:lnTo>
                      <a:lnTo>
                        <a:pt x="0" y="0"/>
                      </a:lnTo>
                      <a:lnTo>
                        <a:pt x="0" y="87"/>
                      </a:lnTo>
                      <a:lnTo>
                        <a:pt x="40" y="90"/>
                      </a:lnTo>
                    </a:path>
                  </a:pathLst>
                </a:custGeom>
                <a:solidFill>
                  <a:srgbClr val="00E0E0"/>
                </a:solidFill>
                <a:ln w="12700" cap="rnd">
                  <a:solidFill>
                    <a:srgbClr val="000000"/>
                  </a:solidFill>
                  <a:round/>
                  <a:headEnd/>
                  <a:tailEnd/>
                </a:ln>
              </p:spPr>
              <p:txBody>
                <a:bodyPr/>
                <a:lstStyle/>
                <a:p>
                  <a:endParaRPr lang="tr-TR"/>
                </a:p>
              </p:txBody>
            </p:sp>
            <p:sp>
              <p:nvSpPr>
                <p:cNvPr id="142760" name="Freeform 487"/>
                <p:cNvSpPr>
                  <a:spLocks/>
                </p:cNvSpPr>
                <p:nvPr/>
              </p:nvSpPr>
              <p:spPr bwMode="auto">
                <a:xfrm>
                  <a:off x="5043" y="3817"/>
                  <a:ext cx="37" cy="89"/>
                </a:xfrm>
                <a:custGeom>
                  <a:avLst/>
                  <a:gdLst>
                    <a:gd name="T0" fmla="*/ 0 w 37"/>
                    <a:gd name="T1" fmla="*/ 5 h 89"/>
                    <a:gd name="T2" fmla="*/ 0 w 37"/>
                    <a:gd name="T3" fmla="*/ 88 h 89"/>
                    <a:gd name="T4" fmla="*/ 36 w 37"/>
                    <a:gd name="T5" fmla="*/ 80 h 89"/>
                    <a:gd name="T6" fmla="*/ 36 w 37"/>
                    <a:gd name="T7" fmla="*/ 0 h 89"/>
                    <a:gd name="T8" fmla="*/ 0 w 37"/>
                    <a:gd name="T9" fmla="*/ 5 h 89"/>
                    <a:gd name="T10" fmla="*/ 0 60000 65536"/>
                    <a:gd name="T11" fmla="*/ 0 60000 65536"/>
                    <a:gd name="T12" fmla="*/ 0 60000 65536"/>
                    <a:gd name="T13" fmla="*/ 0 60000 65536"/>
                    <a:gd name="T14" fmla="*/ 0 60000 65536"/>
                    <a:gd name="T15" fmla="*/ 0 w 37"/>
                    <a:gd name="T16" fmla="*/ 0 h 89"/>
                    <a:gd name="T17" fmla="*/ 37 w 37"/>
                    <a:gd name="T18" fmla="*/ 89 h 89"/>
                  </a:gdLst>
                  <a:ahLst/>
                  <a:cxnLst>
                    <a:cxn ang="T10">
                      <a:pos x="T0" y="T1"/>
                    </a:cxn>
                    <a:cxn ang="T11">
                      <a:pos x="T2" y="T3"/>
                    </a:cxn>
                    <a:cxn ang="T12">
                      <a:pos x="T4" y="T5"/>
                    </a:cxn>
                    <a:cxn ang="T13">
                      <a:pos x="T6" y="T7"/>
                    </a:cxn>
                    <a:cxn ang="T14">
                      <a:pos x="T8" y="T9"/>
                    </a:cxn>
                  </a:cxnLst>
                  <a:rect l="T15" t="T16" r="T17" b="T18"/>
                  <a:pathLst>
                    <a:path w="37" h="89">
                      <a:moveTo>
                        <a:pt x="0" y="5"/>
                      </a:moveTo>
                      <a:lnTo>
                        <a:pt x="0" y="88"/>
                      </a:lnTo>
                      <a:lnTo>
                        <a:pt x="36" y="80"/>
                      </a:lnTo>
                      <a:lnTo>
                        <a:pt x="36" y="0"/>
                      </a:lnTo>
                      <a:lnTo>
                        <a:pt x="0" y="5"/>
                      </a:lnTo>
                    </a:path>
                  </a:pathLst>
                </a:custGeom>
                <a:solidFill>
                  <a:srgbClr val="00A0A0"/>
                </a:solidFill>
                <a:ln w="12700" cap="rnd">
                  <a:solidFill>
                    <a:srgbClr val="000000"/>
                  </a:solidFill>
                  <a:round/>
                  <a:headEnd/>
                  <a:tailEnd/>
                </a:ln>
              </p:spPr>
              <p:txBody>
                <a:bodyPr/>
                <a:lstStyle/>
                <a:p>
                  <a:endParaRPr lang="tr-TR"/>
                </a:p>
              </p:txBody>
            </p:sp>
            <p:sp>
              <p:nvSpPr>
                <p:cNvPr id="142761" name="Freeform 488"/>
                <p:cNvSpPr>
                  <a:spLocks/>
                </p:cNvSpPr>
                <p:nvPr/>
              </p:nvSpPr>
              <p:spPr bwMode="auto">
                <a:xfrm>
                  <a:off x="4884" y="3808"/>
                  <a:ext cx="198" cy="17"/>
                </a:xfrm>
                <a:custGeom>
                  <a:avLst/>
                  <a:gdLst>
                    <a:gd name="T0" fmla="*/ 41 w 198"/>
                    <a:gd name="T1" fmla="*/ 16 h 17"/>
                    <a:gd name="T2" fmla="*/ 105 w 198"/>
                    <a:gd name="T3" fmla="*/ 10 h 17"/>
                    <a:gd name="T4" fmla="*/ 161 w 198"/>
                    <a:gd name="T5" fmla="*/ 13 h 17"/>
                    <a:gd name="T6" fmla="*/ 197 w 198"/>
                    <a:gd name="T7" fmla="*/ 8 h 17"/>
                    <a:gd name="T8" fmla="*/ 144 w 198"/>
                    <a:gd name="T9" fmla="*/ 6 h 17"/>
                    <a:gd name="T10" fmla="*/ 182 w 198"/>
                    <a:gd name="T11" fmla="*/ 1 h 17"/>
                    <a:gd name="T12" fmla="*/ 139 w 198"/>
                    <a:gd name="T13" fmla="*/ 0 h 17"/>
                    <a:gd name="T14" fmla="*/ 106 w 198"/>
                    <a:gd name="T15" fmla="*/ 3 h 17"/>
                    <a:gd name="T16" fmla="*/ 68 w 198"/>
                    <a:gd name="T17" fmla="*/ 1 h 17"/>
                    <a:gd name="T18" fmla="*/ 34 w 198"/>
                    <a:gd name="T19" fmla="*/ 4 h 17"/>
                    <a:gd name="T20" fmla="*/ 78 w 198"/>
                    <a:gd name="T21" fmla="*/ 6 h 17"/>
                    <a:gd name="T22" fmla="*/ 0 w 198"/>
                    <a:gd name="T23" fmla="*/ 15 h 17"/>
                    <a:gd name="T24" fmla="*/ 41 w 198"/>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8"/>
                    <a:gd name="T40" fmla="*/ 0 h 17"/>
                    <a:gd name="T41" fmla="*/ 198 w 19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8" h="17">
                      <a:moveTo>
                        <a:pt x="41" y="16"/>
                      </a:moveTo>
                      <a:lnTo>
                        <a:pt x="105" y="10"/>
                      </a:lnTo>
                      <a:lnTo>
                        <a:pt x="161" y="13"/>
                      </a:lnTo>
                      <a:lnTo>
                        <a:pt x="197" y="8"/>
                      </a:lnTo>
                      <a:lnTo>
                        <a:pt x="144" y="6"/>
                      </a:lnTo>
                      <a:lnTo>
                        <a:pt x="182" y="1"/>
                      </a:lnTo>
                      <a:lnTo>
                        <a:pt x="139" y="0"/>
                      </a:lnTo>
                      <a:lnTo>
                        <a:pt x="106" y="3"/>
                      </a:lnTo>
                      <a:lnTo>
                        <a:pt x="68" y="1"/>
                      </a:lnTo>
                      <a:lnTo>
                        <a:pt x="34" y="4"/>
                      </a:lnTo>
                      <a:lnTo>
                        <a:pt x="78" y="6"/>
                      </a:lnTo>
                      <a:lnTo>
                        <a:pt x="0" y="15"/>
                      </a:lnTo>
                      <a:lnTo>
                        <a:pt x="41" y="16"/>
                      </a:lnTo>
                    </a:path>
                  </a:pathLst>
                </a:custGeom>
                <a:solidFill>
                  <a:srgbClr val="00FFFF"/>
                </a:solidFill>
                <a:ln w="12700" cap="rnd">
                  <a:solidFill>
                    <a:srgbClr val="000000"/>
                  </a:solidFill>
                  <a:round/>
                  <a:headEnd/>
                  <a:tailEnd/>
                </a:ln>
              </p:spPr>
              <p:txBody>
                <a:bodyPr/>
                <a:lstStyle/>
                <a:p>
                  <a:endParaRPr lang="tr-TR"/>
                </a:p>
              </p:txBody>
            </p:sp>
          </p:grpSp>
          <p:grpSp>
            <p:nvGrpSpPr>
              <p:cNvPr id="143045" name="Group 489"/>
              <p:cNvGrpSpPr>
                <a:grpSpLocks/>
              </p:cNvGrpSpPr>
              <p:nvPr/>
            </p:nvGrpSpPr>
            <p:grpSpPr bwMode="auto">
              <a:xfrm>
                <a:off x="4893" y="3787"/>
                <a:ext cx="156" cy="33"/>
                <a:chOff x="4893" y="3787"/>
                <a:chExt cx="156" cy="33"/>
              </a:xfrm>
            </p:grpSpPr>
            <p:sp>
              <p:nvSpPr>
                <p:cNvPr id="142752" name="Freeform 490"/>
                <p:cNvSpPr>
                  <a:spLocks/>
                </p:cNvSpPr>
                <p:nvPr/>
              </p:nvSpPr>
              <p:spPr bwMode="auto">
                <a:xfrm>
                  <a:off x="4987" y="3803"/>
                  <a:ext cx="62" cy="17"/>
                </a:xfrm>
                <a:custGeom>
                  <a:avLst/>
                  <a:gdLst>
                    <a:gd name="T0" fmla="*/ 10 w 62"/>
                    <a:gd name="T1" fmla="*/ 1 h 17"/>
                    <a:gd name="T2" fmla="*/ 4 w 62"/>
                    <a:gd name="T3" fmla="*/ 3 h 17"/>
                    <a:gd name="T4" fmla="*/ 2 w 62"/>
                    <a:gd name="T5" fmla="*/ 7 h 17"/>
                    <a:gd name="T6" fmla="*/ 0 w 62"/>
                    <a:gd name="T7" fmla="*/ 9 h 17"/>
                    <a:gd name="T8" fmla="*/ 1 w 62"/>
                    <a:gd name="T9" fmla="*/ 12 h 17"/>
                    <a:gd name="T10" fmla="*/ 24 w 62"/>
                    <a:gd name="T11" fmla="*/ 15 h 17"/>
                    <a:gd name="T12" fmla="*/ 33 w 62"/>
                    <a:gd name="T13" fmla="*/ 16 h 17"/>
                    <a:gd name="T14" fmla="*/ 44 w 62"/>
                    <a:gd name="T15" fmla="*/ 16 h 17"/>
                    <a:gd name="T16" fmla="*/ 54 w 62"/>
                    <a:gd name="T17" fmla="*/ 15 h 17"/>
                    <a:gd name="T18" fmla="*/ 59 w 62"/>
                    <a:gd name="T19" fmla="*/ 12 h 17"/>
                    <a:gd name="T20" fmla="*/ 61 w 62"/>
                    <a:gd name="T21" fmla="*/ 9 h 17"/>
                    <a:gd name="T22" fmla="*/ 60 w 62"/>
                    <a:gd name="T23" fmla="*/ 0 h 17"/>
                    <a:gd name="T24" fmla="*/ 10 w 62"/>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7"/>
                    <a:gd name="T41" fmla="*/ 62 w 62"/>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7">
                      <a:moveTo>
                        <a:pt x="10" y="1"/>
                      </a:moveTo>
                      <a:lnTo>
                        <a:pt x="4" y="3"/>
                      </a:lnTo>
                      <a:lnTo>
                        <a:pt x="2" y="7"/>
                      </a:lnTo>
                      <a:lnTo>
                        <a:pt x="0" y="9"/>
                      </a:lnTo>
                      <a:lnTo>
                        <a:pt x="1" y="12"/>
                      </a:lnTo>
                      <a:lnTo>
                        <a:pt x="24" y="15"/>
                      </a:lnTo>
                      <a:lnTo>
                        <a:pt x="33" y="16"/>
                      </a:lnTo>
                      <a:lnTo>
                        <a:pt x="44" y="16"/>
                      </a:lnTo>
                      <a:lnTo>
                        <a:pt x="54" y="15"/>
                      </a:lnTo>
                      <a:lnTo>
                        <a:pt x="59" y="12"/>
                      </a:lnTo>
                      <a:lnTo>
                        <a:pt x="61" y="9"/>
                      </a:lnTo>
                      <a:lnTo>
                        <a:pt x="60" y="0"/>
                      </a:lnTo>
                      <a:lnTo>
                        <a:pt x="10" y="1"/>
                      </a:lnTo>
                    </a:path>
                  </a:pathLst>
                </a:custGeom>
                <a:solidFill>
                  <a:srgbClr val="00C0C0"/>
                </a:solidFill>
                <a:ln w="12700" cap="rnd">
                  <a:solidFill>
                    <a:srgbClr val="000000"/>
                  </a:solidFill>
                  <a:round/>
                  <a:headEnd/>
                  <a:tailEnd/>
                </a:ln>
              </p:spPr>
              <p:txBody>
                <a:bodyPr/>
                <a:lstStyle/>
                <a:p>
                  <a:endParaRPr lang="tr-TR"/>
                </a:p>
              </p:txBody>
            </p:sp>
            <p:sp>
              <p:nvSpPr>
                <p:cNvPr id="142753" name="Freeform 491"/>
                <p:cNvSpPr>
                  <a:spLocks/>
                </p:cNvSpPr>
                <p:nvPr/>
              </p:nvSpPr>
              <p:spPr bwMode="auto">
                <a:xfrm>
                  <a:off x="4997" y="3798"/>
                  <a:ext cx="50" cy="11"/>
                </a:xfrm>
                <a:custGeom>
                  <a:avLst/>
                  <a:gdLst>
                    <a:gd name="T0" fmla="*/ 0 w 50"/>
                    <a:gd name="T1" fmla="*/ 6 h 11"/>
                    <a:gd name="T2" fmla="*/ 16 w 50"/>
                    <a:gd name="T3" fmla="*/ 9 h 11"/>
                    <a:gd name="T4" fmla="*/ 28 w 50"/>
                    <a:gd name="T5" fmla="*/ 10 h 11"/>
                    <a:gd name="T6" fmla="*/ 45 w 50"/>
                    <a:gd name="T7" fmla="*/ 8 h 11"/>
                    <a:gd name="T8" fmla="*/ 49 w 50"/>
                    <a:gd name="T9" fmla="*/ 6 h 11"/>
                    <a:gd name="T10" fmla="*/ 48 w 50"/>
                    <a:gd name="T11" fmla="*/ 3 h 11"/>
                    <a:gd name="T12" fmla="*/ 40 w 50"/>
                    <a:gd name="T13" fmla="*/ 1 h 11"/>
                    <a:gd name="T14" fmla="*/ 30 w 50"/>
                    <a:gd name="T15" fmla="*/ 0 h 11"/>
                    <a:gd name="T16" fmla="*/ 14 w 50"/>
                    <a:gd name="T17" fmla="*/ 2 h 11"/>
                    <a:gd name="T18" fmla="*/ 2 w 50"/>
                    <a:gd name="T19" fmla="*/ 3 h 11"/>
                    <a:gd name="T20" fmla="*/ 0 w 50"/>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1"/>
                    <a:gd name="T35" fmla="*/ 50 w 50"/>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1">
                      <a:moveTo>
                        <a:pt x="0" y="6"/>
                      </a:moveTo>
                      <a:lnTo>
                        <a:pt x="16" y="9"/>
                      </a:lnTo>
                      <a:lnTo>
                        <a:pt x="28" y="10"/>
                      </a:lnTo>
                      <a:lnTo>
                        <a:pt x="45" y="8"/>
                      </a:lnTo>
                      <a:lnTo>
                        <a:pt x="49" y="6"/>
                      </a:lnTo>
                      <a:lnTo>
                        <a:pt x="48" y="3"/>
                      </a:lnTo>
                      <a:lnTo>
                        <a:pt x="40" y="1"/>
                      </a:lnTo>
                      <a:lnTo>
                        <a:pt x="30" y="0"/>
                      </a:lnTo>
                      <a:lnTo>
                        <a:pt x="14" y="2"/>
                      </a:lnTo>
                      <a:lnTo>
                        <a:pt x="2" y="3"/>
                      </a:lnTo>
                      <a:lnTo>
                        <a:pt x="0" y="6"/>
                      </a:lnTo>
                    </a:path>
                  </a:pathLst>
                </a:custGeom>
                <a:solidFill>
                  <a:srgbClr val="00A0A0"/>
                </a:solidFill>
                <a:ln w="12700" cap="rnd">
                  <a:solidFill>
                    <a:srgbClr val="000000"/>
                  </a:solidFill>
                  <a:round/>
                  <a:headEnd/>
                  <a:tailEnd/>
                </a:ln>
              </p:spPr>
              <p:txBody>
                <a:bodyPr/>
                <a:lstStyle/>
                <a:p>
                  <a:endParaRPr lang="tr-TR"/>
                </a:p>
              </p:txBody>
            </p:sp>
            <p:sp>
              <p:nvSpPr>
                <p:cNvPr id="142754" name="Freeform 492"/>
                <p:cNvSpPr>
                  <a:spLocks/>
                </p:cNvSpPr>
                <p:nvPr/>
              </p:nvSpPr>
              <p:spPr bwMode="auto">
                <a:xfrm>
                  <a:off x="4893" y="3787"/>
                  <a:ext cx="79" cy="23"/>
                </a:xfrm>
                <a:custGeom>
                  <a:avLst/>
                  <a:gdLst>
                    <a:gd name="T0" fmla="*/ 59 w 79"/>
                    <a:gd name="T1" fmla="*/ 22 h 23"/>
                    <a:gd name="T2" fmla="*/ 0 w 79"/>
                    <a:gd name="T3" fmla="*/ 9 h 23"/>
                    <a:gd name="T4" fmla="*/ 4 w 79"/>
                    <a:gd name="T5" fmla="*/ 5 h 23"/>
                    <a:gd name="T6" fmla="*/ 10 w 79"/>
                    <a:gd name="T7" fmla="*/ 2 h 23"/>
                    <a:gd name="T8" fmla="*/ 18 w 79"/>
                    <a:gd name="T9" fmla="*/ 0 h 23"/>
                    <a:gd name="T10" fmla="*/ 25 w 79"/>
                    <a:gd name="T11" fmla="*/ 0 h 23"/>
                    <a:gd name="T12" fmla="*/ 34 w 79"/>
                    <a:gd name="T13" fmla="*/ 0 h 23"/>
                    <a:gd name="T14" fmla="*/ 41 w 79"/>
                    <a:gd name="T15" fmla="*/ 1 h 23"/>
                    <a:gd name="T16" fmla="*/ 49 w 79"/>
                    <a:gd name="T17" fmla="*/ 3 h 23"/>
                    <a:gd name="T18" fmla="*/ 59 w 79"/>
                    <a:gd name="T19" fmla="*/ 7 h 23"/>
                    <a:gd name="T20" fmla="*/ 78 w 79"/>
                    <a:gd name="T21" fmla="*/ 16 h 23"/>
                    <a:gd name="T22" fmla="*/ 59 w 79"/>
                    <a:gd name="T23" fmla="*/ 22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23"/>
                    <a:gd name="T38" fmla="*/ 79 w 79"/>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23">
                      <a:moveTo>
                        <a:pt x="59" y="22"/>
                      </a:moveTo>
                      <a:lnTo>
                        <a:pt x="0" y="9"/>
                      </a:lnTo>
                      <a:lnTo>
                        <a:pt x="4" y="5"/>
                      </a:lnTo>
                      <a:lnTo>
                        <a:pt x="10" y="2"/>
                      </a:lnTo>
                      <a:lnTo>
                        <a:pt x="18" y="0"/>
                      </a:lnTo>
                      <a:lnTo>
                        <a:pt x="25" y="0"/>
                      </a:lnTo>
                      <a:lnTo>
                        <a:pt x="34" y="0"/>
                      </a:lnTo>
                      <a:lnTo>
                        <a:pt x="41" y="1"/>
                      </a:lnTo>
                      <a:lnTo>
                        <a:pt x="49" y="3"/>
                      </a:lnTo>
                      <a:lnTo>
                        <a:pt x="59" y="7"/>
                      </a:lnTo>
                      <a:lnTo>
                        <a:pt x="78" y="16"/>
                      </a:lnTo>
                      <a:lnTo>
                        <a:pt x="59" y="22"/>
                      </a:lnTo>
                    </a:path>
                  </a:pathLst>
                </a:custGeom>
                <a:solidFill>
                  <a:srgbClr val="00C0C0"/>
                </a:solidFill>
                <a:ln w="12700" cap="rnd">
                  <a:solidFill>
                    <a:srgbClr val="000000"/>
                  </a:solidFill>
                  <a:round/>
                  <a:headEnd/>
                  <a:tailEnd/>
                </a:ln>
              </p:spPr>
              <p:txBody>
                <a:bodyPr/>
                <a:lstStyle/>
                <a:p>
                  <a:endParaRPr lang="tr-TR"/>
                </a:p>
              </p:txBody>
            </p:sp>
            <p:sp>
              <p:nvSpPr>
                <p:cNvPr id="142755" name="Freeform 493"/>
                <p:cNvSpPr>
                  <a:spLocks/>
                </p:cNvSpPr>
                <p:nvPr/>
              </p:nvSpPr>
              <p:spPr bwMode="auto">
                <a:xfrm>
                  <a:off x="4955" y="3802"/>
                  <a:ext cx="45" cy="16"/>
                </a:xfrm>
                <a:custGeom>
                  <a:avLst/>
                  <a:gdLst>
                    <a:gd name="T0" fmla="*/ 11 w 45"/>
                    <a:gd name="T1" fmla="*/ 15 h 16"/>
                    <a:gd name="T2" fmla="*/ 0 w 45"/>
                    <a:gd name="T3" fmla="*/ 9 h 16"/>
                    <a:gd name="T4" fmla="*/ 0 w 45"/>
                    <a:gd name="T5" fmla="*/ 6 h 16"/>
                    <a:gd name="T6" fmla="*/ 3 w 45"/>
                    <a:gd name="T7" fmla="*/ 2 h 16"/>
                    <a:gd name="T8" fmla="*/ 9 w 45"/>
                    <a:gd name="T9" fmla="*/ 0 h 16"/>
                    <a:gd name="T10" fmla="*/ 44 w 45"/>
                    <a:gd name="T11" fmla="*/ 0 h 16"/>
                    <a:gd name="T12" fmla="*/ 36 w 45"/>
                    <a:gd name="T13" fmla="*/ 5 h 16"/>
                    <a:gd name="T14" fmla="*/ 31 w 45"/>
                    <a:gd name="T15" fmla="*/ 9 h 16"/>
                    <a:gd name="T16" fmla="*/ 33 w 45"/>
                    <a:gd name="T17" fmla="*/ 13 h 16"/>
                    <a:gd name="T18" fmla="*/ 27 w 45"/>
                    <a:gd name="T19" fmla="*/ 15 h 16"/>
                    <a:gd name="T20" fmla="*/ 11 w 45"/>
                    <a:gd name="T21" fmla="*/ 15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6"/>
                    <a:gd name="T35" fmla="*/ 45 w 45"/>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6">
                      <a:moveTo>
                        <a:pt x="11" y="15"/>
                      </a:moveTo>
                      <a:lnTo>
                        <a:pt x="0" y="9"/>
                      </a:lnTo>
                      <a:lnTo>
                        <a:pt x="0" y="6"/>
                      </a:lnTo>
                      <a:lnTo>
                        <a:pt x="3" y="2"/>
                      </a:lnTo>
                      <a:lnTo>
                        <a:pt x="9" y="0"/>
                      </a:lnTo>
                      <a:lnTo>
                        <a:pt x="44" y="0"/>
                      </a:lnTo>
                      <a:lnTo>
                        <a:pt x="36" y="5"/>
                      </a:lnTo>
                      <a:lnTo>
                        <a:pt x="31" y="9"/>
                      </a:lnTo>
                      <a:lnTo>
                        <a:pt x="33" y="13"/>
                      </a:lnTo>
                      <a:lnTo>
                        <a:pt x="27" y="15"/>
                      </a:lnTo>
                      <a:lnTo>
                        <a:pt x="11" y="15"/>
                      </a:lnTo>
                    </a:path>
                  </a:pathLst>
                </a:custGeom>
                <a:solidFill>
                  <a:srgbClr val="00C0C0"/>
                </a:solidFill>
                <a:ln w="12700" cap="rnd">
                  <a:solidFill>
                    <a:srgbClr val="000000"/>
                  </a:solidFill>
                  <a:round/>
                  <a:headEnd/>
                  <a:tailEnd/>
                </a:ln>
              </p:spPr>
              <p:txBody>
                <a:bodyPr/>
                <a:lstStyle/>
                <a:p>
                  <a:endParaRPr lang="tr-TR"/>
                </a:p>
              </p:txBody>
            </p:sp>
            <p:sp>
              <p:nvSpPr>
                <p:cNvPr id="142756" name="Freeform 494"/>
                <p:cNvSpPr>
                  <a:spLocks/>
                </p:cNvSpPr>
                <p:nvPr/>
              </p:nvSpPr>
              <p:spPr bwMode="auto">
                <a:xfrm>
                  <a:off x="4893" y="3793"/>
                  <a:ext cx="63" cy="18"/>
                </a:xfrm>
                <a:custGeom>
                  <a:avLst/>
                  <a:gdLst>
                    <a:gd name="T0" fmla="*/ 62 w 63"/>
                    <a:gd name="T1" fmla="*/ 17 h 18"/>
                    <a:gd name="T2" fmla="*/ 49 w 63"/>
                    <a:gd name="T3" fmla="*/ 8 h 18"/>
                    <a:gd name="T4" fmla="*/ 39 w 63"/>
                    <a:gd name="T5" fmla="*/ 5 h 18"/>
                    <a:gd name="T6" fmla="*/ 29 w 63"/>
                    <a:gd name="T7" fmla="*/ 2 h 18"/>
                    <a:gd name="T8" fmla="*/ 20 w 63"/>
                    <a:gd name="T9" fmla="*/ 1 h 18"/>
                    <a:gd name="T10" fmla="*/ 11 w 63"/>
                    <a:gd name="T11" fmla="*/ 0 h 18"/>
                    <a:gd name="T12" fmla="*/ 4 w 63"/>
                    <a:gd name="T13" fmla="*/ 1 h 18"/>
                    <a:gd name="T14" fmla="*/ 0 w 63"/>
                    <a:gd name="T15" fmla="*/ 3 h 18"/>
                    <a:gd name="T16" fmla="*/ 0 w 63"/>
                    <a:gd name="T17" fmla="*/ 5 h 18"/>
                    <a:gd name="T18" fmla="*/ 1 w 63"/>
                    <a:gd name="T19" fmla="*/ 8 h 18"/>
                    <a:gd name="T20" fmla="*/ 6 w 63"/>
                    <a:gd name="T21" fmla="*/ 11 h 18"/>
                    <a:gd name="T22" fmla="*/ 16 w 63"/>
                    <a:gd name="T23" fmla="*/ 14 h 18"/>
                    <a:gd name="T24" fmla="*/ 24 w 63"/>
                    <a:gd name="T25" fmla="*/ 15 h 18"/>
                    <a:gd name="T26" fmla="*/ 32 w 63"/>
                    <a:gd name="T27" fmla="*/ 15 h 18"/>
                    <a:gd name="T28" fmla="*/ 42 w 63"/>
                    <a:gd name="T29" fmla="*/ 14 h 18"/>
                    <a:gd name="T30" fmla="*/ 51 w 63"/>
                    <a:gd name="T31" fmla="*/ 16 h 18"/>
                    <a:gd name="T32" fmla="*/ 62 w 63"/>
                    <a:gd name="T33" fmla="*/ 1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8"/>
                    <a:gd name="T53" fmla="*/ 63 w 63"/>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8">
                      <a:moveTo>
                        <a:pt x="62" y="17"/>
                      </a:moveTo>
                      <a:lnTo>
                        <a:pt x="49" y="8"/>
                      </a:lnTo>
                      <a:lnTo>
                        <a:pt x="39" y="5"/>
                      </a:lnTo>
                      <a:lnTo>
                        <a:pt x="29" y="2"/>
                      </a:lnTo>
                      <a:lnTo>
                        <a:pt x="20" y="1"/>
                      </a:lnTo>
                      <a:lnTo>
                        <a:pt x="11" y="0"/>
                      </a:lnTo>
                      <a:lnTo>
                        <a:pt x="4" y="1"/>
                      </a:lnTo>
                      <a:lnTo>
                        <a:pt x="0" y="3"/>
                      </a:lnTo>
                      <a:lnTo>
                        <a:pt x="0" y="5"/>
                      </a:lnTo>
                      <a:lnTo>
                        <a:pt x="1" y="8"/>
                      </a:lnTo>
                      <a:lnTo>
                        <a:pt x="6" y="11"/>
                      </a:lnTo>
                      <a:lnTo>
                        <a:pt x="16" y="14"/>
                      </a:lnTo>
                      <a:lnTo>
                        <a:pt x="24" y="15"/>
                      </a:lnTo>
                      <a:lnTo>
                        <a:pt x="32" y="15"/>
                      </a:lnTo>
                      <a:lnTo>
                        <a:pt x="42" y="14"/>
                      </a:lnTo>
                      <a:lnTo>
                        <a:pt x="51" y="16"/>
                      </a:lnTo>
                      <a:lnTo>
                        <a:pt x="62" y="17"/>
                      </a:lnTo>
                    </a:path>
                  </a:pathLst>
                </a:custGeom>
                <a:solidFill>
                  <a:srgbClr val="00A0A0"/>
                </a:solidFill>
                <a:ln w="12700" cap="rnd">
                  <a:solidFill>
                    <a:srgbClr val="000000"/>
                  </a:solidFill>
                  <a:round/>
                  <a:headEnd/>
                  <a:tailEnd/>
                </a:ln>
              </p:spPr>
              <p:txBody>
                <a:bodyPr/>
                <a:lstStyle/>
                <a:p>
                  <a:endParaRPr lang="tr-TR"/>
                </a:p>
              </p:txBody>
            </p:sp>
            <p:sp>
              <p:nvSpPr>
                <p:cNvPr id="142757" name="Freeform 495"/>
                <p:cNvSpPr>
                  <a:spLocks/>
                </p:cNvSpPr>
                <p:nvPr/>
              </p:nvSpPr>
              <p:spPr bwMode="auto">
                <a:xfrm>
                  <a:off x="4976" y="3802"/>
                  <a:ext cx="9" cy="16"/>
                </a:xfrm>
                <a:custGeom>
                  <a:avLst/>
                  <a:gdLst>
                    <a:gd name="T0" fmla="*/ 8 w 9"/>
                    <a:gd name="T1" fmla="*/ 0 h 16"/>
                    <a:gd name="T2" fmla="*/ 1 w 9"/>
                    <a:gd name="T3" fmla="*/ 3 h 16"/>
                    <a:gd name="T4" fmla="*/ 0 w 9"/>
                    <a:gd name="T5" fmla="*/ 6 h 16"/>
                    <a:gd name="T6" fmla="*/ 0 w 9"/>
                    <a:gd name="T7" fmla="*/ 8 h 16"/>
                    <a:gd name="T8" fmla="*/ 2 w 9"/>
                    <a:gd name="T9" fmla="*/ 10 h 16"/>
                    <a:gd name="T10" fmla="*/ 7 w 9"/>
                    <a:gd name="T11" fmla="*/ 15 h 16"/>
                    <a:gd name="T12" fmla="*/ 0 60000 65536"/>
                    <a:gd name="T13" fmla="*/ 0 60000 65536"/>
                    <a:gd name="T14" fmla="*/ 0 60000 65536"/>
                    <a:gd name="T15" fmla="*/ 0 60000 65536"/>
                    <a:gd name="T16" fmla="*/ 0 60000 65536"/>
                    <a:gd name="T17" fmla="*/ 0 60000 65536"/>
                    <a:gd name="T18" fmla="*/ 0 w 9"/>
                    <a:gd name="T19" fmla="*/ 0 h 16"/>
                    <a:gd name="T20" fmla="*/ 9 w 9"/>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9" h="16">
                      <a:moveTo>
                        <a:pt x="8" y="0"/>
                      </a:moveTo>
                      <a:lnTo>
                        <a:pt x="1" y="3"/>
                      </a:lnTo>
                      <a:lnTo>
                        <a:pt x="0" y="6"/>
                      </a:lnTo>
                      <a:lnTo>
                        <a:pt x="0" y="8"/>
                      </a:lnTo>
                      <a:lnTo>
                        <a:pt x="2" y="10"/>
                      </a:lnTo>
                      <a:lnTo>
                        <a:pt x="7" y="15"/>
                      </a:lnTo>
                    </a:path>
                  </a:pathLst>
                </a:custGeom>
                <a:noFill/>
                <a:ln w="12700" cap="rnd">
                  <a:solidFill>
                    <a:srgbClr val="000000"/>
                  </a:solidFill>
                  <a:round/>
                  <a:headEnd/>
                  <a:tailEnd/>
                </a:ln>
              </p:spPr>
              <p:txBody>
                <a:bodyPr/>
                <a:lstStyle/>
                <a:p>
                  <a:endParaRPr lang="tr-TR"/>
                </a:p>
              </p:txBody>
            </p:sp>
          </p:grpSp>
        </p:grpSp>
      </p:grpSp>
      <p:grpSp>
        <p:nvGrpSpPr>
          <p:cNvPr id="143053" name="Group 496"/>
          <p:cNvGrpSpPr>
            <a:grpSpLocks/>
          </p:cNvGrpSpPr>
          <p:nvPr/>
        </p:nvGrpSpPr>
        <p:grpSpPr bwMode="auto">
          <a:xfrm>
            <a:off x="4067175" y="5516563"/>
            <a:ext cx="1160463" cy="819150"/>
            <a:chOff x="2439" y="4032"/>
            <a:chExt cx="804" cy="585"/>
          </a:xfrm>
        </p:grpSpPr>
        <p:grpSp>
          <p:nvGrpSpPr>
            <p:cNvPr id="143055" name="Group 497"/>
            <p:cNvGrpSpPr>
              <a:grpSpLocks/>
            </p:cNvGrpSpPr>
            <p:nvPr/>
          </p:nvGrpSpPr>
          <p:grpSpPr bwMode="auto">
            <a:xfrm>
              <a:off x="2439" y="4032"/>
              <a:ext cx="405" cy="286"/>
              <a:chOff x="2439" y="4032"/>
              <a:chExt cx="405" cy="286"/>
            </a:xfrm>
          </p:grpSpPr>
          <p:sp>
            <p:nvSpPr>
              <p:cNvPr id="142482" name="Freeform 498"/>
              <p:cNvSpPr>
                <a:spLocks/>
              </p:cNvSpPr>
              <p:nvPr/>
            </p:nvSpPr>
            <p:spPr bwMode="auto">
              <a:xfrm>
                <a:off x="2494" y="4032"/>
                <a:ext cx="328" cy="286"/>
              </a:xfrm>
              <a:custGeom>
                <a:avLst/>
                <a:gdLst>
                  <a:gd name="T0" fmla="*/ 287 w 328"/>
                  <a:gd name="T1" fmla="*/ 197 h 286"/>
                  <a:gd name="T2" fmla="*/ 224 w 328"/>
                  <a:gd name="T3" fmla="*/ 143 h 286"/>
                  <a:gd name="T4" fmla="*/ 200 w 328"/>
                  <a:gd name="T5" fmla="*/ 94 h 286"/>
                  <a:gd name="T6" fmla="*/ 187 w 328"/>
                  <a:gd name="T7" fmla="*/ 48 h 286"/>
                  <a:gd name="T8" fmla="*/ 186 w 328"/>
                  <a:gd name="T9" fmla="*/ 73 h 286"/>
                  <a:gd name="T10" fmla="*/ 172 w 328"/>
                  <a:gd name="T11" fmla="*/ 61 h 286"/>
                  <a:gd name="T12" fmla="*/ 146 w 328"/>
                  <a:gd name="T13" fmla="*/ 16 h 286"/>
                  <a:gd name="T14" fmla="*/ 139 w 328"/>
                  <a:gd name="T15" fmla="*/ 20 h 286"/>
                  <a:gd name="T16" fmla="*/ 156 w 328"/>
                  <a:gd name="T17" fmla="*/ 64 h 286"/>
                  <a:gd name="T18" fmla="*/ 170 w 328"/>
                  <a:gd name="T19" fmla="*/ 102 h 286"/>
                  <a:gd name="T20" fmla="*/ 165 w 328"/>
                  <a:gd name="T21" fmla="*/ 105 h 286"/>
                  <a:gd name="T22" fmla="*/ 135 w 328"/>
                  <a:gd name="T23" fmla="*/ 74 h 286"/>
                  <a:gd name="T24" fmla="*/ 102 w 328"/>
                  <a:gd name="T25" fmla="*/ 50 h 286"/>
                  <a:gd name="T26" fmla="*/ 53 w 328"/>
                  <a:gd name="T27" fmla="*/ 37 h 286"/>
                  <a:gd name="T28" fmla="*/ 83 w 328"/>
                  <a:gd name="T29" fmla="*/ 52 h 286"/>
                  <a:gd name="T30" fmla="*/ 115 w 328"/>
                  <a:gd name="T31" fmla="*/ 76 h 286"/>
                  <a:gd name="T32" fmla="*/ 143 w 328"/>
                  <a:gd name="T33" fmla="*/ 105 h 286"/>
                  <a:gd name="T34" fmla="*/ 164 w 328"/>
                  <a:gd name="T35" fmla="*/ 143 h 286"/>
                  <a:gd name="T36" fmla="*/ 133 w 328"/>
                  <a:gd name="T37" fmla="*/ 114 h 286"/>
                  <a:gd name="T38" fmla="*/ 105 w 328"/>
                  <a:gd name="T39" fmla="*/ 100 h 286"/>
                  <a:gd name="T40" fmla="*/ 70 w 328"/>
                  <a:gd name="T41" fmla="*/ 92 h 286"/>
                  <a:gd name="T42" fmla="*/ 28 w 328"/>
                  <a:gd name="T43" fmla="*/ 98 h 286"/>
                  <a:gd name="T44" fmla="*/ 15 w 328"/>
                  <a:gd name="T45" fmla="*/ 124 h 286"/>
                  <a:gd name="T46" fmla="*/ 36 w 328"/>
                  <a:gd name="T47" fmla="*/ 103 h 286"/>
                  <a:gd name="T48" fmla="*/ 74 w 328"/>
                  <a:gd name="T49" fmla="*/ 103 h 286"/>
                  <a:gd name="T50" fmla="*/ 104 w 328"/>
                  <a:gd name="T51" fmla="*/ 121 h 286"/>
                  <a:gd name="T52" fmla="*/ 95 w 328"/>
                  <a:gd name="T53" fmla="*/ 130 h 286"/>
                  <a:gd name="T54" fmla="*/ 61 w 328"/>
                  <a:gd name="T55" fmla="*/ 124 h 286"/>
                  <a:gd name="T56" fmla="*/ 61 w 328"/>
                  <a:gd name="T57" fmla="*/ 132 h 286"/>
                  <a:gd name="T58" fmla="*/ 91 w 328"/>
                  <a:gd name="T59" fmla="*/ 143 h 286"/>
                  <a:gd name="T60" fmla="*/ 74 w 328"/>
                  <a:gd name="T61" fmla="*/ 151 h 286"/>
                  <a:gd name="T62" fmla="*/ 37 w 328"/>
                  <a:gd name="T63" fmla="*/ 151 h 286"/>
                  <a:gd name="T64" fmla="*/ 46 w 328"/>
                  <a:gd name="T65" fmla="*/ 156 h 286"/>
                  <a:gd name="T66" fmla="*/ 56 w 328"/>
                  <a:gd name="T67" fmla="*/ 165 h 286"/>
                  <a:gd name="T68" fmla="*/ 23 w 328"/>
                  <a:gd name="T69" fmla="*/ 179 h 286"/>
                  <a:gd name="T70" fmla="*/ 36 w 328"/>
                  <a:gd name="T71" fmla="*/ 181 h 286"/>
                  <a:gd name="T72" fmla="*/ 73 w 328"/>
                  <a:gd name="T73" fmla="*/ 179 h 286"/>
                  <a:gd name="T74" fmla="*/ 114 w 328"/>
                  <a:gd name="T75" fmla="*/ 188 h 286"/>
                  <a:gd name="T76" fmla="*/ 118 w 328"/>
                  <a:gd name="T77" fmla="*/ 198 h 286"/>
                  <a:gd name="T78" fmla="*/ 112 w 328"/>
                  <a:gd name="T79" fmla="*/ 204 h 286"/>
                  <a:gd name="T80" fmla="*/ 91 w 328"/>
                  <a:gd name="T81" fmla="*/ 221 h 286"/>
                  <a:gd name="T82" fmla="*/ 159 w 328"/>
                  <a:gd name="T83" fmla="*/ 214 h 286"/>
                  <a:gd name="T84" fmla="*/ 200 w 328"/>
                  <a:gd name="T85" fmla="*/ 235 h 286"/>
                  <a:gd name="T86" fmla="*/ 327 w 328"/>
                  <a:gd name="T87" fmla="*/ 221 h 2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8"/>
                  <a:gd name="T133" fmla="*/ 0 h 286"/>
                  <a:gd name="T134" fmla="*/ 328 w 328"/>
                  <a:gd name="T135" fmla="*/ 286 h 2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8" h="286">
                    <a:moveTo>
                      <a:pt x="327" y="221"/>
                    </a:moveTo>
                    <a:lnTo>
                      <a:pt x="287" y="197"/>
                    </a:lnTo>
                    <a:lnTo>
                      <a:pt x="244" y="167"/>
                    </a:lnTo>
                    <a:lnTo>
                      <a:pt x="224" y="143"/>
                    </a:lnTo>
                    <a:lnTo>
                      <a:pt x="208" y="116"/>
                    </a:lnTo>
                    <a:lnTo>
                      <a:pt x="200" y="94"/>
                    </a:lnTo>
                    <a:lnTo>
                      <a:pt x="195" y="74"/>
                    </a:lnTo>
                    <a:lnTo>
                      <a:pt x="187" y="48"/>
                    </a:lnTo>
                    <a:lnTo>
                      <a:pt x="187" y="60"/>
                    </a:lnTo>
                    <a:lnTo>
                      <a:pt x="186" y="73"/>
                    </a:lnTo>
                    <a:lnTo>
                      <a:pt x="183" y="86"/>
                    </a:lnTo>
                    <a:lnTo>
                      <a:pt x="172" y="61"/>
                    </a:lnTo>
                    <a:lnTo>
                      <a:pt x="160" y="36"/>
                    </a:lnTo>
                    <a:lnTo>
                      <a:pt x="146" y="16"/>
                    </a:lnTo>
                    <a:lnTo>
                      <a:pt x="128" y="0"/>
                    </a:lnTo>
                    <a:lnTo>
                      <a:pt x="139" y="20"/>
                    </a:lnTo>
                    <a:lnTo>
                      <a:pt x="149" y="44"/>
                    </a:lnTo>
                    <a:lnTo>
                      <a:pt x="156" y="64"/>
                    </a:lnTo>
                    <a:lnTo>
                      <a:pt x="164" y="84"/>
                    </a:lnTo>
                    <a:lnTo>
                      <a:pt x="170" y="102"/>
                    </a:lnTo>
                    <a:lnTo>
                      <a:pt x="180" y="126"/>
                    </a:lnTo>
                    <a:lnTo>
                      <a:pt x="165" y="105"/>
                    </a:lnTo>
                    <a:lnTo>
                      <a:pt x="153" y="91"/>
                    </a:lnTo>
                    <a:lnTo>
                      <a:pt x="135" y="74"/>
                    </a:lnTo>
                    <a:lnTo>
                      <a:pt x="119" y="62"/>
                    </a:lnTo>
                    <a:lnTo>
                      <a:pt x="102" y="50"/>
                    </a:lnTo>
                    <a:lnTo>
                      <a:pt x="87" y="44"/>
                    </a:lnTo>
                    <a:lnTo>
                      <a:pt x="53" y="37"/>
                    </a:lnTo>
                    <a:lnTo>
                      <a:pt x="71" y="44"/>
                    </a:lnTo>
                    <a:lnTo>
                      <a:pt x="83" y="52"/>
                    </a:lnTo>
                    <a:lnTo>
                      <a:pt x="100" y="62"/>
                    </a:lnTo>
                    <a:lnTo>
                      <a:pt x="115" y="76"/>
                    </a:lnTo>
                    <a:lnTo>
                      <a:pt x="131" y="91"/>
                    </a:lnTo>
                    <a:lnTo>
                      <a:pt x="143" y="105"/>
                    </a:lnTo>
                    <a:lnTo>
                      <a:pt x="155" y="121"/>
                    </a:lnTo>
                    <a:lnTo>
                      <a:pt x="164" y="143"/>
                    </a:lnTo>
                    <a:lnTo>
                      <a:pt x="148" y="126"/>
                    </a:lnTo>
                    <a:lnTo>
                      <a:pt x="133" y="114"/>
                    </a:lnTo>
                    <a:lnTo>
                      <a:pt x="121" y="106"/>
                    </a:lnTo>
                    <a:lnTo>
                      <a:pt x="105" y="100"/>
                    </a:lnTo>
                    <a:lnTo>
                      <a:pt x="87" y="95"/>
                    </a:lnTo>
                    <a:lnTo>
                      <a:pt x="70" y="92"/>
                    </a:lnTo>
                    <a:lnTo>
                      <a:pt x="50" y="93"/>
                    </a:lnTo>
                    <a:lnTo>
                      <a:pt x="28" y="98"/>
                    </a:lnTo>
                    <a:lnTo>
                      <a:pt x="17" y="108"/>
                    </a:lnTo>
                    <a:lnTo>
                      <a:pt x="15" y="124"/>
                    </a:lnTo>
                    <a:lnTo>
                      <a:pt x="26" y="108"/>
                    </a:lnTo>
                    <a:lnTo>
                      <a:pt x="36" y="103"/>
                    </a:lnTo>
                    <a:lnTo>
                      <a:pt x="53" y="100"/>
                    </a:lnTo>
                    <a:lnTo>
                      <a:pt x="74" y="103"/>
                    </a:lnTo>
                    <a:lnTo>
                      <a:pt x="91" y="110"/>
                    </a:lnTo>
                    <a:lnTo>
                      <a:pt x="104" y="121"/>
                    </a:lnTo>
                    <a:lnTo>
                      <a:pt x="111" y="134"/>
                    </a:lnTo>
                    <a:lnTo>
                      <a:pt x="95" y="130"/>
                    </a:lnTo>
                    <a:lnTo>
                      <a:pt x="75" y="125"/>
                    </a:lnTo>
                    <a:lnTo>
                      <a:pt x="61" y="124"/>
                    </a:lnTo>
                    <a:lnTo>
                      <a:pt x="40" y="127"/>
                    </a:lnTo>
                    <a:lnTo>
                      <a:pt x="61" y="132"/>
                    </a:lnTo>
                    <a:lnTo>
                      <a:pt x="78" y="137"/>
                    </a:lnTo>
                    <a:lnTo>
                      <a:pt x="91" y="143"/>
                    </a:lnTo>
                    <a:lnTo>
                      <a:pt x="107" y="153"/>
                    </a:lnTo>
                    <a:lnTo>
                      <a:pt x="74" y="151"/>
                    </a:lnTo>
                    <a:lnTo>
                      <a:pt x="53" y="151"/>
                    </a:lnTo>
                    <a:lnTo>
                      <a:pt x="37" y="151"/>
                    </a:lnTo>
                    <a:lnTo>
                      <a:pt x="0" y="158"/>
                    </a:lnTo>
                    <a:lnTo>
                      <a:pt x="46" y="156"/>
                    </a:lnTo>
                    <a:lnTo>
                      <a:pt x="74" y="161"/>
                    </a:lnTo>
                    <a:lnTo>
                      <a:pt x="56" y="165"/>
                    </a:lnTo>
                    <a:lnTo>
                      <a:pt x="40" y="171"/>
                    </a:lnTo>
                    <a:lnTo>
                      <a:pt x="23" y="179"/>
                    </a:lnTo>
                    <a:lnTo>
                      <a:pt x="11" y="187"/>
                    </a:lnTo>
                    <a:lnTo>
                      <a:pt x="36" y="181"/>
                    </a:lnTo>
                    <a:lnTo>
                      <a:pt x="54" y="178"/>
                    </a:lnTo>
                    <a:lnTo>
                      <a:pt x="73" y="179"/>
                    </a:lnTo>
                    <a:lnTo>
                      <a:pt x="94" y="182"/>
                    </a:lnTo>
                    <a:lnTo>
                      <a:pt x="114" y="188"/>
                    </a:lnTo>
                    <a:lnTo>
                      <a:pt x="135" y="195"/>
                    </a:lnTo>
                    <a:lnTo>
                      <a:pt x="118" y="198"/>
                    </a:lnTo>
                    <a:lnTo>
                      <a:pt x="70" y="208"/>
                    </a:lnTo>
                    <a:lnTo>
                      <a:pt x="112" y="204"/>
                    </a:lnTo>
                    <a:lnTo>
                      <a:pt x="134" y="206"/>
                    </a:lnTo>
                    <a:lnTo>
                      <a:pt x="91" y="221"/>
                    </a:lnTo>
                    <a:lnTo>
                      <a:pt x="135" y="213"/>
                    </a:lnTo>
                    <a:lnTo>
                      <a:pt x="159" y="214"/>
                    </a:lnTo>
                    <a:lnTo>
                      <a:pt x="180" y="223"/>
                    </a:lnTo>
                    <a:lnTo>
                      <a:pt x="200" y="235"/>
                    </a:lnTo>
                    <a:lnTo>
                      <a:pt x="291" y="285"/>
                    </a:lnTo>
                    <a:lnTo>
                      <a:pt x="327" y="221"/>
                    </a:lnTo>
                  </a:path>
                </a:pathLst>
              </a:custGeom>
              <a:solidFill>
                <a:srgbClr val="00E0E0"/>
              </a:solidFill>
              <a:ln w="12700" cap="rnd">
                <a:solidFill>
                  <a:srgbClr val="00C0C0"/>
                </a:solidFill>
                <a:round/>
                <a:headEnd/>
                <a:tailEnd/>
              </a:ln>
            </p:spPr>
            <p:txBody>
              <a:bodyPr/>
              <a:lstStyle/>
              <a:p>
                <a:endParaRPr lang="tr-TR"/>
              </a:p>
            </p:txBody>
          </p:sp>
          <p:grpSp>
            <p:nvGrpSpPr>
              <p:cNvPr id="143059" name="Group 499"/>
              <p:cNvGrpSpPr>
                <a:grpSpLocks/>
              </p:cNvGrpSpPr>
              <p:nvPr/>
            </p:nvGrpSpPr>
            <p:grpSpPr bwMode="auto">
              <a:xfrm>
                <a:off x="2439" y="4032"/>
                <a:ext cx="142" cy="108"/>
                <a:chOff x="2439" y="4032"/>
                <a:chExt cx="142" cy="108"/>
              </a:xfrm>
            </p:grpSpPr>
            <p:sp>
              <p:nvSpPr>
                <p:cNvPr id="142743" name="Freeform 500"/>
                <p:cNvSpPr>
                  <a:spLocks/>
                </p:cNvSpPr>
                <p:nvPr/>
              </p:nvSpPr>
              <p:spPr bwMode="auto">
                <a:xfrm>
                  <a:off x="2439" y="4032"/>
                  <a:ext cx="117" cy="92"/>
                </a:xfrm>
                <a:custGeom>
                  <a:avLst/>
                  <a:gdLst>
                    <a:gd name="T0" fmla="*/ 115 w 117"/>
                    <a:gd name="T1" fmla="*/ 28 h 92"/>
                    <a:gd name="T2" fmla="*/ 116 w 117"/>
                    <a:gd name="T3" fmla="*/ 17 h 92"/>
                    <a:gd name="T4" fmla="*/ 114 w 117"/>
                    <a:gd name="T5" fmla="*/ 9 h 92"/>
                    <a:gd name="T6" fmla="*/ 108 w 117"/>
                    <a:gd name="T7" fmla="*/ 3 h 92"/>
                    <a:gd name="T8" fmla="*/ 97 w 117"/>
                    <a:gd name="T9" fmla="*/ 0 h 92"/>
                    <a:gd name="T10" fmla="*/ 81 w 117"/>
                    <a:gd name="T11" fmla="*/ 0 h 92"/>
                    <a:gd name="T12" fmla="*/ 63 w 117"/>
                    <a:gd name="T13" fmla="*/ 1 h 92"/>
                    <a:gd name="T14" fmla="*/ 47 w 117"/>
                    <a:gd name="T15" fmla="*/ 5 h 92"/>
                    <a:gd name="T16" fmla="*/ 34 w 117"/>
                    <a:gd name="T17" fmla="*/ 10 h 92"/>
                    <a:gd name="T18" fmla="*/ 24 w 117"/>
                    <a:gd name="T19" fmla="*/ 17 h 92"/>
                    <a:gd name="T20" fmla="*/ 14 w 117"/>
                    <a:gd name="T21" fmla="*/ 27 h 92"/>
                    <a:gd name="T22" fmla="*/ 6 w 117"/>
                    <a:gd name="T23" fmla="*/ 38 h 92"/>
                    <a:gd name="T24" fmla="*/ 2 w 117"/>
                    <a:gd name="T25" fmla="*/ 50 h 92"/>
                    <a:gd name="T26" fmla="*/ 0 w 117"/>
                    <a:gd name="T27" fmla="*/ 60 h 92"/>
                    <a:gd name="T28" fmla="*/ 2 w 117"/>
                    <a:gd name="T29" fmla="*/ 68 h 92"/>
                    <a:gd name="T30" fmla="*/ 4 w 117"/>
                    <a:gd name="T31" fmla="*/ 78 h 92"/>
                    <a:gd name="T32" fmla="*/ 10 w 117"/>
                    <a:gd name="T33" fmla="*/ 85 h 92"/>
                    <a:gd name="T34" fmla="*/ 16 w 117"/>
                    <a:gd name="T35" fmla="*/ 88 h 92"/>
                    <a:gd name="T36" fmla="*/ 26 w 117"/>
                    <a:gd name="T37" fmla="*/ 91 h 92"/>
                    <a:gd name="T38" fmla="*/ 38 w 117"/>
                    <a:gd name="T39" fmla="*/ 88 h 92"/>
                    <a:gd name="T40" fmla="*/ 115 w 117"/>
                    <a:gd name="T41" fmla="*/ 28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92"/>
                    <a:gd name="T65" fmla="*/ 117 w 117"/>
                    <a:gd name="T66" fmla="*/ 92 h 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92">
                      <a:moveTo>
                        <a:pt x="115" y="28"/>
                      </a:moveTo>
                      <a:lnTo>
                        <a:pt x="116" y="17"/>
                      </a:lnTo>
                      <a:lnTo>
                        <a:pt x="114" y="9"/>
                      </a:lnTo>
                      <a:lnTo>
                        <a:pt x="108" y="3"/>
                      </a:lnTo>
                      <a:lnTo>
                        <a:pt x="97" y="0"/>
                      </a:lnTo>
                      <a:lnTo>
                        <a:pt x="81" y="0"/>
                      </a:lnTo>
                      <a:lnTo>
                        <a:pt x="63" y="1"/>
                      </a:lnTo>
                      <a:lnTo>
                        <a:pt x="47" y="5"/>
                      </a:lnTo>
                      <a:lnTo>
                        <a:pt x="34" y="10"/>
                      </a:lnTo>
                      <a:lnTo>
                        <a:pt x="24" y="17"/>
                      </a:lnTo>
                      <a:lnTo>
                        <a:pt x="14" y="27"/>
                      </a:lnTo>
                      <a:lnTo>
                        <a:pt x="6" y="38"/>
                      </a:lnTo>
                      <a:lnTo>
                        <a:pt x="2" y="50"/>
                      </a:lnTo>
                      <a:lnTo>
                        <a:pt x="0" y="60"/>
                      </a:lnTo>
                      <a:lnTo>
                        <a:pt x="2" y="68"/>
                      </a:lnTo>
                      <a:lnTo>
                        <a:pt x="4" y="78"/>
                      </a:lnTo>
                      <a:lnTo>
                        <a:pt x="10" y="85"/>
                      </a:lnTo>
                      <a:lnTo>
                        <a:pt x="16" y="88"/>
                      </a:lnTo>
                      <a:lnTo>
                        <a:pt x="26" y="91"/>
                      </a:lnTo>
                      <a:lnTo>
                        <a:pt x="38" y="88"/>
                      </a:lnTo>
                      <a:lnTo>
                        <a:pt x="115" y="28"/>
                      </a:lnTo>
                    </a:path>
                  </a:pathLst>
                </a:custGeom>
                <a:solidFill>
                  <a:srgbClr val="E08000"/>
                </a:solidFill>
                <a:ln w="12700" cap="rnd">
                  <a:solidFill>
                    <a:srgbClr val="000000"/>
                  </a:solidFill>
                  <a:round/>
                  <a:headEnd/>
                  <a:tailEnd/>
                </a:ln>
              </p:spPr>
              <p:txBody>
                <a:bodyPr/>
                <a:lstStyle/>
                <a:p>
                  <a:endParaRPr lang="tr-TR"/>
                </a:p>
              </p:txBody>
            </p:sp>
            <p:sp>
              <p:nvSpPr>
                <p:cNvPr id="142744" name="Freeform 501"/>
                <p:cNvSpPr>
                  <a:spLocks/>
                </p:cNvSpPr>
                <p:nvPr/>
              </p:nvSpPr>
              <p:spPr bwMode="auto">
                <a:xfrm>
                  <a:off x="2497" y="4071"/>
                  <a:ext cx="84" cy="69"/>
                </a:xfrm>
                <a:custGeom>
                  <a:avLst/>
                  <a:gdLst>
                    <a:gd name="T0" fmla="*/ 4 w 84"/>
                    <a:gd name="T1" fmla="*/ 67 h 69"/>
                    <a:gd name="T2" fmla="*/ 13 w 84"/>
                    <a:gd name="T3" fmla="*/ 68 h 69"/>
                    <a:gd name="T4" fmla="*/ 23 w 84"/>
                    <a:gd name="T5" fmla="*/ 67 h 69"/>
                    <a:gd name="T6" fmla="*/ 34 w 84"/>
                    <a:gd name="T7" fmla="*/ 64 h 69"/>
                    <a:gd name="T8" fmla="*/ 43 w 84"/>
                    <a:gd name="T9" fmla="*/ 60 h 69"/>
                    <a:gd name="T10" fmla="*/ 53 w 84"/>
                    <a:gd name="T11" fmla="*/ 55 h 69"/>
                    <a:gd name="T12" fmla="*/ 62 w 84"/>
                    <a:gd name="T13" fmla="*/ 48 h 69"/>
                    <a:gd name="T14" fmla="*/ 69 w 84"/>
                    <a:gd name="T15" fmla="*/ 41 h 69"/>
                    <a:gd name="T16" fmla="*/ 76 w 84"/>
                    <a:gd name="T17" fmla="*/ 32 h 69"/>
                    <a:gd name="T18" fmla="*/ 81 w 84"/>
                    <a:gd name="T19" fmla="*/ 22 h 69"/>
                    <a:gd name="T20" fmla="*/ 82 w 84"/>
                    <a:gd name="T21" fmla="*/ 15 h 69"/>
                    <a:gd name="T22" fmla="*/ 83 w 84"/>
                    <a:gd name="T23" fmla="*/ 7 h 69"/>
                    <a:gd name="T24" fmla="*/ 80 w 84"/>
                    <a:gd name="T25" fmla="*/ 0 h 69"/>
                    <a:gd name="T26" fmla="*/ 49 w 84"/>
                    <a:gd name="T27" fmla="*/ 3 h 69"/>
                    <a:gd name="T28" fmla="*/ 14 w 84"/>
                    <a:gd name="T29" fmla="*/ 14 h 69"/>
                    <a:gd name="T30" fmla="*/ 0 w 84"/>
                    <a:gd name="T31" fmla="*/ 44 h 69"/>
                    <a:gd name="T32" fmla="*/ 4 w 84"/>
                    <a:gd name="T33" fmla="*/ 67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69"/>
                    <a:gd name="T53" fmla="*/ 84 w 84"/>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69">
                      <a:moveTo>
                        <a:pt x="4" y="67"/>
                      </a:moveTo>
                      <a:lnTo>
                        <a:pt x="13" y="68"/>
                      </a:lnTo>
                      <a:lnTo>
                        <a:pt x="23" y="67"/>
                      </a:lnTo>
                      <a:lnTo>
                        <a:pt x="34" y="64"/>
                      </a:lnTo>
                      <a:lnTo>
                        <a:pt x="43" y="60"/>
                      </a:lnTo>
                      <a:lnTo>
                        <a:pt x="53" y="55"/>
                      </a:lnTo>
                      <a:lnTo>
                        <a:pt x="62" y="48"/>
                      </a:lnTo>
                      <a:lnTo>
                        <a:pt x="69" y="41"/>
                      </a:lnTo>
                      <a:lnTo>
                        <a:pt x="76" y="32"/>
                      </a:lnTo>
                      <a:lnTo>
                        <a:pt x="81" y="22"/>
                      </a:lnTo>
                      <a:lnTo>
                        <a:pt x="82" y="15"/>
                      </a:lnTo>
                      <a:lnTo>
                        <a:pt x="83" y="7"/>
                      </a:lnTo>
                      <a:lnTo>
                        <a:pt x="80" y="0"/>
                      </a:lnTo>
                      <a:lnTo>
                        <a:pt x="49" y="3"/>
                      </a:lnTo>
                      <a:lnTo>
                        <a:pt x="14" y="14"/>
                      </a:lnTo>
                      <a:lnTo>
                        <a:pt x="0" y="44"/>
                      </a:lnTo>
                      <a:lnTo>
                        <a:pt x="4" y="67"/>
                      </a:lnTo>
                    </a:path>
                  </a:pathLst>
                </a:custGeom>
                <a:solidFill>
                  <a:srgbClr val="FFA040"/>
                </a:solidFill>
                <a:ln w="12700" cap="rnd">
                  <a:solidFill>
                    <a:srgbClr val="000000"/>
                  </a:solidFill>
                  <a:round/>
                  <a:headEnd/>
                  <a:tailEnd/>
                </a:ln>
              </p:spPr>
              <p:txBody>
                <a:bodyPr/>
                <a:lstStyle/>
                <a:p>
                  <a:endParaRPr lang="tr-TR"/>
                </a:p>
              </p:txBody>
            </p:sp>
            <p:sp>
              <p:nvSpPr>
                <p:cNvPr id="142745" name="Freeform 502"/>
                <p:cNvSpPr>
                  <a:spLocks/>
                </p:cNvSpPr>
                <p:nvPr/>
              </p:nvSpPr>
              <p:spPr bwMode="auto">
                <a:xfrm>
                  <a:off x="2469" y="4054"/>
                  <a:ext cx="110" cy="85"/>
                </a:xfrm>
                <a:custGeom>
                  <a:avLst/>
                  <a:gdLst>
                    <a:gd name="T0" fmla="*/ 81 w 110"/>
                    <a:gd name="T1" fmla="*/ 0 h 85"/>
                    <a:gd name="T2" fmla="*/ 68 w 110"/>
                    <a:gd name="T3" fmla="*/ 0 h 85"/>
                    <a:gd name="T4" fmla="*/ 53 w 110"/>
                    <a:gd name="T5" fmla="*/ 2 h 85"/>
                    <a:gd name="T6" fmla="*/ 41 w 110"/>
                    <a:gd name="T7" fmla="*/ 5 h 85"/>
                    <a:gd name="T8" fmla="*/ 30 w 110"/>
                    <a:gd name="T9" fmla="*/ 9 h 85"/>
                    <a:gd name="T10" fmla="*/ 20 w 110"/>
                    <a:gd name="T11" fmla="*/ 15 h 85"/>
                    <a:gd name="T12" fmla="*/ 12 w 110"/>
                    <a:gd name="T13" fmla="*/ 22 h 85"/>
                    <a:gd name="T14" fmla="*/ 6 w 110"/>
                    <a:gd name="T15" fmla="*/ 29 h 85"/>
                    <a:gd name="T16" fmla="*/ 2 w 110"/>
                    <a:gd name="T17" fmla="*/ 37 h 85"/>
                    <a:gd name="T18" fmla="*/ 0 w 110"/>
                    <a:gd name="T19" fmla="*/ 45 h 85"/>
                    <a:gd name="T20" fmla="*/ 0 w 110"/>
                    <a:gd name="T21" fmla="*/ 53 h 85"/>
                    <a:gd name="T22" fmla="*/ 1 w 110"/>
                    <a:gd name="T23" fmla="*/ 63 h 85"/>
                    <a:gd name="T24" fmla="*/ 31 w 110"/>
                    <a:gd name="T25" fmla="*/ 84 h 85"/>
                    <a:gd name="T26" fmla="*/ 33 w 110"/>
                    <a:gd name="T27" fmla="*/ 72 h 85"/>
                    <a:gd name="T28" fmla="*/ 37 w 110"/>
                    <a:gd name="T29" fmla="*/ 63 h 85"/>
                    <a:gd name="T30" fmla="*/ 44 w 110"/>
                    <a:gd name="T31" fmla="*/ 51 h 85"/>
                    <a:gd name="T32" fmla="*/ 53 w 110"/>
                    <a:gd name="T33" fmla="*/ 42 h 85"/>
                    <a:gd name="T34" fmla="*/ 65 w 110"/>
                    <a:gd name="T35" fmla="*/ 33 h 85"/>
                    <a:gd name="T36" fmla="*/ 81 w 110"/>
                    <a:gd name="T37" fmla="*/ 24 h 85"/>
                    <a:gd name="T38" fmla="*/ 94 w 110"/>
                    <a:gd name="T39" fmla="*/ 20 h 85"/>
                    <a:gd name="T40" fmla="*/ 109 w 110"/>
                    <a:gd name="T41" fmla="*/ 17 h 85"/>
                    <a:gd name="T42" fmla="*/ 81 w 110"/>
                    <a:gd name="T43" fmla="*/ 0 h 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0"/>
                    <a:gd name="T67" fmla="*/ 0 h 85"/>
                    <a:gd name="T68" fmla="*/ 110 w 110"/>
                    <a:gd name="T69" fmla="*/ 85 h 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0" h="85">
                      <a:moveTo>
                        <a:pt x="81" y="0"/>
                      </a:moveTo>
                      <a:lnTo>
                        <a:pt x="68" y="0"/>
                      </a:lnTo>
                      <a:lnTo>
                        <a:pt x="53" y="2"/>
                      </a:lnTo>
                      <a:lnTo>
                        <a:pt x="41" y="5"/>
                      </a:lnTo>
                      <a:lnTo>
                        <a:pt x="30" y="9"/>
                      </a:lnTo>
                      <a:lnTo>
                        <a:pt x="20" y="15"/>
                      </a:lnTo>
                      <a:lnTo>
                        <a:pt x="12" y="22"/>
                      </a:lnTo>
                      <a:lnTo>
                        <a:pt x="6" y="29"/>
                      </a:lnTo>
                      <a:lnTo>
                        <a:pt x="2" y="37"/>
                      </a:lnTo>
                      <a:lnTo>
                        <a:pt x="0" y="45"/>
                      </a:lnTo>
                      <a:lnTo>
                        <a:pt x="0" y="53"/>
                      </a:lnTo>
                      <a:lnTo>
                        <a:pt x="1" y="63"/>
                      </a:lnTo>
                      <a:lnTo>
                        <a:pt x="31" y="84"/>
                      </a:lnTo>
                      <a:lnTo>
                        <a:pt x="33" y="72"/>
                      </a:lnTo>
                      <a:lnTo>
                        <a:pt x="37" y="63"/>
                      </a:lnTo>
                      <a:lnTo>
                        <a:pt x="44" y="51"/>
                      </a:lnTo>
                      <a:lnTo>
                        <a:pt x="53" y="42"/>
                      </a:lnTo>
                      <a:lnTo>
                        <a:pt x="65" y="33"/>
                      </a:lnTo>
                      <a:lnTo>
                        <a:pt x="81" y="24"/>
                      </a:lnTo>
                      <a:lnTo>
                        <a:pt x="94" y="20"/>
                      </a:lnTo>
                      <a:lnTo>
                        <a:pt x="109" y="17"/>
                      </a:lnTo>
                      <a:lnTo>
                        <a:pt x="81" y="0"/>
                      </a:lnTo>
                    </a:path>
                  </a:pathLst>
                </a:custGeom>
                <a:solidFill>
                  <a:srgbClr val="FF8000"/>
                </a:solidFill>
                <a:ln w="12700" cap="rnd">
                  <a:solidFill>
                    <a:srgbClr val="000000"/>
                  </a:solidFill>
                  <a:round/>
                  <a:headEnd/>
                  <a:tailEnd/>
                </a:ln>
              </p:spPr>
              <p:txBody>
                <a:bodyPr/>
                <a:lstStyle/>
                <a:p>
                  <a:endParaRPr lang="tr-TR"/>
                </a:p>
              </p:txBody>
            </p:sp>
          </p:grpSp>
          <p:grpSp>
            <p:nvGrpSpPr>
              <p:cNvPr id="143060" name="Group 503"/>
              <p:cNvGrpSpPr>
                <a:grpSpLocks/>
              </p:cNvGrpSpPr>
              <p:nvPr/>
            </p:nvGrpSpPr>
            <p:grpSpPr bwMode="auto">
              <a:xfrm>
                <a:off x="2481" y="4055"/>
                <a:ext cx="363" cy="234"/>
                <a:chOff x="2481" y="4055"/>
                <a:chExt cx="363" cy="234"/>
              </a:xfrm>
            </p:grpSpPr>
            <p:grpSp>
              <p:nvGrpSpPr>
                <p:cNvPr id="143061" name="Group 504"/>
                <p:cNvGrpSpPr>
                  <a:grpSpLocks/>
                </p:cNvGrpSpPr>
                <p:nvPr/>
              </p:nvGrpSpPr>
              <p:grpSpPr bwMode="auto">
                <a:xfrm>
                  <a:off x="2654" y="4217"/>
                  <a:ext cx="33" cy="28"/>
                  <a:chOff x="2654" y="4217"/>
                  <a:chExt cx="33" cy="28"/>
                </a:xfrm>
              </p:grpSpPr>
              <p:sp>
                <p:nvSpPr>
                  <p:cNvPr id="142738" name="Oval 505"/>
                  <p:cNvSpPr>
                    <a:spLocks noChangeArrowheads="1"/>
                  </p:cNvSpPr>
                  <p:nvPr/>
                </p:nvSpPr>
                <p:spPr bwMode="auto">
                  <a:xfrm>
                    <a:off x="2654" y="4217"/>
                    <a:ext cx="33" cy="28"/>
                  </a:xfrm>
                  <a:prstGeom prst="ellipse">
                    <a:avLst/>
                  </a:prstGeom>
                  <a:solidFill>
                    <a:srgbClr val="80FFFF"/>
                  </a:solidFill>
                  <a:ln w="12700">
                    <a:noFill/>
                    <a:round/>
                    <a:headEnd/>
                    <a:tailEnd/>
                  </a:ln>
                </p:spPr>
                <p:txBody>
                  <a:bodyPr wrap="none" anchor="ctr"/>
                  <a:lstStyle/>
                  <a:p>
                    <a:endParaRPr lang="tr-TR"/>
                  </a:p>
                </p:txBody>
              </p:sp>
              <p:sp>
                <p:nvSpPr>
                  <p:cNvPr id="142739" name="Oval 506"/>
                  <p:cNvSpPr>
                    <a:spLocks noChangeArrowheads="1"/>
                  </p:cNvSpPr>
                  <p:nvPr/>
                </p:nvSpPr>
                <p:spPr bwMode="auto">
                  <a:xfrm>
                    <a:off x="2657" y="4219"/>
                    <a:ext cx="23" cy="20"/>
                  </a:xfrm>
                  <a:prstGeom prst="ellipse">
                    <a:avLst/>
                  </a:prstGeom>
                  <a:solidFill>
                    <a:srgbClr val="00E0E0"/>
                  </a:solidFill>
                  <a:ln w="12700">
                    <a:noFill/>
                    <a:round/>
                    <a:headEnd/>
                    <a:tailEnd/>
                  </a:ln>
                </p:spPr>
                <p:txBody>
                  <a:bodyPr wrap="none" anchor="ctr"/>
                  <a:lstStyle/>
                  <a:p>
                    <a:endParaRPr lang="tr-TR"/>
                  </a:p>
                </p:txBody>
              </p:sp>
              <p:sp>
                <p:nvSpPr>
                  <p:cNvPr id="142740" name="Oval 507"/>
                  <p:cNvSpPr>
                    <a:spLocks noChangeArrowheads="1"/>
                  </p:cNvSpPr>
                  <p:nvPr/>
                </p:nvSpPr>
                <p:spPr bwMode="auto">
                  <a:xfrm>
                    <a:off x="2660" y="4219"/>
                    <a:ext cx="24" cy="24"/>
                  </a:xfrm>
                  <a:prstGeom prst="ellipse">
                    <a:avLst/>
                  </a:prstGeom>
                  <a:solidFill>
                    <a:srgbClr val="80FFFF"/>
                  </a:solidFill>
                  <a:ln w="12700">
                    <a:noFill/>
                    <a:round/>
                    <a:headEnd/>
                    <a:tailEnd/>
                  </a:ln>
                </p:spPr>
                <p:txBody>
                  <a:bodyPr wrap="none" anchor="ctr"/>
                  <a:lstStyle/>
                  <a:p>
                    <a:endParaRPr lang="tr-TR"/>
                  </a:p>
                </p:txBody>
              </p:sp>
              <p:sp>
                <p:nvSpPr>
                  <p:cNvPr id="142741" name="Oval 508"/>
                  <p:cNvSpPr>
                    <a:spLocks noChangeArrowheads="1"/>
                  </p:cNvSpPr>
                  <p:nvPr/>
                </p:nvSpPr>
                <p:spPr bwMode="auto">
                  <a:xfrm>
                    <a:off x="2670" y="4222"/>
                    <a:ext cx="12" cy="13"/>
                  </a:xfrm>
                  <a:prstGeom prst="ellipse">
                    <a:avLst/>
                  </a:prstGeom>
                  <a:solidFill>
                    <a:srgbClr val="C0FFFF"/>
                  </a:solidFill>
                  <a:ln w="12700">
                    <a:noFill/>
                    <a:round/>
                    <a:headEnd/>
                    <a:tailEnd/>
                  </a:ln>
                </p:spPr>
                <p:txBody>
                  <a:bodyPr wrap="none" anchor="ctr"/>
                  <a:lstStyle/>
                  <a:p>
                    <a:endParaRPr lang="tr-TR"/>
                  </a:p>
                </p:txBody>
              </p:sp>
              <p:sp>
                <p:nvSpPr>
                  <p:cNvPr id="142742" name="Oval 509"/>
                  <p:cNvSpPr>
                    <a:spLocks noChangeArrowheads="1"/>
                  </p:cNvSpPr>
                  <p:nvPr/>
                </p:nvSpPr>
                <p:spPr bwMode="auto">
                  <a:xfrm>
                    <a:off x="2679" y="4227"/>
                    <a:ext cx="1" cy="1"/>
                  </a:xfrm>
                  <a:prstGeom prst="ellipse">
                    <a:avLst/>
                  </a:prstGeom>
                  <a:solidFill>
                    <a:srgbClr val="FFFFFF"/>
                  </a:solidFill>
                  <a:ln w="12700">
                    <a:noFill/>
                    <a:round/>
                    <a:headEnd/>
                    <a:tailEnd/>
                  </a:ln>
                </p:spPr>
                <p:txBody>
                  <a:bodyPr wrap="none" anchor="ctr"/>
                  <a:lstStyle/>
                  <a:p>
                    <a:endParaRPr lang="tr-TR"/>
                  </a:p>
                </p:txBody>
              </p:sp>
            </p:grpSp>
            <p:grpSp>
              <p:nvGrpSpPr>
                <p:cNvPr id="143062" name="Group 510"/>
                <p:cNvGrpSpPr>
                  <a:grpSpLocks/>
                </p:cNvGrpSpPr>
                <p:nvPr/>
              </p:nvGrpSpPr>
              <p:grpSpPr bwMode="auto">
                <a:xfrm>
                  <a:off x="2637" y="4182"/>
                  <a:ext cx="33" cy="28"/>
                  <a:chOff x="2637" y="4182"/>
                  <a:chExt cx="33" cy="28"/>
                </a:xfrm>
              </p:grpSpPr>
              <p:sp>
                <p:nvSpPr>
                  <p:cNvPr id="142733" name="Oval 511"/>
                  <p:cNvSpPr>
                    <a:spLocks noChangeArrowheads="1"/>
                  </p:cNvSpPr>
                  <p:nvPr/>
                </p:nvSpPr>
                <p:spPr bwMode="auto">
                  <a:xfrm>
                    <a:off x="2637" y="4182"/>
                    <a:ext cx="33" cy="28"/>
                  </a:xfrm>
                  <a:prstGeom prst="ellipse">
                    <a:avLst/>
                  </a:prstGeom>
                  <a:solidFill>
                    <a:srgbClr val="80FFFF"/>
                  </a:solidFill>
                  <a:ln w="12700">
                    <a:noFill/>
                    <a:round/>
                    <a:headEnd/>
                    <a:tailEnd/>
                  </a:ln>
                </p:spPr>
                <p:txBody>
                  <a:bodyPr wrap="none" anchor="ctr"/>
                  <a:lstStyle/>
                  <a:p>
                    <a:endParaRPr lang="tr-TR"/>
                  </a:p>
                </p:txBody>
              </p:sp>
              <p:sp>
                <p:nvSpPr>
                  <p:cNvPr id="142734" name="Oval 512"/>
                  <p:cNvSpPr>
                    <a:spLocks noChangeArrowheads="1"/>
                  </p:cNvSpPr>
                  <p:nvPr/>
                </p:nvSpPr>
                <p:spPr bwMode="auto">
                  <a:xfrm>
                    <a:off x="2644" y="4188"/>
                    <a:ext cx="22" cy="20"/>
                  </a:xfrm>
                  <a:prstGeom prst="ellipse">
                    <a:avLst/>
                  </a:prstGeom>
                  <a:solidFill>
                    <a:srgbClr val="00E0E0"/>
                  </a:solidFill>
                  <a:ln w="12700">
                    <a:noFill/>
                    <a:round/>
                    <a:headEnd/>
                    <a:tailEnd/>
                  </a:ln>
                </p:spPr>
                <p:txBody>
                  <a:bodyPr wrap="none" anchor="ctr"/>
                  <a:lstStyle/>
                  <a:p>
                    <a:endParaRPr lang="tr-TR"/>
                  </a:p>
                </p:txBody>
              </p:sp>
              <p:sp>
                <p:nvSpPr>
                  <p:cNvPr id="142735" name="Oval 513"/>
                  <p:cNvSpPr>
                    <a:spLocks noChangeArrowheads="1"/>
                  </p:cNvSpPr>
                  <p:nvPr/>
                </p:nvSpPr>
                <p:spPr bwMode="auto">
                  <a:xfrm>
                    <a:off x="2639" y="4183"/>
                    <a:ext cx="24" cy="25"/>
                  </a:xfrm>
                  <a:prstGeom prst="ellipse">
                    <a:avLst/>
                  </a:prstGeom>
                  <a:solidFill>
                    <a:srgbClr val="80FFFF"/>
                  </a:solidFill>
                  <a:ln w="12700">
                    <a:noFill/>
                    <a:round/>
                    <a:headEnd/>
                    <a:tailEnd/>
                  </a:ln>
                </p:spPr>
                <p:txBody>
                  <a:bodyPr wrap="none" anchor="ctr"/>
                  <a:lstStyle/>
                  <a:p>
                    <a:endParaRPr lang="tr-TR"/>
                  </a:p>
                </p:txBody>
              </p:sp>
              <p:sp>
                <p:nvSpPr>
                  <p:cNvPr id="142736" name="Oval 514"/>
                  <p:cNvSpPr>
                    <a:spLocks noChangeArrowheads="1"/>
                  </p:cNvSpPr>
                  <p:nvPr/>
                </p:nvSpPr>
                <p:spPr bwMode="auto">
                  <a:xfrm>
                    <a:off x="2641" y="4193"/>
                    <a:ext cx="13" cy="12"/>
                  </a:xfrm>
                  <a:prstGeom prst="ellipse">
                    <a:avLst/>
                  </a:prstGeom>
                  <a:solidFill>
                    <a:srgbClr val="C0FFFF"/>
                  </a:solidFill>
                  <a:ln w="12700">
                    <a:noFill/>
                    <a:round/>
                    <a:headEnd/>
                    <a:tailEnd/>
                  </a:ln>
                </p:spPr>
                <p:txBody>
                  <a:bodyPr wrap="none" anchor="ctr"/>
                  <a:lstStyle/>
                  <a:p>
                    <a:endParaRPr lang="tr-TR"/>
                  </a:p>
                </p:txBody>
              </p:sp>
              <p:sp>
                <p:nvSpPr>
                  <p:cNvPr id="142737" name="Oval 515"/>
                  <p:cNvSpPr>
                    <a:spLocks noChangeArrowheads="1"/>
                  </p:cNvSpPr>
                  <p:nvPr/>
                </p:nvSpPr>
                <p:spPr bwMode="auto">
                  <a:xfrm>
                    <a:off x="2644" y="4199"/>
                    <a:ext cx="1" cy="2"/>
                  </a:xfrm>
                  <a:prstGeom prst="ellipse">
                    <a:avLst/>
                  </a:prstGeom>
                  <a:solidFill>
                    <a:srgbClr val="FFFFFF"/>
                  </a:solidFill>
                  <a:ln w="12700">
                    <a:noFill/>
                    <a:round/>
                    <a:headEnd/>
                    <a:tailEnd/>
                  </a:ln>
                </p:spPr>
                <p:txBody>
                  <a:bodyPr wrap="none" anchor="ctr"/>
                  <a:lstStyle/>
                  <a:p>
                    <a:endParaRPr lang="tr-TR"/>
                  </a:p>
                </p:txBody>
              </p:sp>
            </p:grpSp>
            <p:grpSp>
              <p:nvGrpSpPr>
                <p:cNvPr id="143063" name="Group 516"/>
                <p:cNvGrpSpPr>
                  <a:grpSpLocks/>
                </p:cNvGrpSpPr>
                <p:nvPr/>
              </p:nvGrpSpPr>
              <p:grpSpPr bwMode="auto">
                <a:xfrm>
                  <a:off x="2692" y="4186"/>
                  <a:ext cx="33" cy="27"/>
                  <a:chOff x="2692" y="4186"/>
                  <a:chExt cx="33" cy="27"/>
                </a:xfrm>
              </p:grpSpPr>
              <p:sp>
                <p:nvSpPr>
                  <p:cNvPr id="142728" name="Oval 517"/>
                  <p:cNvSpPr>
                    <a:spLocks noChangeArrowheads="1"/>
                  </p:cNvSpPr>
                  <p:nvPr/>
                </p:nvSpPr>
                <p:spPr bwMode="auto">
                  <a:xfrm>
                    <a:off x="2692" y="4186"/>
                    <a:ext cx="33" cy="27"/>
                  </a:xfrm>
                  <a:prstGeom prst="ellipse">
                    <a:avLst/>
                  </a:prstGeom>
                  <a:solidFill>
                    <a:srgbClr val="80FFFF"/>
                  </a:solidFill>
                  <a:ln w="12700">
                    <a:noFill/>
                    <a:round/>
                    <a:headEnd/>
                    <a:tailEnd/>
                  </a:ln>
                </p:spPr>
                <p:txBody>
                  <a:bodyPr wrap="none" anchor="ctr"/>
                  <a:lstStyle/>
                  <a:p>
                    <a:endParaRPr lang="tr-TR"/>
                  </a:p>
                </p:txBody>
              </p:sp>
              <p:sp>
                <p:nvSpPr>
                  <p:cNvPr id="142729" name="Oval 518"/>
                  <p:cNvSpPr>
                    <a:spLocks noChangeArrowheads="1"/>
                  </p:cNvSpPr>
                  <p:nvPr/>
                </p:nvSpPr>
                <p:spPr bwMode="auto">
                  <a:xfrm>
                    <a:off x="2698" y="4188"/>
                    <a:ext cx="23" cy="20"/>
                  </a:xfrm>
                  <a:prstGeom prst="ellipse">
                    <a:avLst/>
                  </a:prstGeom>
                  <a:solidFill>
                    <a:srgbClr val="00E0E0"/>
                  </a:solidFill>
                  <a:ln w="12700">
                    <a:noFill/>
                    <a:round/>
                    <a:headEnd/>
                    <a:tailEnd/>
                  </a:ln>
                </p:spPr>
                <p:txBody>
                  <a:bodyPr wrap="none" anchor="ctr"/>
                  <a:lstStyle/>
                  <a:p>
                    <a:endParaRPr lang="tr-TR"/>
                  </a:p>
                </p:txBody>
              </p:sp>
              <p:sp>
                <p:nvSpPr>
                  <p:cNvPr id="142730" name="Oval 519"/>
                  <p:cNvSpPr>
                    <a:spLocks noChangeArrowheads="1"/>
                  </p:cNvSpPr>
                  <p:nvPr/>
                </p:nvSpPr>
                <p:spPr bwMode="auto">
                  <a:xfrm>
                    <a:off x="2695" y="4188"/>
                    <a:ext cx="23" cy="24"/>
                  </a:xfrm>
                  <a:prstGeom prst="ellipse">
                    <a:avLst/>
                  </a:prstGeom>
                  <a:solidFill>
                    <a:srgbClr val="80FFFF"/>
                  </a:solidFill>
                  <a:ln w="12700">
                    <a:noFill/>
                    <a:round/>
                    <a:headEnd/>
                    <a:tailEnd/>
                  </a:ln>
                </p:spPr>
                <p:txBody>
                  <a:bodyPr wrap="none" anchor="ctr"/>
                  <a:lstStyle/>
                  <a:p>
                    <a:endParaRPr lang="tr-TR"/>
                  </a:p>
                </p:txBody>
              </p:sp>
              <p:sp>
                <p:nvSpPr>
                  <p:cNvPr id="142731" name="Oval 520"/>
                  <p:cNvSpPr>
                    <a:spLocks noChangeArrowheads="1"/>
                  </p:cNvSpPr>
                  <p:nvPr/>
                </p:nvSpPr>
                <p:spPr bwMode="auto">
                  <a:xfrm>
                    <a:off x="2697" y="4190"/>
                    <a:ext cx="13" cy="13"/>
                  </a:xfrm>
                  <a:prstGeom prst="ellipse">
                    <a:avLst/>
                  </a:prstGeom>
                  <a:solidFill>
                    <a:srgbClr val="C0FFFF"/>
                  </a:solidFill>
                  <a:ln w="12700">
                    <a:noFill/>
                    <a:round/>
                    <a:headEnd/>
                    <a:tailEnd/>
                  </a:ln>
                </p:spPr>
                <p:txBody>
                  <a:bodyPr wrap="none" anchor="ctr"/>
                  <a:lstStyle/>
                  <a:p>
                    <a:endParaRPr lang="tr-TR"/>
                  </a:p>
                </p:txBody>
              </p:sp>
              <p:sp>
                <p:nvSpPr>
                  <p:cNvPr id="142732" name="Oval 521"/>
                  <p:cNvSpPr>
                    <a:spLocks noChangeArrowheads="1"/>
                  </p:cNvSpPr>
                  <p:nvPr/>
                </p:nvSpPr>
                <p:spPr bwMode="auto">
                  <a:xfrm>
                    <a:off x="2699" y="4196"/>
                    <a:ext cx="1" cy="1"/>
                  </a:xfrm>
                  <a:prstGeom prst="ellipse">
                    <a:avLst/>
                  </a:prstGeom>
                  <a:solidFill>
                    <a:srgbClr val="FFFFFF"/>
                  </a:solidFill>
                  <a:ln w="12700">
                    <a:noFill/>
                    <a:round/>
                    <a:headEnd/>
                    <a:tailEnd/>
                  </a:ln>
                </p:spPr>
                <p:txBody>
                  <a:bodyPr wrap="none" anchor="ctr"/>
                  <a:lstStyle/>
                  <a:p>
                    <a:endParaRPr lang="tr-TR"/>
                  </a:p>
                </p:txBody>
              </p:sp>
            </p:grpSp>
            <p:grpSp>
              <p:nvGrpSpPr>
                <p:cNvPr id="143064" name="Group 522"/>
                <p:cNvGrpSpPr>
                  <a:grpSpLocks/>
                </p:cNvGrpSpPr>
                <p:nvPr/>
              </p:nvGrpSpPr>
              <p:grpSpPr bwMode="auto">
                <a:xfrm>
                  <a:off x="2740" y="4205"/>
                  <a:ext cx="24" cy="19"/>
                  <a:chOff x="2740" y="4205"/>
                  <a:chExt cx="24" cy="19"/>
                </a:xfrm>
              </p:grpSpPr>
              <p:sp>
                <p:nvSpPr>
                  <p:cNvPr id="142723" name="Oval 523"/>
                  <p:cNvSpPr>
                    <a:spLocks noChangeArrowheads="1"/>
                  </p:cNvSpPr>
                  <p:nvPr/>
                </p:nvSpPr>
                <p:spPr bwMode="auto">
                  <a:xfrm>
                    <a:off x="2740" y="4205"/>
                    <a:ext cx="24" cy="19"/>
                  </a:xfrm>
                  <a:prstGeom prst="ellipse">
                    <a:avLst/>
                  </a:prstGeom>
                  <a:solidFill>
                    <a:srgbClr val="80FFFF"/>
                  </a:solidFill>
                  <a:ln w="12700">
                    <a:noFill/>
                    <a:round/>
                    <a:headEnd/>
                    <a:tailEnd/>
                  </a:ln>
                </p:spPr>
                <p:txBody>
                  <a:bodyPr wrap="none" anchor="ctr"/>
                  <a:lstStyle/>
                  <a:p>
                    <a:endParaRPr lang="tr-TR"/>
                  </a:p>
                </p:txBody>
              </p:sp>
              <p:sp>
                <p:nvSpPr>
                  <p:cNvPr id="142724" name="Oval 524"/>
                  <p:cNvSpPr>
                    <a:spLocks noChangeArrowheads="1"/>
                  </p:cNvSpPr>
                  <p:nvPr/>
                </p:nvSpPr>
                <p:spPr bwMode="auto">
                  <a:xfrm>
                    <a:off x="2745" y="4208"/>
                    <a:ext cx="16" cy="10"/>
                  </a:xfrm>
                  <a:prstGeom prst="ellipse">
                    <a:avLst/>
                  </a:prstGeom>
                  <a:solidFill>
                    <a:srgbClr val="00E0E0"/>
                  </a:solidFill>
                  <a:ln w="12700">
                    <a:noFill/>
                    <a:round/>
                    <a:headEnd/>
                    <a:tailEnd/>
                  </a:ln>
                </p:spPr>
                <p:txBody>
                  <a:bodyPr wrap="none" anchor="ctr"/>
                  <a:lstStyle/>
                  <a:p>
                    <a:endParaRPr lang="tr-TR"/>
                  </a:p>
                </p:txBody>
              </p:sp>
              <p:sp>
                <p:nvSpPr>
                  <p:cNvPr id="142725" name="Oval 525"/>
                  <p:cNvSpPr>
                    <a:spLocks noChangeArrowheads="1"/>
                  </p:cNvSpPr>
                  <p:nvPr/>
                </p:nvSpPr>
                <p:spPr bwMode="auto">
                  <a:xfrm>
                    <a:off x="2743" y="4208"/>
                    <a:ext cx="16" cy="13"/>
                  </a:xfrm>
                  <a:prstGeom prst="ellipse">
                    <a:avLst/>
                  </a:prstGeom>
                  <a:solidFill>
                    <a:srgbClr val="80FFFF"/>
                  </a:solidFill>
                  <a:ln w="12700">
                    <a:noFill/>
                    <a:round/>
                    <a:headEnd/>
                    <a:tailEnd/>
                  </a:ln>
                </p:spPr>
                <p:txBody>
                  <a:bodyPr wrap="none" anchor="ctr"/>
                  <a:lstStyle/>
                  <a:p>
                    <a:endParaRPr lang="tr-TR"/>
                  </a:p>
                </p:txBody>
              </p:sp>
              <p:sp>
                <p:nvSpPr>
                  <p:cNvPr id="142726" name="Oval 526"/>
                  <p:cNvSpPr>
                    <a:spLocks noChangeArrowheads="1"/>
                  </p:cNvSpPr>
                  <p:nvPr/>
                </p:nvSpPr>
                <p:spPr bwMode="auto">
                  <a:xfrm>
                    <a:off x="2744" y="4209"/>
                    <a:ext cx="8" cy="6"/>
                  </a:xfrm>
                  <a:prstGeom prst="ellipse">
                    <a:avLst/>
                  </a:prstGeom>
                  <a:solidFill>
                    <a:srgbClr val="C0FFFF"/>
                  </a:solidFill>
                  <a:ln w="12700">
                    <a:noFill/>
                    <a:round/>
                    <a:headEnd/>
                    <a:tailEnd/>
                  </a:ln>
                </p:spPr>
                <p:txBody>
                  <a:bodyPr wrap="none" anchor="ctr"/>
                  <a:lstStyle/>
                  <a:p>
                    <a:endParaRPr lang="tr-TR"/>
                  </a:p>
                </p:txBody>
              </p:sp>
              <p:sp>
                <p:nvSpPr>
                  <p:cNvPr id="142727" name="Oval 527"/>
                  <p:cNvSpPr>
                    <a:spLocks noChangeArrowheads="1"/>
                  </p:cNvSpPr>
                  <p:nvPr/>
                </p:nvSpPr>
                <p:spPr bwMode="auto">
                  <a:xfrm>
                    <a:off x="2744" y="4211"/>
                    <a:ext cx="2" cy="1"/>
                  </a:xfrm>
                  <a:prstGeom prst="ellipse">
                    <a:avLst/>
                  </a:prstGeom>
                  <a:solidFill>
                    <a:srgbClr val="FFFFFF"/>
                  </a:solidFill>
                  <a:ln w="12700">
                    <a:noFill/>
                    <a:round/>
                    <a:headEnd/>
                    <a:tailEnd/>
                  </a:ln>
                </p:spPr>
                <p:txBody>
                  <a:bodyPr wrap="none" anchor="ctr"/>
                  <a:lstStyle/>
                  <a:p>
                    <a:endParaRPr lang="tr-TR"/>
                  </a:p>
                </p:txBody>
              </p:sp>
            </p:grpSp>
            <p:grpSp>
              <p:nvGrpSpPr>
                <p:cNvPr id="143065" name="Group 528"/>
                <p:cNvGrpSpPr>
                  <a:grpSpLocks/>
                </p:cNvGrpSpPr>
                <p:nvPr/>
              </p:nvGrpSpPr>
              <p:grpSpPr bwMode="auto">
                <a:xfrm>
                  <a:off x="2710" y="4216"/>
                  <a:ext cx="29" cy="22"/>
                  <a:chOff x="2710" y="4216"/>
                  <a:chExt cx="29" cy="22"/>
                </a:xfrm>
              </p:grpSpPr>
              <p:sp>
                <p:nvSpPr>
                  <p:cNvPr id="142718" name="Oval 529"/>
                  <p:cNvSpPr>
                    <a:spLocks noChangeArrowheads="1"/>
                  </p:cNvSpPr>
                  <p:nvPr/>
                </p:nvSpPr>
                <p:spPr bwMode="auto">
                  <a:xfrm>
                    <a:off x="2710" y="4216"/>
                    <a:ext cx="29" cy="22"/>
                  </a:xfrm>
                  <a:prstGeom prst="ellipse">
                    <a:avLst/>
                  </a:prstGeom>
                  <a:solidFill>
                    <a:srgbClr val="80FFFF"/>
                  </a:solidFill>
                  <a:ln w="12700">
                    <a:noFill/>
                    <a:round/>
                    <a:headEnd/>
                    <a:tailEnd/>
                  </a:ln>
                </p:spPr>
                <p:txBody>
                  <a:bodyPr wrap="none" anchor="ctr"/>
                  <a:lstStyle/>
                  <a:p>
                    <a:endParaRPr lang="tr-TR"/>
                  </a:p>
                </p:txBody>
              </p:sp>
              <p:sp>
                <p:nvSpPr>
                  <p:cNvPr id="142719" name="Oval 530"/>
                  <p:cNvSpPr>
                    <a:spLocks noChangeArrowheads="1"/>
                  </p:cNvSpPr>
                  <p:nvPr/>
                </p:nvSpPr>
                <p:spPr bwMode="auto">
                  <a:xfrm>
                    <a:off x="2714" y="4217"/>
                    <a:ext cx="18" cy="14"/>
                  </a:xfrm>
                  <a:prstGeom prst="ellipse">
                    <a:avLst/>
                  </a:prstGeom>
                  <a:solidFill>
                    <a:srgbClr val="00E0E0"/>
                  </a:solidFill>
                  <a:ln w="12700">
                    <a:noFill/>
                    <a:round/>
                    <a:headEnd/>
                    <a:tailEnd/>
                  </a:ln>
                </p:spPr>
                <p:txBody>
                  <a:bodyPr wrap="none" anchor="ctr"/>
                  <a:lstStyle/>
                  <a:p>
                    <a:endParaRPr lang="tr-TR"/>
                  </a:p>
                </p:txBody>
              </p:sp>
              <p:sp>
                <p:nvSpPr>
                  <p:cNvPr id="142720" name="Oval 531"/>
                  <p:cNvSpPr>
                    <a:spLocks noChangeArrowheads="1"/>
                  </p:cNvSpPr>
                  <p:nvPr/>
                </p:nvSpPr>
                <p:spPr bwMode="auto">
                  <a:xfrm>
                    <a:off x="2716" y="4217"/>
                    <a:ext cx="20" cy="19"/>
                  </a:xfrm>
                  <a:prstGeom prst="ellipse">
                    <a:avLst/>
                  </a:prstGeom>
                  <a:solidFill>
                    <a:srgbClr val="80FFFF"/>
                  </a:solidFill>
                  <a:ln w="12700">
                    <a:noFill/>
                    <a:round/>
                    <a:headEnd/>
                    <a:tailEnd/>
                  </a:ln>
                </p:spPr>
                <p:txBody>
                  <a:bodyPr wrap="none" anchor="ctr"/>
                  <a:lstStyle/>
                  <a:p>
                    <a:endParaRPr lang="tr-TR"/>
                  </a:p>
                </p:txBody>
              </p:sp>
              <p:sp>
                <p:nvSpPr>
                  <p:cNvPr id="142721" name="Oval 532"/>
                  <p:cNvSpPr>
                    <a:spLocks noChangeArrowheads="1"/>
                  </p:cNvSpPr>
                  <p:nvPr/>
                </p:nvSpPr>
                <p:spPr bwMode="auto">
                  <a:xfrm>
                    <a:off x="2723" y="4219"/>
                    <a:ext cx="11" cy="10"/>
                  </a:xfrm>
                  <a:prstGeom prst="ellipse">
                    <a:avLst/>
                  </a:prstGeom>
                  <a:solidFill>
                    <a:srgbClr val="C0FFFF"/>
                  </a:solidFill>
                  <a:ln w="12700">
                    <a:noFill/>
                    <a:round/>
                    <a:headEnd/>
                    <a:tailEnd/>
                  </a:ln>
                </p:spPr>
                <p:txBody>
                  <a:bodyPr wrap="none" anchor="ctr"/>
                  <a:lstStyle/>
                  <a:p>
                    <a:endParaRPr lang="tr-TR"/>
                  </a:p>
                </p:txBody>
              </p:sp>
              <p:sp>
                <p:nvSpPr>
                  <p:cNvPr id="142722" name="Oval 533"/>
                  <p:cNvSpPr>
                    <a:spLocks noChangeArrowheads="1"/>
                  </p:cNvSpPr>
                  <p:nvPr/>
                </p:nvSpPr>
                <p:spPr bwMode="auto">
                  <a:xfrm>
                    <a:off x="2731" y="4224"/>
                    <a:ext cx="1" cy="1"/>
                  </a:xfrm>
                  <a:prstGeom prst="ellipse">
                    <a:avLst/>
                  </a:prstGeom>
                  <a:solidFill>
                    <a:srgbClr val="FFFFFF"/>
                  </a:solidFill>
                  <a:ln w="12700">
                    <a:noFill/>
                    <a:round/>
                    <a:headEnd/>
                    <a:tailEnd/>
                  </a:ln>
                </p:spPr>
                <p:txBody>
                  <a:bodyPr wrap="none" anchor="ctr"/>
                  <a:lstStyle/>
                  <a:p>
                    <a:endParaRPr lang="tr-TR"/>
                  </a:p>
                </p:txBody>
              </p:sp>
            </p:grpSp>
            <p:grpSp>
              <p:nvGrpSpPr>
                <p:cNvPr id="143066" name="Group 534"/>
                <p:cNvGrpSpPr>
                  <a:grpSpLocks/>
                </p:cNvGrpSpPr>
                <p:nvPr/>
              </p:nvGrpSpPr>
              <p:grpSpPr bwMode="auto">
                <a:xfrm>
                  <a:off x="2666" y="4204"/>
                  <a:ext cx="18" cy="14"/>
                  <a:chOff x="2666" y="4204"/>
                  <a:chExt cx="18" cy="14"/>
                </a:xfrm>
              </p:grpSpPr>
              <p:sp>
                <p:nvSpPr>
                  <p:cNvPr id="142713" name="Oval 535"/>
                  <p:cNvSpPr>
                    <a:spLocks noChangeArrowheads="1"/>
                  </p:cNvSpPr>
                  <p:nvPr/>
                </p:nvSpPr>
                <p:spPr bwMode="auto">
                  <a:xfrm>
                    <a:off x="2666" y="4204"/>
                    <a:ext cx="18" cy="14"/>
                  </a:xfrm>
                  <a:prstGeom prst="ellipse">
                    <a:avLst/>
                  </a:prstGeom>
                  <a:solidFill>
                    <a:srgbClr val="80FFFF"/>
                  </a:solidFill>
                  <a:ln w="12700">
                    <a:noFill/>
                    <a:round/>
                    <a:headEnd/>
                    <a:tailEnd/>
                  </a:ln>
                </p:spPr>
                <p:txBody>
                  <a:bodyPr wrap="none" anchor="ctr"/>
                  <a:lstStyle/>
                  <a:p>
                    <a:endParaRPr lang="tr-TR"/>
                  </a:p>
                </p:txBody>
              </p:sp>
              <p:sp>
                <p:nvSpPr>
                  <p:cNvPr id="142714" name="Oval 536"/>
                  <p:cNvSpPr>
                    <a:spLocks noChangeArrowheads="1"/>
                  </p:cNvSpPr>
                  <p:nvPr/>
                </p:nvSpPr>
                <p:spPr bwMode="auto">
                  <a:xfrm>
                    <a:off x="2670" y="4205"/>
                    <a:ext cx="12" cy="10"/>
                  </a:xfrm>
                  <a:prstGeom prst="ellipse">
                    <a:avLst/>
                  </a:prstGeom>
                  <a:solidFill>
                    <a:srgbClr val="00E0E0"/>
                  </a:solidFill>
                  <a:ln w="12700">
                    <a:noFill/>
                    <a:round/>
                    <a:headEnd/>
                    <a:tailEnd/>
                  </a:ln>
                </p:spPr>
                <p:txBody>
                  <a:bodyPr wrap="none" anchor="ctr"/>
                  <a:lstStyle/>
                  <a:p>
                    <a:endParaRPr lang="tr-TR"/>
                  </a:p>
                </p:txBody>
              </p:sp>
              <p:sp>
                <p:nvSpPr>
                  <p:cNvPr id="142715" name="Oval 537"/>
                  <p:cNvSpPr>
                    <a:spLocks noChangeArrowheads="1"/>
                  </p:cNvSpPr>
                  <p:nvPr/>
                </p:nvSpPr>
                <p:spPr bwMode="auto">
                  <a:xfrm>
                    <a:off x="2668" y="4205"/>
                    <a:ext cx="12" cy="12"/>
                  </a:xfrm>
                  <a:prstGeom prst="ellipse">
                    <a:avLst/>
                  </a:prstGeom>
                  <a:solidFill>
                    <a:srgbClr val="80FFFF"/>
                  </a:solidFill>
                  <a:ln w="12700">
                    <a:noFill/>
                    <a:round/>
                    <a:headEnd/>
                    <a:tailEnd/>
                  </a:ln>
                </p:spPr>
                <p:txBody>
                  <a:bodyPr wrap="none" anchor="ctr"/>
                  <a:lstStyle/>
                  <a:p>
                    <a:endParaRPr lang="tr-TR"/>
                  </a:p>
                </p:txBody>
              </p:sp>
              <p:sp>
                <p:nvSpPr>
                  <p:cNvPr id="142716" name="Oval 538"/>
                  <p:cNvSpPr>
                    <a:spLocks noChangeArrowheads="1"/>
                  </p:cNvSpPr>
                  <p:nvPr/>
                </p:nvSpPr>
                <p:spPr bwMode="auto">
                  <a:xfrm>
                    <a:off x="2670" y="4208"/>
                    <a:ext cx="5" cy="4"/>
                  </a:xfrm>
                  <a:prstGeom prst="ellipse">
                    <a:avLst/>
                  </a:prstGeom>
                  <a:solidFill>
                    <a:srgbClr val="C0FFFF"/>
                  </a:solidFill>
                  <a:ln w="12700">
                    <a:noFill/>
                    <a:round/>
                    <a:headEnd/>
                    <a:tailEnd/>
                  </a:ln>
                </p:spPr>
                <p:txBody>
                  <a:bodyPr wrap="none" anchor="ctr"/>
                  <a:lstStyle/>
                  <a:p>
                    <a:endParaRPr lang="tr-TR"/>
                  </a:p>
                </p:txBody>
              </p:sp>
              <p:sp>
                <p:nvSpPr>
                  <p:cNvPr id="142717" name="Oval 539"/>
                  <p:cNvSpPr>
                    <a:spLocks noChangeArrowheads="1"/>
                  </p:cNvSpPr>
                  <p:nvPr/>
                </p:nvSpPr>
                <p:spPr bwMode="auto">
                  <a:xfrm>
                    <a:off x="2668" y="4210"/>
                    <a:ext cx="3" cy="1"/>
                  </a:xfrm>
                  <a:prstGeom prst="ellipse">
                    <a:avLst/>
                  </a:prstGeom>
                  <a:solidFill>
                    <a:srgbClr val="FFFFFF"/>
                  </a:solidFill>
                  <a:ln w="12700">
                    <a:noFill/>
                    <a:round/>
                    <a:headEnd/>
                    <a:tailEnd/>
                  </a:ln>
                </p:spPr>
                <p:txBody>
                  <a:bodyPr wrap="none" anchor="ctr"/>
                  <a:lstStyle/>
                  <a:p>
                    <a:endParaRPr lang="tr-TR"/>
                  </a:p>
                </p:txBody>
              </p:sp>
            </p:grpSp>
            <p:grpSp>
              <p:nvGrpSpPr>
                <p:cNvPr id="143067" name="Group 540"/>
                <p:cNvGrpSpPr>
                  <a:grpSpLocks/>
                </p:cNvGrpSpPr>
                <p:nvPr/>
              </p:nvGrpSpPr>
              <p:grpSpPr bwMode="auto">
                <a:xfrm>
                  <a:off x="2674" y="4158"/>
                  <a:ext cx="32" cy="28"/>
                  <a:chOff x="2674" y="4158"/>
                  <a:chExt cx="32" cy="28"/>
                </a:xfrm>
              </p:grpSpPr>
              <p:sp>
                <p:nvSpPr>
                  <p:cNvPr id="142708" name="Oval 541"/>
                  <p:cNvSpPr>
                    <a:spLocks noChangeArrowheads="1"/>
                  </p:cNvSpPr>
                  <p:nvPr/>
                </p:nvSpPr>
                <p:spPr bwMode="auto">
                  <a:xfrm>
                    <a:off x="2674" y="4158"/>
                    <a:ext cx="32" cy="28"/>
                  </a:xfrm>
                  <a:prstGeom prst="ellipse">
                    <a:avLst/>
                  </a:prstGeom>
                  <a:solidFill>
                    <a:srgbClr val="80FFFF"/>
                  </a:solidFill>
                  <a:ln w="12700">
                    <a:noFill/>
                    <a:round/>
                    <a:headEnd/>
                    <a:tailEnd/>
                  </a:ln>
                </p:spPr>
                <p:txBody>
                  <a:bodyPr wrap="none" anchor="ctr"/>
                  <a:lstStyle/>
                  <a:p>
                    <a:endParaRPr lang="tr-TR"/>
                  </a:p>
                </p:txBody>
              </p:sp>
              <p:sp>
                <p:nvSpPr>
                  <p:cNvPr id="142709" name="Oval 542"/>
                  <p:cNvSpPr>
                    <a:spLocks noChangeArrowheads="1"/>
                  </p:cNvSpPr>
                  <p:nvPr/>
                </p:nvSpPr>
                <p:spPr bwMode="auto">
                  <a:xfrm>
                    <a:off x="2677" y="4160"/>
                    <a:ext cx="23" cy="18"/>
                  </a:xfrm>
                  <a:prstGeom prst="ellipse">
                    <a:avLst/>
                  </a:prstGeom>
                  <a:solidFill>
                    <a:srgbClr val="00E0E0"/>
                  </a:solidFill>
                  <a:ln w="12700">
                    <a:noFill/>
                    <a:round/>
                    <a:headEnd/>
                    <a:tailEnd/>
                  </a:ln>
                </p:spPr>
                <p:txBody>
                  <a:bodyPr wrap="none" anchor="ctr"/>
                  <a:lstStyle/>
                  <a:p>
                    <a:endParaRPr lang="tr-TR"/>
                  </a:p>
                </p:txBody>
              </p:sp>
              <p:sp>
                <p:nvSpPr>
                  <p:cNvPr id="142710" name="Oval 543"/>
                  <p:cNvSpPr>
                    <a:spLocks noChangeArrowheads="1"/>
                  </p:cNvSpPr>
                  <p:nvPr/>
                </p:nvSpPr>
                <p:spPr bwMode="auto">
                  <a:xfrm>
                    <a:off x="2680" y="4160"/>
                    <a:ext cx="24" cy="24"/>
                  </a:xfrm>
                  <a:prstGeom prst="ellipse">
                    <a:avLst/>
                  </a:prstGeom>
                  <a:solidFill>
                    <a:srgbClr val="80FFFF"/>
                  </a:solidFill>
                  <a:ln w="12700">
                    <a:noFill/>
                    <a:round/>
                    <a:headEnd/>
                    <a:tailEnd/>
                  </a:ln>
                </p:spPr>
                <p:txBody>
                  <a:bodyPr wrap="none" anchor="ctr"/>
                  <a:lstStyle/>
                  <a:p>
                    <a:endParaRPr lang="tr-TR"/>
                  </a:p>
                </p:txBody>
              </p:sp>
              <p:sp>
                <p:nvSpPr>
                  <p:cNvPr id="142711" name="Oval 544"/>
                  <p:cNvSpPr>
                    <a:spLocks noChangeArrowheads="1"/>
                  </p:cNvSpPr>
                  <p:nvPr/>
                </p:nvSpPr>
                <p:spPr bwMode="auto">
                  <a:xfrm>
                    <a:off x="2689" y="4163"/>
                    <a:ext cx="14" cy="13"/>
                  </a:xfrm>
                  <a:prstGeom prst="ellipse">
                    <a:avLst/>
                  </a:prstGeom>
                  <a:solidFill>
                    <a:srgbClr val="C0FFFF"/>
                  </a:solidFill>
                  <a:ln w="12700">
                    <a:noFill/>
                    <a:round/>
                    <a:headEnd/>
                    <a:tailEnd/>
                  </a:ln>
                </p:spPr>
                <p:txBody>
                  <a:bodyPr wrap="none" anchor="ctr"/>
                  <a:lstStyle/>
                  <a:p>
                    <a:endParaRPr lang="tr-TR"/>
                  </a:p>
                </p:txBody>
              </p:sp>
              <p:sp>
                <p:nvSpPr>
                  <p:cNvPr id="142712" name="Oval 545"/>
                  <p:cNvSpPr>
                    <a:spLocks noChangeArrowheads="1"/>
                  </p:cNvSpPr>
                  <p:nvPr/>
                </p:nvSpPr>
                <p:spPr bwMode="auto">
                  <a:xfrm>
                    <a:off x="2699" y="4167"/>
                    <a:ext cx="1" cy="2"/>
                  </a:xfrm>
                  <a:prstGeom prst="ellipse">
                    <a:avLst/>
                  </a:prstGeom>
                  <a:solidFill>
                    <a:srgbClr val="FFFFFF"/>
                  </a:solidFill>
                  <a:ln w="12700">
                    <a:noFill/>
                    <a:round/>
                    <a:headEnd/>
                    <a:tailEnd/>
                  </a:ln>
                </p:spPr>
                <p:txBody>
                  <a:bodyPr wrap="none" anchor="ctr"/>
                  <a:lstStyle/>
                  <a:p>
                    <a:endParaRPr lang="tr-TR"/>
                  </a:p>
                </p:txBody>
              </p:sp>
            </p:grpSp>
            <p:grpSp>
              <p:nvGrpSpPr>
                <p:cNvPr id="143071" name="Group 546"/>
                <p:cNvGrpSpPr>
                  <a:grpSpLocks/>
                </p:cNvGrpSpPr>
                <p:nvPr/>
              </p:nvGrpSpPr>
              <p:grpSpPr bwMode="auto">
                <a:xfrm>
                  <a:off x="2657" y="4122"/>
                  <a:ext cx="33" cy="27"/>
                  <a:chOff x="2657" y="4122"/>
                  <a:chExt cx="33" cy="27"/>
                </a:xfrm>
              </p:grpSpPr>
              <p:sp>
                <p:nvSpPr>
                  <p:cNvPr id="142703" name="Oval 547"/>
                  <p:cNvSpPr>
                    <a:spLocks noChangeArrowheads="1"/>
                  </p:cNvSpPr>
                  <p:nvPr/>
                </p:nvSpPr>
                <p:spPr bwMode="auto">
                  <a:xfrm>
                    <a:off x="2657" y="4122"/>
                    <a:ext cx="33" cy="27"/>
                  </a:xfrm>
                  <a:prstGeom prst="ellipse">
                    <a:avLst/>
                  </a:prstGeom>
                  <a:solidFill>
                    <a:srgbClr val="80FFFF"/>
                  </a:solidFill>
                  <a:ln w="12700">
                    <a:noFill/>
                    <a:round/>
                    <a:headEnd/>
                    <a:tailEnd/>
                  </a:ln>
                </p:spPr>
                <p:txBody>
                  <a:bodyPr wrap="none" anchor="ctr"/>
                  <a:lstStyle/>
                  <a:p>
                    <a:endParaRPr lang="tr-TR"/>
                  </a:p>
                </p:txBody>
              </p:sp>
              <p:sp>
                <p:nvSpPr>
                  <p:cNvPr id="142704" name="Oval 548"/>
                  <p:cNvSpPr>
                    <a:spLocks noChangeArrowheads="1"/>
                  </p:cNvSpPr>
                  <p:nvPr/>
                </p:nvSpPr>
                <p:spPr bwMode="auto">
                  <a:xfrm>
                    <a:off x="2663" y="4130"/>
                    <a:ext cx="22" cy="18"/>
                  </a:xfrm>
                  <a:prstGeom prst="ellipse">
                    <a:avLst/>
                  </a:prstGeom>
                  <a:solidFill>
                    <a:srgbClr val="00E0E0"/>
                  </a:solidFill>
                  <a:ln w="12700">
                    <a:noFill/>
                    <a:round/>
                    <a:headEnd/>
                    <a:tailEnd/>
                  </a:ln>
                </p:spPr>
                <p:txBody>
                  <a:bodyPr wrap="none" anchor="ctr"/>
                  <a:lstStyle/>
                  <a:p>
                    <a:endParaRPr lang="tr-TR"/>
                  </a:p>
                </p:txBody>
              </p:sp>
              <p:sp>
                <p:nvSpPr>
                  <p:cNvPr id="142705" name="Oval 549"/>
                  <p:cNvSpPr>
                    <a:spLocks noChangeArrowheads="1"/>
                  </p:cNvSpPr>
                  <p:nvPr/>
                </p:nvSpPr>
                <p:spPr bwMode="auto">
                  <a:xfrm>
                    <a:off x="2660" y="4123"/>
                    <a:ext cx="24" cy="24"/>
                  </a:xfrm>
                  <a:prstGeom prst="ellipse">
                    <a:avLst/>
                  </a:prstGeom>
                  <a:solidFill>
                    <a:srgbClr val="80FFFF"/>
                  </a:solidFill>
                  <a:ln w="12700">
                    <a:noFill/>
                    <a:round/>
                    <a:headEnd/>
                    <a:tailEnd/>
                  </a:ln>
                </p:spPr>
                <p:txBody>
                  <a:bodyPr wrap="none" anchor="ctr"/>
                  <a:lstStyle/>
                  <a:p>
                    <a:endParaRPr lang="tr-TR"/>
                  </a:p>
                </p:txBody>
              </p:sp>
              <p:sp>
                <p:nvSpPr>
                  <p:cNvPr id="142706" name="Oval 550"/>
                  <p:cNvSpPr>
                    <a:spLocks noChangeArrowheads="1"/>
                  </p:cNvSpPr>
                  <p:nvPr/>
                </p:nvSpPr>
                <p:spPr bwMode="auto">
                  <a:xfrm>
                    <a:off x="2662" y="4134"/>
                    <a:ext cx="12" cy="12"/>
                  </a:xfrm>
                  <a:prstGeom prst="ellipse">
                    <a:avLst/>
                  </a:prstGeom>
                  <a:solidFill>
                    <a:srgbClr val="C0FFFF"/>
                  </a:solidFill>
                  <a:ln w="12700">
                    <a:noFill/>
                    <a:round/>
                    <a:headEnd/>
                    <a:tailEnd/>
                  </a:ln>
                </p:spPr>
                <p:txBody>
                  <a:bodyPr wrap="none" anchor="ctr"/>
                  <a:lstStyle/>
                  <a:p>
                    <a:endParaRPr lang="tr-TR"/>
                  </a:p>
                </p:txBody>
              </p:sp>
              <p:sp>
                <p:nvSpPr>
                  <p:cNvPr id="142707" name="Oval 551"/>
                  <p:cNvSpPr>
                    <a:spLocks noChangeArrowheads="1"/>
                  </p:cNvSpPr>
                  <p:nvPr/>
                </p:nvSpPr>
                <p:spPr bwMode="auto">
                  <a:xfrm>
                    <a:off x="2665" y="4140"/>
                    <a:ext cx="1" cy="3"/>
                  </a:xfrm>
                  <a:prstGeom prst="ellipse">
                    <a:avLst/>
                  </a:prstGeom>
                  <a:solidFill>
                    <a:srgbClr val="FFFFFF"/>
                  </a:solidFill>
                  <a:ln w="12700">
                    <a:noFill/>
                    <a:round/>
                    <a:headEnd/>
                    <a:tailEnd/>
                  </a:ln>
                </p:spPr>
                <p:txBody>
                  <a:bodyPr wrap="none" anchor="ctr"/>
                  <a:lstStyle/>
                  <a:p>
                    <a:endParaRPr lang="tr-TR"/>
                  </a:p>
                </p:txBody>
              </p:sp>
            </p:grpSp>
            <p:grpSp>
              <p:nvGrpSpPr>
                <p:cNvPr id="142336" name="Group 552"/>
                <p:cNvGrpSpPr>
                  <a:grpSpLocks/>
                </p:cNvGrpSpPr>
                <p:nvPr/>
              </p:nvGrpSpPr>
              <p:grpSpPr bwMode="auto">
                <a:xfrm>
                  <a:off x="2708" y="4128"/>
                  <a:ext cx="32" cy="28"/>
                  <a:chOff x="2708" y="4128"/>
                  <a:chExt cx="32" cy="28"/>
                </a:xfrm>
              </p:grpSpPr>
              <p:sp>
                <p:nvSpPr>
                  <p:cNvPr id="142698" name="Oval 553"/>
                  <p:cNvSpPr>
                    <a:spLocks noChangeArrowheads="1"/>
                  </p:cNvSpPr>
                  <p:nvPr/>
                </p:nvSpPr>
                <p:spPr bwMode="auto">
                  <a:xfrm>
                    <a:off x="2708" y="4128"/>
                    <a:ext cx="32" cy="28"/>
                  </a:xfrm>
                  <a:prstGeom prst="ellipse">
                    <a:avLst/>
                  </a:prstGeom>
                  <a:solidFill>
                    <a:srgbClr val="80FFFF"/>
                  </a:solidFill>
                  <a:ln w="12700">
                    <a:noFill/>
                    <a:round/>
                    <a:headEnd/>
                    <a:tailEnd/>
                  </a:ln>
                </p:spPr>
                <p:txBody>
                  <a:bodyPr wrap="none" anchor="ctr"/>
                  <a:lstStyle/>
                  <a:p>
                    <a:endParaRPr lang="tr-TR"/>
                  </a:p>
                </p:txBody>
              </p:sp>
              <p:sp>
                <p:nvSpPr>
                  <p:cNvPr id="142699" name="Oval 554"/>
                  <p:cNvSpPr>
                    <a:spLocks noChangeArrowheads="1"/>
                  </p:cNvSpPr>
                  <p:nvPr/>
                </p:nvSpPr>
                <p:spPr bwMode="auto">
                  <a:xfrm>
                    <a:off x="2715" y="4131"/>
                    <a:ext cx="22" cy="18"/>
                  </a:xfrm>
                  <a:prstGeom prst="ellipse">
                    <a:avLst/>
                  </a:prstGeom>
                  <a:solidFill>
                    <a:srgbClr val="00E0E0"/>
                  </a:solidFill>
                  <a:ln w="12700">
                    <a:noFill/>
                    <a:round/>
                    <a:headEnd/>
                    <a:tailEnd/>
                  </a:ln>
                </p:spPr>
                <p:txBody>
                  <a:bodyPr wrap="none" anchor="ctr"/>
                  <a:lstStyle/>
                  <a:p>
                    <a:endParaRPr lang="tr-TR"/>
                  </a:p>
                </p:txBody>
              </p:sp>
              <p:sp>
                <p:nvSpPr>
                  <p:cNvPr id="142700" name="Oval 555"/>
                  <p:cNvSpPr>
                    <a:spLocks noChangeArrowheads="1"/>
                  </p:cNvSpPr>
                  <p:nvPr/>
                </p:nvSpPr>
                <p:spPr bwMode="auto">
                  <a:xfrm>
                    <a:off x="2710" y="4131"/>
                    <a:ext cx="25" cy="22"/>
                  </a:xfrm>
                  <a:prstGeom prst="ellipse">
                    <a:avLst/>
                  </a:prstGeom>
                  <a:solidFill>
                    <a:srgbClr val="80FFFF"/>
                  </a:solidFill>
                  <a:ln w="12700">
                    <a:noFill/>
                    <a:round/>
                    <a:headEnd/>
                    <a:tailEnd/>
                  </a:ln>
                </p:spPr>
                <p:txBody>
                  <a:bodyPr wrap="none" anchor="ctr"/>
                  <a:lstStyle/>
                  <a:p>
                    <a:endParaRPr lang="tr-TR"/>
                  </a:p>
                </p:txBody>
              </p:sp>
              <p:sp>
                <p:nvSpPr>
                  <p:cNvPr id="142701" name="Oval 556"/>
                  <p:cNvSpPr>
                    <a:spLocks noChangeArrowheads="1"/>
                  </p:cNvSpPr>
                  <p:nvPr/>
                </p:nvSpPr>
                <p:spPr bwMode="auto">
                  <a:xfrm>
                    <a:off x="2712" y="4133"/>
                    <a:ext cx="14" cy="13"/>
                  </a:xfrm>
                  <a:prstGeom prst="ellipse">
                    <a:avLst/>
                  </a:prstGeom>
                  <a:solidFill>
                    <a:srgbClr val="C0FFFF"/>
                  </a:solidFill>
                  <a:ln w="12700">
                    <a:noFill/>
                    <a:round/>
                    <a:headEnd/>
                    <a:tailEnd/>
                  </a:ln>
                </p:spPr>
                <p:txBody>
                  <a:bodyPr wrap="none" anchor="ctr"/>
                  <a:lstStyle/>
                  <a:p>
                    <a:endParaRPr lang="tr-TR"/>
                  </a:p>
                </p:txBody>
              </p:sp>
              <p:sp>
                <p:nvSpPr>
                  <p:cNvPr id="142702" name="Oval 557"/>
                  <p:cNvSpPr>
                    <a:spLocks noChangeArrowheads="1"/>
                  </p:cNvSpPr>
                  <p:nvPr/>
                </p:nvSpPr>
                <p:spPr bwMode="auto">
                  <a:xfrm>
                    <a:off x="2716" y="4137"/>
                    <a:ext cx="1" cy="1"/>
                  </a:xfrm>
                  <a:prstGeom prst="ellipse">
                    <a:avLst/>
                  </a:prstGeom>
                  <a:solidFill>
                    <a:srgbClr val="FFFFFF"/>
                  </a:solidFill>
                  <a:ln w="12700">
                    <a:noFill/>
                    <a:round/>
                    <a:headEnd/>
                    <a:tailEnd/>
                  </a:ln>
                </p:spPr>
                <p:txBody>
                  <a:bodyPr wrap="none" anchor="ctr"/>
                  <a:lstStyle/>
                  <a:p>
                    <a:endParaRPr lang="tr-TR"/>
                  </a:p>
                </p:txBody>
              </p:sp>
            </p:grpSp>
            <p:grpSp>
              <p:nvGrpSpPr>
                <p:cNvPr id="142337" name="Group 558"/>
                <p:cNvGrpSpPr>
                  <a:grpSpLocks/>
                </p:cNvGrpSpPr>
                <p:nvPr/>
              </p:nvGrpSpPr>
              <p:grpSpPr bwMode="auto">
                <a:xfrm>
                  <a:off x="2761" y="4146"/>
                  <a:ext cx="22" cy="18"/>
                  <a:chOff x="2761" y="4146"/>
                  <a:chExt cx="22" cy="18"/>
                </a:xfrm>
              </p:grpSpPr>
              <p:sp>
                <p:nvSpPr>
                  <p:cNvPr id="142693" name="Oval 559"/>
                  <p:cNvSpPr>
                    <a:spLocks noChangeArrowheads="1"/>
                  </p:cNvSpPr>
                  <p:nvPr/>
                </p:nvSpPr>
                <p:spPr bwMode="auto">
                  <a:xfrm>
                    <a:off x="2761" y="4146"/>
                    <a:ext cx="22" cy="18"/>
                  </a:xfrm>
                  <a:prstGeom prst="ellipse">
                    <a:avLst/>
                  </a:prstGeom>
                  <a:solidFill>
                    <a:srgbClr val="80FFFF"/>
                  </a:solidFill>
                  <a:ln w="12700">
                    <a:noFill/>
                    <a:round/>
                    <a:headEnd/>
                    <a:tailEnd/>
                  </a:ln>
                </p:spPr>
                <p:txBody>
                  <a:bodyPr wrap="none" anchor="ctr"/>
                  <a:lstStyle/>
                  <a:p>
                    <a:endParaRPr lang="tr-TR"/>
                  </a:p>
                </p:txBody>
              </p:sp>
              <p:sp>
                <p:nvSpPr>
                  <p:cNvPr id="142694" name="Oval 560"/>
                  <p:cNvSpPr>
                    <a:spLocks noChangeArrowheads="1"/>
                  </p:cNvSpPr>
                  <p:nvPr/>
                </p:nvSpPr>
                <p:spPr bwMode="auto">
                  <a:xfrm>
                    <a:off x="2766" y="4147"/>
                    <a:ext cx="15" cy="13"/>
                  </a:xfrm>
                  <a:prstGeom prst="ellipse">
                    <a:avLst/>
                  </a:prstGeom>
                  <a:solidFill>
                    <a:srgbClr val="00E0E0"/>
                  </a:solidFill>
                  <a:ln w="12700">
                    <a:noFill/>
                    <a:round/>
                    <a:headEnd/>
                    <a:tailEnd/>
                  </a:ln>
                </p:spPr>
                <p:txBody>
                  <a:bodyPr wrap="none" anchor="ctr"/>
                  <a:lstStyle/>
                  <a:p>
                    <a:endParaRPr lang="tr-TR"/>
                  </a:p>
                </p:txBody>
              </p:sp>
              <p:sp>
                <p:nvSpPr>
                  <p:cNvPr id="142695" name="Oval 561"/>
                  <p:cNvSpPr>
                    <a:spLocks noChangeArrowheads="1"/>
                  </p:cNvSpPr>
                  <p:nvPr/>
                </p:nvSpPr>
                <p:spPr bwMode="auto">
                  <a:xfrm>
                    <a:off x="2764" y="4148"/>
                    <a:ext cx="15" cy="14"/>
                  </a:xfrm>
                  <a:prstGeom prst="ellipse">
                    <a:avLst/>
                  </a:prstGeom>
                  <a:solidFill>
                    <a:srgbClr val="80FFFF"/>
                  </a:solidFill>
                  <a:ln w="12700">
                    <a:noFill/>
                    <a:round/>
                    <a:headEnd/>
                    <a:tailEnd/>
                  </a:ln>
                </p:spPr>
                <p:txBody>
                  <a:bodyPr wrap="none" anchor="ctr"/>
                  <a:lstStyle/>
                  <a:p>
                    <a:endParaRPr lang="tr-TR"/>
                  </a:p>
                </p:txBody>
              </p:sp>
              <p:sp>
                <p:nvSpPr>
                  <p:cNvPr id="142696" name="Oval 562"/>
                  <p:cNvSpPr>
                    <a:spLocks noChangeArrowheads="1"/>
                  </p:cNvSpPr>
                  <p:nvPr/>
                </p:nvSpPr>
                <p:spPr bwMode="auto">
                  <a:xfrm>
                    <a:off x="2764" y="4149"/>
                    <a:ext cx="8" cy="8"/>
                  </a:xfrm>
                  <a:prstGeom prst="ellipse">
                    <a:avLst/>
                  </a:prstGeom>
                  <a:solidFill>
                    <a:srgbClr val="C0FFFF"/>
                  </a:solidFill>
                  <a:ln w="12700">
                    <a:noFill/>
                    <a:round/>
                    <a:headEnd/>
                    <a:tailEnd/>
                  </a:ln>
                </p:spPr>
                <p:txBody>
                  <a:bodyPr wrap="none" anchor="ctr"/>
                  <a:lstStyle/>
                  <a:p>
                    <a:endParaRPr lang="tr-TR"/>
                  </a:p>
                </p:txBody>
              </p:sp>
              <p:sp>
                <p:nvSpPr>
                  <p:cNvPr id="142697" name="Oval 563"/>
                  <p:cNvSpPr>
                    <a:spLocks noChangeArrowheads="1"/>
                  </p:cNvSpPr>
                  <p:nvPr/>
                </p:nvSpPr>
                <p:spPr bwMode="auto">
                  <a:xfrm>
                    <a:off x="2764" y="4151"/>
                    <a:ext cx="3" cy="1"/>
                  </a:xfrm>
                  <a:prstGeom prst="ellipse">
                    <a:avLst/>
                  </a:prstGeom>
                  <a:solidFill>
                    <a:srgbClr val="FFFFFF"/>
                  </a:solidFill>
                  <a:ln w="12700">
                    <a:noFill/>
                    <a:round/>
                    <a:headEnd/>
                    <a:tailEnd/>
                  </a:ln>
                </p:spPr>
                <p:txBody>
                  <a:bodyPr wrap="none" anchor="ctr"/>
                  <a:lstStyle/>
                  <a:p>
                    <a:endParaRPr lang="tr-TR"/>
                  </a:p>
                </p:txBody>
              </p:sp>
            </p:grpSp>
            <p:grpSp>
              <p:nvGrpSpPr>
                <p:cNvPr id="142338" name="Group 564"/>
                <p:cNvGrpSpPr>
                  <a:grpSpLocks/>
                </p:cNvGrpSpPr>
                <p:nvPr/>
              </p:nvGrpSpPr>
              <p:grpSpPr bwMode="auto">
                <a:xfrm>
                  <a:off x="2731" y="4157"/>
                  <a:ext cx="28" cy="21"/>
                  <a:chOff x="2731" y="4157"/>
                  <a:chExt cx="28" cy="21"/>
                </a:xfrm>
              </p:grpSpPr>
              <p:sp>
                <p:nvSpPr>
                  <p:cNvPr id="142688" name="Oval 565"/>
                  <p:cNvSpPr>
                    <a:spLocks noChangeArrowheads="1"/>
                  </p:cNvSpPr>
                  <p:nvPr/>
                </p:nvSpPr>
                <p:spPr bwMode="auto">
                  <a:xfrm>
                    <a:off x="2731" y="4157"/>
                    <a:ext cx="28" cy="21"/>
                  </a:xfrm>
                  <a:prstGeom prst="ellipse">
                    <a:avLst/>
                  </a:prstGeom>
                  <a:solidFill>
                    <a:srgbClr val="80FFFF"/>
                  </a:solidFill>
                  <a:ln w="12700">
                    <a:noFill/>
                    <a:round/>
                    <a:headEnd/>
                    <a:tailEnd/>
                  </a:ln>
                </p:spPr>
                <p:txBody>
                  <a:bodyPr wrap="none" anchor="ctr"/>
                  <a:lstStyle/>
                  <a:p>
                    <a:endParaRPr lang="tr-TR"/>
                  </a:p>
                </p:txBody>
              </p:sp>
              <p:sp>
                <p:nvSpPr>
                  <p:cNvPr id="142689" name="Oval 566"/>
                  <p:cNvSpPr>
                    <a:spLocks noChangeArrowheads="1"/>
                  </p:cNvSpPr>
                  <p:nvPr/>
                </p:nvSpPr>
                <p:spPr bwMode="auto">
                  <a:xfrm>
                    <a:off x="2733" y="4159"/>
                    <a:ext cx="19" cy="14"/>
                  </a:xfrm>
                  <a:prstGeom prst="ellipse">
                    <a:avLst/>
                  </a:prstGeom>
                  <a:solidFill>
                    <a:srgbClr val="00E0E0"/>
                  </a:solidFill>
                  <a:ln w="12700">
                    <a:noFill/>
                    <a:round/>
                    <a:headEnd/>
                    <a:tailEnd/>
                  </a:ln>
                </p:spPr>
                <p:txBody>
                  <a:bodyPr wrap="none" anchor="ctr"/>
                  <a:lstStyle/>
                  <a:p>
                    <a:endParaRPr lang="tr-TR"/>
                  </a:p>
                </p:txBody>
              </p:sp>
              <p:sp>
                <p:nvSpPr>
                  <p:cNvPr id="142690" name="Oval 567"/>
                  <p:cNvSpPr>
                    <a:spLocks noChangeArrowheads="1"/>
                  </p:cNvSpPr>
                  <p:nvPr/>
                </p:nvSpPr>
                <p:spPr bwMode="auto">
                  <a:xfrm>
                    <a:off x="2736" y="4159"/>
                    <a:ext cx="20" cy="17"/>
                  </a:xfrm>
                  <a:prstGeom prst="ellipse">
                    <a:avLst/>
                  </a:prstGeom>
                  <a:solidFill>
                    <a:srgbClr val="80FFFF"/>
                  </a:solidFill>
                  <a:ln w="12700">
                    <a:noFill/>
                    <a:round/>
                    <a:headEnd/>
                    <a:tailEnd/>
                  </a:ln>
                </p:spPr>
                <p:txBody>
                  <a:bodyPr wrap="none" anchor="ctr"/>
                  <a:lstStyle/>
                  <a:p>
                    <a:endParaRPr lang="tr-TR"/>
                  </a:p>
                </p:txBody>
              </p:sp>
              <p:sp>
                <p:nvSpPr>
                  <p:cNvPr id="142691" name="Oval 568"/>
                  <p:cNvSpPr>
                    <a:spLocks noChangeArrowheads="1"/>
                  </p:cNvSpPr>
                  <p:nvPr/>
                </p:nvSpPr>
                <p:spPr bwMode="auto">
                  <a:xfrm>
                    <a:off x="2744" y="4160"/>
                    <a:ext cx="10" cy="10"/>
                  </a:xfrm>
                  <a:prstGeom prst="ellipse">
                    <a:avLst/>
                  </a:prstGeom>
                  <a:solidFill>
                    <a:srgbClr val="C0FFFF"/>
                  </a:solidFill>
                  <a:ln w="12700">
                    <a:noFill/>
                    <a:round/>
                    <a:headEnd/>
                    <a:tailEnd/>
                  </a:ln>
                </p:spPr>
                <p:txBody>
                  <a:bodyPr wrap="none" anchor="ctr"/>
                  <a:lstStyle/>
                  <a:p>
                    <a:endParaRPr lang="tr-TR"/>
                  </a:p>
                </p:txBody>
              </p:sp>
              <p:sp>
                <p:nvSpPr>
                  <p:cNvPr id="142692" name="Oval 569"/>
                  <p:cNvSpPr>
                    <a:spLocks noChangeArrowheads="1"/>
                  </p:cNvSpPr>
                  <p:nvPr/>
                </p:nvSpPr>
                <p:spPr bwMode="auto">
                  <a:xfrm>
                    <a:off x="2752" y="4164"/>
                    <a:ext cx="1" cy="1"/>
                  </a:xfrm>
                  <a:prstGeom prst="ellipse">
                    <a:avLst/>
                  </a:prstGeom>
                  <a:solidFill>
                    <a:srgbClr val="FFFFFF"/>
                  </a:solidFill>
                  <a:ln w="12700">
                    <a:noFill/>
                    <a:round/>
                    <a:headEnd/>
                    <a:tailEnd/>
                  </a:ln>
                </p:spPr>
                <p:txBody>
                  <a:bodyPr wrap="none" anchor="ctr"/>
                  <a:lstStyle/>
                  <a:p>
                    <a:endParaRPr lang="tr-TR"/>
                  </a:p>
                </p:txBody>
              </p:sp>
            </p:grpSp>
            <p:grpSp>
              <p:nvGrpSpPr>
                <p:cNvPr id="142339" name="Group 570"/>
                <p:cNvGrpSpPr>
                  <a:grpSpLocks/>
                </p:cNvGrpSpPr>
                <p:nvPr/>
              </p:nvGrpSpPr>
              <p:grpSpPr bwMode="auto">
                <a:xfrm>
                  <a:off x="2687" y="4146"/>
                  <a:ext cx="16" cy="14"/>
                  <a:chOff x="2687" y="4146"/>
                  <a:chExt cx="16" cy="14"/>
                </a:xfrm>
              </p:grpSpPr>
              <p:sp>
                <p:nvSpPr>
                  <p:cNvPr id="142683" name="Oval 571"/>
                  <p:cNvSpPr>
                    <a:spLocks noChangeArrowheads="1"/>
                  </p:cNvSpPr>
                  <p:nvPr/>
                </p:nvSpPr>
                <p:spPr bwMode="auto">
                  <a:xfrm>
                    <a:off x="2687" y="4146"/>
                    <a:ext cx="16" cy="14"/>
                  </a:xfrm>
                  <a:prstGeom prst="ellipse">
                    <a:avLst/>
                  </a:prstGeom>
                  <a:solidFill>
                    <a:srgbClr val="80FFFF"/>
                  </a:solidFill>
                  <a:ln w="12700">
                    <a:noFill/>
                    <a:round/>
                    <a:headEnd/>
                    <a:tailEnd/>
                  </a:ln>
                </p:spPr>
                <p:txBody>
                  <a:bodyPr wrap="none" anchor="ctr"/>
                  <a:lstStyle/>
                  <a:p>
                    <a:endParaRPr lang="tr-TR"/>
                  </a:p>
                </p:txBody>
              </p:sp>
              <p:sp>
                <p:nvSpPr>
                  <p:cNvPr id="142684" name="Oval 572"/>
                  <p:cNvSpPr>
                    <a:spLocks noChangeArrowheads="1"/>
                  </p:cNvSpPr>
                  <p:nvPr/>
                </p:nvSpPr>
                <p:spPr bwMode="auto">
                  <a:xfrm>
                    <a:off x="2690" y="4146"/>
                    <a:ext cx="11" cy="10"/>
                  </a:xfrm>
                  <a:prstGeom prst="ellipse">
                    <a:avLst/>
                  </a:prstGeom>
                  <a:solidFill>
                    <a:srgbClr val="00E0E0"/>
                  </a:solidFill>
                  <a:ln w="12700">
                    <a:noFill/>
                    <a:round/>
                    <a:headEnd/>
                    <a:tailEnd/>
                  </a:ln>
                </p:spPr>
                <p:txBody>
                  <a:bodyPr wrap="none" anchor="ctr"/>
                  <a:lstStyle/>
                  <a:p>
                    <a:endParaRPr lang="tr-TR"/>
                  </a:p>
                </p:txBody>
              </p:sp>
              <p:sp>
                <p:nvSpPr>
                  <p:cNvPr id="142685" name="Oval 573"/>
                  <p:cNvSpPr>
                    <a:spLocks noChangeArrowheads="1"/>
                  </p:cNvSpPr>
                  <p:nvPr/>
                </p:nvSpPr>
                <p:spPr bwMode="auto">
                  <a:xfrm>
                    <a:off x="2688" y="4146"/>
                    <a:ext cx="12" cy="12"/>
                  </a:xfrm>
                  <a:prstGeom prst="ellipse">
                    <a:avLst/>
                  </a:prstGeom>
                  <a:solidFill>
                    <a:srgbClr val="80FFFF"/>
                  </a:solidFill>
                  <a:ln w="12700">
                    <a:noFill/>
                    <a:round/>
                    <a:headEnd/>
                    <a:tailEnd/>
                  </a:ln>
                </p:spPr>
                <p:txBody>
                  <a:bodyPr wrap="none" anchor="ctr"/>
                  <a:lstStyle/>
                  <a:p>
                    <a:endParaRPr lang="tr-TR"/>
                  </a:p>
                </p:txBody>
              </p:sp>
              <p:sp>
                <p:nvSpPr>
                  <p:cNvPr id="142686" name="Oval 574"/>
                  <p:cNvSpPr>
                    <a:spLocks noChangeArrowheads="1"/>
                  </p:cNvSpPr>
                  <p:nvPr/>
                </p:nvSpPr>
                <p:spPr bwMode="auto">
                  <a:xfrm>
                    <a:off x="2689" y="4147"/>
                    <a:ext cx="6" cy="5"/>
                  </a:xfrm>
                  <a:prstGeom prst="ellipse">
                    <a:avLst/>
                  </a:prstGeom>
                  <a:solidFill>
                    <a:srgbClr val="C0FFFF"/>
                  </a:solidFill>
                  <a:ln w="12700">
                    <a:noFill/>
                    <a:round/>
                    <a:headEnd/>
                    <a:tailEnd/>
                  </a:ln>
                </p:spPr>
                <p:txBody>
                  <a:bodyPr wrap="none" anchor="ctr"/>
                  <a:lstStyle/>
                  <a:p>
                    <a:endParaRPr lang="tr-TR"/>
                  </a:p>
                </p:txBody>
              </p:sp>
              <p:sp>
                <p:nvSpPr>
                  <p:cNvPr id="142687" name="Oval 575"/>
                  <p:cNvSpPr>
                    <a:spLocks noChangeArrowheads="1"/>
                  </p:cNvSpPr>
                  <p:nvPr/>
                </p:nvSpPr>
                <p:spPr bwMode="auto">
                  <a:xfrm>
                    <a:off x="2689" y="4149"/>
                    <a:ext cx="2" cy="1"/>
                  </a:xfrm>
                  <a:prstGeom prst="ellipse">
                    <a:avLst/>
                  </a:prstGeom>
                  <a:solidFill>
                    <a:srgbClr val="FFFFFF"/>
                  </a:solidFill>
                  <a:ln w="12700">
                    <a:noFill/>
                    <a:round/>
                    <a:headEnd/>
                    <a:tailEnd/>
                  </a:ln>
                </p:spPr>
                <p:txBody>
                  <a:bodyPr wrap="none" anchor="ctr"/>
                  <a:lstStyle/>
                  <a:p>
                    <a:endParaRPr lang="tr-TR"/>
                  </a:p>
                </p:txBody>
              </p:sp>
            </p:grpSp>
            <p:grpSp>
              <p:nvGrpSpPr>
                <p:cNvPr id="142340" name="Group 576"/>
                <p:cNvGrpSpPr>
                  <a:grpSpLocks/>
                </p:cNvGrpSpPr>
                <p:nvPr/>
              </p:nvGrpSpPr>
              <p:grpSpPr bwMode="auto">
                <a:xfrm>
                  <a:off x="2558" y="4195"/>
                  <a:ext cx="25" cy="20"/>
                  <a:chOff x="2558" y="4195"/>
                  <a:chExt cx="25" cy="20"/>
                </a:xfrm>
              </p:grpSpPr>
              <p:sp>
                <p:nvSpPr>
                  <p:cNvPr id="142678" name="Oval 577"/>
                  <p:cNvSpPr>
                    <a:spLocks noChangeArrowheads="1"/>
                  </p:cNvSpPr>
                  <p:nvPr/>
                </p:nvSpPr>
                <p:spPr bwMode="auto">
                  <a:xfrm>
                    <a:off x="2558" y="4195"/>
                    <a:ext cx="25" cy="20"/>
                  </a:xfrm>
                  <a:prstGeom prst="ellipse">
                    <a:avLst/>
                  </a:prstGeom>
                  <a:solidFill>
                    <a:srgbClr val="80FFFF"/>
                  </a:solidFill>
                  <a:ln w="12700">
                    <a:noFill/>
                    <a:round/>
                    <a:headEnd/>
                    <a:tailEnd/>
                  </a:ln>
                </p:spPr>
                <p:txBody>
                  <a:bodyPr wrap="none" anchor="ctr"/>
                  <a:lstStyle/>
                  <a:p>
                    <a:endParaRPr lang="tr-TR"/>
                  </a:p>
                </p:txBody>
              </p:sp>
              <p:sp>
                <p:nvSpPr>
                  <p:cNvPr id="142679" name="Oval 578"/>
                  <p:cNvSpPr>
                    <a:spLocks noChangeArrowheads="1"/>
                  </p:cNvSpPr>
                  <p:nvPr/>
                </p:nvSpPr>
                <p:spPr bwMode="auto">
                  <a:xfrm>
                    <a:off x="2561" y="4197"/>
                    <a:ext cx="17" cy="13"/>
                  </a:xfrm>
                  <a:prstGeom prst="ellipse">
                    <a:avLst/>
                  </a:prstGeom>
                  <a:solidFill>
                    <a:srgbClr val="00E0E0"/>
                  </a:solidFill>
                  <a:ln w="12700">
                    <a:noFill/>
                    <a:round/>
                    <a:headEnd/>
                    <a:tailEnd/>
                  </a:ln>
                </p:spPr>
                <p:txBody>
                  <a:bodyPr wrap="none" anchor="ctr"/>
                  <a:lstStyle/>
                  <a:p>
                    <a:endParaRPr lang="tr-TR"/>
                  </a:p>
                </p:txBody>
              </p:sp>
              <p:sp>
                <p:nvSpPr>
                  <p:cNvPr id="142680" name="Oval 579"/>
                  <p:cNvSpPr>
                    <a:spLocks noChangeArrowheads="1"/>
                  </p:cNvSpPr>
                  <p:nvPr/>
                </p:nvSpPr>
                <p:spPr bwMode="auto">
                  <a:xfrm>
                    <a:off x="2563" y="4197"/>
                    <a:ext cx="17" cy="16"/>
                  </a:xfrm>
                  <a:prstGeom prst="ellipse">
                    <a:avLst/>
                  </a:prstGeom>
                  <a:solidFill>
                    <a:srgbClr val="80FFFF"/>
                  </a:solidFill>
                  <a:ln w="12700">
                    <a:noFill/>
                    <a:round/>
                    <a:headEnd/>
                    <a:tailEnd/>
                  </a:ln>
                </p:spPr>
                <p:txBody>
                  <a:bodyPr wrap="none" anchor="ctr"/>
                  <a:lstStyle/>
                  <a:p>
                    <a:endParaRPr lang="tr-TR"/>
                  </a:p>
                </p:txBody>
              </p:sp>
              <p:sp>
                <p:nvSpPr>
                  <p:cNvPr id="142681" name="Oval 580"/>
                  <p:cNvSpPr>
                    <a:spLocks noChangeArrowheads="1"/>
                  </p:cNvSpPr>
                  <p:nvPr/>
                </p:nvSpPr>
                <p:spPr bwMode="auto">
                  <a:xfrm>
                    <a:off x="2570" y="4199"/>
                    <a:ext cx="10" cy="9"/>
                  </a:xfrm>
                  <a:prstGeom prst="ellipse">
                    <a:avLst/>
                  </a:prstGeom>
                  <a:solidFill>
                    <a:srgbClr val="C0FFFF"/>
                  </a:solidFill>
                  <a:ln w="12700">
                    <a:noFill/>
                    <a:round/>
                    <a:headEnd/>
                    <a:tailEnd/>
                  </a:ln>
                </p:spPr>
                <p:txBody>
                  <a:bodyPr wrap="none" anchor="ctr"/>
                  <a:lstStyle/>
                  <a:p>
                    <a:endParaRPr lang="tr-TR"/>
                  </a:p>
                </p:txBody>
              </p:sp>
              <p:sp>
                <p:nvSpPr>
                  <p:cNvPr id="142682" name="Oval 581"/>
                  <p:cNvSpPr>
                    <a:spLocks noChangeArrowheads="1"/>
                  </p:cNvSpPr>
                  <p:nvPr/>
                </p:nvSpPr>
                <p:spPr bwMode="auto">
                  <a:xfrm>
                    <a:off x="2577" y="4201"/>
                    <a:ext cx="1" cy="1"/>
                  </a:xfrm>
                  <a:prstGeom prst="ellipse">
                    <a:avLst/>
                  </a:prstGeom>
                  <a:solidFill>
                    <a:srgbClr val="FFFFFF"/>
                  </a:solidFill>
                  <a:ln w="12700">
                    <a:noFill/>
                    <a:round/>
                    <a:headEnd/>
                    <a:tailEnd/>
                  </a:ln>
                </p:spPr>
                <p:txBody>
                  <a:bodyPr wrap="none" anchor="ctr"/>
                  <a:lstStyle/>
                  <a:p>
                    <a:endParaRPr lang="tr-TR"/>
                  </a:p>
                </p:txBody>
              </p:sp>
            </p:grpSp>
            <p:grpSp>
              <p:nvGrpSpPr>
                <p:cNvPr id="142341" name="Group 582"/>
                <p:cNvGrpSpPr>
                  <a:grpSpLocks/>
                </p:cNvGrpSpPr>
                <p:nvPr/>
              </p:nvGrpSpPr>
              <p:grpSpPr bwMode="auto">
                <a:xfrm>
                  <a:off x="2591" y="4161"/>
                  <a:ext cx="25" cy="24"/>
                  <a:chOff x="2591" y="4161"/>
                  <a:chExt cx="25" cy="24"/>
                </a:xfrm>
              </p:grpSpPr>
              <p:sp>
                <p:nvSpPr>
                  <p:cNvPr id="142673" name="Oval 583"/>
                  <p:cNvSpPr>
                    <a:spLocks noChangeArrowheads="1"/>
                  </p:cNvSpPr>
                  <p:nvPr/>
                </p:nvSpPr>
                <p:spPr bwMode="auto">
                  <a:xfrm>
                    <a:off x="2591" y="4161"/>
                    <a:ext cx="25" cy="24"/>
                  </a:xfrm>
                  <a:prstGeom prst="ellipse">
                    <a:avLst/>
                  </a:prstGeom>
                  <a:solidFill>
                    <a:srgbClr val="80FFFF"/>
                  </a:solidFill>
                  <a:ln w="12700">
                    <a:noFill/>
                    <a:round/>
                    <a:headEnd/>
                    <a:tailEnd/>
                  </a:ln>
                </p:spPr>
                <p:txBody>
                  <a:bodyPr wrap="none" anchor="ctr"/>
                  <a:lstStyle/>
                  <a:p>
                    <a:endParaRPr lang="tr-TR"/>
                  </a:p>
                </p:txBody>
              </p:sp>
              <p:sp>
                <p:nvSpPr>
                  <p:cNvPr id="142674" name="Oval 584"/>
                  <p:cNvSpPr>
                    <a:spLocks noChangeArrowheads="1"/>
                  </p:cNvSpPr>
                  <p:nvPr/>
                </p:nvSpPr>
                <p:spPr bwMode="auto">
                  <a:xfrm>
                    <a:off x="2596" y="4164"/>
                    <a:ext cx="18" cy="14"/>
                  </a:xfrm>
                  <a:prstGeom prst="ellipse">
                    <a:avLst/>
                  </a:prstGeom>
                  <a:solidFill>
                    <a:srgbClr val="00E0E0"/>
                  </a:solidFill>
                  <a:ln w="12700">
                    <a:noFill/>
                    <a:round/>
                    <a:headEnd/>
                    <a:tailEnd/>
                  </a:ln>
                </p:spPr>
                <p:txBody>
                  <a:bodyPr wrap="none" anchor="ctr"/>
                  <a:lstStyle/>
                  <a:p>
                    <a:endParaRPr lang="tr-TR"/>
                  </a:p>
                </p:txBody>
              </p:sp>
              <p:sp>
                <p:nvSpPr>
                  <p:cNvPr id="142675" name="Oval 585"/>
                  <p:cNvSpPr>
                    <a:spLocks noChangeArrowheads="1"/>
                  </p:cNvSpPr>
                  <p:nvPr/>
                </p:nvSpPr>
                <p:spPr bwMode="auto">
                  <a:xfrm>
                    <a:off x="2593" y="4164"/>
                    <a:ext cx="19" cy="19"/>
                  </a:xfrm>
                  <a:prstGeom prst="ellipse">
                    <a:avLst/>
                  </a:prstGeom>
                  <a:solidFill>
                    <a:srgbClr val="80FFFF"/>
                  </a:solidFill>
                  <a:ln w="12700">
                    <a:noFill/>
                    <a:round/>
                    <a:headEnd/>
                    <a:tailEnd/>
                  </a:ln>
                </p:spPr>
                <p:txBody>
                  <a:bodyPr wrap="none" anchor="ctr"/>
                  <a:lstStyle/>
                  <a:p>
                    <a:endParaRPr lang="tr-TR"/>
                  </a:p>
                </p:txBody>
              </p:sp>
              <p:sp>
                <p:nvSpPr>
                  <p:cNvPr id="142676" name="Oval 586"/>
                  <p:cNvSpPr>
                    <a:spLocks noChangeArrowheads="1"/>
                  </p:cNvSpPr>
                  <p:nvPr/>
                </p:nvSpPr>
                <p:spPr bwMode="auto">
                  <a:xfrm>
                    <a:off x="2594" y="4165"/>
                    <a:ext cx="10" cy="11"/>
                  </a:xfrm>
                  <a:prstGeom prst="ellipse">
                    <a:avLst/>
                  </a:prstGeom>
                  <a:solidFill>
                    <a:srgbClr val="C0FFFF"/>
                  </a:solidFill>
                  <a:ln w="12700">
                    <a:noFill/>
                    <a:round/>
                    <a:headEnd/>
                    <a:tailEnd/>
                  </a:ln>
                </p:spPr>
                <p:txBody>
                  <a:bodyPr wrap="none" anchor="ctr"/>
                  <a:lstStyle/>
                  <a:p>
                    <a:endParaRPr lang="tr-TR"/>
                  </a:p>
                </p:txBody>
              </p:sp>
              <p:sp>
                <p:nvSpPr>
                  <p:cNvPr id="142677" name="Oval 587"/>
                  <p:cNvSpPr>
                    <a:spLocks noChangeArrowheads="1"/>
                  </p:cNvSpPr>
                  <p:nvPr/>
                </p:nvSpPr>
                <p:spPr bwMode="auto">
                  <a:xfrm>
                    <a:off x="2596" y="4169"/>
                    <a:ext cx="1" cy="2"/>
                  </a:xfrm>
                  <a:prstGeom prst="ellipse">
                    <a:avLst/>
                  </a:prstGeom>
                  <a:solidFill>
                    <a:srgbClr val="FFFFFF"/>
                  </a:solidFill>
                  <a:ln w="12700">
                    <a:noFill/>
                    <a:round/>
                    <a:headEnd/>
                    <a:tailEnd/>
                  </a:ln>
                </p:spPr>
                <p:txBody>
                  <a:bodyPr wrap="none" anchor="ctr"/>
                  <a:lstStyle/>
                  <a:p>
                    <a:endParaRPr lang="tr-TR"/>
                  </a:p>
                </p:txBody>
              </p:sp>
            </p:grpSp>
            <p:grpSp>
              <p:nvGrpSpPr>
                <p:cNvPr id="142343" name="Group 588"/>
                <p:cNvGrpSpPr>
                  <a:grpSpLocks/>
                </p:cNvGrpSpPr>
                <p:nvPr/>
              </p:nvGrpSpPr>
              <p:grpSpPr bwMode="auto">
                <a:xfrm>
                  <a:off x="2634" y="4167"/>
                  <a:ext cx="23" cy="18"/>
                  <a:chOff x="2634" y="4167"/>
                  <a:chExt cx="23" cy="18"/>
                </a:xfrm>
              </p:grpSpPr>
              <p:sp>
                <p:nvSpPr>
                  <p:cNvPr id="142668" name="Oval 589"/>
                  <p:cNvSpPr>
                    <a:spLocks noChangeArrowheads="1"/>
                  </p:cNvSpPr>
                  <p:nvPr/>
                </p:nvSpPr>
                <p:spPr bwMode="auto">
                  <a:xfrm>
                    <a:off x="2634" y="4167"/>
                    <a:ext cx="23" cy="18"/>
                  </a:xfrm>
                  <a:prstGeom prst="ellipse">
                    <a:avLst/>
                  </a:prstGeom>
                  <a:solidFill>
                    <a:srgbClr val="80FFFF"/>
                  </a:solidFill>
                  <a:ln w="12700">
                    <a:noFill/>
                    <a:round/>
                    <a:headEnd/>
                    <a:tailEnd/>
                  </a:ln>
                </p:spPr>
                <p:txBody>
                  <a:bodyPr wrap="none" anchor="ctr"/>
                  <a:lstStyle/>
                  <a:p>
                    <a:endParaRPr lang="tr-TR"/>
                  </a:p>
                </p:txBody>
              </p:sp>
              <p:sp>
                <p:nvSpPr>
                  <p:cNvPr id="142669" name="Oval 590"/>
                  <p:cNvSpPr>
                    <a:spLocks noChangeArrowheads="1"/>
                  </p:cNvSpPr>
                  <p:nvPr/>
                </p:nvSpPr>
                <p:spPr bwMode="auto">
                  <a:xfrm>
                    <a:off x="2639" y="4169"/>
                    <a:ext cx="15" cy="10"/>
                  </a:xfrm>
                  <a:prstGeom prst="ellipse">
                    <a:avLst/>
                  </a:prstGeom>
                  <a:solidFill>
                    <a:srgbClr val="00E0E0"/>
                  </a:solidFill>
                  <a:ln w="12700">
                    <a:noFill/>
                    <a:round/>
                    <a:headEnd/>
                    <a:tailEnd/>
                  </a:ln>
                </p:spPr>
                <p:txBody>
                  <a:bodyPr wrap="none" anchor="ctr"/>
                  <a:lstStyle/>
                  <a:p>
                    <a:endParaRPr lang="tr-TR"/>
                  </a:p>
                </p:txBody>
              </p:sp>
              <p:sp>
                <p:nvSpPr>
                  <p:cNvPr id="142670" name="Oval 591"/>
                  <p:cNvSpPr>
                    <a:spLocks noChangeArrowheads="1"/>
                  </p:cNvSpPr>
                  <p:nvPr/>
                </p:nvSpPr>
                <p:spPr bwMode="auto">
                  <a:xfrm>
                    <a:off x="2636" y="4169"/>
                    <a:ext cx="16" cy="14"/>
                  </a:xfrm>
                  <a:prstGeom prst="ellipse">
                    <a:avLst/>
                  </a:prstGeom>
                  <a:solidFill>
                    <a:srgbClr val="80FFFF"/>
                  </a:solidFill>
                  <a:ln w="12700">
                    <a:noFill/>
                    <a:round/>
                    <a:headEnd/>
                    <a:tailEnd/>
                  </a:ln>
                </p:spPr>
                <p:txBody>
                  <a:bodyPr wrap="none" anchor="ctr"/>
                  <a:lstStyle/>
                  <a:p>
                    <a:endParaRPr lang="tr-TR"/>
                  </a:p>
                </p:txBody>
              </p:sp>
              <p:sp>
                <p:nvSpPr>
                  <p:cNvPr id="142671" name="Oval 592"/>
                  <p:cNvSpPr>
                    <a:spLocks noChangeArrowheads="1"/>
                  </p:cNvSpPr>
                  <p:nvPr/>
                </p:nvSpPr>
                <p:spPr bwMode="auto">
                  <a:xfrm>
                    <a:off x="2638" y="4172"/>
                    <a:ext cx="8" cy="5"/>
                  </a:xfrm>
                  <a:prstGeom prst="ellipse">
                    <a:avLst/>
                  </a:prstGeom>
                  <a:solidFill>
                    <a:srgbClr val="C0FFFF"/>
                  </a:solidFill>
                  <a:ln w="12700">
                    <a:noFill/>
                    <a:round/>
                    <a:headEnd/>
                    <a:tailEnd/>
                  </a:ln>
                </p:spPr>
                <p:txBody>
                  <a:bodyPr wrap="none" anchor="ctr"/>
                  <a:lstStyle/>
                  <a:p>
                    <a:endParaRPr lang="tr-TR"/>
                  </a:p>
                </p:txBody>
              </p:sp>
              <p:sp>
                <p:nvSpPr>
                  <p:cNvPr id="142672" name="Oval 593"/>
                  <p:cNvSpPr>
                    <a:spLocks noChangeArrowheads="1"/>
                  </p:cNvSpPr>
                  <p:nvPr/>
                </p:nvSpPr>
                <p:spPr bwMode="auto">
                  <a:xfrm>
                    <a:off x="2639" y="4173"/>
                    <a:ext cx="1" cy="1"/>
                  </a:xfrm>
                  <a:prstGeom prst="ellipse">
                    <a:avLst/>
                  </a:prstGeom>
                  <a:solidFill>
                    <a:srgbClr val="FFFFFF"/>
                  </a:solidFill>
                  <a:ln w="12700">
                    <a:noFill/>
                    <a:round/>
                    <a:headEnd/>
                    <a:tailEnd/>
                  </a:ln>
                </p:spPr>
                <p:txBody>
                  <a:bodyPr wrap="none" anchor="ctr"/>
                  <a:lstStyle/>
                  <a:p>
                    <a:endParaRPr lang="tr-TR"/>
                  </a:p>
                </p:txBody>
              </p:sp>
            </p:grpSp>
            <p:grpSp>
              <p:nvGrpSpPr>
                <p:cNvPr id="142344" name="Group 594"/>
                <p:cNvGrpSpPr>
                  <a:grpSpLocks/>
                </p:cNvGrpSpPr>
                <p:nvPr/>
              </p:nvGrpSpPr>
              <p:grpSpPr bwMode="auto">
                <a:xfrm>
                  <a:off x="2607" y="4186"/>
                  <a:ext cx="27" cy="22"/>
                  <a:chOff x="2607" y="4186"/>
                  <a:chExt cx="27" cy="22"/>
                </a:xfrm>
              </p:grpSpPr>
              <p:sp>
                <p:nvSpPr>
                  <p:cNvPr id="142663" name="Oval 595"/>
                  <p:cNvSpPr>
                    <a:spLocks noChangeArrowheads="1"/>
                  </p:cNvSpPr>
                  <p:nvPr/>
                </p:nvSpPr>
                <p:spPr bwMode="auto">
                  <a:xfrm>
                    <a:off x="2607" y="4186"/>
                    <a:ext cx="27" cy="22"/>
                  </a:xfrm>
                  <a:prstGeom prst="ellipse">
                    <a:avLst/>
                  </a:prstGeom>
                  <a:solidFill>
                    <a:srgbClr val="80FFFF"/>
                  </a:solidFill>
                  <a:ln w="12700">
                    <a:noFill/>
                    <a:round/>
                    <a:headEnd/>
                    <a:tailEnd/>
                  </a:ln>
                </p:spPr>
                <p:txBody>
                  <a:bodyPr wrap="none" anchor="ctr"/>
                  <a:lstStyle/>
                  <a:p>
                    <a:endParaRPr lang="tr-TR"/>
                  </a:p>
                </p:txBody>
              </p:sp>
              <p:sp>
                <p:nvSpPr>
                  <p:cNvPr id="142664" name="Oval 596"/>
                  <p:cNvSpPr>
                    <a:spLocks noChangeArrowheads="1"/>
                  </p:cNvSpPr>
                  <p:nvPr/>
                </p:nvSpPr>
                <p:spPr bwMode="auto">
                  <a:xfrm>
                    <a:off x="2610" y="4188"/>
                    <a:ext cx="19" cy="13"/>
                  </a:xfrm>
                  <a:prstGeom prst="ellipse">
                    <a:avLst/>
                  </a:prstGeom>
                  <a:solidFill>
                    <a:srgbClr val="00E0E0"/>
                  </a:solidFill>
                  <a:ln w="12700">
                    <a:noFill/>
                    <a:round/>
                    <a:headEnd/>
                    <a:tailEnd/>
                  </a:ln>
                </p:spPr>
                <p:txBody>
                  <a:bodyPr wrap="none" anchor="ctr"/>
                  <a:lstStyle/>
                  <a:p>
                    <a:endParaRPr lang="tr-TR"/>
                  </a:p>
                </p:txBody>
              </p:sp>
              <p:sp>
                <p:nvSpPr>
                  <p:cNvPr id="142665" name="Oval 597"/>
                  <p:cNvSpPr>
                    <a:spLocks noChangeArrowheads="1"/>
                  </p:cNvSpPr>
                  <p:nvPr/>
                </p:nvSpPr>
                <p:spPr bwMode="auto">
                  <a:xfrm>
                    <a:off x="2612" y="4188"/>
                    <a:ext cx="20" cy="17"/>
                  </a:xfrm>
                  <a:prstGeom prst="ellipse">
                    <a:avLst/>
                  </a:prstGeom>
                  <a:solidFill>
                    <a:srgbClr val="80FFFF"/>
                  </a:solidFill>
                  <a:ln w="12700">
                    <a:noFill/>
                    <a:round/>
                    <a:headEnd/>
                    <a:tailEnd/>
                  </a:ln>
                </p:spPr>
                <p:txBody>
                  <a:bodyPr wrap="none" anchor="ctr"/>
                  <a:lstStyle/>
                  <a:p>
                    <a:endParaRPr lang="tr-TR"/>
                  </a:p>
                </p:txBody>
              </p:sp>
              <p:sp>
                <p:nvSpPr>
                  <p:cNvPr id="142666" name="Oval 598"/>
                  <p:cNvSpPr>
                    <a:spLocks noChangeArrowheads="1"/>
                  </p:cNvSpPr>
                  <p:nvPr/>
                </p:nvSpPr>
                <p:spPr bwMode="auto">
                  <a:xfrm>
                    <a:off x="2619" y="4190"/>
                    <a:ext cx="11" cy="9"/>
                  </a:xfrm>
                  <a:prstGeom prst="ellipse">
                    <a:avLst/>
                  </a:prstGeom>
                  <a:solidFill>
                    <a:srgbClr val="C0FFFF"/>
                  </a:solidFill>
                  <a:ln w="12700">
                    <a:noFill/>
                    <a:round/>
                    <a:headEnd/>
                    <a:tailEnd/>
                  </a:ln>
                </p:spPr>
                <p:txBody>
                  <a:bodyPr wrap="none" anchor="ctr"/>
                  <a:lstStyle/>
                  <a:p>
                    <a:endParaRPr lang="tr-TR"/>
                  </a:p>
                </p:txBody>
              </p:sp>
              <p:sp>
                <p:nvSpPr>
                  <p:cNvPr id="142667" name="Oval 599"/>
                  <p:cNvSpPr>
                    <a:spLocks noChangeArrowheads="1"/>
                  </p:cNvSpPr>
                  <p:nvPr/>
                </p:nvSpPr>
                <p:spPr bwMode="auto">
                  <a:xfrm>
                    <a:off x="2629" y="4193"/>
                    <a:ext cx="1" cy="1"/>
                  </a:xfrm>
                  <a:prstGeom prst="ellipse">
                    <a:avLst/>
                  </a:prstGeom>
                  <a:solidFill>
                    <a:srgbClr val="FFFFFF"/>
                  </a:solidFill>
                  <a:ln w="12700">
                    <a:noFill/>
                    <a:round/>
                    <a:headEnd/>
                    <a:tailEnd/>
                  </a:ln>
                </p:spPr>
                <p:txBody>
                  <a:bodyPr wrap="none" anchor="ctr"/>
                  <a:lstStyle/>
                  <a:p>
                    <a:endParaRPr lang="tr-TR"/>
                  </a:p>
                </p:txBody>
              </p:sp>
            </p:grpSp>
            <p:grpSp>
              <p:nvGrpSpPr>
                <p:cNvPr id="142345" name="Group 600"/>
                <p:cNvGrpSpPr>
                  <a:grpSpLocks/>
                </p:cNvGrpSpPr>
                <p:nvPr/>
              </p:nvGrpSpPr>
              <p:grpSpPr bwMode="auto">
                <a:xfrm>
                  <a:off x="2481" y="4184"/>
                  <a:ext cx="18" cy="15"/>
                  <a:chOff x="2481" y="4184"/>
                  <a:chExt cx="18" cy="15"/>
                </a:xfrm>
              </p:grpSpPr>
              <p:sp>
                <p:nvSpPr>
                  <p:cNvPr id="142658" name="Oval 601"/>
                  <p:cNvSpPr>
                    <a:spLocks noChangeArrowheads="1"/>
                  </p:cNvSpPr>
                  <p:nvPr/>
                </p:nvSpPr>
                <p:spPr bwMode="auto">
                  <a:xfrm>
                    <a:off x="2481" y="4184"/>
                    <a:ext cx="18" cy="15"/>
                  </a:xfrm>
                  <a:prstGeom prst="ellipse">
                    <a:avLst/>
                  </a:prstGeom>
                  <a:solidFill>
                    <a:srgbClr val="80FFFF"/>
                  </a:solidFill>
                  <a:ln w="12700">
                    <a:noFill/>
                    <a:round/>
                    <a:headEnd/>
                    <a:tailEnd/>
                  </a:ln>
                </p:spPr>
                <p:txBody>
                  <a:bodyPr wrap="none" anchor="ctr"/>
                  <a:lstStyle/>
                  <a:p>
                    <a:endParaRPr lang="tr-TR"/>
                  </a:p>
                </p:txBody>
              </p:sp>
              <p:sp>
                <p:nvSpPr>
                  <p:cNvPr id="142659" name="Oval 602"/>
                  <p:cNvSpPr>
                    <a:spLocks noChangeArrowheads="1"/>
                  </p:cNvSpPr>
                  <p:nvPr/>
                </p:nvSpPr>
                <p:spPr bwMode="auto">
                  <a:xfrm>
                    <a:off x="2486" y="4185"/>
                    <a:ext cx="11" cy="8"/>
                  </a:xfrm>
                  <a:prstGeom prst="ellipse">
                    <a:avLst/>
                  </a:prstGeom>
                  <a:solidFill>
                    <a:srgbClr val="00E0E0"/>
                  </a:solidFill>
                  <a:ln w="12700">
                    <a:noFill/>
                    <a:round/>
                    <a:headEnd/>
                    <a:tailEnd/>
                  </a:ln>
                </p:spPr>
                <p:txBody>
                  <a:bodyPr wrap="none" anchor="ctr"/>
                  <a:lstStyle/>
                  <a:p>
                    <a:endParaRPr lang="tr-TR"/>
                  </a:p>
                </p:txBody>
              </p:sp>
              <p:sp>
                <p:nvSpPr>
                  <p:cNvPr id="142660" name="Oval 603"/>
                  <p:cNvSpPr>
                    <a:spLocks noChangeArrowheads="1"/>
                  </p:cNvSpPr>
                  <p:nvPr/>
                </p:nvSpPr>
                <p:spPr bwMode="auto">
                  <a:xfrm>
                    <a:off x="2484" y="4185"/>
                    <a:ext cx="11" cy="13"/>
                  </a:xfrm>
                  <a:prstGeom prst="ellipse">
                    <a:avLst/>
                  </a:prstGeom>
                  <a:solidFill>
                    <a:srgbClr val="80FFFF"/>
                  </a:solidFill>
                  <a:ln w="12700">
                    <a:noFill/>
                    <a:round/>
                    <a:headEnd/>
                    <a:tailEnd/>
                  </a:ln>
                </p:spPr>
                <p:txBody>
                  <a:bodyPr wrap="none" anchor="ctr"/>
                  <a:lstStyle/>
                  <a:p>
                    <a:endParaRPr lang="tr-TR"/>
                  </a:p>
                </p:txBody>
              </p:sp>
              <p:sp>
                <p:nvSpPr>
                  <p:cNvPr id="142661" name="Oval 604"/>
                  <p:cNvSpPr>
                    <a:spLocks noChangeArrowheads="1"/>
                  </p:cNvSpPr>
                  <p:nvPr/>
                </p:nvSpPr>
                <p:spPr bwMode="auto">
                  <a:xfrm>
                    <a:off x="2484" y="4186"/>
                    <a:ext cx="7" cy="5"/>
                  </a:xfrm>
                  <a:prstGeom prst="ellipse">
                    <a:avLst/>
                  </a:prstGeom>
                  <a:solidFill>
                    <a:srgbClr val="C0FFFF"/>
                  </a:solidFill>
                  <a:ln w="12700">
                    <a:noFill/>
                    <a:round/>
                    <a:headEnd/>
                    <a:tailEnd/>
                  </a:ln>
                </p:spPr>
                <p:txBody>
                  <a:bodyPr wrap="none" anchor="ctr"/>
                  <a:lstStyle/>
                  <a:p>
                    <a:endParaRPr lang="tr-TR"/>
                  </a:p>
                </p:txBody>
              </p:sp>
              <p:sp>
                <p:nvSpPr>
                  <p:cNvPr id="142662" name="Oval 605"/>
                  <p:cNvSpPr>
                    <a:spLocks noChangeArrowheads="1"/>
                  </p:cNvSpPr>
                  <p:nvPr/>
                </p:nvSpPr>
                <p:spPr bwMode="auto">
                  <a:xfrm>
                    <a:off x="2484" y="4188"/>
                    <a:ext cx="2" cy="1"/>
                  </a:xfrm>
                  <a:prstGeom prst="ellipse">
                    <a:avLst/>
                  </a:prstGeom>
                  <a:solidFill>
                    <a:srgbClr val="FFFFFF"/>
                  </a:solidFill>
                  <a:ln w="12700">
                    <a:noFill/>
                    <a:round/>
                    <a:headEnd/>
                    <a:tailEnd/>
                  </a:ln>
                </p:spPr>
                <p:txBody>
                  <a:bodyPr wrap="none" anchor="ctr"/>
                  <a:lstStyle/>
                  <a:p>
                    <a:endParaRPr lang="tr-TR"/>
                  </a:p>
                </p:txBody>
              </p:sp>
            </p:grpSp>
            <p:grpSp>
              <p:nvGrpSpPr>
                <p:cNvPr id="142347" name="Group 606"/>
                <p:cNvGrpSpPr>
                  <a:grpSpLocks/>
                </p:cNvGrpSpPr>
                <p:nvPr/>
              </p:nvGrpSpPr>
              <p:grpSpPr bwMode="auto">
                <a:xfrm>
                  <a:off x="2734" y="4174"/>
                  <a:ext cx="33" cy="27"/>
                  <a:chOff x="2734" y="4174"/>
                  <a:chExt cx="33" cy="27"/>
                </a:xfrm>
              </p:grpSpPr>
              <p:sp>
                <p:nvSpPr>
                  <p:cNvPr id="142653" name="Oval 607"/>
                  <p:cNvSpPr>
                    <a:spLocks noChangeArrowheads="1"/>
                  </p:cNvSpPr>
                  <p:nvPr/>
                </p:nvSpPr>
                <p:spPr bwMode="auto">
                  <a:xfrm>
                    <a:off x="2734" y="4174"/>
                    <a:ext cx="33" cy="27"/>
                  </a:xfrm>
                  <a:prstGeom prst="ellipse">
                    <a:avLst/>
                  </a:prstGeom>
                  <a:solidFill>
                    <a:srgbClr val="80FFFF"/>
                  </a:solidFill>
                  <a:ln w="12700">
                    <a:noFill/>
                    <a:round/>
                    <a:headEnd/>
                    <a:tailEnd/>
                  </a:ln>
                </p:spPr>
                <p:txBody>
                  <a:bodyPr wrap="none" anchor="ctr"/>
                  <a:lstStyle/>
                  <a:p>
                    <a:endParaRPr lang="tr-TR"/>
                  </a:p>
                </p:txBody>
              </p:sp>
              <p:sp>
                <p:nvSpPr>
                  <p:cNvPr id="142654" name="Oval 608"/>
                  <p:cNvSpPr>
                    <a:spLocks noChangeArrowheads="1"/>
                  </p:cNvSpPr>
                  <p:nvPr/>
                </p:nvSpPr>
                <p:spPr bwMode="auto">
                  <a:xfrm>
                    <a:off x="2737" y="4176"/>
                    <a:ext cx="22" cy="20"/>
                  </a:xfrm>
                  <a:prstGeom prst="ellipse">
                    <a:avLst/>
                  </a:prstGeom>
                  <a:solidFill>
                    <a:srgbClr val="00E0E0"/>
                  </a:solidFill>
                  <a:ln w="12700">
                    <a:noFill/>
                    <a:round/>
                    <a:headEnd/>
                    <a:tailEnd/>
                  </a:ln>
                </p:spPr>
                <p:txBody>
                  <a:bodyPr wrap="none" anchor="ctr"/>
                  <a:lstStyle/>
                  <a:p>
                    <a:endParaRPr lang="tr-TR"/>
                  </a:p>
                </p:txBody>
              </p:sp>
              <p:sp>
                <p:nvSpPr>
                  <p:cNvPr id="142655" name="Oval 609"/>
                  <p:cNvSpPr>
                    <a:spLocks noChangeArrowheads="1"/>
                  </p:cNvSpPr>
                  <p:nvPr/>
                </p:nvSpPr>
                <p:spPr bwMode="auto">
                  <a:xfrm>
                    <a:off x="2739" y="4176"/>
                    <a:ext cx="25" cy="24"/>
                  </a:xfrm>
                  <a:prstGeom prst="ellipse">
                    <a:avLst/>
                  </a:prstGeom>
                  <a:solidFill>
                    <a:srgbClr val="80FFFF"/>
                  </a:solidFill>
                  <a:ln w="12700">
                    <a:noFill/>
                    <a:round/>
                    <a:headEnd/>
                    <a:tailEnd/>
                  </a:ln>
                </p:spPr>
                <p:txBody>
                  <a:bodyPr wrap="none" anchor="ctr"/>
                  <a:lstStyle/>
                  <a:p>
                    <a:endParaRPr lang="tr-TR"/>
                  </a:p>
                </p:txBody>
              </p:sp>
              <p:sp>
                <p:nvSpPr>
                  <p:cNvPr id="142656" name="Oval 610"/>
                  <p:cNvSpPr>
                    <a:spLocks noChangeArrowheads="1"/>
                  </p:cNvSpPr>
                  <p:nvPr/>
                </p:nvSpPr>
                <p:spPr bwMode="auto">
                  <a:xfrm>
                    <a:off x="2749" y="4178"/>
                    <a:ext cx="13" cy="12"/>
                  </a:xfrm>
                  <a:prstGeom prst="ellipse">
                    <a:avLst/>
                  </a:prstGeom>
                  <a:solidFill>
                    <a:srgbClr val="C0FFFF"/>
                  </a:solidFill>
                  <a:ln w="12700">
                    <a:noFill/>
                    <a:round/>
                    <a:headEnd/>
                    <a:tailEnd/>
                  </a:ln>
                </p:spPr>
                <p:txBody>
                  <a:bodyPr wrap="none" anchor="ctr"/>
                  <a:lstStyle/>
                  <a:p>
                    <a:endParaRPr lang="tr-TR"/>
                  </a:p>
                </p:txBody>
              </p:sp>
              <p:sp>
                <p:nvSpPr>
                  <p:cNvPr id="142657" name="Oval 611"/>
                  <p:cNvSpPr>
                    <a:spLocks noChangeArrowheads="1"/>
                  </p:cNvSpPr>
                  <p:nvPr/>
                </p:nvSpPr>
                <p:spPr bwMode="auto">
                  <a:xfrm>
                    <a:off x="2759" y="4183"/>
                    <a:ext cx="1" cy="1"/>
                  </a:xfrm>
                  <a:prstGeom prst="ellipse">
                    <a:avLst/>
                  </a:prstGeom>
                  <a:solidFill>
                    <a:srgbClr val="FFFFFF"/>
                  </a:solidFill>
                  <a:ln w="12700">
                    <a:noFill/>
                    <a:round/>
                    <a:headEnd/>
                    <a:tailEnd/>
                  </a:ln>
                </p:spPr>
                <p:txBody>
                  <a:bodyPr wrap="none" anchor="ctr"/>
                  <a:lstStyle/>
                  <a:p>
                    <a:endParaRPr lang="tr-TR"/>
                  </a:p>
                </p:txBody>
              </p:sp>
            </p:grpSp>
            <p:grpSp>
              <p:nvGrpSpPr>
                <p:cNvPr id="142348" name="Group 612"/>
                <p:cNvGrpSpPr>
                  <a:grpSpLocks/>
                </p:cNvGrpSpPr>
                <p:nvPr/>
              </p:nvGrpSpPr>
              <p:grpSpPr bwMode="auto">
                <a:xfrm>
                  <a:off x="2726" y="4112"/>
                  <a:ext cx="33" cy="27"/>
                  <a:chOff x="2726" y="4112"/>
                  <a:chExt cx="33" cy="27"/>
                </a:xfrm>
              </p:grpSpPr>
              <p:sp>
                <p:nvSpPr>
                  <p:cNvPr id="142648" name="Oval 613"/>
                  <p:cNvSpPr>
                    <a:spLocks noChangeArrowheads="1"/>
                  </p:cNvSpPr>
                  <p:nvPr/>
                </p:nvSpPr>
                <p:spPr bwMode="auto">
                  <a:xfrm>
                    <a:off x="2726" y="4112"/>
                    <a:ext cx="33" cy="27"/>
                  </a:xfrm>
                  <a:prstGeom prst="ellipse">
                    <a:avLst/>
                  </a:prstGeom>
                  <a:solidFill>
                    <a:srgbClr val="80FFFF"/>
                  </a:solidFill>
                  <a:ln w="12700">
                    <a:noFill/>
                    <a:round/>
                    <a:headEnd/>
                    <a:tailEnd/>
                  </a:ln>
                </p:spPr>
                <p:txBody>
                  <a:bodyPr wrap="none" anchor="ctr"/>
                  <a:lstStyle/>
                  <a:p>
                    <a:endParaRPr lang="tr-TR"/>
                  </a:p>
                </p:txBody>
              </p:sp>
              <p:sp>
                <p:nvSpPr>
                  <p:cNvPr id="142649" name="Oval 614"/>
                  <p:cNvSpPr>
                    <a:spLocks noChangeArrowheads="1"/>
                  </p:cNvSpPr>
                  <p:nvPr/>
                </p:nvSpPr>
                <p:spPr bwMode="auto">
                  <a:xfrm>
                    <a:off x="2733" y="4118"/>
                    <a:ext cx="23" cy="19"/>
                  </a:xfrm>
                  <a:prstGeom prst="ellipse">
                    <a:avLst/>
                  </a:prstGeom>
                  <a:solidFill>
                    <a:srgbClr val="00E0E0"/>
                  </a:solidFill>
                  <a:ln w="12700">
                    <a:noFill/>
                    <a:round/>
                    <a:headEnd/>
                    <a:tailEnd/>
                  </a:ln>
                </p:spPr>
                <p:txBody>
                  <a:bodyPr wrap="none" anchor="ctr"/>
                  <a:lstStyle/>
                  <a:p>
                    <a:endParaRPr lang="tr-TR"/>
                  </a:p>
                </p:txBody>
              </p:sp>
              <p:sp>
                <p:nvSpPr>
                  <p:cNvPr id="142650" name="Oval 615"/>
                  <p:cNvSpPr>
                    <a:spLocks noChangeArrowheads="1"/>
                  </p:cNvSpPr>
                  <p:nvPr/>
                </p:nvSpPr>
                <p:spPr bwMode="auto">
                  <a:xfrm>
                    <a:off x="2729" y="4113"/>
                    <a:ext cx="25" cy="24"/>
                  </a:xfrm>
                  <a:prstGeom prst="ellipse">
                    <a:avLst/>
                  </a:prstGeom>
                  <a:solidFill>
                    <a:srgbClr val="80FFFF"/>
                  </a:solidFill>
                  <a:ln w="12700">
                    <a:noFill/>
                    <a:round/>
                    <a:headEnd/>
                    <a:tailEnd/>
                  </a:ln>
                </p:spPr>
                <p:txBody>
                  <a:bodyPr wrap="none" anchor="ctr"/>
                  <a:lstStyle/>
                  <a:p>
                    <a:endParaRPr lang="tr-TR"/>
                  </a:p>
                </p:txBody>
              </p:sp>
              <p:sp>
                <p:nvSpPr>
                  <p:cNvPr id="142651" name="Oval 616"/>
                  <p:cNvSpPr>
                    <a:spLocks noChangeArrowheads="1"/>
                  </p:cNvSpPr>
                  <p:nvPr/>
                </p:nvSpPr>
                <p:spPr bwMode="auto">
                  <a:xfrm>
                    <a:off x="2731" y="4122"/>
                    <a:ext cx="13" cy="13"/>
                  </a:xfrm>
                  <a:prstGeom prst="ellipse">
                    <a:avLst/>
                  </a:prstGeom>
                  <a:solidFill>
                    <a:srgbClr val="C0FFFF"/>
                  </a:solidFill>
                  <a:ln w="12700">
                    <a:noFill/>
                    <a:round/>
                    <a:headEnd/>
                    <a:tailEnd/>
                  </a:ln>
                </p:spPr>
                <p:txBody>
                  <a:bodyPr wrap="none" anchor="ctr"/>
                  <a:lstStyle/>
                  <a:p>
                    <a:endParaRPr lang="tr-TR"/>
                  </a:p>
                </p:txBody>
              </p:sp>
              <p:sp>
                <p:nvSpPr>
                  <p:cNvPr id="142652" name="Oval 617"/>
                  <p:cNvSpPr>
                    <a:spLocks noChangeArrowheads="1"/>
                  </p:cNvSpPr>
                  <p:nvPr/>
                </p:nvSpPr>
                <p:spPr bwMode="auto">
                  <a:xfrm>
                    <a:off x="2734" y="4128"/>
                    <a:ext cx="1" cy="3"/>
                  </a:xfrm>
                  <a:prstGeom prst="ellipse">
                    <a:avLst/>
                  </a:prstGeom>
                  <a:solidFill>
                    <a:srgbClr val="FFFFFF"/>
                  </a:solidFill>
                  <a:ln w="12700">
                    <a:noFill/>
                    <a:round/>
                    <a:headEnd/>
                    <a:tailEnd/>
                  </a:ln>
                </p:spPr>
                <p:txBody>
                  <a:bodyPr wrap="none" anchor="ctr"/>
                  <a:lstStyle/>
                  <a:p>
                    <a:endParaRPr lang="tr-TR"/>
                  </a:p>
                </p:txBody>
              </p:sp>
            </p:grpSp>
            <p:grpSp>
              <p:nvGrpSpPr>
                <p:cNvPr id="142349" name="Group 618"/>
                <p:cNvGrpSpPr>
                  <a:grpSpLocks/>
                </p:cNvGrpSpPr>
                <p:nvPr/>
              </p:nvGrpSpPr>
              <p:grpSpPr bwMode="auto">
                <a:xfrm>
                  <a:off x="2780" y="4136"/>
                  <a:ext cx="33" cy="28"/>
                  <a:chOff x="2780" y="4136"/>
                  <a:chExt cx="33" cy="28"/>
                </a:xfrm>
              </p:grpSpPr>
              <p:sp>
                <p:nvSpPr>
                  <p:cNvPr id="142643" name="Oval 619"/>
                  <p:cNvSpPr>
                    <a:spLocks noChangeArrowheads="1"/>
                  </p:cNvSpPr>
                  <p:nvPr/>
                </p:nvSpPr>
                <p:spPr bwMode="auto">
                  <a:xfrm>
                    <a:off x="2780" y="4136"/>
                    <a:ext cx="33" cy="28"/>
                  </a:xfrm>
                  <a:prstGeom prst="ellipse">
                    <a:avLst/>
                  </a:prstGeom>
                  <a:solidFill>
                    <a:srgbClr val="80FFFF"/>
                  </a:solidFill>
                  <a:ln w="12700">
                    <a:noFill/>
                    <a:round/>
                    <a:headEnd/>
                    <a:tailEnd/>
                  </a:ln>
                </p:spPr>
                <p:txBody>
                  <a:bodyPr wrap="none" anchor="ctr"/>
                  <a:lstStyle/>
                  <a:p>
                    <a:endParaRPr lang="tr-TR"/>
                  </a:p>
                </p:txBody>
              </p:sp>
              <p:sp>
                <p:nvSpPr>
                  <p:cNvPr id="142644" name="Oval 620"/>
                  <p:cNvSpPr>
                    <a:spLocks noChangeArrowheads="1"/>
                  </p:cNvSpPr>
                  <p:nvPr/>
                </p:nvSpPr>
                <p:spPr bwMode="auto">
                  <a:xfrm>
                    <a:off x="2787" y="4138"/>
                    <a:ext cx="23" cy="19"/>
                  </a:xfrm>
                  <a:prstGeom prst="ellipse">
                    <a:avLst/>
                  </a:prstGeom>
                  <a:solidFill>
                    <a:srgbClr val="00E0E0"/>
                  </a:solidFill>
                  <a:ln w="12700">
                    <a:noFill/>
                    <a:round/>
                    <a:headEnd/>
                    <a:tailEnd/>
                  </a:ln>
                </p:spPr>
                <p:txBody>
                  <a:bodyPr wrap="none" anchor="ctr"/>
                  <a:lstStyle/>
                  <a:p>
                    <a:endParaRPr lang="tr-TR"/>
                  </a:p>
                </p:txBody>
              </p:sp>
              <p:sp>
                <p:nvSpPr>
                  <p:cNvPr id="142645" name="Oval 621"/>
                  <p:cNvSpPr>
                    <a:spLocks noChangeArrowheads="1"/>
                  </p:cNvSpPr>
                  <p:nvPr/>
                </p:nvSpPr>
                <p:spPr bwMode="auto">
                  <a:xfrm>
                    <a:off x="2783" y="4138"/>
                    <a:ext cx="24" cy="23"/>
                  </a:xfrm>
                  <a:prstGeom prst="ellipse">
                    <a:avLst/>
                  </a:prstGeom>
                  <a:solidFill>
                    <a:srgbClr val="80FFFF"/>
                  </a:solidFill>
                  <a:ln w="12700">
                    <a:noFill/>
                    <a:round/>
                    <a:headEnd/>
                    <a:tailEnd/>
                  </a:ln>
                </p:spPr>
                <p:txBody>
                  <a:bodyPr wrap="none" anchor="ctr"/>
                  <a:lstStyle/>
                  <a:p>
                    <a:endParaRPr lang="tr-TR"/>
                  </a:p>
                </p:txBody>
              </p:sp>
              <p:sp>
                <p:nvSpPr>
                  <p:cNvPr id="142646" name="Oval 622"/>
                  <p:cNvSpPr>
                    <a:spLocks noChangeArrowheads="1"/>
                  </p:cNvSpPr>
                  <p:nvPr/>
                </p:nvSpPr>
                <p:spPr bwMode="auto">
                  <a:xfrm>
                    <a:off x="2785" y="4140"/>
                    <a:ext cx="12" cy="12"/>
                  </a:xfrm>
                  <a:prstGeom prst="ellipse">
                    <a:avLst/>
                  </a:prstGeom>
                  <a:solidFill>
                    <a:srgbClr val="C0FFFF"/>
                  </a:solidFill>
                  <a:ln w="12700">
                    <a:noFill/>
                    <a:round/>
                    <a:headEnd/>
                    <a:tailEnd/>
                  </a:ln>
                </p:spPr>
                <p:txBody>
                  <a:bodyPr wrap="none" anchor="ctr"/>
                  <a:lstStyle/>
                  <a:p>
                    <a:endParaRPr lang="tr-TR"/>
                  </a:p>
                </p:txBody>
              </p:sp>
              <p:sp>
                <p:nvSpPr>
                  <p:cNvPr id="142647" name="Oval 623"/>
                  <p:cNvSpPr>
                    <a:spLocks noChangeArrowheads="1"/>
                  </p:cNvSpPr>
                  <p:nvPr/>
                </p:nvSpPr>
                <p:spPr bwMode="auto">
                  <a:xfrm>
                    <a:off x="2788" y="4146"/>
                    <a:ext cx="1" cy="1"/>
                  </a:xfrm>
                  <a:prstGeom prst="ellipse">
                    <a:avLst/>
                  </a:prstGeom>
                  <a:solidFill>
                    <a:srgbClr val="FFFFFF"/>
                  </a:solidFill>
                  <a:ln w="12700">
                    <a:noFill/>
                    <a:round/>
                    <a:headEnd/>
                    <a:tailEnd/>
                  </a:ln>
                </p:spPr>
                <p:txBody>
                  <a:bodyPr wrap="none" anchor="ctr"/>
                  <a:lstStyle/>
                  <a:p>
                    <a:endParaRPr lang="tr-TR"/>
                  </a:p>
                </p:txBody>
              </p:sp>
            </p:grpSp>
            <p:grpSp>
              <p:nvGrpSpPr>
                <p:cNvPr id="142350" name="Group 624"/>
                <p:cNvGrpSpPr>
                  <a:grpSpLocks/>
                </p:cNvGrpSpPr>
                <p:nvPr/>
              </p:nvGrpSpPr>
              <p:grpSpPr bwMode="auto">
                <a:xfrm>
                  <a:off x="2822" y="4154"/>
                  <a:ext cx="22" cy="18"/>
                  <a:chOff x="2822" y="4154"/>
                  <a:chExt cx="22" cy="18"/>
                </a:xfrm>
              </p:grpSpPr>
              <p:sp>
                <p:nvSpPr>
                  <p:cNvPr id="142638" name="Oval 625"/>
                  <p:cNvSpPr>
                    <a:spLocks noChangeArrowheads="1"/>
                  </p:cNvSpPr>
                  <p:nvPr/>
                </p:nvSpPr>
                <p:spPr bwMode="auto">
                  <a:xfrm>
                    <a:off x="2822" y="4154"/>
                    <a:ext cx="22" cy="18"/>
                  </a:xfrm>
                  <a:prstGeom prst="ellipse">
                    <a:avLst/>
                  </a:prstGeom>
                  <a:solidFill>
                    <a:srgbClr val="80FFFF"/>
                  </a:solidFill>
                  <a:ln w="12700">
                    <a:noFill/>
                    <a:round/>
                    <a:headEnd/>
                    <a:tailEnd/>
                  </a:ln>
                </p:spPr>
                <p:txBody>
                  <a:bodyPr wrap="none" anchor="ctr"/>
                  <a:lstStyle/>
                  <a:p>
                    <a:endParaRPr lang="tr-TR"/>
                  </a:p>
                </p:txBody>
              </p:sp>
              <p:sp>
                <p:nvSpPr>
                  <p:cNvPr id="142639" name="Oval 626"/>
                  <p:cNvSpPr>
                    <a:spLocks noChangeArrowheads="1"/>
                  </p:cNvSpPr>
                  <p:nvPr/>
                </p:nvSpPr>
                <p:spPr bwMode="auto">
                  <a:xfrm>
                    <a:off x="2827" y="4157"/>
                    <a:ext cx="15" cy="10"/>
                  </a:xfrm>
                  <a:prstGeom prst="ellipse">
                    <a:avLst/>
                  </a:prstGeom>
                  <a:solidFill>
                    <a:srgbClr val="00E0E0"/>
                  </a:solidFill>
                  <a:ln w="12700">
                    <a:noFill/>
                    <a:round/>
                    <a:headEnd/>
                    <a:tailEnd/>
                  </a:ln>
                </p:spPr>
                <p:txBody>
                  <a:bodyPr wrap="none" anchor="ctr"/>
                  <a:lstStyle/>
                  <a:p>
                    <a:endParaRPr lang="tr-TR"/>
                  </a:p>
                </p:txBody>
              </p:sp>
              <p:sp>
                <p:nvSpPr>
                  <p:cNvPr id="142640" name="Oval 627"/>
                  <p:cNvSpPr>
                    <a:spLocks noChangeArrowheads="1"/>
                  </p:cNvSpPr>
                  <p:nvPr/>
                </p:nvSpPr>
                <p:spPr bwMode="auto">
                  <a:xfrm>
                    <a:off x="2824" y="4157"/>
                    <a:ext cx="17" cy="15"/>
                  </a:xfrm>
                  <a:prstGeom prst="ellipse">
                    <a:avLst/>
                  </a:prstGeom>
                  <a:solidFill>
                    <a:srgbClr val="80FFFF"/>
                  </a:solidFill>
                  <a:ln w="12700">
                    <a:noFill/>
                    <a:round/>
                    <a:headEnd/>
                    <a:tailEnd/>
                  </a:ln>
                </p:spPr>
                <p:txBody>
                  <a:bodyPr wrap="none" anchor="ctr"/>
                  <a:lstStyle/>
                  <a:p>
                    <a:endParaRPr lang="tr-TR"/>
                  </a:p>
                </p:txBody>
              </p:sp>
              <p:sp>
                <p:nvSpPr>
                  <p:cNvPr id="142641" name="Oval 628"/>
                  <p:cNvSpPr>
                    <a:spLocks noChangeArrowheads="1"/>
                  </p:cNvSpPr>
                  <p:nvPr/>
                </p:nvSpPr>
                <p:spPr bwMode="auto">
                  <a:xfrm>
                    <a:off x="2825" y="4158"/>
                    <a:ext cx="8" cy="7"/>
                  </a:xfrm>
                  <a:prstGeom prst="ellipse">
                    <a:avLst/>
                  </a:prstGeom>
                  <a:solidFill>
                    <a:srgbClr val="C0FFFF"/>
                  </a:solidFill>
                  <a:ln w="12700">
                    <a:noFill/>
                    <a:round/>
                    <a:headEnd/>
                    <a:tailEnd/>
                  </a:ln>
                </p:spPr>
                <p:txBody>
                  <a:bodyPr wrap="none" anchor="ctr"/>
                  <a:lstStyle/>
                  <a:p>
                    <a:endParaRPr lang="tr-TR"/>
                  </a:p>
                </p:txBody>
              </p:sp>
              <p:sp>
                <p:nvSpPr>
                  <p:cNvPr id="142642" name="Oval 629"/>
                  <p:cNvSpPr>
                    <a:spLocks noChangeArrowheads="1"/>
                  </p:cNvSpPr>
                  <p:nvPr/>
                </p:nvSpPr>
                <p:spPr bwMode="auto">
                  <a:xfrm>
                    <a:off x="2826" y="4160"/>
                    <a:ext cx="1" cy="1"/>
                  </a:xfrm>
                  <a:prstGeom prst="ellipse">
                    <a:avLst/>
                  </a:prstGeom>
                  <a:solidFill>
                    <a:srgbClr val="FFFFFF"/>
                  </a:solidFill>
                  <a:ln w="12700">
                    <a:noFill/>
                    <a:round/>
                    <a:headEnd/>
                    <a:tailEnd/>
                  </a:ln>
                </p:spPr>
                <p:txBody>
                  <a:bodyPr wrap="none" anchor="ctr"/>
                  <a:lstStyle/>
                  <a:p>
                    <a:endParaRPr lang="tr-TR"/>
                  </a:p>
                </p:txBody>
              </p:sp>
            </p:grpSp>
            <p:grpSp>
              <p:nvGrpSpPr>
                <p:cNvPr id="142351" name="Group 630"/>
                <p:cNvGrpSpPr>
                  <a:grpSpLocks/>
                </p:cNvGrpSpPr>
                <p:nvPr/>
              </p:nvGrpSpPr>
              <p:grpSpPr bwMode="auto">
                <a:xfrm>
                  <a:off x="2680" y="4215"/>
                  <a:ext cx="27" cy="21"/>
                  <a:chOff x="2680" y="4215"/>
                  <a:chExt cx="27" cy="21"/>
                </a:xfrm>
              </p:grpSpPr>
              <p:sp>
                <p:nvSpPr>
                  <p:cNvPr id="142633" name="Oval 631"/>
                  <p:cNvSpPr>
                    <a:spLocks noChangeArrowheads="1"/>
                  </p:cNvSpPr>
                  <p:nvPr/>
                </p:nvSpPr>
                <p:spPr bwMode="auto">
                  <a:xfrm>
                    <a:off x="2680" y="4215"/>
                    <a:ext cx="27" cy="21"/>
                  </a:xfrm>
                  <a:prstGeom prst="ellipse">
                    <a:avLst/>
                  </a:prstGeom>
                  <a:solidFill>
                    <a:srgbClr val="80FFFF"/>
                  </a:solidFill>
                  <a:ln w="12700">
                    <a:noFill/>
                    <a:round/>
                    <a:headEnd/>
                    <a:tailEnd/>
                  </a:ln>
                </p:spPr>
                <p:txBody>
                  <a:bodyPr wrap="none" anchor="ctr"/>
                  <a:lstStyle/>
                  <a:p>
                    <a:endParaRPr lang="tr-TR"/>
                  </a:p>
                </p:txBody>
              </p:sp>
              <p:sp>
                <p:nvSpPr>
                  <p:cNvPr id="142634" name="Oval 632"/>
                  <p:cNvSpPr>
                    <a:spLocks noChangeArrowheads="1"/>
                  </p:cNvSpPr>
                  <p:nvPr/>
                </p:nvSpPr>
                <p:spPr bwMode="auto">
                  <a:xfrm>
                    <a:off x="2683" y="4216"/>
                    <a:ext cx="18" cy="15"/>
                  </a:xfrm>
                  <a:prstGeom prst="ellipse">
                    <a:avLst/>
                  </a:prstGeom>
                  <a:solidFill>
                    <a:srgbClr val="00E0E0"/>
                  </a:solidFill>
                  <a:ln w="12700">
                    <a:noFill/>
                    <a:round/>
                    <a:headEnd/>
                    <a:tailEnd/>
                  </a:ln>
                </p:spPr>
                <p:txBody>
                  <a:bodyPr wrap="none" anchor="ctr"/>
                  <a:lstStyle/>
                  <a:p>
                    <a:endParaRPr lang="tr-TR"/>
                  </a:p>
                </p:txBody>
              </p:sp>
              <p:sp>
                <p:nvSpPr>
                  <p:cNvPr id="142635" name="Oval 633"/>
                  <p:cNvSpPr>
                    <a:spLocks noChangeArrowheads="1"/>
                  </p:cNvSpPr>
                  <p:nvPr/>
                </p:nvSpPr>
                <p:spPr bwMode="auto">
                  <a:xfrm>
                    <a:off x="2685" y="4216"/>
                    <a:ext cx="20" cy="19"/>
                  </a:xfrm>
                  <a:prstGeom prst="ellipse">
                    <a:avLst/>
                  </a:prstGeom>
                  <a:solidFill>
                    <a:srgbClr val="80FFFF"/>
                  </a:solidFill>
                  <a:ln w="12700">
                    <a:noFill/>
                    <a:round/>
                    <a:headEnd/>
                    <a:tailEnd/>
                  </a:ln>
                </p:spPr>
                <p:txBody>
                  <a:bodyPr wrap="none" anchor="ctr"/>
                  <a:lstStyle/>
                  <a:p>
                    <a:endParaRPr lang="tr-TR"/>
                  </a:p>
                </p:txBody>
              </p:sp>
              <p:sp>
                <p:nvSpPr>
                  <p:cNvPr id="142636" name="Oval 634"/>
                  <p:cNvSpPr>
                    <a:spLocks noChangeArrowheads="1"/>
                  </p:cNvSpPr>
                  <p:nvPr/>
                </p:nvSpPr>
                <p:spPr bwMode="auto">
                  <a:xfrm>
                    <a:off x="2693" y="4217"/>
                    <a:ext cx="10" cy="10"/>
                  </a:xfrm>
                  <a:prstGeom prst="ellipse">
                    <a:avLst/>
                  </a:prstGeom>
                  <a:solidFill>
                    <a:srgbClr val="C0FFFF"/>
                  </a:solidFill>
                  <a:ln w="12700">
                    <a:noFill/>
                    <a:round/>
                    <a:headEnd/>
                    <a:tailEnd/>
                  </a:ln>
                </p:spPr>
                <p:txBody>
                  <a:bodyPr wrap="none" anchor="ctr"/>
                  <a:lstStyle/>
                  <a:p>
                    <a:endParaRPr lang="tr-TR"/>
                  </a:p>
                </p:txBody>
              </p:sp>
              <p:sp>
                <p:nvSpPr>
                  <p:cNvPr id="142637" name="Oval 635"/>
                  <p:cNvSpPr>
                    <a:spLocks noChangeArrowheads="1"/>
                  </p:cNvSpPr>
                  <p:nvPr/>
                </p:nvSpPr>
                <p:spPr bwMode="auto">
                  <a:xfrm>
                    <a:off x="2701" y="4221"/>
                    <a:ext cx="1" cy="1"/>
                  </a:xfrm>
                  <a:prstGeom prst="ellipse">
                    <a:avLst/>
                  </a:prstGeom>
                  <a:solidFill>
                    <a:srgbClr val="FFFFFF"/>
                  </a:solidFill>
                  <a:ln w="12700">
                    <a:noFill/>
                    <a:round/>
                    <a:headEnd/>
                    <a:tailEnd/>
                  </a:ln>
                </p:spPr>
                <p:txBody>
                  <a:bodyPr wrap="none" anchor="ctr"/>
                  <a:lstStyle/>
                  <a:p>
                    <a:endParaRPr lang="tr-TR"/>
                  </a:p>
                </p:txBody>
              </p:sp>
            </p:grpSp>
            <p:grpSp>
              <p:nvGrpSpPr>
                <p:cNvPr id="142352" name="Group 636"/>
                <p:cNvGrpSpPr>
                  <a:grpSpLocks/>
                </p:cNvGrpSpPr>
                <p:nvPr/>
              </p:nvGrpSpPr>
              <p:grpSpPr bwMode="auto">
                <a:xfrm>
                  <a:off x="2805" y="4091"/>
                  <a:ext cx="16" cy="15"/>
                  <a:chOff x="2805" y="4091"/>
                  <a:chExt cx="16" cy="15"/>
                </a:xfrm>
              </p:grpSpPr>
              <p:sp>
                <p:nvSpPr>
                  <p:cNvPr id="142628" name="Oval 637"/>
                  <p:cNvSpPr>
                    <a:spLocks noChangeArrowheads="1"/>
                  </p:cNvSpPr>
                  <p:nvPr/>
                </p:nvSpPr>
                <p:spPr bwMode="auto">
                  <a:xfrm>
                    <a:off x="2805" y="4091"/>
                    <a:ext cx="16" cy="15"/>
                  </a:xfrm>
                  <a:prstGeom prst="ellipse">
                    <a:avLst/>
                  </a:prstGeom>
                  <a:solidFill>
                    <a:srgbClr val="80FFFF"/>
                  </a:solidFill>
                  <a:ln w="12700">
                    <a:noFill/>
                    <a:round/>
                    <a:headEnd/>
                    <a:tailEnd/>
                  </a:ln>
                </p:spPr>
                <p:txBody>
                  <a:bodyPr wrap="none" anchor="ctr"/>
                  <a:lstStyle/>
                  <a:p>
                    <a:endParaRPr lang="tr-TR"/>
                  </a:p>
                </p:txBody>
              </p:sp>
              <p:sp>
                <p:nvSpPr>
                  <p:cNvPr id="142629" name="Oval 638"/>
                  <p:cNvSpPr>
                    <a:spLocks noChangeArrowheads="1"/>
                  </p:cNvSpPr>
                  <p:nvPr/>
                </p:nvSpPr>
                <p:spPr bwMode="auto">
                  <a:xfrm>
                    <a:off x="2807" y="4093"/>
                    <a:ext cx="12" cy="8"/>
                  </a:xfrm>
                  <a:prstGeom prst="ellipse">
                    <a:avLst/>
                  </a:prstGeom>
                  <a:solidFill>
                    <a:srgbClr val="00E0E0"/>
                  </a:solidFill>
                  <a:ln w="12700">
                    <a:noFill/>
                    <a:round/>
                    <a:headEnd/>
                    <a:tailEnd/>
                  </a:ln>
                </p:spPr>
                <p:txBody>
                  <a:bodyPr wrap="none" anchor="ctr"/>
                  <a:lstStyle/>
                  <a:p>
                    <a:endParaRPr lang="tr-TR"/>
                  </a:p>
                </p:txBody>
              </p:sp>
              <p:sp>
                <p:nvSpPr>
                  <p:cNvPr id="142630" name="Oval 639"/>
                  <p:cNvSpPr>
                    <a:spLocks noChangeArrowheads="1"/>
                  </p:cNvSpPr>
                  <p:nvPr/>
                </p:nvSpPr>
                <p:spPr bwMode="auto">
                  <a:xfrm>
                    <a:off x="2805" y="4093"/>
                    <a:ext cx="12" cy="12"/>
                  </a:xfrm>
                  <a:prstGeom prst="ellipse">
                    <a:avLst/>
                  </a:prstGeom>
                  <a:solidFill>
                    <a:srgbClr val="80FFFF"/>
                  </a:solidFill>
                  <a:ln w="12700">
                    <a:noFill/>
                    <a:round/>
                    <a:headEnd/>
                    <a:tailEnd/>
                  </a:ln>
                </p:spPr>
                <p:txBody>
                  <a:bodyPr wrap="none" anchor="ctr"/>
                  <a:lstStyle/>
                  <a:p>
                    <a:endParaRPr lang="tr-TR"/>
                  </a:p>
                </p:txBody>
              </p:sp>
              <p:sp>
                <p:nvSpPr>
                  <p:cNvPr id="142631" name="Oval 640"/>
                  <p:cNvSpPr>
                    <a:spLocks noChangeArrowheads="1"/>
                  </p:cNvSpPr>
                  <p:nvPr/>
                </p:nvSpPr>
                <p:spPr bwMode="auto">
                  <a:xfrm>
                    <a:off x="2806" y="4094"/>
                    <a:ext cx="6" cy="5"/>
                  </a:xfrm>
                  <a:prstGeom prst="ellipse">
                    <a:avLst/>
                  </a:prstGeom>
                  <a:solidFill>
                    <a:srgbClr val="C0FFFF"/>
                  </a:solidFill>
                  <a:ln w="12700">
                    <a:noFill/>
                    <a:round/>
                    <a:headEnd/>
                    <a:tailEnd/>
                  </a:ln>
                </p:spPr>
                <p:txBody>
                  <a:bodyPr wrap="none" anchor="ctr"/>
                  <a:lstStyle/>
                  <a:p>
                    <a:endParaRPr lang="tr-TR"/>
                  </a:p>
                </p:txBody>
              </p:sp>
              <p:sp>
                <p:nvSpPr>
                  <p:cNvPr id="142632" name="Oval 641"/>
                  <p:cNvSpPr>
                    <a:spLocks noChangeArrowheads="1"/>
                  </p:cNvSpPr>
                  <p:nvPr/>
                </p:nvSpPr>
                <p:spPr bwMode="auto">
                  <a:xfrm>
                    <a:off x="2806" y="4096"/>
                    <a:ext cx="2" cy="1"/>
                  </a:xfrm>
                  <a:prstGeom prst="ellipse">
                    <a:avLst/>
                  </a:prstGeom>
                  <a:solidFill>
                    <a:srgbClr val="FFFFFF"/>
                  </a:solidFill>
                  <a:ln w="12700">
                    <a:noFill/>
                    <a:round/>
                    <a:headEnd/>
                    <a:tailEnd/>
                  </a:ln>
                </p:spPr>
                <p:txBody>
                  <a:bodyPr wrap="none" anchor="ctr"/>
                  <a:lstStyle/>
                  <a:p>
                    <a:endParaRPr lang="tr-TR"/>
                  </a:p>
                </p:txBody>
              </p:sp>
            </p:grpSp>
            <p:grpSp>
              <p:nvGrpSpPr>
                <p:cNvPr id="142353" name="Group 642"/>
                <p:cNvGrpSpPr>
                  <a:grpSpLocks/>
                </p:cNvGrpSpPr>
                <p:nvPr/>
              </p:nvGrpSpPr>
              <p:grpSpPr bwMode="auto">
                <a:xfrm>
                  <a:off x="2560" y="4237"/>
                  <a:ext cx="19" cy="14"/>
                  <a:chOff x="2560" y="4237"/>
                  <a:chExt cx="19" cy="14"/>
                </a:xfrm>
              </p:grpSpPr>
              <p:sp>
                <p:nvSpPr>
                  <p:cNvPr id="142623" name="Oval 643"/>
                  <p:cNvSpPr>
                    <a:spLocks noChangeArrowheads="1"/>
                  </p:cNvSpPr>
                  <p:nvPr/>
                </p:nvSpPr>
                <p:spPr bwMode="auto">
                  <a:xfrm>
                    <a:off x="2560" y="4237"/>
                    <a:ext cx="19" cy="14"/>
                  </a:xfrm>
                  <a:prstGeom prst="ellipse">
                    <a:avLst/>
                  </a:prstGeom>
                  <a:solidFill>
                    <a:srgbClr val="80FFFF"/>
                  </a:solidFill>
                  <a:ln w="12700">
                    <a:noFill/>
                    <a:round/>
                    <a:headEnd/>
                    <a:tailEnd/>
                  </a:ln>
                </p:spPr>
                <p:txBody>
                  <a:bodyPr wrap="none" anchor="ctr"/>
                  <a:lstStyle/>
                  <a:p>
                    <a:endParaRPr lang="tr-TR"/>
                  </a:p>
                </p:txBody>
              </p:sp>
              <p:sp>
                <p:nvSpPr>
                  <p:cNvPr id="142624" name="Oval 644"/>
                  <p:cNvSpPr>
                    <a:spLocks noChangeArrowheads="1"/>
                  </p:cNvSpPr>
                  <p:nvPr/>
                </p:nvSpPr>
                <p:spPr bwMode="auto">
                  <a:xfrm>
                    <a:off x="2563" y="4238"/>
                    <a:ext cx="12" cy="10"/>
                  </a:xfrm>
                  <a:prstGeom prst="ellipse">
                    <a:avLst/>
                  </a:prstGeom>
                  <a:solidFill>
                    <a:srgbClr val="00E0E0"/>
                  </a:solidFill>
                  <a:ln w="12700">
                    <a:noFill/>
                    <a:round/>
                    <a:headEnd/>
                    <a:tailEnd/>
                  </a:ln>
                </p:spPr>
                <p:txBody>
                  <a:bodyPr wrap="none" anchor="ctr"/>
                  <a:lstStyle/>
                  <a:p>
                    <a:endParaRPr lang="tr-TR"/>
                  </a:p>
                </p:txBody>
              </p:sp>
              <p:sp>
                <p:nvSpPr>
                  <p:cNvPr id="142625" name="Oval 645"/>
                  <p:cNvSpPr>
                    <a:spLocks noChangeArrowheads="1"/>
                  </p:cNvSpPr>
                  <p:nvPr/>
                </p:nvSpPr>
                <p:spPr bwMode="auto">
                  <a:xfrm>
                    <a:off x="2564" y="4239"/>
                    <a:ext cx="13" cy="11"/>
                  </a:xfrm>
                  <a:prstGeom prst="ellipse">
                    <a:avLst/>
                  </a:prstGeom>
                  <a:solidFill>
                    <a:srgbClr val="80FFFF"/>
                  </a:solidFill>
                  <a:ln w="12700">
                    <a:noFill/>
                    <a:round/>
                    <a:headEnd/>
                    <a:tailEnd/>
                  </a:ln>
                </p:spPr>
                <p:txBody>
                  <a:bodyPr wrap="none" anchor="ctr"/>
                  <a:lstStyle/>
                  <a:p>
                    <a:endParaRPr lang="tr-TR"/>
                  </a:p>
                </p:txBody>
              </p:sp>
              <p:sp>
                <p:nvSpPr>
                  <p:cNvPr id="142626" name="Oval 646"/>
                  <p:cNvSpPr>
                    <a:spLocks noChangeArrowheads="1"/>
                  </p:cNvSpPr>
                  <p:nvPr/>
                </p:nvSpPr>
                <p:spPr bwMode="auto">
                  <a:xfrm>
                    <a:off x="2570" y="4239"/>
                    <a:ext cx="6" cy="6"/>
                  </a:xfrm>
                  <a:prstGeom prst="ellipse">
                    <a:avLst/>
                  </a:prstGeom>
                  <a:solidFill>
                    <a:srgbClr val="C0FFFF"/>
                  </a:solidFill>
                  <a:ln w="12700">
                    <a:noFill/>
                    <a:round/>
                    <a:headEnd/>
                    <a:tailEnd/>
                  </a:ln>
                </p:spPr>
                <p:txBody>
                  <a:bodyPr wrap="none" anchor="ctr"/>
                  <a:lstStyle/>
                  <a:p>
                    <a:endParaRPr lang="tr-TR"/>
                  </a:p>
                </p:txBody>
              </p:sp>
              <p:sp>
                <p:nvSpPr>
                  <p:cNvPr id="142627" name="Oval 647"/>
                  <p:cNvSpPr>
                    <a:spLocks noChangeArrowheads="1"/>
                  </p:cNvSpPr>
                  <p:nvPr/>
                </p:nvSpPr>
                <p:spPr bwMode="auto">
                  <a:xfrm>
                    <a:off x="2574" y="4241"/>
                    <a:ext cx="2" cy="1"/>
                  </a:xfrm>
                  <a:prstGeom prst="ellipse">
                    <a:avLst/>
                  </a:prstGeom>
                  <a:solidFill>
                    <a:srgbClr val="FFFFFF"/>
                  </a:solidFill>
                  <a:ln w="12700">
                    <a:noFill/>
                    <a:round/>
                    <a:headEnd/>
                    <a:tailEnd/>
                  </a:ln>
                </p:spPr>
                <p:txBody>
                  <a:bodyPr wrap="none" anchor="ctr"/>
                  <a:lstStyle/>
                  <a:p>
                    <a:endParaRPr lang="tr-TR"/>
                  </a:p>
                </p:txBody>
              </p:sp>
            </p:grpSp>
            <p:grpSp>
              <p:nvGrpSpPr>
                <p:cNvPr id="142354" name="Group 648"/>
                <p:cNvGrpSpPr>
                  <a:grpSpLocks/>
                </p:cNvGrpSpPr>
                <p:nvPr/>
              </p:nvGrpSpPr>
              <p:grpSpPr bwMode="auto">
                <a:xfrm>
                  <a:off x="2539" y="4201"/>
                  <a:ext cx="22" cy="17"/>
                  <a:chOff x="2539" y="4201"/>
                  <a:chExt cx="22" cy="17"/>
                </a:xfrm>
              </p:grpSpPr>
              <p:sp>
                <p:nvSpPr>
                  <p:cNvPr id="142618" name="Oval 649"/>
                  <p:cNvSpPr>
                    <a:spLocks noChangeArrowheads="1"/>
                  </p:cNvSpPr>
                  <p:nvPr/>
                </p:nvSpPr>
                <p:spPr bwMode="auto">
                  <a:xfrm>
                    <a:off x="2539" y="4201"/>
                    <a:ext cx="22" cy="17"/>
                  </a:xfrm>
                  <a:prstGeom prst="ellipse">
                    <a:avLst/>
                  </a:prstGeom>
                  <a:solidFill>
                    <a:srgbClr val="80FFFF"/>
                  </a:solidFill>
                  <a:ln w="12700">
                    <a:noFill/>
                    <a:round/>
                    <a:headEnd/>
                    <a:tailEnd/>
                  </a:ln>
                </p:spPr>
                <p:txBody>
                  <a:bodyPr wrap="none" anchor="ctr"/>
                  <a:lstStyle/>
                  <a:p>
                    <a:endParaRPr lang="tr-TR"/>
                  </a:p>
                </p:txBody>
              </p:sp>
              <p:sp>
                <p:nvSpPr>
                  <p:cNvPr id="142619" name="Oval 650"/>
                  <p:cNvSpPr>
                    <a:spLocks noChangeArrowheads="1"/>
                  </p:cNvSpPr>
                  <p:nvPr/>
                </p:nvSpPr>
                <p:spPr bwMode="auto">
                  <a:xfrm>
                    <a:off x="2544" y="4205"/>
                    <a:ext cx="14" cy="11"/>
                  </a:xfrm>
                  <a:prstGeom prst="ellipse">
                    <a:avLst/>
                  </a:prstGeom>
                  <a:solidFill>
                    <a:srgbClr val="00E0E0"/>
                  </a:solidFill>
                  <a:ln w="12700">
                    <a:noFill/>
                    <a:round/>
                    <a:headEnd/>
                    <a:tailEnd/>
                  </a:ln>
                </p:spPr>
                <p:txBody>
                  <a:bodyPr wrap="none" anchor="ctr"/>
                  <a:lstStyle/>
                  <a:p>
                    <a:endParaRPr lang="tr-TR"/>
                  </a:p>
                </p:txBody>
              </p:sp>
              <p:sp>
                <p:nvSpPr>
                  <p:cNvPr id="142620" name="Oval 651"/>
                  <p:cNvSpPr>
                    <a:spLocks noChangeArrowheads="1"/>
                  </p:cNvSpPr>
                  <p:nvPr/>
                </p:nvSpPr>
                <p:spPr bwMode="auto">
                  <a:xfrm>
                    <a:off x="2541" y="4201"/>
                    <a:ext cx="16" cy="15"/>
                  </a:xfrm>
                  <a:prstGeom prst="ellipse">
                    <a:avLst/>
                  </a:prstGeom>
                  <a:solidFill>
                    <a:srgbClr val="80FFFF"/>
                  </a:solidFill>
                  <a:ln w="12700">
                    <a:noFill/>
                    <a:round/>
                    <a:headEnd/>
                    <a:tailEnd/>
                  </a:ln>
                </p:spPr>
                <p:txBody>
                  <a:bodyPr wrap="none" anchor="ctr"/>
                  <a:lstStyle/>
                  <a:p>
                    <a:endParaRPr lang="tr-TR"/>
                  </a:p>
                </p:txBody>
              </p:sp>
              <p:sp>
                <p:nvSpPr>
                  <p:cNvPr id="142621" name="Oval 652"/>
                  <p:cNvSpPr>
                    <a:spLocks noChangeArrowheads="1"/>
                  </p:cNvSpPr>
                  <p:nvPr/>
                </p:nvSpPr>
                <p:spPr bwMode="auto">
                  <a:xfrm>
                    <a:off x="2542" y="4209"/>
                    <a:ext cx="8" cy="6"/>
                  </a:xfrm>
                  <a:prstGeom prst="ellipse">
                    <a:avLst/>
                  </a:prstGeom>
                  <a:solidFill>
                    <a:srgbClr val="C0FFFF"/>
                  </a:solidFill>
                  <a:ln w="12700">
                    <a:noFill/>
                    <a:round/>
                    <a:headEnd/>
                    <a:tailEnd/>
                  </a:ln>
                </p:spPr>
                <p:txBody>
                  <a:bodyPr wrap="none" anchor="ctr"/>
                  <a:lstStyle/>
                  <a:p>
                    <a:endParaRPr lang="tr-TR"/>
                  </a:p>
                </p:txBody>
              </p:sp>
              <p:sp>
                <p:nvSpPr>
                  <p:cNvPr id="142622" name="Oval 653"/>
                  <p:cNvSpPr>
                    <a:spLocks noChangeArrowheads="1"/>
                  </p:cNvSpPr>
                  <p:nvPr/>
                </p:nvSpPr>
                <p:spPr bwMode="auto">
                  <a:xfrm>
                    <a:off x="2543" y="4212"/>
                    <a:ext cx="1" cy="1"/>
                  </a:xfrm>
                  <a:prstGeom prst="ellipse">
                    <a:avLst/>
                  </a:prstGeom>
                  <a:solidFill>
                    <a:srgbClr val="FFFFFF"/>
                  </a:solidFill>
                  <a:ln w="12700">
                    <a:noFill/>
                    <a:round/>
                    <a:headEnd/>
                    <a:tailEnd/>
                  </a:ln>
                </p:spPr>
                <p:txBody>
                  <a:bodyPr wrap="none" anchor="ctr"/>
                  <a:lstStyle/>
                  <a:p>
                    <a:endParaRPr lang="tr-TR"/>
                  </a:p>
                </p:txBody>
              </p:sp>
            </p:grpSp>
            <p:grpSp>
              <p:nvGrpSpPr>
                <p:cNvPr id="142355" name="Group 654"/>
                <p:cNvGrpSpPr>
                  <a:grpSpLocks/>
                </p:cNvGrpSpPr>
                <p:nvPr/>
              </p:nvGrpSpPr>
              <p:grpSpPr bwMode="auto">
                <a:xfrm>
                  <a:off x="2591" y="4206"/>
                  <a:ext cx="21" cy="18"/>
                  <a:chOff x="2591" y="4206"/>
                  <a:chExt cx="21" cy="18"/>
                </a:xfrm>
              </p:grpSpPr>
              <p:sp>
                <p:nvSpPr>
                  <p:cNvPr id="142613" name="Oval 655"/>
                  <p:cNvSpPr>
                    <a:spLocks noChangeArrowheads="1"/>
                  </p:cNvSpPr>
                  <p:nvPr/>
                </p:nvSpPr>
                <p:spPr bwMode="auto">
                  <a:xfrm>
                    <a:off x="2591" y="4206"/>
                    <a:ext cx="21" cy="18"/>
                  </a:xfrm>
                  <a:prstGeom prst="ellipse">
                    <a:avLst/>
                  </a:prstGeom>
                  <a:solidFill>
                    <a:srgbClr val="80FFFF"/>
                  </a:solidFill>
                  <a:ln w="12700">
                    <a:noFill/>
                    <a:round/>
                    <a:headEnd/>
                    <a:tailEnd/>
                  </a:ln>
                </p:spPr>
                <p:txBody>
                  <a:bodyPr wrap="none" anchor="ctr"/>
                  <a:lstStyle/>
                  <a:p>
                    <a:endParaRPr lang="tr-TR"/>
                  </a:p>
                </p:txBody>
              </p:sp>
              <p:sp>
                <p:nvSpPr>
                  <p:cNvPr id="142614" name="Oval 656"/>
                  <p:cNvSpPr>
                    <a:spLocks noChangeArrowheads="1"/>
                  </p:cNvSpPr>
                  <p:nvPr/>
                </p:nvSpPr>
                <p:spPr bwMode="auto">
                  <a:xfrm>
                    <a:off x="2596" y="4209"/>
                    <a:ext cx="14" cy="9"/>
                  </a:xfrm>
                  <a:prstGeom prst="ellipse">
                    <a:avLst/>
                  </a:prstGeom>
                  <a:solidFill>
                    <a:srgbClr val="00E0E0"/>
                  </a:solidFill>
                  <a:ln w="12700">
                    <a:noFill/>
                    <a:round/>
                    <a:headEnd/>
                    <a:tailEnd/>
                  </a:ln>
                </p:spPr>
                <p:txBody>
                  <a:bodyPr wrap="none" anchor="ctr"/>
                  <a:lstStyle/>
                  <a:p>
                    <a:endParaRPr lang="tr-TR"/>
                  </a:p>
                </p:txBody>
              </p:sp>
              <p:sp>
                <p:nvSpPr>
                  <p:cNvPr id="142615" name="Oval 657"/>
                  <p:cNvSpPr>
                    <a:spLocks noChangeArrowheads="1"/>
                  </p:cNvSpPr>
                  <p:nvPr/>
                </p:nvSpPr>
                <p:spPr bwMode="auto">
                  <a:xfrm>
                    <a:off x="2594" y="4209"/>
                    <a:ext cx="15" cy="13"/>
                  </a:xfrm>
                  <a:prstGeom prst="ellipse">
                    <a:avLst/>
                  </a:prstGeom>
                  <a:solidFill>
                    <a:srgbClr val="80FFFF"/>
                  </a:solidFill>
                  <a:ln w="12700">
                    <a:noFill/>
                    <a:round/>
                    <a:headEnd/>
                    <a:tailEnd/>
                  </a:ln>
                </p:spPr>
                <p:txBody>
                  <a:bodyPr wrap="none" anchor="ctr"/>
                  <a:lstStyle/>
                  <a:p>
                    <a:endParaRPr lang="tr-TR"/>
                  </a:p>
                </p:txBody>
              </p:sp>
              <p:sp>
                <p:nvSpPr>
                  <p:cNvPr id="142616" name="Oval 658"/>
                  <p:cNvSpPr>
                    <a:spLocks noChangeArrowheads="1"/>
                  </p:cNvSpPr>
                  <p:nvPr/>
                </p:nvSpPr>
                <p:spPr bwMode="auto">
                  <a:xfrm>
                    <a:off x="2595" y="4210"/>
                    <a:ext cx="7" cy="6"/>
                  </a:xfrm>
                  <a:prstGeom prst="ellipse">
                    <a:avLst/>
                  </a:prstGeom>
                  <a:solidFill>
                    <a:srgbClr val="C0FFFF"/>
                  </a:solidFill>
                  <a:ln w="12700">
                    <a:noFill/>
                    <a:round/>
                    <a:headEnd/>
                    <a:tailEnd/>
                  </a:ln>
                </p:spPr>
                <p:txBody>
                  <a:bodyPr wrap="none" anchor="ctr"/>
                  <a:lstStyle/>
                  <a:p>
                    <a:endParaRPr lang="tr-TR"/>
                  </a:p>
                </p:txBody>
              </p:sp>
              <p:sp>
                <p:nvSpPr>
                  <p:cNvPr id="142617" name="Oval 659"/>
                  <p:cNvSpPr>
                    <a:spLocks noChangeArrowheads="1"/>
                  </p:cNvSpPr>
                  <p:nvPr/>
                </p:nvSpPr>
                <p:spPr bwMode="auto">
                  <a:xfrm>
                    <a:off x="2596" y="4212"/>
                    <a:ext cx="1" cy="1"/>
                  </a:xfrm>
                  <a:prstGeom prst="ellipse">
                    <a:avLst/>
                  </a:prstGeom>
                  <a:solidFill>
                    <a:srgbClr val="FFFFFF"/>
                  </a:solidFill>
                  <a:ln w="12700">
                    <a:noFill/>
                    <a:round/>
                    <a:headEnd/>
                    <a:tailEnd/>
                  </a:ln>
                </p:spPr>
                <p:txBody>
                  <a:bodyPr wrap="none" anchor="ctr"/>
                  <a:lstStyle/>
                  <a:p>
                    <a:endParaRPr lang="tr-TR"/>
                  </a:p>
                </p:txBody>
              </p:sp>
            </p:grpSp>
            <p:grpSp>
              <p:nvGrpSpPr>
                <p:cNvPr id="142357" name="Group 660"/>
                <p:cNvGrpSpPr>
                  <a:grpSpLocks/>
                </p:cNvGrpSpPr>
                <p:nvPr/>
              </p:nvGrpSpPr>
              <p:grpSpPr bwMode="auto">
                <a:xfrm>
                  <a:off x="2667" y="4247"/>
                  <a:ext cx="22" cy="18"/>
                  <a:chOff x="2667" y="4247"/>
                  <a:chExt cx="22" cy="18"/>
                </a:xfrm>
              </p:grpSpPr>
              <p:sp>
                <p:nvSpPr>
                  <p:cNvPr id="142608" name="Oval 661"/>
                  <p:cNvSpPr>
                    <a:spLocks noChangeArrowheads="1"/>
                  </p:cNvSpPr>
                  <p:nvPr/>
                </p:nvSpPr>
                <p:spPr bwMode="auto">
                  <a:xfrm>
                    <a:off x="2667" y="4247"/>
                    <a:ext cx="22" cy="18"/>
                  </a:xfrm>
                  <a:prstGeom prst="ellipse">
                    <a:avLst/>
                  </a:prstGeom>
                  <a:solidFill>
                    <a:srgbClr val="80FFFF"/>
                  </a:solidFill>
                  <a:ln w="12700">
                    <a:noFill/>
                    <a:round/>
                    <a:headEnd/>
                    <a:tailEnd/>
                  </a:ln>
                </p:spPr>
                <p:txBody>
                  <a:bodyPr wrap="none" anchor="ctr"/>
                  <a:lstStyle/>
                  <a:p>
                    <a:endParaRPr lang="tr-TR"/>
                  </a:p>
                </p:txBody>
              </p:sp>
              <p:sp>
                <p:nvSpPr>
                  <p:cNvPr id="142609" name="Oval 662"/>
                  <p:cNvSpPr>
                    <a:spLocks noChangeArrowheads="1"/>
                  </p:cNvSpPr>
                  <p:nvPr/>
                </p:nvSpPr>
                <p:spPr bwMode="auto">
                  <a:xfrm>
                    <a:off x="2671" y="4249"/>
                    <a:ext cx="16" cy="12"/>
                  </a:xfrm>
                  <a:prstGeom prst="ellipse">
                    <a:avLst/>
                  </a:prstGeom>
                  <a:solidFill>
                    <a:srgbClr val="00E0E0"/>
                  </a:solidFill>
                  <a:ln w="12700">
                    <a:noFill/>
                    <a:round/>
                    <a:headEnd/>
                    <a:tailEnd/>
                  </a:ln>
                </p:spPr>
                <p:txBody>
                  <a:bodyPr wrap="none" anchor="ctr"/>
                  <a:lstStyle/>
                  <a:p>
                    <a:endParaRPr lang="tr-TR"/>
                  </a:p>
                </p:txBody>
              </p:sp>
              <p:sp>
                <p:nvSpPr>
                  <p:cNvPr id="142610" name="Oval 663"/>
                  <p:cNvSpPr>
                    <a:spLocks noChangeArrowheads="1"/>
                  </p:cNvSpPr>
                  <p:nvPr/>
                </p:nvSpPr>
                <p:spPr bwMode="auto">
                  <a:xfrm>
                    <a:off x="2668" y="4249"/>
                    <a:ext cx="17" cy="15"/>
                  </a:xfrm>
                  <a:prstGeom prst="ellipse">
                    <a:avLst/>
                  </a:prstGeom>
                  <a:solidFill>
                    <a:srgbClr val="80FFFF"/>
                  </a:solidFill>
                  <a:ln w="12700">
                    <a:noFill/>
                    <a:round/>
                    <a:headEnd/>
                    <a:tailEnd/>
                  </a:ln>
                </p:spPr>
                <p:txBody>
                  <a:bodyPr wrap="none" anchor="ctr"/>
                  <a:lstStyle/>
                  <a:p>
                    <a:endParaRPr lang="tr-TR"/>
                  </a:p>
                </p:txBody>
              </p:sp>
              <p:sp>
                <p:nvSpPr>
                  <p:cNvPr id="142611" name="Oval 664"/>
                  <p:cNvSpPr>
                    <a:spLocks noChangeArrowheads="1"/>
                  </p:cNvSpPr>
                  <p:nvPr/>
                </p:nvSpPr>
                <p:spPr bwMode="auto">
                  <a:xfrm>
                    <a:off x="2670" y="4250"/>
                    <a:ext cx="8" cy="7"/>
                  </a:xfrm>
                  <a:prstGeom prst="ellipse">
                    <a:avLst/>
                  </a:prstGeom>
                  <a:solidFill>
                    <a:srgbClr val="C0FFFF"/>
                  </a:solidFill>
                  <a:ln w="12700">
                    <a:noFill/>
                    <a:round/>
                    <a:headEnd/>
                    <a:tailEnd/>
                  </a:ln>
                </p:spPr>
                <p:txBody>
                  <a:bodyPr wrap="none" anchor="ctr"/>
                  <a:lstStyle/>
                  <a:p>
                    <a:endParaRPr lang="tr-TR"/>
                  </a:p>
                </p:txBody>
              </p:sp>
              <p:sp>
                <p:nvSpPr>
                  <p:cNvPr id="142612" name="Oval 665"/>
                  <p:cNvSpPr>
                    <a:spLocks noChangeArrowheads="1"/>
                  </p:cNvSpPr>
                  <p:nvPr/>
                </p:nvSpPr>
                <p:spPr bwMode="auto">
                  <a:xfrm>
                    <a:off x="2671" y="4253"/>
                    <a:ext cx="1" cy="1"/>
                  </a:xfrm>
                  <a:prstGeom prst="ellipse">
                    <a:avLst/>
                  </a:prstGeom>
                  <a:solidFill>
                    <a:srgbClr val="FFFFFF"/>
                  </a:solidFill>
                  <a:ln w="12700">
                    <a:noFill/>
                    <a:round/>
                    <a:headEnd/>
                    <a:tailEnd/>
                  </a:ln>
                </p:spPr>
                <p:txBody>
                  <a:bodyPr wrap="none" anchor="ctr"/>
                  <a:lstStyle/>
                  <a:p>
                    <a:endParaRPr lang="tr-TR"/>
                  </a:p>
                </p:txBody>
              </p:sp>
            </p:grpSp>
            <p:grpSp>
              <p:nvGrpSpPr>
                <p:cNvPr id="142358" name="Group 666"/>
                <p:cNvGrpSpPr>
                  <a:grpSpLocks/>
                </p:cNvGrpSpPr>
                <p:nvPr/>
              </p:nvGrpSpPr>
              <p:grpSpPr bwMode="auto">
                <a:xfrm>
                  <a:off x="2603" y="4235"/>
                  <a:ext cx="26" cy="21"/>
                  <a:chOff x="2603" y="4235"/>
                  <a:chExt cx="26" cy="21"/>
                </a:xfrm>
              </p:grpSpPr>
              <p:sp>
                <p:nvSpPr>
                  <p:cNvPr id="142603" name="Oval 667"/>
                  <p:cNvSpPr>
                    <a:spLocks noChangeArrowheads="1"/>
                  </p:cNvSpPr>
                  <p:nvPr/>
                </p:nvSpPr>
                <p:spPr bwMode="auto">
                  <a:xfrm>
                    <a:off x="2603" y="4235"/>
                    <a:ext cx="26" cy="21"/>
                  </a:xfrm>
                  <a:prstGeom prst="ellipse">
                    <a:avLst/>
                  </a:prstGeom>
                  <a:solidFill>
                    <a:srgbClr val="80FFFF"/>
                  </a:solidFill>
                  <a:ln w="12700">
                    <a:noFill/>
                    <a:round/>
                    <a:headEnd/>
                    <a:tailEnd/>
                  </a:ln>
                </p:spPr>
                <p:txBody>
                  <a:bodyPr wrap="none" anchor="ctr"/>
                  <a:lstStyle/>
                  <a:p>
                    <a:endParaRPr lang="tr-TR"/>
                  </a:p>
                </p:txBody>
              </p:sp>
              <p:sp>
                <p:nvSpPr>
                  <p:cNvPr id="142604" name="Oval 668"/>
                  <p:cNvSpPr>
                    <a:spLocks noChangeArrowheads="1"/>
                  </p:cNvSpPr>
                  <p:nvPr/>
                </p:nvSpPr>
                <p:spPr bwMode="auto">
                  <a:xfrm>
                    <a:off x="2605" y="4238"/>
                    <a:ext cx="19" cy="13"/>
                  </a:xfrm>
                  <a:prstGeom prst="ellipse">
                    <a:avLst/>
                  </a:prstGeom>
                  <a:solidFill>
                    <a:srgbClr val="00E0E0"/>
                  </a:solidFill>
                  <a:ln w="12700">
                    <a:noFill/>
                    <a:round/>
                    <a:headEnd/>
                    <a:tailEnd/>
                  </a:ln>
                </p:spPr>
                <p:txBody>
                  <a:bodyPr wrap="none" anchor="ctr"/>
                  <a:lstStyle/>
                  <a:p>
                    <a:endParaRPr lang="tr-TR"/>
                  </a:p>
                </p:txBody>
              </p:sp>
              <p:sp>
                <p:nvSpPr>
                  <p:cNvPr id="142605" name="Oval 669"/>
                  <p:cNvSpPr>
                    <a:spLocks noChangeArrowheads="1"/>
                  </p:cNvSpPr>
                  <p:nvPr/>
                </p:nvSpPr>
                <p:spPr bwMode="auto">
                  <a:xfrm>
                    <a:off x="2607" y="4238"/>
                    <a:ext cx="20" cy="16"/>
                  </a:xfrm>
                  <a:prstGeom prst="ellipse">
                    <a:avLst/>
                  </a:prstGeom>
                  <a:solidFill>
                    <a:srgbClr val="80FFFF"/>
                  </a:solidFill>
                  <a:ln w="12700">
                    <a:noFill/>
                    <a:round/>
                    <a:headEnd/>
                    <a:tailEnd/>
                  </a:ln>
                </p:spPr>
                <p:txBody>
                  <a:bodyPr wrap="none" anchor="ctr"/>
                  <a:lstStyle/>
                  <a:p>
                    <a:endParaRPr lang="tr-TR"/>
                  </a:p>
                </p:txBody>
              </p:sp>
              <p:sp>
                <p:nvSpPr>
                  <p:cNvPr id="142606" name="Oval 670"/>
                  <p:cNvSpPr>
                    <a:spLocks noChangeArrowheads="1"/>
                  </p:cNvSpPr>
                  <p:nvPr/>
                </p:nvSpPr>
                <p:spPr bwMode="auto">
                  <a:xfrm>
                    <a:off x="2615" y="4239"/>
                    <a:ext cx="11" cy="9"/>
                  </a:xfrm>
                  <a:prstGeom prst="ellipse">
                    <a:avLst/>
                  </a:prstGeom>
                  <a:solidFill>
                    <a:srgbClr val="C0FFFF"/>
                  </a:solidFill>
                  <a:ln w="12700">
                    <a:noFill/>
                    <a:round/>
                    <a:headEnd/>
                    <a:tailEnd/>
                  </a:ln>
                </p:spPr>
                <p:txBody>
                  <a:bodyPr wrap="none" anchor="ctr"/>
                  <a:lstStyle/>
                  <a:p>
                    <a:endParaRPr lang="tr-TR"/>
                  </a:p>
                </p:txBody>
              </p:sp>
              <p:sp>
                <p:nvSpPr>
                  <p:cNvPr id="142607" name="Oval 671"/>
                  <p:cNvSpPr>
                    <a:spLocks noChangeArrowheads="1"/>
                  </p:cNvSpPr>
                  <p:nvPr/>
                </p:nvSpPr>
                <p:spPr bwMode="auto">
                  <a:xfrm>
                    <a:off x="2624" y="4242"/>
                    <a:ext cx="1" cy="1"/>
                  </a:xfrm>
                  <a:prstGeom prst="ellipse">
                    <a:avLst/>
                  </a:prstGeom>
                  <a:solidFill>
                    <a:srgbClr val="FFFFFF"/>
                  </a:solidFill>
                  <a:ln w="12700">
                    <a:noFill/>
                    <a:round/>
                    <a:headEnd/>
                    <a:tailEnd/>
                  </a:ln>
                </p:spPr>
                <p:txBody>
                  <a:bodyPr wrap="none" anchor="ctr"/>
                  <a:lstStyle/>
                  <a:p>
                    <a:endParaRPr lang="tr-TR"/>
                  </a:p>
                </p:txBody>
              </p:sp>
            </p:grpSp>
            <p:grpSp>
              <p:nvGrpSpPr>
                <p:cNvPr id="142359" name="Group 672"/>
                <p:cNvGrpSpPr>
                  <a:grpSpLocks/>
                </p:cNvGrpSpPr>
                <p:nvPr/>
              </p:nvGrpSpPr>
              <p:grpSpPr bwMode="auto">
                <a:xfrm>
                  <a:off x="2509" y="4275"/>
                  <a:ext cx="18" cy="14"/>
                  <a:chOff x="2509" y="4275"/>
                  <a:chExt cx="18" cy="14"/>
                </a:xfrm>
              </p:grpSpPr>
              <p:sp>
                <p:nvSpPr>
                  <p:cNvPr id="142598" name="Oval 673"/>
                  <p:cNvSpPr>
                    <a:spLocks noChangeArrowheads="1"/>
                  </p:cNvSpPr>
                  <p:nvPr/>
                </p:nvSpPr>
                <p:spPr bwMode="auto">
                  <a:xfrm>
                    <a:off x="2509" y="4275"/>
                    <a:ext cx="18" cy="14"/>
                  </a:xfrm>
                  <a:prstGeom prst="ellipse">
                    <a:avLst/>
                  </a:prstGeom>
                  <a:solidFill>
                    <a:srgbClr val="80FFFF"/>
                  </a:solidFill>
                  <a:ln w="12700">
                    <a:noFill/>
                    <a:round/>
                    <a:headEnd/>
                    <a:tailEnd/>
                  </a:ln>
                </p:spPr>
                <p:txBody>
                  <a:bodyPr wrap="none" anchor="ctr"/>
                  <a:lstStyle/>
                  <a:p>
                    <a:endParaRPr lang="tr-TR"/>
                  </a:p>
                </p:txBody>
              </p:sp>
              <p:sp>
                <p:nvSpPr>
                  <p:cNvPr id="142599" name="Oval 674"/>
                  <p:cNvSpPr>
                    <a:spLocks noChangeArrowheads="1"/>
                  </p:cNvSpPr>
                  <p:nvPr/>
                </p:nvSpPr>
                <p:spPr bwMode="auto">
                  <a:xfrm>
                    <a:off x="2514" y="4276"/>
                    <a:ext cx="10" cy="8"/>
                  </a:xfrm>
                  <a:prstGeom prst="ellipse">
                    <a:avLst/>
                  </a:prstGeom>
                  <a:solidFill>
                    <a:srgbClr val="00E0E0"/>
                  </a:solidFill>
                  <a:ln w="12700">
                    <a:noFill/>
                    <a:round/>
                    <a:headEnd/>
                    <a:tailEnd/>
                  </a:ln>
                </p:spPr>
                <p:txBody>
                  <a:bodyPr wrap="none" anchor="ctr"/>
                  <a:lstStyle/>
                  <a:p>
                    <a:endParaRPr lang="tr-TR"/>
                  </a:p>
                </p:txBody>
              </p:sp>
              <p:sp>
                <p:nvSpPr>
                  <p:cNvPr id="142600" name="Oval 675"/>
                  <p:cNvSpPr>
                    <a:spLocks noChangeArrowheads="1"/>
                  </p:cNvSpPr>
                  <p:nvPr/>
                </p:nvSpPr>
                <p:spPr bwMode="auto">
                  <a:xfrm>
                    <a:off x="2511" y="4276"/>
                    <a:ext cx="12" cy="11"/>
                  </a:xfrm>
                  <a:prstGeom prst="ellipse">
                    <a:avLst/>
                  </a:prstGeom>
                  <a:solidFill>
                    <a:srgbClr val="80FFFF"/>
                  </a:solidFill>
                  <a:ln w="12700">
                    <a:noFill/>
                    <a:round/>
                    <a:headEnd/>
                    <a:tailEnd/>
                  </a:ln>
                </p:spPr>
                <p:txBody>
                  <a:bodyPr wrap="none" anchor="ctr"/>
                  <a:lstStyle/>
                  <a:p>
                    <a:endParaRPr lang="tr-TR"/>
                  </a:p>
                </p:txBody>
              </p:sp>
              <p:sp>
                <p:nvSpPr>
                  <p:cNvPr id="142601" name="Oval 676"/>
                  <p:cNvSpPr>
                    <a:spLocks noChangeArrowheads="1"/>
                  </p:cNvSpPr>
                  <p:nvPr/>
                </p:nvSpPr>
                <p:spPr bwMode="auto">
                  <a:xfrm>
                    <a:off x="2512" y="4276"/>
                    <a:ext cx="6" cy="6"/>
                  </a:xfrm>
                  <a:prstGeom prst="ellipse">
                    <a:avLst/>
                  </a:prstGeom>
                  <a:solidFill>
                    <a:srgbClr val="C0FFFF"/>
                  </a:solidFill>
                  <a:ln w="12700">
                    <a:noFill/>
                    <a:round/>
                    <a:headEnd/>
                    <a:tailEnd/>
                  </a:ln>
                </p:spPr>
                <p:txBody>
                  <a:bodyPr wrap="none" anchor="ctr"/>
                  <a:lstStyle/>
                  <a:p>
                    <a:endParaRPr lang="tr-TR"/>
                  </a:p>
                </p:txBody>
              </p:sp>
              <p:sp>
                <p:nvSpPr>
                  <p:cNvPr id="142602" name="Oval 677"/>
                  <p:cNvSpPr>
                    <a:spLocks noChangeArrowheads="1"/>
                  </p:cNvSpPr>
                  <p:nvPr/>
                </p:nvSpPr>
                <p:spPr bwMode="auto">
                  <a:xfrm>
                    <a:off x="2512" y="4279"/>
                    <a:ext cx="2" cy="1"/>
                  </a:xfrm>
                  <a:prstGeom prst="ellipse">
                    <a:avLst/>
                  </a:prstGeom>
                  <a:solidFill>
                    <a:srgbClr val="FFFFFF"/>
                  </a:solidFill>
                  <a:ln w="12700">
                    <a:noFill/>
                    <a:round/>
                    <a:headEnd/>
                    <a:tailEnd/>
                  </a:ln>
                </p:spPr>
                <p:txBody>
                  <a:bodyPr wrap="none" anchor="ctr"/>
                  <a:lstStyle/>
                  <a:p>
                    <a:endParaRPr lang="tr-TR"/>
                  </a:p>
                </p:txBody>
              </p:sp>
            </p:grpSp>
            <p:grpSp>
              <p:nvGrpSpPr>
                <p:cNvPr id="143072" name="Group 678"/>
                <p:cNvGrpSpPr>
                  <a:grpSpLocks/>
                </p:cNvGrpSpPr>
                <p:nvPr/>
              </p:nvGrpSpPr>
              <p:grpSpPr bwMode="auto">
                <a:xfrm>
                  <a:off x="2639" y="4134"/>
                  <a:ext cx="24" cy="22"/>
                  <a:chOff x="2639" y="4134"/>
                  <a:chExt cx="24" cy="22"/>
                </a:xfrm>
              </p:grpSpPr>
              <p:sp>
                <p:nvSpPr>
                  <p:cNvPr id="142593" name="Oval 679"/>
                  <p:cNvSpPr>
                    <a:spLocks noChangeArrowheads="1"/>
                  </p:cNvSpPr>
                  <p:nvPr/>
                </p:nvSpPr>
                <p:spPr bwMode="auto">
                  <a:xfrm>
                    <a:off x="2639" y="4134"/>
                    <a:ext cx="24" cy="22"/>
                  </a:xfrm>
                  <a:prstGeom prst="ellipse">
                    <a:avLst/>
                  </a:prstGeom>
                  <a:solidFill>
                    <a:srgbClr val="80FFFF"/>
                  </a:solidFill>
                  <a:ln w="12700">
                    <a:noFill/>
                    <a:round/>
                    <a:headEnd/>
                    <a:tailEnd/>
                  </a:ln>
                </p:spPr>
                <p:txBody>
                  <a:bodyPr wrap="none" anchor="ctr"/>
                  <a:lstStyle/>
                  <a:p>
                    <a:endParaRPr lang="tr-TR"/>
                  </a:p>
                </p:txBody>
              </p:sp>
              <p:sp>
                <p:nvSpPr>
                  <p:cNvPr id="142594" name="Oval 680"/>
                  <p:cNvSpPr>
                    <a:spLocks noChangeArrowheads="1"/>
                  </p:cNvSpPr>
                  <p:nvPr/>
                </p:nvSpPr>
                <p:spPr bwMode="auto">
                  <a:xfrm>
                    <a:off x="2642" y="4135"/>
                    <a:ext cx="17" cy="15"/>
                  </a:xfrm>
                  <a:prstGeom prst="ellipse">
                    <a:avLst/>
                  </a:prstGeom>
                  <a:solidFill>
                    <a:srgbClr val="00E0E0"/>
                  </a:solidFill>
                  <a:ln w="12700">
                    <a:noFill/>
                    <a:round/>
                    <a:headEnd/>
                    <a:tailEnd/>
                  </a:ln>
                </p:spPr>
                <p:txBody>
                  <a:bodyPr wrap="none" anchor="ctr"/>
                  <a:lstStyle/>
                  <a:p>
                    <a:endParaRPr lang="tr-TR"/>
                  </a:p>
                </p:txBody>
              </p:sp>
              <p:sp>
                <p:nvSpPr>
                  <p:cNvPr id="142595" name="Oval 681"/>
                  <p:cNvSpPr>
                    <a:spLocks noChangeArrowheads="1"/>
                  </p:cNvSpPr>
                  <p:nvPr/>
                </p:nvSpPr>
                <p:spPr bwMode="auto">
                  <a:xfrm>
                    <a:off x="2644" y="4136"/>
                    <a:ext cx="18" cy="17"/>
                  </a:xfrm>
                  <a:prstGeom prst="ellipse">
                    <a:avLst/>
                  </a:prstGeom>
                  <a:solidFill>
                    <a:srgbClr val="80FFFF"/>
                  </a:solidFill>
                  <a:ln w="12700">
                    <a:noFill/>
                    <a:round/>
                    <a:headEnd/>
                    <a:tailEnd/>
                  </a:ln>
                </p:spPr>
                <p:txBody>
                  <a:bodyPr wrap="none" anchor="ctr"/>
                  <a:lstStyle/>
                  <a:p>
                    <a:endParaRPr lang="tr-TR"/>
                  </a:p>
                </p:txBody>
              </p:sp>
              <p:sp>
                <p:nvSpPr>
                  <p:cNvPr id="142596" name="Oval 682"/>
                  <p:cNvSpPr>
                    <a:spLocks noChangeArrowheads="1"/>
                  </p:cNvSpPr>
                  <p:nvPr/>
                </p:nvSpPr>
                <p:spPr bwMode="auto">
                  <a:xfrm>
                    <a:off x="2651" y="4138"/>
                    <a:ext cx="9" cy="8"/>
                  </a:xfrm>
                  <a:prstGeom prst="ellipse">
                    <a:avLst/>
                  </a:prstGeom>
                  <a:solidFill>
                    <a:srgbClr val="C0FFFF"/>
                  </a:solidFill>
                  <a:ln w="12700">
                    <a:noFill/>
                    <a:round/>
                    <a:headEnd/>
                    <a:tailEnd/>
                  </a:ln>
                </p:spPr>
                <p:txBody>
                  <a:bodyPr wrap="none" anchor="ctr"/>
                  <a:lstStyle/>
                  <a:p>
                    <a:endParaRPr lang="tr-TR"/>
                  </a:p>
                </p:txBody>
              </p:sp>
              <p:sp>
                <p:nvSpPr>
                  <p:cNvPr id="142597" name="Oval 683"/>
                  <p:cNvSpPr>
                    <a:spLocks noChangeArrowheads="1"/>
                  </p:cNvSpPr>
                  <p:nvPr/>
                </p:nvSpPr>
                <p:spPr bwMode="auto">
                  <a:xfrm>
                    <a:off x="2658" y="4140"/>
                    <a:ext cx="1" cy="1"/>
                  </a:xfrm>
                  <a:prstGeom prst="ellipse">
                    <a:avLst/>
                  </a:prstGeom>
                  <a:solidFill>
                    <a:srgbClr val="FFFFFF"/>
                  </a:solidFill>
                  <a:ln w="12700">
                    <a:noFill/>
                    <a:round/>
                    <a:headEnd/>
                    <a:tailEnd/>
                  </a:ln>
                </p:spPr>
                <p:txBody>
                  <a:bodyPr wrap="none" anchor="ctr"/>
                  <a:lstStyle/>
                  <a:p>
                    <a:endParaRPr lang="tr-TR"/>
                  </a:p>
                </p:txBody>
              </p:sp>
            </p:grpSp>
            <p:grpSp>
              <p:nvGrpSpPr>
                <p:cNvPr id="143073" name="Group 684"/>
                <p:cNvGrpSpPr>
                  <a:grpSpLocks/>
                </p:cNvGrpSpPr>
                <p:nvPr/>
              </p:nvGrpSpPr>
              <p:grpSpPr bwMode="auto">
                <a:xfrm>
                  <a:off x="2626" y="4098"/>
                  <a:ext cx="20" cy="21"/>
                  <a:chOff x="2626" y="4098"/>
                  <a:chExt cx="20" cy="21"/>
                </a:xfrm>
              </p:grpSpPr>
              <p:sp>
                <p:nvSpPr>
                  <p:cNvPr id="142588" name="Oval 685"/>
                  <p:cNvSpPr>
                    <a:spLocks noChangeArrowheads="1"/>
                  </p:cNvSpPr>
                  <p:nvPr/>
                </p:nvSpPr>
                <p:spPr bwMode="auto">
                  <a:xfrm>
                    <a:off x="2626" y="4098"/>
                    <a:ext cx="20" cy="21"/>
                  </a:xfrm>
                  <a:prstGeom prst="ellipse">
                    <a:avLst/>
                  </a:prstGeom>
                  <a:solidFill>
                    <a:srgbClr val="80FFFF"/>
                  </a:solidFill>
                  <a:ln w="12700">
                    <a:noFill/>
                    <a:round/>
                    <a:headEnd/>
                    <a:tailEnd/>
                  </a:ln>
                </p:spPr>
                <p:txBody>
                  <a:bodyPr wrap="none" anchor="ctr"/>
                  <a:lstStyle/>
                  <a:p>
                    <a:endParaRPr lang="tr-TR"/>
                  </a:p>
                </p:txBody>
              </p:sp>
              <p:sp>
                <p:nvSpPr>
                  <p:cNvPr id="142589" name="Oval 686"/>
                  <p:cNvSpPr>
                    <a:spLocks noChangeArrowheads="1"/>
                  </p:cNvSpPr>
                  <p:nvPr/>
                </p:nvSpPr>
                <p:spPr bwMode="auto">
                  <a:xfrm>
                    <a:off x="2630" y="4105"/>
                    <a:ext cx="14" cy="13"/>
                  </a:xfrm>
                  <a:prstGeom prst="ellipse">
                    <a:avLst/>
                  </a:prstGeom>
                  <a:solidFill>
                    <a:srgbClr val="00E0E0"/>
                  </a:solidFill>
                  <a:ln w="12700">
                    <a:noFill/>
                    <a:round/>
                    <a:headEnd/>
                    <a:tailEnd/>
                  </a:ln>
                </p:spPr>
                <p:txBody>
                  <a:bodyPr wrap="none" anchor="ctr"/>
                  <a:lstStyle/>
                  <a:p>
                    <a:endParaRPr lang="tr-TR"/>
                  </a:p>
                </p:txBody>
              </p:sp>
              <p:sp>
                <p:nvSpPr>
                  <p:cNvPr id="142590" name="Oval 687"/>
                  <p:cNvSpPr>
                    <a:spLocks noChangeArrowheads="1"/>
                  </p:cNvSpPr>
                  <p:nvPr/>
                </p:nvSpPr>
                <p:spPr bwMode="auto">
                  <a:xfrm>
                    <a:off x="2629" y="4100"/>
                    <a:ext cx="13" cy="18"/>
                  </a:xfrm>
                  <a:prstGeom prst="ellipse">
                    <a:avLst/>
                  </a:prstGeom>
                  <a:solidFill>
                    <a:srgbClr val="80FFFF"/>
                  </a:solidFill>
                  <a:ln w="12700">
                    <a:noFill/>
                    <a:round/>
                    <a:headEnd/>
                    <a:tailEnd/>
                  </a:ln>
                </p:spPr>
                <p:txBody>
                  <a:bodyPr wrap="none" anchor="ctr"/>
                  <a:lstStyle/>
                  <a:p>
                    <a:endParaRPr lang="tr-TR"/>
                  </a:p>
                </p:txBody>
              </p:sp>
              <p:sp>
                <p:nvSpPr>
                  <p:cNvPr id="142591" name="Oval 688"/>
                  <p:cNvSpPr>
                    <a:spLocks noChangeArrowheads="1"/>
                  </p:cNvSpPr>
                  <p:nvPr/>
                </p:nvSpPr>
                <p:spPr bwMode="auto">
                  <a:xfrm>
                    <a:off x="2629" y="4107"/>
                    <a:ext cx="7" cy="8"/>
                  </a:xfrm>
                  <a:prstGeom prst="ellipse">
                    <a:avLst/>
                  </a:prstGeom>
                  <a:solidFill>
                    <a:srgbClr val="C0FFFF"/>
                  </a:solidFill>
                  <a:ln w="12700">
                    <a:noFill/>
                    <a:round/>
                    <a:headEnd/>
                    <a:tailEnd/>
                  </a:ln>
                </p:spPr>
                <p:txBody>
                  <a:bodyPr wrap="none" anchor="ctr"/>
                  <a:lstStyle/>
                  <a:p>
                    <a:endParaRPr lang="tr-TR"/>
                  </a:p>
                </p:txBody>
              </p:sp>
              <p:sp>
                <p:nvSpPr>
                  <p:cNvPr id="142592" name="Oval 689"/>
                  <p:cNvSpPr>
                    <a:spLocks noChangeArrowheads="1"/>
                  </p:cNvSpPr>
                  <p:nvPr/>
                </p:nvSpPr>
                <p:spPr bwMode="auto">
                  <a:xfrm>
                    <a:off x="2629" y="4112"/>
                    <a:ext cx="2" cy="1"/>
                  </a:xfrm>
                  <a:prstGeom prst="ellipse">
                    <a:avLst/>
                  </a:prstGeom>
                  <a:solidFill>
                    <a:srgbClr val="FFFFFF"/>
                  </a:solidFill>
                  <a:ln w="12700">
                    <a:noFill/>
                    <a:round/>
                    <a:headEnd/>
                    <a:tailEnd/>
                  </a:ln>
                </p:spPr>
                <p:txBody>
                  <a:bodyPr wrap="none" anchor="ctr"/>
                  <a:lstStyle/>
                  <a:p>
                    <a:endParaRPr lang="tr-TR"/>
                  </a:p>
                </p:txBody>
              </p:sp>
            </p:grpSp>
            <p:grpSp>
              <p:nvGrpSpPr>
                <p:cNvPr id="143075" name="Group 690"/>
                <p:cNvGrpSpPr>
                  <a:grpSpLocks/>
                </p:cNvGrpSpPr>
                <p:nvPr/>
              </p:nvGrpSpPr>
              <p:grpSpPr bwMode="auto">
                <a:xfrm>
                  <a:off x="2643" y="4114"/>
                  <a:ext cx="17" cy="16"/>
                  <a:chOff x="2643" y="4114"/>
                  <a:chExt cx="17" cy="16"/>
                </a:xfrm>
              </p:grpSpPr>
              <p:sp>
                <p:nvSpPr>
                  <p:cNvPr id="142583" name="Oval 691"/>
                  <p:cNvSpPr>
                    <a:spLocks noChangeArrowheads="1"/>
                  </p:cNvSpPr>
                  <p:nvPr/>
                </p:nvSpPr>
                <p:spPr bwMode="auto">
                  <a:xfrm>
                    <a:off x="2643" y="4114"/>
                    <a:ext cx="17" cy="16"/>
                  </a:xfrm>
                  <a:prstGeom prst="ellipse">
                    <a:avLst/>
                  </a:prstGeom>
                  <a:solidFill>
                    <a:srgbClr val="80FFFF"/>
                  </a:solidFill>
                  <a:ln w="12700">
                    <a:noFill/>
                    <a:round/>
                    <a:headEnd/>
                    <a:tailEnd/>
                  </a:ln>
                </p:spPr>
                <p:txBody>
                  <a:bodyPr wrap="none" anchor="ctr"/>
                  <a:lstStyle/>
                  <a:p>
                    <a:endParaRPr lang="tr-TR"/>
                  </a:p>
                </p:txBody>
              </p:sp>
              <p:sp>
                <p:nvSpPr>
                  <p:cNvPr id="142584" name="Oval 692"/>
                  <p:cNvSpPr>
                    <a:spLocks noChangeArrowheads="1"/>
                  </p:cNvSpPr>
                  <p:nvPr/>
                </p:nvSpPr>
                <p:spPr bwMode="auto">
                  <a:xfrm>
                    <a:off x="2647" y="4115"/>
                    <a:ext cx="11" cy="10"/>
                  </a:xfrm>
                  <a:prstGeom prst="ellipse">
                    <a:avLst/>
                  </a:prstGeom>
                  <a:solidFill>
                    <a:srgbClr val="00E0E0"/>
                  </a:solidFill>
                  <a:ln w="12700">
                    <a:noFill/>
                    <a:round/>
                    <a:headEnd/>
                    <a:tailEnd/>
                  </a:ln>
                </p:spPr>
                <p:txBody>
                  <a:bodyPr wrap="none" anchor="ctr"/>
                  <a:lstStyle/>
                  <a:p>
                    <a:endParaRPr lang="tr-TR"/>
                  </a:p>
                </p:txBody>
              </p:sp>
              <p:sp>
                <p:nvSpPr>
                  <p:cNvPr id="142585" name="Oval 693"/>
                  <p:cNvSpPr>
                    <a:spLocks noChangeArrowheads="1"/>
                  </p:cNvSpPr>
                  <p:nvPr/>
                </p:nvSpPr>
                <p:spPr bwMode="auto">
                  <a:xfrm>
                    <a:off x="2644" y="4115"/>
                    <a:ext cx="13" cy="12"/>
                  </a:xfrm>
                  <a:prstGeom prst="ellipse">
                    <a:avLst/>
                  </a:prstGeom>
                  <a:solidFill>
                    <a:srgbClr val="80FFFF"/>
                  </a:solidFill>
                  <a:ln w="12700">
                    <a:noFill/>
                    <a:round/>
                    <a:headEnd/>
                    <a:tailEnd/>
                  </a:ln>
                </p:spPr>
                <p:txBody>
                  <a:bodyPr wrap="none" anchor="ctr"/>
                  <a:lstStyle/>
                  <a:p>
                    <a:endParaRPr lang="tr-TR"/>
                  </a:p>
                </p:txBody>
              </p:sp>
              <p:sp>
                <p:nvSpPr>
                  <p:cNvPr id="142586" name="Oval 694"/>
                  <p:cNvSpPr>
                    <a:spLocks noChangeArrowheads="1"/>
                  </p:cNvSpPr>
                  <p:nvPr/>
                </p:nvSpPr>
                <p:spPr bwMode="auto">
                  <a:xfrm>
                    <a:off x="2645" y="4118"/>
                    <a:ext cx="7" cy="5"/>
                  </a:xfrm>
                  <a:prstGeom prst="ellipse">
                    <a:avLst/>
                  </a:prstGeom>
                  <a:solidFill>
                    <a:srgbClr val="C0FFFF"/>
                  </a:solidFill>
                  <a:ln w="12700">
                    <a:noFill/>
                    <a:round/>
                    <a:headEnd/>
                    <a:tailEnd/>
                  </a:ln>
                </p:spPr>
                <p:txBody>
                  <a:bodyPr wrap="none" anchor="ctr"/>
                  <a:lstStyle/>
                  <a:p>
                    <a:endParaRPr lang="tr-TR"/>
                  </a:p>
                </p:txBody>
              </p:sp>
              <p:sp>
                <p:nvSpPr>
                  <p:cNvPr id="142587" name="Oval 695"/>
                  <p:cNvSpPr>
                    <a:spLocks noChangeArrowheads="1"/>
                  </p:cNvSpPr>
                  <p:nvPr/>
                </p:nvSpPr>
                <p:spPr bwMode="auto">
                  <a:xfrm>
                    <a:off x="2645" y="4119"/>
                    <a:ext cx="3" cy="1"/>
                  </a:xfrm>
                  <a:prstGeom prst="ellipse">
                    <a:avLst/>
                  </a:prstGeom>
                  <a:solidFill>
                    <a:srgbClr val="FFFFFF"/>
                  </a:solidFill>
                  <a:ln w="12700">
                    <a:noFill/>
                    <a:round/>
                    <a:headEnd/>
                    <a:tailEnd/>
                  </a:ln>
                </p:spPr>
                <p:txBody>
                  <a:bodyPr wrap="none" anchor="ctr"/>
                  <a:lstStyle/>
                  <a:p>
                    <a:endParaRPr lang="tr-TR"/>
                  </a:p>
                </p:txBody>
              </p:sp>
            </p:grpSp>
            <p:grpSp>
              <p:nvGrpSpPr>
                <p:cNvPr id="143080" name="Group 696"/>
                <p:cNvGrpSpPr>
                  <a:grpSpLocks/>
                </p:cNvGrpSpPr>
                <p:nvPr/>
              </p:nvGrpSpPr>
              <p:grpSpPr bwMode="auto">
                <a:xfrm>
                  <a:off x="2651" y="4069"/>
                  <a:ext cx="32" cy="28"/>
                  <a:chOff x="2651" y="4069"/>
                  <a:chExt cx="32" cy="28"/>
                </a:xfrm>
              </p:grpSpPr>
              <p:sp>
                <p:nvSpPr>
                  <p:cNvPr id="142578" name="Oval 697"/>
                  <p:cNvSpPr>
                    <a:spLocks noChangeArrowheads="1"/>
                  </p:cNvSpPr>
                  <p:nvPr/>
                </p:nvSpPr>
                <p:spPr bwMode="auto">
                  <a:xfrm>
                    <a:off x="2651" y="4069"/>
                    <a:ext cx="32" cy="28"/>
                  </a:xfrm>
                  <a:prstGeom prst="ellipse">
                    <a:avLst/>
                  </a:prstGeom>
                  <a:solidFill>
                    <a:srgbClr val="80FFFF"/>
                  </a:solidFill>
                  <a:ln w="12700">
                    <a:noFill/>
                    <a:round/>
                    <a:headEnd/>
                    <a:tailEnd/>
                  </a:ln>
                </p:spPr>
                <p:txBody>
                  <a:bodyPr wrap="none" anchor="ctr"/>
                  <a:lstStyle/>
                  <a:p>
                    <a:endParaRPr lang="tr-TR"/>
                  </a:p>
                </p:txBody>
              </p:sp>
              <p:sp>
                <p:nvSpPr>
                  <p:cNvPr id="142579" name="Oval 698"/>
                  <p:cNvSpPr>
                    <a:spLocks noChangeArrowheads="1"/>
                  </p:cNvSpPr>
                  <p:nvPr/>
                </p:nvSpPr>
                <p:spPr bwMode="auto">
                  <a:xfrm>
                    <a:off x="2654" y="4071"/>
                    <a:ext cx="23" cy="18"/>
                  </a:xfrm>
                  <a:prstGeom prst="ellipse">
                    <a:avLst/>
                  </a:prstGeom>
                  <a:solidFill>
                    <a:srgbClr val="00E0E0"/>
                  </a:solidFill>
                  <a:ln w="12700">
                    <a:noFill/>
                    <a:round/>
                    <a:headEnd/>
                    <a:tailEnd/>
                  </a:ln>
                </p:spPr>
                <p:txBody>
                  <a:bodyPr wrap="none" anchor="ctr"/>
                  <a:lstStyle/>
                  <a:p>
                    <a:endParaRPr lang="tr-TR"/>
                  </a:p>
                </p:txBody>
              </p:sp>
              <p:sp>
                <p:nvSpPr>
                  <p:cNvPr id="142580" name="Oval 699"/>
                  <p:cNvSpPr>
                    <a:spLocks noChangeArrowheads="1"/>
                  </p:cNvSpPr>
                  <p:nvPr/>
                </p:nvSpPr>
                <p:spPr bwMode="auto">
                  <a:xfrm>
                    <a:off x="2657" y="4071"/>
                    <a:ext cx="24" cy="23"/>
                  </a:xfrm>
                  <a:prstGeom prst="ellipse">
                    <a:avLst/>
                  </a:prstGeom>
                  <a:solidFill>
                    <a:srgbClr val="80FFFF"/>
                  </a:solidFill>
                  <a:ln w="12700">
                    <a:noFill/>
                    <a:round/>
                    <a:headEnd/>
                    <a:tailEnd/>
                  </a:ln>
                </p:spPr>
                <p:txBody>
                  <a:bodyPr wrap="none" anchor="ctr"/>
                  <a:lstStyle/>
                  <a:p>
                    <a:endParaRPr lang="tr-TR"/>
                  </a:p>
                </p:txBody>
              </p:sp>
              <p:sp>
                <p:nvSpPr>
                  <p:cNvPr id="142581" name="Oval 700"/>
                  <p:cNvSpPr>
                    <a:spLocks noChangeArrowheads="1"/>
                  </p:cNvSpPr>
                  <p:nvPr/>
                </p:nvSpPr>
                <p:spPr bwMode="auto">
                  <a:xfrm>
                    <a:off x="2666" y="4074"/>
                    <a:ext cx="13" cy="11"/>
                  </a:xfrm>
                  <a:prstGeom prst="ellipse">
                    <a:avLst/>
                  </a:prstGeom>
                  <a:solidFill>
                    <a:srgbClr val="C0FFFF"/>
                  </a:solidFill>
                  <a:ln w="12700">
                    <a:noFill/>
                    <a:round/>
                    <a:headEnd/>
                    <a:tailEnd/>
                  </a:ln>
                </p:spPr>
                <p:txBody>
                  <a:bodyPr wrap="none" anchor="ctr"/>
                  <a:lstStyle/>
                  <a:p>
                    <a:endParaRPr lang="tr-TR"/>
                  </a:p>
                </p:txBody>
              </p:sp>
              <p:sp>
                <p:nvSpPr>
                  <p:cNvPr id="142582" name="Oval 701"/>
                  <p:cNvSpPr>
                    <a:spLocks noChangeArrowheads="1"/>
                  </p:cNvSpPr>
                  <p:nvPr/>
                </p:nvSpPr>
                <p:spPr bwMode="auto">
                  <a:xfrm>
                    <a:off x="2676" y="4079"/>
                    <a:ext cx="1" cy="1"/>
                  </a:xfrm>
                  <a:prstGeom prst="ellipse">
                    <a:avLst/>
                  </a:prstGeom>
                  <a:solidFill>
                    <a:srgbClr val="FFFFFF"/>
                  </a:solidFill>
                  <a:ln w="12700">
                    <a:noFill/>
                    <a:round/>
                    <a:headEnd/>
                    <a:tailEnd/>
                  </a:ln>
                </p:spPr>
                <p:txBody>
                  <a:bodyPr wrap="none" anchor="ctr"/>
                  <a:lstStyle/>
                  <a:p>
                    <a:endParaRPr lang="tr-TR"/>
                  </a:p>
                </p:txBody>
              </p:sp>
            </p:grpSp>
            <p:grpSp>
              <p:nvGrpSpPr>
                <p:cNvPr id="143086" name="Group 702"/>
                <p:cNvGrpSpPr>
                  <a:grpSpLocks/>
                </p:cNvGrpSpPr>
                <p:nvPr/>
              </p:nvGrpSpPr>
              <p:grpSpPr bwMode="auto">
                <a:xfrm>
                  <a:off x="2662" y="4055"/>
                  <a:ext cx="18" cy="15"/>
                  <a:chOff x="2662" y="4055"/>
                  <a:chExt cx="18" cy="15"/>
                </a:xfrm>
              </p:grpSpPr>
              <p:sp>
                <p:nvSpPr>
                  <p:cNvPr id="142573" name="Oval 703"/>
                  <p:cNvSpPr>
                    <a:spLocks noChangeArrowheads="1"/>
                  </p:cNvSpPr>
                  <p:nvPr/>
                </p:nvSpPr>
                <p:spPr bwMode="auto">
                  <a:xfrm>
                    <a:off x="2662" y="4055"/>
                    <a:ext cx="18" cy="15"/>
                  </a:xfrm>
                  <a:prstGeom prst="ellipse">
                    <a:avLst/>
                  </a:prstGeom>
                  <a:solidFill>
                    <a:srgbClr val="80FFFF"/>
                  </a:solidFill>
                  <a:ln w="12700">
                    <a:noFill/>
                    <a:round/>
                    <a:headEnd/>
                    <a:tailEnd/>
                  </a:ln>
                </p:spPr>
                <p:txBody>
                  <a:bodyPr wrap="none" anchor="ctr"/>
                  <a:lstStyle/>
                  <a:p>
                    <a:endParaRPr lang="tr-TR"/>
                  </a:p>
                </p:txBody>
              </p:sp>
              <p:sp>
                <p:nvSpPr>
                  <p:cNvPr id="142574" name="Oval 704"/>
                  <p:cNvSpPr>
                    <a:spLocks noChangeArrowheads="1"/>
                  </p:cNvSpPr>
                  <p:nvPr/>
                </p:nvSpPr>
                <p:spPr bwMode="auto">
                  <a:xfrm>
                    <a:off x="2667" y="4056"/>
                    <a:ext cx="11" cy="10"/>
                  </a:xfrm>
                  <a:prstGeom prst="ellipse">
                    <a:avLst/>
                  </a:prstGeom>
                  <a:solidFill>
                    <a:srgbClr val="00E0E0"/>
                  </a:solidFill>
                  <a:ln w="12700">
                    <a:noFill/>
                    <a:round/>
                    <a:headEnd/>
                    <a:tailEnd/>
                  </a:ln>
                </p:spPr>
                <p:txBody>
                  <a:bodyPr wrap="none" anchor="ctr"/>
                  <a:lstStyle/>
                  <a:p>
                    <a:endParaRPr lang="tr-TR"/>
                  </a:p>
                </p:txBody>
              </p:sp>
              <p:sp>
                <p:nvSpPr>
                  <p:cNvPr id="142575" name="Oval 705"/>
                  <p:cNvSpPr>
                    <a:spLocks noChangeArrowheads="1"/>
                  </p:cNvSpPr>
                  <p:nvPr/>
                </p:nvSpPr>
                <p:spPr bwMode="auto">
                  <a:xfrm>
                    <a:off x="2665" y="4056"/>
                    <a:ext cx="12" cy="12"/>
                  </a:xfrm>
                  <a:prstGeom prst="ellipse">
                    <a:avLst/>
                  </a:prstGeom>
                  <a:solidFill>
                    <a:srgbClr val="80FFFF"/>
                  </a:solidFill>
                  <a:ln w="12700">
                    <a:noFill/>
                    <a:round/>
                    <a:headEnd/>
                    <a:tailEnd/>
                  </a:ln>
                </p:spPr>
                <p:txBody>
                  <a:bodyPr wrap="none" anchor="ctr"/>
                  <a:lstStyle/>
                  <a:p>
                    <a:endParaRPr lang="tr-TR"/>
                  </a:p>
                </p:txBody>
              </p:sp>
              <p:sp>
                <p:nvSpPr>
                  <p:cNvPr id="142576" name="Oval 706"/>
                  <p:cNvSpPr>
                    <a:spLocks noChangeArrowheads="1"/>
                  </p:cNvSpPr>
                  <p:nvPr/>
                </p:nvSpPr>
                <p:spPr bwMode="auto">
                  <a:xfrm>
                    <a:off x="2666" y="4058"/>
                    <a:ext cx="6" cy="5"/>
                  </a:xfrm>
                  <a:prstGeom prst="ellipse">
                    <a:avLst/>
                  </a:prstGeom>
                  <a:solidFill>
                    <a:srgbClr val="C0FFFF"/>
                  </a:solidFill>
                  <a:ln w="12700">
                    <a:noFill/>
                    <a:round/>
                    <a:headEnd/>
                    <a:tailEnd/>
                  </a:ln>
                </p:spPr>
                <p:txBody>
                  <a:bodyPr wrap="none" anchor="ctr"/>
                  <a:lstStyle/>
                  <a:p>
                    <a:endParaRPr lang="tr-TR"/>
                  </a:p>
                </p:txBody>
              </p:sp>
              <p:sp>
                <p:nvSpPr>
                  <p:cNvPr id="142577" name="Oval 707"/>
                  <p:cNvSpPr>
                    <a:spLocks noChangeArrowheads="1"/>
                  </p:cNvSpPr>
                  <p:nvPr/>
                </p:nvSpPr>
                <p:spPr bwMode="auto">
                  <a:xfrm>
                    <a:off x="2665" y="4060"/>
                    <a:ext cx="2" cy="1"/>
                  </a:xfrm>
                  <a:prstGeom prst="ellipse">
                    <a:avLst/>
                  </a:prstGeom>
                  <a:solidFill>
                    <a:srgbClr val="FFFFFF"/>
                  </a:solidFill>
                  <a:ln w="12700">
                    <a:noFill/>
                    <a:round/>
                    <a:headEnd/>
                    <a:tailEnd/>
                  </a:ln>
                </p:spPr>
                <p:txBody>
                  <a:bodyPr wrap="none" anchor="ctr"/>
                  <a:lstStyle/>
                  <a:p>
                    <a:endParaRPr lang="tr-TR"/>
                  </a:p>
                </p:txBody>
              </p:sp>
            </p:grpSp>
            <p:grpSp>
              <p:nvGrpSpPr>
                <p:cNvPr id="143087" name="Group 708"/>
                <p:cNvGrpSpPr>
                  <a:grpSpLocks/>
                </p:cNvGrpSpPr>
                <p:nvPr/>
              </p:nvGrpSpPr>
              <p:grpSpPr bwMode="auto">
                <a:xfrm>
                  <a:off x="2569" y="4075"/>
                  <a:ext cx="24" cy="20"/>
                  <a:chOff x="2569" y="4075"/>
                  <a:chExt cx="24" cy="20"/>
                </a:xfrm>
              </p:grpSpPr>
              <p:sp>
                <p:nvSpPr>
                  <p:cNvPr id="142568" name="Oval 709"/>
                  <p:cNvSpPr>
                    <a:spLocks noChangeArrowheads="1"/>
                  </p:cNvSpPr>
                  <p:nvPr/>
                </p:nvSpPr>
                <p:spPr bwMode="auto">
                  <a:xfrm>
                    <a:off x="2569" y="4075"/>
                    <a:ext cx="24" cy="20"/>
                  </a:xfrm>
                  <a:prstGeom prst="ellipse">
                    <a:avLst/>
                  </a:prstGeom>
                  <a:solidFill>
                    <a:srgbClr val="80FFFF"/>
                  </a:solidFill>
                  <a:ln w="12700">
                    <a:noFill/>
                    <a:round/>
                    <a:headEnd/>
                    <a:tailEnd/>
                  </a:ln>
                </p:spPr>
                <p:txBody>
                  <a:bodyPr wrap="none" anchor="ctr"/>
                  <a:lstStyle/>
                  <a:p>
                    <a:endParaRPr lang="tr-TR"/>
                  </a:p>
                </p:txBody>
              </p:sp>
              <p:sp>
                <p:nvSpPr>
                  <p:cNvPr id="142569" name="Oval 710"/>
                  <p:cNvSpPr>
                    <a:spLocks noChangeArrowheads="1"/>
                  </p:cNvSpPr>
                  <p:nvPr/>
                </p:nvSpPr>
                <p:spPr bwMode="auto">
                  <a:xfrm>
                    <a:off x="2574" y="4078"/>
                    <a:ext cx="17" cy="11"/>
                  </a:xfrm>
                  <a:prstGeom prst="ellipse">
                    <a:avLst/>
                  </a:prstGeom>
                  <a:solidFill>
                    <a:srgbClr val="00E0E0"/>
                  </a:solidFill>
                  <a:ln w="12700">
                    <a:noFill/>
                    <a:round/>
                    <a:headEnd/>
                    <a:tailEnd/>
                  </a:ln>
                </p:spPr>
                <p:txBody>
                  <a:bodyPr wrap="none" anchor="ctr"/>
                  <a:lstStyle/>
                  <a:p>
                    <a:endParaRPr lang="tr-TR"/>
                  </a:p>
                </p:txBody>
              </p:sp>
              <p:sp>
                <p:nvSpPr>
                  <p:cNvPr id="142570" name="Oval 711"/>
                  <p:cNvSpPr>
                    <a:spLocks noChangeArrowheads="1"/>
                  </p:cNvSpPr>
                  <p:nvPr/>
                </p:nvSpPr>
                <p:spPr bwMode="auto">
                  <a:xfrm>
                    <a:off x="2571" y="4078"/>
                    <a:ext cx="17" cy="16"/>
                  </a:xfrm>
                  <a:prstGeom prst="ellipse">
                    <a:avLst/>
                  </a:prstGeom>
                  <a:solidFill>
                    <a:srgbClr val="80FFFF"/>
                  </a:solidFill>
                  <a:ln w="12700">
                    <a:noFill/>
                    <a:round/>
                    <a:headEnd/>
                    <a:tailEnd/>
                  </a:ln>
                </p:spPr>
                <p:txBody>
                  <a:bodyPr wrap="none" anchor="ctr"/>
                  <a:lstStyle/>
                  <a:p>
                    <a:endParaRPr lang="tr-TR"/>
                  </a:p>
                </p:txBody>
              </p:sp>
              <p:sp>
                <p:nvSpPr>
                  <p:cNvPr id="142571" name="Oval 712"/>
                  <p:cNvSpPr>
                    <a:spLocks noChangeArrowheads="1"/>
                  </p:cNvSpPr>
                  <p:nvPr/>
                </p:nvSpPr>
                <p:spPr bwMode="auto">
                  <a:xfrm>
                    <a:off x="2572" y="4079"/>
                    <a:ext cx="10" cy="7"/>
                  </a:xfrm>
                  <a:prstGeom prst="ellipse">
                    <a:avLst/>
                  </a:prstGeom>
                  <a:solidFill>
                    <a:srgbClr val="C0FFFF"/>
                  </a:solidFill>
                  <a:ln w="12700">
                    <a:noFill/>
                    <a:round/>
                    <a:headEnd/>
                    <a:tailEnd/>
                  </a:ln>
                </p:spPr>
                <p:txBody>
                  <a:bodyPr wrap="none" anchor="ctr"/>
                  <a:lstStyle/>
                  <a:p>
                    <a:endParaRPr lang="tr-TR"/>
                  </a:p>
                </p:txBody>
              </p:sp>
              <p:sp>
                <p:nvSpPr>
                  <p:cNvPr id="142572" name="Oval 713"/>
                  <p:cNvSpPr>
                    <a:spLocks noChangeArrowheads="1"/>
                  </p:cNvSpPr>
                  <p:nvPr/>
                </p:nvSpPr>
                <p:spPr bwMode="auto">
                  <a:xfrm>
                    <a:off x="2574" y="4082"/>
                    <a:ext cx="1" cy="1"/>
                  </a:xfrm>
                  <a:prstGeom prst="ellipse">
                    <a:avLst/>
                  </a:prstGeom>
                  <a:solidFill>
                    <a:srgbClr val="FFFFFF"/>
                  </a:solidFill>
                  <a:ln w="12700">
                    <a:noFill/>
                    <a:round/>
                    <a:headEnd/>
                    <a:tailEnd/>
                  </a:ln>
                </p:spPr>
                <p:txBody>
                  <a:bodyPr wrap="none" anchor="ctr"/>
                  <a:lstStyle/>
                  <a:p>
                    <a:endParaRPr lang="tr-TR"/>
                  </a:p>
                </p:txBody>
              </p:sp>
            </p:grpSp>
            <p:grpSp>
              <p:nvGrpSpPr>
                <p:cNvPr id="143088" name="Group 714"/>
                <p:cNvGrpSpPr>
                  <a:grpSpLocks/>
                </p:cNvGrpSpPr>
                <p:nvPr/>
              </p:nvGrpSpPr>
              <p:grpSpPr bwMode="auto">
                <a:xfrm>
                  <a:off x="2611" y="4079"/>
                  <a:ext cx="22" cy="16"/>
                  <a:chOff x="2611" y="4079"/>
                  <a:chExt cx="22" cy="16"/>
                </a:xfrm>
              </p:grpSpPr>
              <p:sp>
                <p:nvSpPr>
                  <p:cNvPr id="142563" name="Oval 715"/>
                  <p:cNvSpPr>
                    <a:spLocks noChangeArrowheads="1"/>
                  </p:cNvSpPr>
                  <p:nvPr/>
                </p:nvSpPr>
                <p:spPr bwMode="auto">
                  <a:xfrm>
                    <a:off x="2611" y="4079"/>
                    <a:ext cx="22" cy="16"/>
                  </a:xfrm>
                  <a:prstGeom prst="ellipse">
                    <a:avLst/>
                  </a:prstGeom>
                  <a:solidFill>
                    <a:srgbClr val="80FFFF"/>
                  </a:solidFill>
                  <a:ln w="12700">
                    <a:noFill/>
                    <a:round/>
                    <a:headEnd/>
                    <a:tailEnd/>
                  </a:ln>
                </p:spPr>
                <p:txBody>
                  <a:bodyPr wrap="none" anchor="ctr"/>
                  <a:lstStyle/>
                  <a:p>
                    <a:endParaRPr lang="tr-TR"/>
                  </a:p>
                </p:txBody>
              </p:sp>
              <p:sp>
                <p:nvSpPr>
                  <p:cNvPr id="142564" name="Oval 716"/>
                  <p:cNvSpPr>
                    <a:spLocks noChangeArrowheads="1"/>
                  </p:cNvSpPr>
                  <p:nvPr/>
                </p:nvSpPr>
                <p:spPr bwMode="auto">
                  <a:xfrm>
                    <a:off x="2615" y="4079"/>
                    <a:ext cx="15" cy="12"/>
                  </a:xfrm>
                  <a:prstGeom prst="ellipse">
                    <a:avLst/>
                  </a:prstGeom>
                  <a:solidFill>
                    <a:srgbClr val="00E0E0"/>
                  </a:solidFill>
                  <a:ln w="12700">
                    <a:noFill/>
                    <a:round/>
                    <a:headEnd/>
                    <a:tailEnd/>
                  </a:ln>
                </p:spPr>
                <p:txBody>
                  <a:bodyPr wrap="none" anchor="ctr"/>
                  <a:lstStyle/>
                  <a:p>
                    <a:endParaRPr lang="tr-TR"/>
                  </a:p>
                </p:txBody>
              </p:sp>
              <p:sp>
                <p:nvSpPr>
                  <p:cNvPr id="142565" name="Oval 717"/>
                  <p:cNvSpPr>
                    <a:spLocks noChangeArrowheads="1"/>
                  </p:cNvSpPr>
                  <p:nvPr/>
                </p:nvSpPr>
                <p:spPr bwMode="auto">
                  <a:xfrm>
                    <a:off x="2613" y="4079"/>
                    <a:ext cx="16" cy="15"/>
                  </a:xfrm>
                  <a:prstGeom prst="ellipse">
                    <a:avLst/>
                  </a:prstGeom>
                  <a:solidFill>
                    <a:srgbClr val="80FFFF"/>
                  </a:solidFill>
                  <a:ln w="12700">
                    <a:noFill/>
                    <a:round/>
                    <a:headEnd/>
                    <a:tailEnd/>
                  </a:ln>
                </p:spPr>
                <p:txBody>
                  <a:bodyPr wrap="none" anchor="ctr"/>
                  <a:lstStyle/>
                  <a:p>
                    <a:endParaRPr lang="tr-TR"/>
                  </a:p>
                </p:txBody>
              </p:sp>
              <p:sp>
                <p:nvSpPr>
                  <p:cNvPr id="142566" name="Oval 718"/>
                  <p:cNvSpPr>
                    <a:spLocks noChangeArrowheads="1"/>
                  </p:cNvSpPr>
                  <p:nvPr/>
                </p:nvSpPr>
                <p:spPr bwMode="auto">
                  <a:xfrm>
                    <a:off x="2614" y="4081"/>
                    <a:ext cx="8" cy="6"/>
                  </a:xfrm>
                  <a:prstGeom prst="ellipse">
                    <a:avLst/>
                  </a:prstGeom>
                  <a:solidFill>
                    <a:srgbClr val="C0FFFF"/>
                  </a:solidFill>
                  <a:ln w="12700">
                    <a:noFill/>
                    <a:round/>
                    <a:headEnd/>
                    <a:tailEnd/>
                  </a:ln>
                </p:spPr>
                <p:txBody>
                  <a:bodyPr wrap="none" anchor="ctr"/>
                  <a:lstStyle/>
                  <a:p>
                    <a:endParaRPr lang="tr-TR"/>
                  </a:p>
                </p:txBody>
              </p:sp>
              <p:sp>
                <p:nvSpPr>
                  <p:cNvPr id="142567" name="Oval 719"/>
                  <p:cNvSpPr>
                    <a:spLocks noChangeArrowheads="1"/>
                  </p:cNvSpPr>
                  <p:nvPr/>
                </p:nvSpPr>
                <p:spPr bwMode="auto">
                  <a:xfrm>
                    <a:off x="2615" y="4083"/>
                    <a:ext cx="1" cy="1"/>
                  </a:xfrm>
                  <a:prstGeom prst="ellipse">
                    <a:avLst/>
                  </a:prstGeom>
                  <a:solidFill>
                    <a:srgbClr val="FFFFFF"/>
                  </a:solidFill>
                  <a:ln w="12700">
                    <a:noFill/>
                    <a:round/>
                    <a:headEnd/>
                    <a:tailEnd/>
                  </a:ln>
                </p:spPr>
                <p:txBody>
                  <a:bodyPr wrap="none" anchor="ctr"/>
                  <a:lstStyle/>
                  <a:p>
                    <a:endParaRPr lang="tr-TR"/>
                  </a:p>
                </p:txBody>
              </p:sp>
            </p:grpSp>
            <p:grpSp>
              <p:nvGrpSpPr>
                <p:cNvPr id="143093" name="Group 720"/>
                <p:cNvGrpSpPr>
                  <a:grpSpLocks/>
                </p:cNvGrpSpPr>
                <p:nvPr/>
              </p:nvGrpSpPr>
              <p:grpSpPr bwMode="auto">
                <a:xfrm>
                  <a:off x="2583" y="4097"/>
                  <a:ext cx="27" cy="21"/>
                  <a:chOff x="2583" y="4097"/>
                  <a:chExt cx="27" cy="21"/>
                </a:xfrm>
              </p:grpSpPr>
              <p:sp>
                <p:nvSpPr>
                  <p:cNvPr id="142558" name="Oval 721"/>
                  <p:cNvSpPr>
                    <a:spLocks noChangeArrowheads="1"/>
                  </p:cNvSpPr>
                  <p:nvPr/>
                </p:nvSpPr>
                <p:spPr bwMode="auto">
                  <a:xfrm>
                    <a:off x="2583" y="4097"/>
                    <a:ext cx="27" cy="21"/>
                  </a:xfrm>
                  <a:prstGeom prst="ellipse">
                    <a:avLst/>
                  </a:prstGeom>
                  <a:solidFill>
                    <a:srgbClr val="80FFFF"/>
                  </a:solidFill>
                  <a:ln w="12700">
                    <a:noFill/>
                    <a:round/>
                    <a:headEnd/>
                    <a:tailEnd/>
                  </a:ln>
                </p:spPr>
                <p:txBody>
                  <a:bodyPr wrap="none" anchor="ctr"/>
                  <a:lstStyle/>
                  <a:p>
                    <a:endParaRPr lang="tr-TR"/>
                  </a:p>
                </p:txBody>
              </p:sp>
              <p:sp>
                <p:nvSpPr>
                  <p:cNvPr id="142559" name="Oval 722"/>
                  <p:cNvSpPr>
                    <a:spLocks noChangeArrowheads="1"/>
                  </p:cNvSpPr>
                  <p:nvPr/>
                </p:nvSpPr>
                <p:spPr bwMode="auto">
                  <a:xfrm>
                    <a:off x="2587" y="4098"/>
                    <a:ext cx="18" cy="14"/>
                  </a:xfrm>
                  <a:prstGeom prst="ellipse">
                    <a:avLst/>
                  </a:prstGeom>
                  <a:solidFill>
                    <a:srgbClr val="00E0E0"/>
                  </a:solidFill>
                  <a:ln w="12700">
                    <a:noFill/>
                    <a:round/>
                    <a:headEnd/>
                    <a:tailEnd/>
                  </a:ln>
                </p:spPr>
                <p:txBody>
                  <a:bodyPr wrap="none" anchor="ctr"/>
                  <a:lstStyle/>
                  <a:p>
                    <a:endParaRPr lang="tr-TR"/>
                  </a:p>
                </p:txBody>
              </p:sp>
              <p:sp>
                <p:nvSpPr>
                  <p:cNvPr id="142560" name="Oval 723"/>
                  <p:cNvSpPr>
                    <a:spLocks noChangeArrowheads="1"/>
                  </p:cNvSpPr>
                  <p:nvPr/>
                </p:nvSpPr>
                <p:spPr bwMode="auto">
                  <a:xfrm>
                    <a:off x="2588" y="4098"/>
                    <a:ext cx="21" cy="17"/>
                  </a:xfrm>
                  <a:prstGeom prst="ellipse">
                    <a:avLst/>
                  </a:prstGeom>
                  <a:solidFill>
                    <a:srgbClr val="80FFFF"/>
                  </a:solidFill>
                  <a:ln w="12700">
                    <a:noFill/>
                    <a:round/>
                    <a:headEnd/>
                    <a:tailEnd/>
                  </a:ln>
                </p:spPr>
                <p:txBody>
                  <a:bodyPr wrap="none" anchor="ctr"/>
                  <a:lstStyle/>
                  <a:p>
                    <a:endParaRPr lang="tr-TR"/>
                  </a:p>
                </p:txBody>
              </p:sp>
              <p:sp>
                <p:nvSpPr>
                  <p:cNvPr id="142561" name="Oval 724"/>
                  <p:cNvSpPr>
                    <a:spLocks noChangeArrowheads="1"/>
                  </p:cNvSpPr>
                  <p:nvPr/>
                </p:nvSpPr>
                <p:spPr bwMode="auto">
                  <a:xfrm>
                    <a:off x="2596" y="4100"/>
                    <a:ext cx="11" cy="9"/>
                  </a:xfrm>
                  <a:prstGeom prst="ellipse">
                    <a:avLst/>
                  </a:prstGeom>
                  <a:solidFill>
                    <a:srgbClr val="C0FFFF"/>
                  </a:solidFill>
                  <a:ln w="12700">
                    <a:noFill/>
                    <a:round/>
                    <a:headEnd/>
                    <a:tailEnd/>
                  </a:ln>
                </p:spPr>
                <p:txBody>
                  <a:bodyPr wrap="none" anchor="ctr"/>
                  <a:lstStyle/>
                  <a:p>
                    <a:endParaRPr lang="tr-TR"/>
                  </a:p>
                </p:txBody>
              </p:sp>
              <p:sp>
                <p:nvSpPr>
                  <p:cNvPr id="142562" name="Oval 725"/>
                  <p:cNvSpPr>
                    <a:spLocks noChangeArrowheads="1"/>
                  </p:cNvSpPr>
                  <p:nvPr/>
                </p:nvSpPr>
                <p:spPr bwMode="auto">
                  <a:xfrm>
                    <a:off x="2605" y="4105"/>
                    <a:ext cx="1" cy="1"/>
                  </a:xfrm>
                  <a:prstGeom prst="ellipse">
                    <a:avLst/>
                  </a:prstGeom>
                  <a:solidFill>
                    <a:srgbClr val="FFFFFF"/>
                  </a:solidFill>
                  <a:ln w="12700">
                    <a:noFill/>
                    <a:round/>
                    <a:headEnd/>
                    <a:tailEnd/>
                  </a:ln>
                </p:spPr>
                <p:txBody>
                  <a:bodyPr wrap="none" anchor="ctr"/>
                  <a:lstStyle/>
                  <a:p>
                    <a:endParaRPr lang="tr-TR"/>
                  </a:p>
                </p:txBody>
              </p:sp>
            </p:grpSp>
            <p:grpSp>
              <p:nvGrpSpPr>
                <p:cNvPr id="143094" name="Group 726"/>
                <p:cNvGrpSpPr>
                  <a:grpSpLocks/>
                </p:cNvGrpSpPr>
                <p:nvPr/>
              </p:nvGrpSpPr>
              <p:grpSpPr bwMode="auto">
                <a:xfrm>
                  <a:off x="2539" y="4084"/>
                  <a:ext cx="17" cy="14"/>
                  <a:chOff x="2539" y="4084"/>
                  <a:chExt cx="17" cy="14"/>
                </a:xfrm>
              </p:grpSpPr>
              <p:sp>
                <p:nvSpPr>
                  <p:cNvPr id="142553" name="Oval 727"/>
                  <p:cNvSpPr>
                    <a:spLocks noChangeArrowheads="1"/>
                  </p:cNvSpPr>
                  <p:nvPr/>
                </p:nvSpPr>
                <p:spPr bwMode="auto">
                  <a:xfrm>
                    <a:off x="2539" y="4084"/>
                    <a:ext cx="17" cy="14"/>
                  </a:xfrm>
                  <a:prstGeom prst="ellipse">
                    <a:avLst/>
                  </a:prstGeom>
                  <a:solidFill>
                    <a:srgbClr val="80FFFF"/>
                  </a:solidFill>
                  <a:ln w="12700">
                    <a:noFill/>
                    <a:round/>
                    <a:headEnd/>
                    <a:tailEnd/>
                  </a:ln>
                </p:spPr>
                <p:txBody>
                  <a:bodyPr wrap="none" anchor="ctr"/>
                  <a:lstStyle/>
                  <a:p>
                    <a:endParaRPr lang="tr-TR"/>
                  </a:p>
                </p:txBody>
              </p:sp>
              <p:sp>
                <p:nvSpPr>
                  <p:cNvPr id="142554" name="Oval 728"/>
                  <p:cNvSpPr>
                    <a:spLocks noChangeArrowheads="1"/>
                  </p:cNvSpPr>
                  <p:nvPr/>
                </p:nvSpPr>
                <p:spPr bwMode="auto">
                  <a:xfrm>
                    <a:off x="2543" y="4085"/>
                    <a:ext cx="12" cy="10"/>
                  </a:xfrm>
                  <a:prstGeom prst="ellipse">
                    <a:avLst/>
                  </a:prstGeom>
                  <a:solidFill>
                    <a:srgbClr val="00E0E0"/>
                  </a:solidFill>
                  <a:ln w="12700">
                    <a:noFill/>
                    <a:round/>
                    <a:headEnd/>
                    <a:tailEnd/>
                  </a:ln>
                </p:spPr>
                <p:txBody>
                  <a:bodyPr wrap="none" anchor="ctr"/>
                  <a:lstStyle/>
                  <a:p>
                    <a:endParaRPr lang="tr-TR"/>
                  </a:p>
                </p:txBody>
              </p:sp>
              <p:sp>
                <p:nvSpPr>
                  <p:cNvPr id="142555" name="Oval 729"/>
                  <p:cNvSpPr>
                    <a:spLocks noChangeArrowheads="1"/>
                  </p:cNvSpPr>
                  <p:nvPr/>
                </p:nvSpPr>
                <p:spPr bwMode="auto">
                  <a:xfrm>
                    <a:off x="2541" y="4085"/>
                    <a:ext cx="11" cy="12"/>
                  </a:xfrm>
                  <a:prstGeom prst="ellipse">
                    <a:avLst/>
                  </a:prstGeom>
                  <a:solidFill>
                    <a:srgbClr val="80FFFF"/>
                  </a:solidFill>
                  <a:ln w="12700">
                    <a:noFill/>
                    <a:round/>
                    <a:headEnd/>
                    <a:tailEnd/>
                  </a:ln>
                </p:spPr>
                <p:txBody>
                  <a:bodyPr wrap="none" anchor="ctr"/>
                  <a:lstStyle/>
                  <a:p>
                    <a:endParaRPr lang="tr-TR"/>
                  </a:p>
                </p:txBody>
              </p:sp>
              <p:sp>
                <p:nvSpPr>
                  <p:cNvPr id="142556" name="Oval 730"/>
                  <p:cNvSpPr>
                    <a:spLocks noChangeArrowheads="1"/>
                  </p:cNvSpPr>
                  <p:nvPr/>
                </p:nvSpPr>
                <p:spPr bwMode="auto">
                  <a:xfrm>
                    <a:off x="2542" y="4086"/>
                    <a:ext cx="5" cy="7"/>
                  </a:xfrm>
                  <a:prstGeom prst="ellipse">
                    <a:avLst/>
                  </a:prstGeom>
                  <a:solidFill>
                    <a:srgbClr val="C0FFFF"/>
                  </a:solidFill>
                  <a:ln w="12700">
                    <a:noFill/>
                    <a:round/>
                    <a:headEnd/>
                    <a:tailEnd/>
                  </a:ln>
                </p:spPr>
                <p:txBody>
                  <a:bodyPr wrap="none" anchor="ctr"/>
                  <a:lstStyle/>
                  <a:p>
                    <a:endParaRPr lang="tr-TR"/>
                  </a:p>
                </p:txBody>
              </p:sp>
              <p:sp>
                <p:nvSpPr>
                  <p:cNvPr id="142557" name="Oval 731"/>
                  <p:cNvSpPr>
                    <a:spLocks noChangeArrowheads="1"/>
                  </p:cNvSpPr>
                  <p:nvPr/>
                </p:nvSpPr>
                <p:spPr bwMode="auto">
                  <a:xfrm>
                    <a:off x="2542" y="4088"/>
                    <a:ext cx="2" cy="1"/>
                  </a:xfrm>
                  <a:prstGeom prst="ellipse">
                    <a:avLst/>
                  </a:prstGeom>
                  <a:solidFill>
                    <a:srgbClr val="FFFFFF"/>
                  </a:solidFill>
                  <a:ln w="12700">
                    <a:noFill/>
                    <a:round/>
                    <a:headEnd/>
                    <a:tailEnd/>
                  </a:ln>
                </p:spPr>
                <p:txBody>
                  <a:bodyPr wrap="none" anchor="ctr"/>
                  <a:lstStyle/>
                  <a:p>
                    <a:endParaRPr lang="tr-TR"/>
                  </a:p>
                </p:txBody>
              </p:sp>
            </p:grpSp>
            <p:grpSp>
              <p:nvGrpSpPr>
                <p:cNvPr id="143095" name="Group 732"/>
                <p:cNvGrpSpPr>
                  <a:grpSpLocks/>
                </p:cNvGrpSpPr>
                <p:nvPr/>
              </p:nvGrpSpPr>
              <p:grpSpPr bwMode="auto">
                <a:xfrm>
                  <a:off x="2505" y="4151"/>
                  <a:ext cx="23" cy="21"/>
                  <a:chOff x="2505" y="4151"/>
                  <a:chExt cx="23" cy="21"/>
                </a:xfrm>
              </p:grpSpPr>
              <p:sp>
                <p:nvSpPr>
                  <p:cNvPr id="142548" name="Oval 733"/>
                  <p:cNvSpPr>
                    <a:spLocks noChangeArrowheads="1"/>
                  </p:cNvSpPr>
                  <p:nvPr/>
                </p:nvSpPr>
                <p:spPr bwMode="auto">
                  <a:xfrm>
                    <a:off x="2505" y="4151"/>
                    <a:ext cx="23" cy="21"/>
                  </a:xfrm>
                  <a:prstGeom prst="ellipse">
                    <a:avLst/>
                  </a:prstGeom>
                  <a:solidFill>
                    <a:srgbClr val="80FFFF"/>
                  </a:solidFill>
                  <a:ln w="12700">
                    <a:noFill/>
                    <a:round/>
                    <a:headEnd/>
                    <a:tailEnd/>
                  </a:ln>
                </p:spPr>
                <p:txBody>
                  <a:bodyPr wrap="none" anchor="ctr"/>
                  <a:lstStyle/>
                  <a:p>
                    <a:endParaRPr lang="tr-TR"/>
                  </a:p>
                </p:txBody>
              </p:sp>
              <p:sp>
                <p:nvSpPr>
                  <p:cNvPr id="142549" name="Oval 734"/>
                  <p:cNvSpPr>
                    <a:spLocks noChangeArrowheads="1"/>
                  </p:cNvSpPr>
                  <p:nvPr/>
                </p:nvSpPr>
                <p:spPr bwMode="auto">
                  <a:xfrm>
                    <a:off x="2508" y="4152"/>
                    <a:ext cx="15" cy="14"/>
                  </a:xfrm>
                  <a:prstGeom prst="ellipse">
                    <a:avLst/>
                  </a:prstGeom>
                  <a:solidFill>
                    <a:srgbClr val="00E0E0"/>
                  </a:solidFill>
                  <a:ln w="12700">
                    <a:noFill/>
                    <a:round/>
                    <a:headEnd/>
                    <a:tailEnd/>
                  </a:ln>
                </p:spPr>
                <p:txBody>
                  <a:bodyPr wrap="none" anchor="ctr"/>
                  <a:lstStyle/>
                  <a:p>
                    <a:endParaRPr lang="tr-TR"/>
                  </a:p>
                </p:txBody>
              </p:sp>
              <p:sp>
                <p:nvSpPr>
                  <p:cNvPr id="142550" name="Oval 735"/>
                  <p:cNvSpPr>
                    <a:spLocks noChangeArrowheads="1"/>
                  </p:cNvSpPr>
                  <p:nvPr/>
                </p:nvSpPr>
                <p:spPr bwMode="auto">
                  <a:xfrm>
                    <a:off x="2509" y="4152"/>
                    <a:ext cx="17" cy="18"/>
                  </a:xfrm>
                  <a:prstGeom prst="ellipse">
                    <a:avLst/>
                  </a:prstGeom>
                  <a:solidFill>
                    <a:srgbClr val="80FFFF"/>
                  </a:solidFill>
                  <a:ln w="12700">
                    <a:noFill/>
                    <a:round/>
                    <a:headEnd/>
                    <a:tailEnd/>
                  </a:ln>
                </p:spPr>
                <p:txBody>
                  <a:bodyPr wrap="none" anchor="ctr"/>
                  <a:lstStyle/>
                  <a:p>
                    <a:endParaRPr lang="tr-TR"/>
                  </a:p>
                </p:txBody>
              </p:sp>
              <p:sp>
                <p:nvSpPr>
                  <p:cNvPr id="142551" name="Oval 736"/>
                  <p:cNvSpPr>
                    <a:spLocks noChangeArrowheads="1"/>
                  </p:cNvSpPr>
                  <p:nvPr/>
                </p:nvSpPr>
                <p:spPr bwMode="auto">
                  <a:xfrm>
                    <a:off x="2516" y="4154"/>
                    <a:ext cx="8" cy="9"/>
                  </a:xfrm>
                  <a:prstGeom prst="ellipse">
                    <a:avLst/>
                  </a:prstGeom>
                  <a:solidFill>
                    <a:srgbClr val="C0FFFF"/>
                  </a:solidFill>
                  <a:ln w="12700">
                    <a:noFill/>
                    <a:round/>
                    <a:headEnd/>
                    <a:tailEnd/>
                  </a:ln>
                </p:spPr>
                <p:txBody>
                  <a:bodyPr wrap="none" anchor="ctr"/>
                  <a:lstStyle/>
                  <a:p>
                    <a:endParaRPr lang="tr-TR"/>
                  </a:p>
                </p:txBody>
              </p:sp>
              <p:sp>
                <p:nvSpPr>
                  <p:cNvPr id="142552" name="Oval 737"/>
                  <p:cNvSpPr>
                    <a:spLocks noChangeArrowheads="1"/>
                  </p:cNvSpPr>
                  <p:nvPr/>
                </p:nvSpPr>
                <p:spPr bwMode="auto">
                  <a:xfrm>
                    <a:off x="2522" y="4158"/>
                    <a:ext cx="2" cy="1"/>
                  </a:xfrm>
                  <a:prstGeom prst="ellipse">
                    <a:avLst/>
                  </a:prstGeom>
                  <a:solidFill>
                    <a:srgbClr val="FFFFFF"/>
                  </a:solidFill>
                  <a:ln w="12700">
                    <a:noFill/>
                    <a:round/>
                    <a:headEnd/>
                    <a:tailEnd/>
                  </a:ln>
                </p:spPr>
                <p:txBody>
                  <a:bodyPr wrap="none" anchor="ctr"/>
                  <a:lstStyle/>
                  <a:p>
                    <a:endParaRPr lang="tr-TR"/>
                  </a:p>
                </p:txBody>
              </p:sp>
            </p:grpSp>
            <p:grpSp>
              <p:nvGrpSpPr>
                <p:cNvPr id="143096" name="Group 738"/>
                <p:cNvGrpSpPr>
                  <a:grpSpLocks/>
                </p:cNvGrpSpPr>
                <p:nvPr/>
              </p:nvGrpSpPr>
              <p:grpSpPr bwMode="auto">
                <a:xfrm>
                  <a:off x="2563" y="4125"/>
                  <a:ext cx="25" cy="20"/>
                  <a:chOff x="2563" y="4125"/>
                  <a:chExt cx="25" cy="20"/>
                </a:xfrm>
              </p:grpSpPr>
              <p:sp>
                <p:nvSpPr>
                  <p:cNvPr id="142543" name="Oval 739"/>
                  <p:cNvSpPr>
                    <a:spLocks noChangeArrowheads="1"/>
                  </p:cNvSpPr>
                  <p:nvPr/>
                </p:nvSpPr>
                <p:spPr bwMode="auto">
                  <a:xfrm>
                    <a:off x="2563" y="4125"/>
                    <a:ext cx="25" cy="20"/>
                  </a:xfrm>
                  <a:prstGeom prst="ellipse">
                    <a:avLst/>
                  </a:prstGeom>
                  <a:solidFill>
                    <a:srgbClr val="80FFFF"/>
                  </a:solidFill>
                  <a:ln w="12700">
                    <a:noFill/>
                    <a:round/>
                    <a:headEnd/>
                    <a:tailEnd/>
                  </a:ln>
                </p:spPr>
                <p:txBody>
                  <a:bodyPr wrap="none" anchor="ctr"/>
                  <a:lstStyle/>
                  <a:p>
                    <a:endParaRPr lang="tr-TR"/>
                  </a:p>
                </p:txBody>
              </p:sp>
              <p:sp>
                <p:nvSpPr>
                  <p:cNvPr id="142544" name="Oval 740"/>
                  <p:cNvSpPr>
                    <a:spLocks noChangeArrowheads="1"/>
                  </p:cNvSpPr>
                  <p:nvPr/>
                </p:nvSpPr>
                <p:spPr bwMode="auto">
                  <a:xfrm>
                    <a:off x="2568" y="4126"/>
                    <a:ext cx="18" cy="13"/>
                  </a:xfrm>
                  <a:prstGeom prst="ellipse">
                    <a:avLst/>
                  </a:prstGeom>
                  <a:solidFill>
                    <a:srgbClr val="00E0E0"/>
                  </a:solidFill>
                  <a:ln w="12700">
                    <a:noFill/>
                    <a:round/>
                    <a:headEnd/>
                    <a:tailEnd/>
                  </a:ln>
                </p:spPr>
                <p:txBody>
                  <a:bodyPr wrap="none" anchor="ctr"/>
                  <a:lstStyle/>
                  <a:p>
                    <a:endParaRPr lang="tr-TR"/>
                  </a:p>
                </p:txBody>
              </p:sp>
              <p:sp>
                <p:nvSpPr>
                  <p:cNvPr id="142545" name="Oval 741"/>
                  <p:cNvSpPr>
                    <a:spLocks noChangeArrowheads="1"/>
                  </p:cNvSpPr>
                  <p:nvPr/>
                </p:nvSpPr>
                <p:spPr bwMode="auto">
                  <a:xfrm>
                    <a:off x="2565" y="4126"/>
                    <a:ext cx="20" cy="18"/>
                  </a:xfrm>
                  <a:prstGeom prst="ellipse">
                    <a:avLst/>
                  </a:prstGeom>
                  <a:solidFill>
                    <a:srgbClr val="80FFFF"/>
                  </a:solidFill>
                  <a:ln w="12700">
                    <a:noFill/>
                    <a:round/>
                    <a:headEnd/>
                    <a:tailEnd/>
                  </a:ln>
                </p:spPr>
                <p:txBody>
                  <a:bodyPr wrap="none" anchor="ctr"/>
                  <a:lstStyle/>
                  <a:p>
                    <a:endParaRPr lang="tr-TR"/>
                  </a:p>
                </p:txBody>
              </p:sp>
              <p:sp>
                <p:nvSpPr>
                  <p:cNvPr id="142546" name="Oval 742"/>
                  <p:cNvSpPr>
                    <a:spLocks noChangeArrowheads="1"/>
                  </p:cNvSpPr>
                  <p:nvPr/>
                </p:nvSpPr>
                <p:spPr bwMode="auto">
                  <a:xfrm>
                    <a:off x="2566" y="4128"/>
                    <a:ext cx="11" cy="9"/>
                  </a:xfrm>
                  <a:prstGeom prst="ellipse">
                    <a:avLst/>
                  </a:prstGeom>
                  <a:solidFill>
                    <a:srgbClr val="C0FFFF"/>
                  </a:solidFill>
                  <a:ln w="12700">
                    <a:noFill/>
                    <a:round/>
                    <a:headEnd/>
                    <a:tailEnd/>
                  </a:ln>
                </p:spPr>
                <p:txBody>
                  <a:bodyPr wrap="none" anchor="ctr"/>
                  <a:lstStyle/>
                  <a:p>
                    <a:endParaRPr lang="tr-TR"/>
                  </a:p>
                </p:txBody>
              </p:sp>
              <p:sp>
                <p:nvSpPr>
                  <p:cNvPr id="142547" name="Oval 743"/>
                  <p:cNvSpPr>
                    <a:spLocks noChangeArrowheads="1"/>
                  </p:cNvSpPr>
                  <p:nvPr/>
                </p:nvSpPr>
                <p:spPr bwMode="auto">
                  <a:xfrm>
                    <a:off x="2568" y="4131"/>
                    <a:ext cx="1" cy="1"/>
                  </a:xfrm>
                  <a:prstGeom prst="ellipse">
                    <a:avLst/>
                  </a:prstGeom>
                  <a:solidFill>
                    <a:srgbClr val="FFFFFF"/>
                  </a:solidFill>
                  <a:ln w="12700">
                    <a:noFill/>
                    <a:round/>
                    <a:headEnd/>
                    <a:tailEnd/>
                  </a:ln>
                </p:spPr>
                <p:txBody>
                  <a:bodyPr wrap="none" anchor="ctr"/>
                  <a:lstStyle/>
                  <a:p>
                    <a:endParaRPr lang="tr-TR"/>
                  </a:p>
                </p:txBody>
              </p:sp>
            </p:grpSp>
            <p:grpSp>
              <p:nvGrpSpPr>
                <p:cNvPr id="142370" name="Group 744"/>
                <p:cNvGrpSpPr>
                  <a:grpSpLocks/>
                </p:cNvGrpSpPr>
                <p:nvPr/>
              </p:nvGrpSpPr>
              <p:grpSpPr bwMode="auto">
                <a:xfrm>
                  <a:off x="2610" y="4135"/>
                  <a:ext cx="22" cy="16"/>
                  <a:chOff x="2610" y="4135"/>
                  <a:chExt cx="22" cy="16"/>
                </a:xfrm>
              </p:grpSpPr>
              <p:sp>
                <p:nvSpPr>
                  <p:cNvPr id="142538" name="Oval 745"/>
                  <p:cNvSpPr>
                    <a:spLocks noChangeArrowheads="1"/>
                  </p:cNvSpPr>
                  <p:nvPr/>
                </p:nvSpPr>
                <p:spPr bwMode="auto">
                  <a:xfrm>
                    <a:off x="2610" y="4135"/>
                    <a:ext cx="22" cy="16"/>
                  </a:xfrm>
                  <a:prstGeom prst="ellipse">
                    <a:avLst/>
                  </a:prstGeom>
                  <a:solidFill>
                    <a:srgbClr val="80FFFF"/>
                  </a:solidFill>
                  <a:ln w="12700">
                    <a:noFill/>
                    <a:round/>
                    <a:headEnd/>
                    <a:tailEnd/>
                  </a:ln>
                </p:spPr>
                <p:txBody>
                  <a:bodyPr wrap="none" anchor="ctr"/>
                  <a:lstStyle/>
                  <a:p>
                    <a:endParaRPr lang="tr-TR"/>
                  </a:p>
                </p:txBody>
              </p:sp>
              <p:sp>
                <p:nvSpPr>
                  <p:cNvPr id="142539" name="Oval 746"/>
                  <p:cNvSpPr>
                    <a:spLocks noChangeArrowheads="1"/>
                  </p:cNvSpPr>
                  <p:nvPr/>
                </p:nvSpPr>
                <p:spPr bwMode="auto">
                  <a:xfrm>
                    <a:off x="2614" y="4136"/>
                    <a:ext cx="15" cy="12"/>
                  </a:xfrm>
                  <a:prstGeom prst="ellipse">
                    <a:avLst/>
                  </a:prstGeom>
                  <a:solidFill>
                    <a:srgbClr val="00E0E0"/>
                  </a:solidFill>
                  <a:ln w="12700">
                    <a:noFill/>
                    <a:round/>
                    <a:headEnd/>
                    <a:tailEnd/>
                  </a:ln>
                </p:spPr>
                <p:txBody>
                  <a:bodyPr wrap="none" anchor="ctr"/>
                  <a:lstStyle/>
                  <a:p>
                    <a:endParaRPr lang="tr-TR"/>
                  </a:p>
                </p:txBody>
              </p:sp>
              <p:sp>
                <p:nvSpPr>
                  <p:cNvPr id="142540" name="Oval 747"/>
                  <p:cNvSpPr>
                    <a:spLocks noChangeArrowheads="1"/>
                  </p:cNvSpPr>
                  <p:nvPr/>
                </p:nvSpPr>
                <p:spPr bwMode="auto">
                  <a:xfrm>
                    <a:off x="2611" y="4137"/>
                    <a:ext cx="18" cy="14"/>
                  </a:xfrm>
                  <a:prstGeom prst="ellipse">
                    <a:avLst/>
                  </a:prstGeom>
                  <a:solidFill>
                    <a:srgbClr val="80FFFF"/>
                  </a:solidFill>
                  <a:ln w="12700">
                    <a:noFill/>
                    <a:round/>
                    <a:headEnd/>
                    <a:tailEnd/>
                  </a:ln>
                </p:spPr>
                <p:txBody>
                  <a:bodyPr wrap="none" anchor="ctr"/>
                  <a:lstStyle/>
                  <a:p>
                    <a:endParaRPr lang="tr-TR"/>
                  </a:p>
                </p:txBody>
              </p:sp>
              <p:sp>
                <p:nvSpPr>
                  <p:cNvPr id="142541" name="Oval 748"/>
                  <p:cNvSpPr>
                    <a:spLocks noChangeArrowheads="1"/>
                  </p:cNvSpPr>
                  <p:nvPr/>
                </p:nvSpPr>
                <p:spPr bwMode="auto">
                  <a:xfrm>
                    <a:off x="2613" y="4138"/>
                    <a:ext cx="8" cy="8"/>
                  </a:xfrm>
                  <a:prstGeom prst="ellipse">
                    <a:avLst/>
                  </a:prstGeom>
                  <a:solidFill>
                    <a:srgbClr val="C0FFFF"/>
                  </a:solidFill>
                  <a:ln w="12700">
                    <a:noFill/>
                    <a:round/>
                    <a:headEnd/>
                    <a:tailEnd/>
                  </a:ln>
                </p:spPr>
                <p:txBody>
                  <a:bodyPr wrap="none" anchor="ctr"/>
                  <a:lstStyle/>
                  <a:p>
                    <a:endParaRPr lang="tr-TR"/>
                  </a:p>
                </p:txBody>
              </p:sp>
              <p:sp>
                <p:nvSpPr>
                  <p:cNvPr id="142542" name="Oval 749"/>
                  <p:cNvSpPr>
                    <a:spLocks noChangeArrowheads="1"/>
                  </p:cNvSpPr>
                  <p:nvPr/>
                </p:nvSpPr>
                <p:spPr bwMode="auto">
                  <a:xfrm>
                    <a:off x="2614" y="4140"/>
                    <a:ext cx="1" cy="1"/>
                  </a:xfrm>
                  <a:prstGeom prst="ellipse">
                    <a:avLst/>
                  </a:prstGeom>
                  <a:solidFill>
                    <a:srgbClr val="FFFFFF"/>
                  </a:solidFill>
                  <a:ln w="12700">
                    <a:noFill/>
                    <a:round/>
                    <a:headEnd/>
                    <a:tailEnd/>
                  </a:ln>
                </p:spPr>
                <p:txBody>
                  <a:bodyPr wrap="none" anchor="ctr"/>
                  <a:lstStyle/>
                  <a:p>
                    <a:endParaRPr lang="tr-TR"/>
                  </a:p>
                </p:txBody>
              </p:sp>
            </p:grpSp>
            <p:grpSp>
              <p:nvGrpSpPr>
                <p:cNvPr id="142371" name="Group 750"/>
                <p:cNvGrpSpPr>
                  <a:grpSpLocks/>
                </p:cNvGrpSpPr>
                <p:nvPr/>
              </p:nvGrpSpPr>
              <p:grpSpPr bwMode="auto">
                <a:xfrm>
                  <a:off x="2580" y="4146"/>
                  <a:ext cx="26" cy="21"/>
                  <a:chOff x="2580" y="4146"/>
                  <a:chExt cx="26" cy="21"/>
                </a:xfrm>
              </p:grpSpPr>
              <p:sp>
                <p:nvSpPr>
                  <p:cNvPr id="142533" name="Oval 751"/>
                  <p:cNvSpPr>
                    <a:spLocks noChangeArrowheads="1"/>
                  </p:cNvSpPr>
                  <p:nvPr/>
                </p:nvSpPr>
                <p:spPr bwMode="auto">
                  <a:xfrm>
                    <a:off x="2580" y="4146"/>
                    <a:ext cx="26" cy="21"/>
                  </a:xfrm>
                  <a:prstGeom prst="ellipse">
                    <a:avLst/>
                  </a:prstGeom>
                  <a:solidFill>
                    <a:srgbClr val="80FFFF"/>
                  </a:solidFill>
                  <a:ln w="12700">
                    <a:noFill/>
                    <a:round/>
                    <a:headEnd/>
                    <a:tailEnd/>
                  </a:ln>
                </p:spPr>
                <p:txBody>
                  <a:bodyPr wrap="none" anchor="ctr"/>
                  <a:lstStyle/>
                  <a:p>
                    <a:endParaRPr lang="tr-TR"/>
                  </a:p>
                </p:txBody>
              </p:sp>
              <p:sp>
                <p:nvSpPr>
                  <p:cNvPr id="142534" name="Oval 752"/>
                  <p:cNvSpPr>
                    <a:spLocks noChangeArrowheads="1"/>
                  </p:cNvSpPr>
                  <p:nvPr/>
                </p:nvSpPr>
                <p:spPr bwMode="auto">
                  <a:xfrm>
                    <a:off x="2582" y="4148"/>
                    <a:ext cx="19" cy="13"/>
                  </a:xfrm>
                  <a:prstGeom prst="ellipse">
                    <a:avLst/>
                  </a:prstGeom>
                  <a:solidFill>
                    <a:srgbClr val="00E0E0"/>
                  </a:solidFill>
                  <a:ln w="12700">
                    <a:noFill/>
                    <a:round/>
                    <a:headEnd/>
                    <a:tailEnd/>
                  </a:ln>
                </p:spPr>
                <p:txBody>
                  <a:bodyPr wrap="none" anchor="ctr"/>
                  <a:lstStyle/>
                  <a:p>
                    <a:endParaRPr lang="tr-TR"/>
                  </a:p>
                </p:txBody>
              </p:sp>
              <p:sp>
                <p:nvSpPr>
                  <p:cNvPr id="142535" name="Oval 753"/>
                  <p:cNvSpPr>
                    <a:spLocks noChangeArrowheads="1"/>
                  </p:cNvSpPr>
                  <p:nvPr/>
                </p:nvSpPr>
                <p:spPr bwMode="auto">
                  <a:xfrm>
                    <a:off x="2585" y="4148"/>
                    <a:ext cx="19" cy="17"/>
                  </a:xfrm>
                  <a:prstGeom prst="ellipse">
                    <a:avLst/>
                  </a:prstGeom>
                  <a:solidFill>
                    <a:srgbClr val="80FFFF"/>
                  </a:solidFill>
                  <a:ln w="12700">
                    <a:noFill/>
                    <a:round/>
                    <a:headEnd/>
                    <a:tailEnd/>
                  </a:ln>
                </p:spPr>
                <p:txBody>
                  <a:bodyPr wrap="none" anchor="ctr"/>
                  <a:lstStyle/>
                  <a:p>
                    <a:endParaRPr lang="tr-TR"/>
                  </a:p>
                </p:txBody>
              </p:sp>
              <p:sp>
                <p:nvSpPr>
                  <p:cNvPr id="142536" name="Oval 754"/>
                  <p:cNvSpPr>
                    <a:spLocks noChangeArrowheads="1"/>
                  </p:cNvSpPr>
                  <p:nvPr/>
                </p:nvSpPr>
                <p:spPr bwMode="auto">
                  <a:xfrm>
                    <a:off x="2591" y="4149"/>
                    <a:ext cx="12" cy="9"/>
                  </a:xfrm>
                  <a:prstGeom prst="ellipse">
                    <a:avLst/>
                  </a:prstGeom>
                  <a:solidFill>
                    <a:srgbClr val="C0FFFF"/>
                  </a:solidFill>
                  <a:ln w="12700">
                    <a:noFill/>
                    <a:round/>
                    <a:headEnd/>
                    <a:tailEnd/>
                  </a:ln>
                </p:spPr>
                <p:txBody>
                  <a:bodyPr wrap="none" anchor="ctr"/>
                  <a:lstStyle/>
                  <a:p>
                    <a:endParaRPr lang="tr-TR"/>
                  </a:p>
                </p:txBody>
              </p:sp>
              <p:sp>
                <p:nvSpPr>
                  <p:cNvPr id="142537" name="Oval 755"/>
                  <p:cNvSpPr>
                    <a:spLocks noChangeArrowheads="1"/>
                  </p:cNvSpPr>
                  <p:nvPr/>
                </p:nvSpPr>
                <p:spPr bwMode="auto">
                  <a:xfrm>
                    <a:off x="2601" y="4152"/>
                    <a:ext cx="1" cy="1"/>
                  </a:xfrm>
                  <a:prstGeom prst="ellipse">
                    <a:avLst/>
                  </a:prstGeom>
                  <a:solidFill>
                    <a:srgbClr val="FFFFFF"/>
                  </a:solidFill>
                  <a:ln w="12700">
                    <a:noFill/>
                    <a:round/>
                    <a:headEnd/>
                    <a:tailEnd/>
                  </a:ln>
                </p:spPr>
                <p:txBody>
                  <a:bodyPr wrap="none" anchor="ctr"/>
                  <a:lstStyle/>
                  <a:p>
                    <a:endParaRPr lang="tr-TR"/>
                  </a:p>
                </p:txBody>
              </p:sp>
            </p:grpSp>
            <p:grpSp>
              <p:nvGrpSpPr>
                <p:cNvPr id="142372" name="Group 756"/>
                <p:cNvGrpSpPr>
                  <a:grpSpLocks/>
                </p:cNvGrpSpPr>
                <p:nvPr/>
              </p:nvGrpSpPr>
              <p:grpSpPr bwMode="auto">
                <a:xfrm>
                  <a:off x="2535" y="4134"/>
                  <a:ext cx="17" cy="14"/>
                  <a:chOff x="2535" y="4134"/>
                  <a:chExt cx="17" cy="14"/>
                </a:xfrm>
              </p:grpSpPr>
              <p:sp>
                <p:nvSpPr>
                  <p:cNvPr id="142528" name="Oval 757"/>
                  <p:cNvSpPr>
                    <a:spLocks noChangeArrowheads="1"/>
                  </p:cNvSpPr>
                  <p:nvPr/>
                </p:nvSpPr>
                <p:spPr bwMode="auto">
                  <a:xfrm>
                    <a:off x="2535" y="4134"/>
                    <a:ext cx="17" cy="14"/>
                  </a:xfrm>
                  <a:prstGeom prst="ellipse">
                    <a:avLst/>
                  </a:prstGeom>
                  <a:solidFill>
                    <a:srgbClr val="80FFFF"/>
                  </a:solidFill>
                  <a:ln w="12700">
                    <a:noFill/>
                    <a:round/>
                    <a:headEnd/>
                    <a:tailEnd/>
                  </a:ln>
                </p:spPr>
                <p:txBody>
                  <a:bodyPr wrap="none" anchor="ctr"/>
                  <a:lstStyle/>
                  <a:p>
                    <a:endParaRPr lang="tr-TR"/>
                  </a:p>
                </p:txBody>
              </p:sp>
              <p:sp>
                <p:nvSpPr>
                  <p:cNvPr id="142529" name="Oval 758"/>
                  <p:cNvSpPr>
                    <a:spLocks noChangeArrowheads="1"/>
                  </p:cNvSpPr>
                  <p:nvPr/>
                </p:nvSpPr>
                <p:spPr bwMode="auto">
                  <a:xfrm>
                    <a:off x="2539" y="4135"/>
                    <a:ext cx="11" cy="10"/>
                  </a:xfrm>
                  <a:prstGeom prst="ellipse">
                    <a:avLst/>
                  </a:prstGeom>
                  <a:solidFill>
                    <a:srgbClr val="00E0E0"/>
                  </a:solidFill>
                  <a:ln w="12700">
                    <a:noFill/>
                    <a:round/>
                    <a:headEnd/>
                    <a:tailEnd/>
                  </a:ln>
                </p:spPr>
                <p:txBody>
                  <a:bodyPr wrap="none" anchor="ctr"/>
                  <a:lstStyle/>
                  <a:p>
                    <a:endParaRPr lang="tr-TR"/>
                  </a:p>
                </p:txBody>
              </p:sp>
              <p:sp>
                <p:nvSpPr>
                  <p:cNvPr id="142530" name="Oval 759"/>
                  <p:cNvSpPr>
                    <a:spLocks noChangeArrowheads="1"/>
                  </p:cNvSpPr>
                  <p:nvPr/>
                </p:nvSpPr>
                <p:spPr bwMode="auto">
                  <a:xfrm>
                    <a:off x="2537" y="4135"/>
                    <a:ext cx="12" cy="11"/>
                  </a:xfrm>
                  <a:prstGeom prst="ellipse">
                    <a:avLst/>
                  </a:prstGeom>
                  <a:solidFill>
                    <a:srgbClr val="80FFFF"/>
                  </a:solidFill>
                  <a:ln w="12700">
                    <a:noFill/>
                    <a:round/>
                    <a:headEnd/>
                    <a:tailEnd/>
                  </a:ln>
                </p:spPr>
                <p:txBody>
                  <a:bodyPr wrap="none" anchor="ctr"/>
                  <a:lstStyle/>
                  <a:p>
                    <a:endParaRPr lang="tr-TR"/>
                  </a:p>
                </p:txBody>
              </p:sp>
              <p:sp>
                <p:nvSpPr>
                  <p:cNvPr id="142531" name="Oval 760"/>
                  <p:cNvSpPr>
                    <a:spLocks noChangeArrowheads="1"/>
                  </p:cNvSpPr>
                  <p:nvPr/>
                </p:nvSpPr>
                <p:spPr bwMode="auto">
                  <a:xfrm>
                    <a:off x="2537" y="4136"/>
                    <a:ext cx="7" cy="7"/>
                  </a:xfrm>
                  <a:prstGeom prst="ellipse">
                    <a:avLst/>
                  </a:prstGeom>
                  <a:solidFill>
                    <a:srgbClr val="C0FFFF"/>
                  </a:solidFill>
                  <a:ln w="12700">
                    <a:noFill/>
                    <a:round/>
                    <a:headEnd/>
                    <a:tailEnd/>
                  </a:ln>
                </p:spPr>
                <p:txBody>
                  <a:bodyPr wrap="none" anchor="ctr"/>
                  <a:lstStyle/>
                  <a:p>
                    <a:endParaRPr lang="tr-TR"/>
                  </a:p>
                </p:txBody>
              </p:sp>
              <p:sp>
                <p:nvSpPr>
                  <p:cNvPr id="142532" name="Oval 761"/>
                  <p:cNvSpPr>
                    <a:spLocks noChangeArrowheads="1"/>
                  </p:cNvSpPr>
                  <p:nvPr/>
                </p:nvSpPr>
                <p:spPr bwMode="auto">
                  <a:xfrm>
                    <a:off x="2537" y="4138"/>
                    <a:ext cx="2" cy="1"/>
                  </a:xfrm>
                  <a:prstGeom prst="ellipse">
                    <a:avLst/>
                  </a:prstGeom>
                  <a:solidFill>
                    <a:srgbClr val="FFFFFF"/>
                  </a:solidFill>
                  <a:ln w="12700">
                    <a:noFill/>
                    <a:round/>
                    <a:headEnd/>
                    <a:tailEnd/>
                  </a:ln>
                </p:spPr>
                <p:txBody>
                  <a:bodyPr wrap="none" anchor="ctr"/>
                  <a:lstStyle/>
                  <a:p>
                    <a:endParaRPr lang="tr-TR"/>
                  </a:p>
                </p:txBody>
              </p:sp>
            </p:grpSp>
          </p:grpSp>
        </p:grpSp>
        <p:grpSp>
          <p:nvGrpSpPr>
            <p:cNvPr id="142373" name="Group 762"/>
            <p:cNvGrpSpPr>
              <a:grpSpLocks/>
            </p:cNvGrpSpPr>
            <p:nvPr/>
          </p:nvGrpSpPr>
          <p:grpSpPr bwMode="auto">
            <a:xfrm>
              <a:off x="2696" y="4214"/>
              <a:ext cx="547" cy="403"/>
              <a:chOff x="2696" y="4214"/>
              <a:chExt cx="547" cy="403"/>
            </a:xfrm>
          </p:grpSpPr>
          <p:sp>
            <p:nvSpPr>
              <p:cNvPr id="142360" name="Oval 763"/>
              <p:cNvSpPr>
                <a:spLocks noChangeArrowheads="1"/>
              </p:cNvSpPr>
              <p:nvPr/>
            </p:nvSpPr>
            <p:spPr bwMode="auto">
              <a:xfrm>
                <a:off x="2918" y="4329"/>
                <a:ext cx="284" cy="210"/>
              </a:xfrm>
              <a:prstGeom prst="ellipse">
                <a:avLst/>
              </a:prstGeom>
              <a:solidFill>
                <a:srgbClr val="00A000"/>
              </a:solidFill>
              <a:ln w="12700">
                <a:solidFill>
                  <a:srgbClr val="000000"/>
                </a:solidFill>
                <a:round/>
                <a:headEnd/>
                <a:tailEnd/>
              </a:ln>
            </p:spPr>
            <p:txBody>
              <a:bodyPr wrap="none" anchor="ctr"/>
              <a:lstStyle/>
              <a:p>
                <a:endParaRPr lang="tr-TR"/>
              </a:p>
            </p:txBody>
          </p:sp>
          <p:sp>
            <p:nvSpPr>
              <p:cNvPr id="142361" name="Freeform 764"/>
              <p:cNvSpPr>
                <a:spLocks/>
              </p:cNvSpPr>
              <p:nvPr/>
            </p:nvSpPr>
            <p:spPr bwMode="auto">
              <a:xfrm>
                <a:off x="2912" y="4372"/>
                <a:ext cx="144" cy="105"/>
              </a:xfrm>
              <a:custGeom>
                <a:avLst/>
                <a:gdLst>
                  <a:gd name="T0" fmla="*/ 87 w 144"/>
                  <a:gd name="T1" fmla="*/ 104 h 105"/>
                  <a:gd name="T2" fmla="*/ 52 w 144"/>
                  <a:gd name="T3" fmla="*/ 90 h 105"/>
                  <a:gd name="T4" fmla="*/ 23 w 144"/>
                  <a:gd name="T5" fmla="*/ 60 h 105"/>
                  <a:gd name="T6" fmla="*/ 0 w 144"/>
                  <a:gd name="T7" fmla="*/ 16 h 105"/>
                  <a:gd name="T8" fmla="*/ 46 w 144"/>
                  <a:gd name="T9" fmla="*/ 0 h 105"/>
                  <a:gd name="T10" fmla="*/ 65 w 144"/>
                  <a:gd name="T11" fmla="*/ 19 h 105"/>
                  <a:gd name="T12" fmla="*/ 84 w 144"/>
                  <a:gd name="T13" fmla="*/ 31 h 105"/>
                  <a:gd name="T14" fmla="*/ 108 w 144"/>
                  <a:gd name="T15" fmla="*/ 39 h 105"/>
                  <a:gd name="T16" fmla="*/ 143 w 144"/>
                  <a:gd name="T17" fmla="*/ 48 h 105"/>
                  <a:gd name="T18" fmla="*/ 87 w 144"/>
                  <a:gd name="T19" fmla="*/ 104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105"/>
                  <a:gd name="T32" fmla="*/ 144 w 144"/>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105">
                    <a:moveTo>
                      <a:pt x="87" y="104"/>
                    </a:moveTo>
                    <a:lnTo>
                      <a:pt x="52" y="90"/>
                    </a:lnTo>
                    <a:lnTo>
                      <a:pt x="23" y="60"/>
                    </a:lnTo>
                    <a:lnTo>
                      <a:pt x="0" y="16"/>
                    </a:lnTo>
                    <a:lnTo>
                      <a:pt x="46" y="0"/>
                    </a:lnTo>
                    <a:lnTo>
                      <a:pt x="65" y="19"/>
                    </a:lnTo>
                    <a:lnTo>
                      <a:pt x="84" y="31"/>
                    </a:lnTo>
                    <a:lnTo>
                      <a:pt x="108" y="39"/>
                    </a:lnTo>
                    <a:lnTo>
                      <a:pt x="143" y="48"/>
                    </a:lnTo>
                    <a:lnTo>
                      <a:pt x="87" y="104"/>
                    </a:lnTo>
                  </a:path>
                </a:pathLst>
              </a:custGeom>
              <a:solidFill>
                <a:srgbClr val="008000"/>
              </a:solidFill>
              <a:ln w="12700" cap="rnd">
                <a:noFill/>
                <a:round/>
                <a:headEnd/>
                <a:tailEnd/>
              </a:ln>
            </p:spPr>
            <p:txBody>
              <a:bodyPr/>
              <a:lstStyle/>
              <a:p>
                <a:endParaRPr lang="tr-TR"/>
              </a:p>
            </p:txBody>
          </p:sp>
          <p:sp>
            <p:nvSpPr>
              <p:cNvPr id="142362" name="Freeform 765"/>
              <p:cNvSpPr>
                <a:spLocks/>
              </p:cNvSpPr>
              <p:nvPr/>
            </p:nvSpPr>
            <p:spPr bwMode="auto">
              <a:xfrm>
                <a:off x="2925" y="4407"/>
                <a:ext cx="69" cy="98"/>
              </a:xfrm>
              <a:custGeom>
                <a:avLst/>
                <a:gdLst>
                  <a:gd name="T0" fmla="*/ 0 w 69"/>
                  <a:gd name="T1" fmla="*/ 34 h 98"/>
                  <a:gd name="T2" fmla="*/ 16 w 69"/>
                  <a:gd name="T3" fmla="*/ 66 h 98"/>
                  <a:gd name="T4" fmla="*/ 28 w 69"/>
                  <a:gd name="T5" fmla="*/ 82 h 98"/>
                  <a:gd name="T6" fmla="*/ 41 w 69"/>
                  <a:gd name="T7" fmla="*/ 97 h 98"/>
                  <a:gd name="T8" fmla="*/ 63 w 69"/>
                  <a:gd name="T9" fmla="*/ 78 h 98"/>
                  <a:gd name="T10" fmla="*/ 68 w 69"/>
                  <a:gd name="T11" fmla="*/ 60 h 98"/>
                  <a:gd name="T12" fmla="*/ 45 w 69"/>
                  <a:gd name="T13" fmla="*/ 47 h 98"/>
                  <a:gd name="T14" fmla="*/ 34 w 69"/>
                  <a:gd name="T15" fmla="*/ 37 h 98"/>
                  <a:gd name="T16" fmla="*/ 21 w 69"/>
                  <a:gd name="T17" fmla="*/ 22 h 98"/>
                  <a:gd name="T18" fmla="*/ 6 w 69"/>
                  <a:gd name="T19" fmla="*/ 0 h 98"/>
                  <a:gd name="T20" fmla="*/ 0 w 69"/>
                  <a:gd name="T21" fmla="*/ 34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98"/>
                  <a:gd name="T35" fmla="*/ 69 w 69"/>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98">
                    <a:moveTo>
                      <a:pt x="0" y="34"/>
                    </a:moveTo>
                    <a:lnTo>
                      <a:pt x="16" y="66"/>
                    </a:lnTo>
                    <a:lnTo>
                      <a:pt x="28" y="82"/>
                    </a:lnTo>
                    <a:lnTo>
                      <a:pt x="41" y="97"/>
                    </a:lnTo>
                    <a:lnTo>
                      <a:pt x="63" y="78"/>
                    </a:lnTo>
                    <a:lnTo>
                      <a:pt x="68" y="60"/>
                    </a:lnTo>
                    <a:lnTo>
                      <a:pt x="45" y="47"/>
                    </a:lnTo>
                    <a:lnTo>
                      <a:pt x="34" y="37"/>
                    </a:lnTo>
                    <a:lnTo>
                      <a:pt x="21" y="22"/>
                    </a:lnTo>
                    <a:lnTo>
                      <a:pt x="6" y="0"/>
                    </a:lnTo>
                    <a:lnTo>
                      <a:pt x="0" y="34"/>
                    </a:lnTo>
                  </a:path>
                </a:pathLst>
              </a:custGeom>
              <a:solidFill>
                <a:srgbClr val="006000"/>
              </a:solidFill>
              <a:ln w="12700" cap="rnd">
                <a:noFill/>
                <a:round/>
                <a:headEnd/>
                <a:tailEnd/>
              </a:ln>
            </p:spPr>
            <p:txBody>
              <a:bodyPr/>
              <a:lstStyle/>
              <a:p>
                <a:endParaRPr lang="tr-TR"/>
              </a:p>
            </p:txBody>
          </p:sp>
          <p:sp>
            <p:nvSpPr>
              <p:cNvPr id="142363" name="Freeform 766"/>
              <p:cNvSpPr>
                <a:spLocks/>
              </p:cNvSpPr>
              <p:nvPr/>
            </p:nvSpPr>
            <p:spPr bwMode="auto">
              <a:xfrm>
                <a:off x="2703" y="4217"/>
                <a:ext cx="254" cy="169"/>
              </a:xfrm>
              <a:custGeom>
                <a:avLst/>
                <a:gdLst>
                  <a:gd name="T0" fmla="*/ 84 w 254"/>
                  <a:gd name="T1" fmla="*/ 2 h 169"/>
                  <a:gd name="T2" fmla="*/ 253 w 254"/>
                  <a:gd name="T3" fmla="*/ 92 h 169"/>
                  <a:gd name="T4" fmla="*/ 170 w 254"/>
                  <a:gd name="T5" fmla="*/ 168 h 169"/>
                  <a:gd name="T6" fmla="*/ 5 w 254"/>
                  <a:gd name="T7" fmla="*/ 69 h 169"/>
                  <a:gd name="T8" fmla="*/ 0 w 254"/>
                  <a:gd name="T9" fmla="*/ 55 h 169"/>
                  <a:gd name="T10" fmla="*/ 4 w 254"/>
                  <a:gd name="T11" fmla="*/ 37 h 169"/>
                  <a:gd name="T12" fmla="*/ 23 w 254"/>
                  <a:gd name="T13" fmla="*/ 16 h 169"/>
                  <a:gd name="T14" fmla="*/ 61 w 254"/>
                  <a:gd name="T15" fmla="*/ 0 h 169"/>
                  <a:gd name="T16" fmla="*/ 84 w 254"/>
                  <a:gd name="T17" fmla="*/ 2 h 1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169"/>
                  <a:gd name="T29" fmla="*/ 254 w 254"/>
                  <a:gd name="T30" fmla="*/ 169 h 1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169">
                    <a:moveTo>
                      <a:pt x="84" y="2"/>
                    </a:moveTo>
                    <a:lnTo>
                      <a:pt x="253" y="92"/>
                    </a:lnTo>
                    <a:lnTo>
                      <a:pt x="170" y="168"/>
                    </a:lnTo>
                    <a:lnTo>
                      <a:pt x="5" y="69"/>
                    </a:lnTo>
                    <a:lnTo>
                      <a:pt x="0" y="55"/>
                    </a:lnTo>
                    <a:lnTo>
                      <a:pt x="4" y="37"/>
                    </a:lnTo>
                    <a:lnTo>
                      <a:pt x="23" y="16"/>
                    </a:lnTo>
                    <a:lnTo>
                      <a:pt x="61" y="0"/>
                    </a:lnTo>
                    <a:lnTo>
                      <a:pt x="84" y="2"/>
                    </a:lnTo>
                  </a:path>
                </a:pathLst>
              </a:custGeom>
              <a:solidFill>
                <a:srgbClr val="00A000"/>
              </a:solidFill>
              <a:ln w="12700" cap="rnd">
                <a:solidFill>
                  <a:srgbClr val="000000"/>
                </a:solidFill>
                <a:round/>
                <a:headEnd/>
                <a:tailEnd/>
              </a:ln>
            </p:spPr>
            <p:txBody>
              <a:bodyPr/>
              <a:lstStyle/>
              <a:p>
                <a:endParaRPr lang="tr-TR"/>
              </a:p>
            </p:txBody>
          </p:sp>
          <p:sp>
            <p:nvSpPr>
              <p:cNvPr id="142364" name="Freeform 767"/>
              <p:cNvSpPr>
                <a:spLocks/>
              </p:cNvSpPr>
              <p:nvPr/>
            </p:nvSpPr>
            <p:spPr bwMode="auto">
              <a:xfrm>
                <a:off x="2710" y="4248"/>
                <a:ext cx="187" cy="128"/>
              </a:xfrm>
              <a:custGeom>
                <a:avLst/>
                <a:gdLst>
                  <a:gd name="T0" fmla="*/ 2 w 187"/>
                  <a:gd name="T1" fmla="*/ 27 h 128"/>
                  <a:gd name="T2" fmla="*/ 176 w 187"/>
                  <a:gd name="T3" fmla="*/ 127 h 128"/>
                  <a:gd name="T4" fmla="*/ 186 w 187"/>
                  <a:gd name="T5" fmla="*/ 96 h 128"/>
                  <a:gd name="T6" fmla="*/ 8 w 187"/>
                  <a:gd name="T7" fmla="*/ 0 h 128"/>
                  <a:gd name="T8" fmla="*/ 0 w 187"/>
                  <a:gd name="T9" fmla="*/ 17 h 128"/>
                  <a:gd name="T10" fmla="*/ 2 w 187"/>
                  <a:gd name="T11" fmla="*/ 27 h 128"/>
                  <a:gd name="T12" fmla="*/ 0 60000 65536"/>
                  <a:gd name="T13" fmla="*/ 0 60000 65536"/>
                  <a:gd name="T14" fmla="*/ 0 60000 65536"/>
                  <a:gd name="T15" fmla="*/ 0 60000 65536"/>
                  <a:gd name="T16" fmla="*/ 0 60000 65536"/>
                  <a:gd name="T17" fmla="*/ 0 60000 65536"/>
                  <a:gd name="T18" fmla="*/ 0 w 187"/>
                  <a:gd name="T19" fmla="*/ 0 h 128"/>
                  <a:gd name="T20" fmla="*/ 187 w 187"/>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87" h="128">
                    <a:moveTo>
                      <a:pt x="2" y="27"/>
                    </a:moveTo>
                    <a:lnTo>
                      <a:pt x="176" y="127"/>
                    </a:lnTo>
                    <a:lnTo>
                      <a:pt x="186" y="96"/>
                    </a:lnTo>
                    <a:lnTo>
                      <a:pt x="8" y="0"/>
                    </a:lnTo>
                    <a:lnTo>
                      <a:pt x="0" y="17"/>
                    </a:lnTo>
                    <a:lnTo>
                      <a:pt x="2" y="27"/>
                    </a:lnTo>
                  </a:path>
                </a:pathLst>
              </a:custGeom>
              <a:solidFill>
                <a:srgbClr val="006000"/>
              </a:solidFill>
              <a:ln w="12700" cap="rnd">
                <a:noFill/>
                <a:round/>
                <a:headEnd/>
                <a:tailEnd/>
              </a:ln>
            </p:spPr>
            <p:txBody>
              <a:bodyPr/>
              <a:lstStyle/>
              <a:p>
                <a:endParaRPr lang="tr-TR"/>
              </a:p>
            </p:txBody>
          </p:sp>
          <p:sp>
            <p:nvSpPr>
              <p:cNvPr id="142365" name="Freeform 768"/>
              <p:cNvSpPr>
                <a:spLocks/>
              </p:cNvSpPr>
              <p:nvPr/>
            </p:nvSpPr>
            <p:spPr bwMode="auto">
              <a:xfrm>
                <a:off x="2718" y="4229"/>
                <a:ext cx="211" cy="114"/>
              </a:xfrm>
              <a:custGeom>
                <a:avLst/>
                <a:gdLst>
                  <a:gd name="T0" fmla="*/ 179 w 211"/>
                  <a:gd name="T1" fmla="*/ 113 h 114"/>
                  <a:gd name="T2" fmla="*/ 0 w 211"/>
                  <a:gd name="T3" fmla="*/ 19 h 114"/>
                  <a:gd name="T4" fmla="*/ 8 w 211"/>
                  <a:gd name="T5" fmla="*/ 8 h 114"/>
                  <a:gd name="T6" fmla="*/ 21 w 211"/>
                  <a:gd name="T7" fmla="*/ 0 h 114"/>
                  <a:gd name="T8" fmla="*/ 210 w 211"/>
                  <a:gd name="T9" fmla="*/ 94 h 114"/>
                  <a:gd name="T10" fmla="*/ 179 w 211"/>
                  <a:gd name="T11" fmla="*/ 113 h 114"/>
                  <a:gd name="T12" fmla="*/ 0 60000 65536"/>
                  <a:gd name="T13" fmla="*/ 0 60000 65536"/>
                  <a:gd name="T14" fmla="*/ 0 60000 65536"/>
                  <a:gd name="T15" fmla="*/ 0 60000 65536"/>
                  <a:gd name="T16" fmla="*/ 0 60000 65536"/>
                  <a:gd name="T17" fmla="*/ 0 60000 65536"/>
                  <a:gd name="T18" fmla="*/ 0 w 211"/>
                  <a:gd name="T19" fmla="*/ 0 h 114"/>
                  <a:gd name="T20" fmla="*/ 211 w 211"/>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211" h="114">
                    <a:moveTo>
                      <a:pt x="179" y="113"/>
                    </a:moveTo>
                    <a:lnTo>
                      <a:pt x="0" y="19"/>
                    </a:lnTo>
                    <a:lnTo>
                      <a:pt x="8" y="8"/>
                    </a:lnTo>
                    <a:lnTo>
                      <a:pt x="21" y="0"/>
                    </a:lnTo>
                    <a:lnTo>
                      <a:pt x="210" y="94"/>
                    </a:lnTo>
                    <a:lnTo>
                      <a:pt x="179" y="113"/>
                    </a:lnTo>
                  </a:path>
                </a:pathLst>
              </a:custGeom>
              <a:solidFill>
                <a:srgbClr val="008000"/>
              </a:solidFill>
              <a:ln w="12700" cap="rnd">
                <a:noFill/>
                <a:round/>
                <a:headEnd/>
                <a:tailEnd/>
              </a:ln>
            </p:spPr>
            <p:txBody>
              <a:bodyPr/>
              <a:lstStyle/>
              <a:p>
                <a:endParaRPr lang="tr-TR"/>
              </a:p>
            </p:txBody>
          </p:sp>
          <p:sp>
            <p:nvSpPr>
              <p:cNvPr id="142366" name="Freeform 769"/>
              <p:cNvSpPr>
                <a:spLocks/>
              </p:cNvSpPr>
              <p:nvPr/>
            </p:nvSpPr>
            <p:spPr bwMode="auto">
              <a:xfrm>
                <a:off x="2696" y="4214"/>
                <a:ext cx="97" cy="78"/>
              </a:xfrm>
              <a:custGeom>
                <a:avLst/>
                <a:gdLst>
                  <a:gd name="T0" fmla="*/ 89 w 97"/>
                  <a:gd name="T1" fmla="*/ 1 h 78"/>
                  <a:gd name="T2" fmla="*/ 83 w 97"/>
                  <a:gd name="T3" fmla="*/ 0 h 78"/>
                  <a:gd name="T4" fmla="*/ 75 w 97"/>
                  <a:gd name="T5" fmla="*/ 0 h 78"/>
                  <a:gd name="T6" fmla="*/ 67 w 97"/>
                  <a:gd name="T7" fmla="*/ 1 h 78"/>
                  <a:gd name="T8" fmla="*/ 59 w 97"/>
                  <a:gd name="T9" fmla="*/ 2 h 78"/>
                  <a:gd name="T10" fmla="*/ 52 w 97"/>
                  <a:gd name="T11" fmla="*/ 4 h 78"/>
                  <a:gd name="T12" fmla="*/ 46 w 97"/>
                  <a:gd name="T13" fmla="*/ 6 h 78"/>
                  <a:gd name="T14" fmla="*/ 40 w 97"/>
                  <a:gd name="T15" fmla="*/ 8 h 78"/>
                  <a:gd name="T16" fmla="*/ 34 w 97"/>
                  <a:gd name="T17" fmla="*/ 11 h 78"/>
                  <a:gd name="T18" fmla="*/ 27 w 97"/>
                  <a:gd name="T19" fmla="*/ 15 h 78"/>
                  <a:gd name="T20" fmla="*/ 23 w 97"/>
                  <a:gd name="T21" fmla="*/ 18 h 78"/>
                  <a:gd name="T22" fmla="*/ 19 w 97"/>
                  <a:gd name="T23" fmla="*/ 21 h 78"/>
                  <a:gd name="T24" fmla="*/ 15 w 97"/>
                  <a:gd name="T25" fmla="*/ 26 h 78"/>
                  <a:gd name="T26" fmla="*/ 10 w 97"/>
                  <a:gd name="T27" fmla="*/ 31 h 78"/>
                  <a:gd name="T28" fmla="*/ 7 w 97"/>
                  <a:gd name="T29" fmla="*/ 36 h 78"/>
                  <a:gd name="T30" fmla="*/ 5 w 97"/>
                  <a:gd name="T31" fmla="*/ 40 h 78"/>
                  <a:gd name="T32" fmla="*/ 2 w 97"/>
                  <a:gd name="T33" fmla="*/ 46 h 78"/>
                  <a:gd name="T34" fmla="*/ 1 w 97"/>
                  <a:gd name="T35" fmla="*/ 51 h 78"/>
                  <a:gd name="T36" fmla="*/ 0 w 97"/>
                  <a:gd name="T37" fmla="*/ 56 h 78"/>
                  <a:gd name="T38" fmla="*/ 0 w 97"/>
                  <a:gd name="T39" fmla="*/ 61 h 78"/>
                  <a:gd name="T40" fmla="*/ 0 w 97"/>
                  <a:gd name="T41" fmla="*/ 65 h 78"/>
                  <a:gd name="T42" fmla="*/ 1 w 97"/>
                  <a:gd name="T43" fmla="*/ 69 h 78"/>
                  <a:gd name="T44" fmla="*/ 2 w 97"/>
                  <a:gd name="T45" fmla="*/ 74 h 78"/>
                  <a:gd name="T46" fmla="*/ 6 w 97"/>
                  <a:gd name="T47" fmla="*/ 76 h 78"/>
                  <a:gd name="T48" fmla="*/ 9 w 97"/>
                  <a:gd name="T49" fmla="*/ 77 h 78"/>
                  <a:gd name="T50" fmla="*/ 12 w 97"/>
                  <a:gd name="T51" fmla="*/ 77 h 78"/>
                  <a:gd name="T52" fmla="*/ 12 w 97"/>
                  <a:gd name="T53" fmla="*/ 73 h 78"/>
                  <a:gd name="T54" fmla="*/ 11 w 97"/>
                  <a:gd name="T55" fmla="*/ 67 h 78"/>
                  <a:gd name="T56" fmla="*/ 11 w 97"/>
                  <a:gd name="T57" fmla="*/ 62 h 78"/>
                  <a:gd name="T58" fmla="*/ 12 w 97"/>
                  <a:gd name="T59" fmla="*/ 56 h 78"/>
                  <a:gd name="T60" fmla="*/ 13 w 97"/>
                  <a:gd name="T61" fmla="*/ 52 h 78"/>
                  <a:gd name="T62" fmla="*/ 15 w 97"/>
                  <a:gd name="T63" fmla="*/ 47 h 78"/>
                  <a:gd name="T64" fmla="*/ 16 w 97"/>
                  <a:gd name="T65" fmla="*/ 42 h 78"/>
                  <a:gd name="T66" fmla="*/ 19 w 97"/>
                  <a:gd name="T67" fmla="*/ 38 h 78"/>
                  <a:gd name="T68" fmla="*/ 22 w 97"/>
                  <a:gd name="T69" fmla="*/ 33 h 78"/>
                  <a:gd name="T70" fmla="*/ 25 w 97"/>
                  <a:gd name="T71" fmla="*/ 29 h 78"/>
                  <a:gd name="T72" fmla="*/ 29 w 97"/>
                  <a:gd name="T73" fmla="*/ 25 h 78"/>
                  <a:gd name="T74" fmla="*/ 35 w 97"/>
                  <a:gd name="T75" fmla="*/ 21 h 78"/>
                  <a:gd name="T76" fmla="*/ 39 w 97"/>
                  <a:gd name="T77" fmla="*/ 19 h 78"/>
                  <a:gd name="T78" fmla="*/ 44 w 97"/>
                  <a:gd name="T79" fmla="*/ 16 h 78"/>
                  <a:gd name="T80" fmla="*/ 49 w 97"/>
                  <a:gd name="T81" fmla="*/ 13 h 78"/>
                  <a:gd name="T82" fmla="*/ 55 w 97"/>
                  <a:gd name="T83" fmla="*/ 12 h 78"/>
                  <a:gd name="T84" fmla="*/ 62 w 97"/>
                  <a:gd name="T85" fmla="*/ 9 h 78"/>
                  <a:gd name="T86" fmla="*/ 69 w 97"/>
                  <a:gd name="T87" fmla="*/ 8 h 78"/>
                  <a:gd name="T88" fmla="*/ 76 w 97"/>
                  <a:gd name="T89" fmla="*/ 7 h 78"/>
                  <a:gd name="T90" fmla="*/ 83 w 97"/>
                  <a:gd name="T91" fmla="*/ 6 h 78"/>
                  <a:gd name="T92" fmla="*/ 91 w 97"/>
                  <a:gd name="T93" fmla="*/ 8 h 78"/>
                  <a:gd name="T94" fmla="*/ 96 w 97"/>
                  <a:gd name="T95" fmla="*/ 8 h 78"/>
                  <a:gd name="T96" fmla="*/ 96 w 97"/>
                  <a:gd name="T97" fmla="*/ 4 h 78"/>
                  <a:gd name="T98" fmla="*/ 94 w 97"/>
                  <a:gd name="T99" fmla="*/ 2 h 78"/>
                  <a:gd name="T100" fmla="*/ 89 w 97"/>
                  <a:gd name="T101" fmla="*/ 1 h 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7"/>
                  <a:gd name="T154" fmla="*/ 0 h 78"/>
                  <a:gd name="T155" fmla="*/ 97 w 97"/>
                  <a:gd name="T156" fmla="*/ 78 h 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7" h="78">
                    <a:moveTo>
                      <a:pt x="89" y="1"/>
                    </a:moveTo>
                    <a:lnTo>
                      <a:pt x="83" y="0"/>
                    </a:lnTo>
                    <a:lnTo>
                      <a:pt x="75" y="0"/>
                    </a:lnTo>
                    <a:lnTo>
                      <a:pt x="67" y="1"/>
                    </a:lnTo>
                    <a:lnTo>
                      <a:pt x="59" y="2"/>
                    </a:lnTo>
                    <a:lnTo>
                      <a:pt x="52" y="4"/>
                    </a:lnTo>
                    <a:lnTo>
                      <a:pt x="46" y="6"/>
                    </a:lnTo>
                    <a:lnTo>
                      <a:pt x="40" y="8"/>
                    </a:lnTo>
                    <a:lnTo>
                      <a:pt x="34" y="11"/>
                    </a:lnTo>
                    <a:lnTo>
                      <a:pt x="27" y="15"/>
                    </a:lnTo>
                    <a:lnTo>
                      <a:pt x="23" y="18"/>
                    </a:lnTo>
                    <a:lnTo>
                      <a:pt x="19" y="21"/>
                    </a:lnTo>
                    <a:lnTo>
                      <a:pt x="15" y="26"/>
                    </a:lnTo>
                    <a:lnTo>
                      <a:pt x="10" y="31"/>
                    </a:lnTo>
                    <a:lnTo>
                      <a:pt x="7" y="36"/>
                    </a:lnTo>
                    <a:lnTo>
                      <a:pt x="5" y="40"/>
                    </a:lnTo>
                    <a:lnTo>
                      <a:pt x="2" y="46"/>
                    </a:lnTo>
                    <a:lnTo>
                      <a:pt x="1" y="51"/>
                    </a:lnTo>
                    <a:lnTo>
                      <a:pt x="0" y="56"/>
                    </a:lnTo>
                    <a:lnTo>
                      <a:pt x="0" y="61"/>
                    </a:lnTo>
                    <a:lnTo>
                      <a:pt x="0" y="65"/>
                    </a:lnTo>
                    <a:lnTo>
                      <a:pt x="1" y="69"/>
                    </a:lnTo>
                    <a:lnTo>
                      <a:pt x="2" y="74"/>
                    </a:lnTo>
                    <a:lnTo>
                      <a:pt x="6" y="76"/>
                    </a:lnTo>
                    <a:lnTo>
                      <a:pt x="9" y="77"/>
                    </a:lnTo>
                    <a:lnTo>
                      <a:pt x="12" y="77"/>
                    </a:lnTo>
                    <a:lnTo>
                      <a:pt x="12" y="73"/>
                    </a:lnTo>
                    <a:lnTo>
                      <a:pt x="11" y="67"/>
                    </a:lnTo>
                    <a:lnTo>
                      <a:pt x="11" y="62"/>
                    </a:lnTo>
                    <a:lnTo>
                      <a:pt x="12" y="56"/>
                    </a:lnTo>
                    <a:lnTo>
                      <a:pt x="13" y="52"/>
                    </a:lnTo>
                    <a:lnTo>
                      <a:pt x="15" y="47"/>
                    </a:lnTo>
                    <a:lnTo>
                      <a:pt x="16" y="42"/>
                    </a:lnTo>
                    <a:lnTo>
                      <a:pt x="19" y="38"/>
                    </a:lnTo>
                    <a:lnTo>
                      <a:pt x="22" y="33"/>
                    </a:lnTo>
                    <a:lnTo>
                      <a:pt x="25" y="29"/>
                    </a:lnTo>
                    <a:lnTo>
                      <a:pt x="29" y="25"/>
                    </a:lnTo>
                    <a:lnTo>
                      <a:pt x="35" y="21"/>
                    </a:lnTo>
                    <a:lnTo>
                      <a:pt x="39" y="19"/>
                    </a:lnTo>
                    <a:lnTo>
                      <a:pt x="44" y="16"/>
                    </a:lnTo>
                    <a:lnTo>
                      <a:pt x="49" y="13"/>
                    </a:lnTo>
                    <a:lnTo>
                      <a:pt x="55" y="12"/>
                    </a:lnTo>
                    <a:lnTo>
                      <a:pt x="62" y="9"/>
                    </a:lnTo>
                    <a:lnTo>
                      <a:pt x="69" y="8"/>
                    </a:lnTo>
                    <a:lnTo>
                      <a:pt x="76" y="7"/>
                    </a:lnTo>
                    <a:lnTo>
                      <a:pt x="83" y="6"/>
                    </a:lnTo>
                    <a:lnTo>
                      <a:pt x="91" y="8"/>
                    </a:lnTo>
                    <a:lnTo>
                      <a:pt x="96" y="8"/>
                    </a:lnTo>
                    <a:lnTo>
                      <a:pt x="96" y="4"/>
                    </a:lnTo>
                    <a:lnTo>
                      <a:pt x="94" y="2"/>
                    </a:lnTo>
                    <a:lnTo>
                      <a:pt x="89" y="1"/>
                    </a:lnTo>
                  </a:path>
                </a:pathLst>
              </a:custGeom>
              <a:solidFill>
                <a:srgbClr val="006000"/>
              </a:solidFill>
              <a:ln w="12700" cap="rnd">
                <a:solidFill>
                  <a:srgbClr val="000000"/>
                </a:solidFill>
                <a:round/>
                <a:headEnd/>
                <a:tailEnd/>
              </a:ln>
            </p:spPr>
            <p:txBody>
              <a:bodyPr/>
              <a:lstStyle/>
              <a:p>
                <a:endParaRPr lang="tr-TR"/>
              </a:p>
            </p:txBody>
          </p:sp>
          <p:sp>
            <p:nvSpPr>
              <p:cNvPr id="142367" name="Freeform 770"/>
              <p:cNvSpPr>
                <a:spLocks/>
              </p:cNvSpPr>
              <p:nvPr/>
            </p:nvSpPr>
            <p:spPr bwMode="auto">
              <a:xfrm>
                <a:off x="2759" y="4249"/>
                <a:ext cx="97" cy="77"/>
              </a:xfrm>
              <a:custGeom>
                <a:avLst/>
                <a:gdLst>
                  <a:gd name="T0" fmla="*/ 67 w 97"/>
                  <a:gd name="T1" fmla="*/ 2 h 77"/>
                  <a:gd name="T2" fmla="*/ 52 w 97"/>
                  <a:gd name="T3" fmla="*/ 6 h 77"/>
                  <a:gd name="T4" fmla="*/ 39 w 97"/>
                  <a:gd name="T5" fmla="*/ 11 h 77"/>
                  <a:gd name="T6" fmla="*/ 29 w 97"/>
                  <a:gd name="T7" fmla="*/ 16 h 77"/>
                  <a:gd name="T8" fmla="*/ 19 w 97"/>
                  <a:gd name="T9" fmla="*/ 24 h 77"/>
                  <a:gd name="T10" fmla="*/ 12 w 97"/>
                  <a:gd name="T11" fmla="*/ 32 h 77"/>
                  <a:gd name="T12" fmla="*/ 7 w 97"/>
                  <a:gd name="T13" fmla="*/ 40 h 77"/>
                  <a:gd name="T14" fmla="*/ 3 w 97"/>
                  <a:gd name="T15" fmla="*/ 49 h 77"/>
                  <a:gd name="T16" fmla="*/ 1 w 97"/>
                  <a:gd name="T17" fmla="*/ 57 h 77"/>
                  <a:gd name="T18" fmla="*/ 0 w 97"/>
                  <a:gd name="T19" fmla="*/ 65 h 77"/>
                  <a:gd name="T20" fmla="*/ 2 w 97"/>
                  <a:gd name="T21" fmla="*/ 71 h 77"/>
                  <a:gd name="T22" fmla="*/ 5 w 97"/>
                  <a:gd name="T23" fmla="*/ 74 h 77"/>
                  <a:gd name="T24" fmla="*/ 8 w 97"/>
                  <a:gd name="T25" fmla="*/ 76 h 77"/>
                  <a:gd name="T26" fmla="*/ 11 w 97"/>
                  <a:gd name="T27" fmla="*/ 76 h 77"/>
                  <a:gd name="T28" fmla="*/ 11 w 97"/>
                  <a:gd name="T29" fmla="*/ 65 h 77"/>
                  <a:gd name="T30" fmla="*/ 13 w 97"/>
                  <a:gd name="T31" fmla="*/ 56 h 77"/>
                  <a:gd name="T32" fmla="*/ 17 w 97"/>
                  <a:gd name="T33" fmla="*/ 47 h 77"/>
                  <a:gd name="T34" fmla="*/ 23 w 97"/>
                  <a:gd name="T35" fmla="*/ 39 h 77"/>
                  <a:gd name="T36" fmla="*/ 29 w 97"/>
                  <a:gd name="T37" fmla="*/ 31 h 77"/>
                  <a:gd name="T38" fmla="*/ 39 w 97"/>
                  <a:gd name="T39" fmla="*/ 24 h 77"/>
                  <a:gd name="T40" fmla="*/ 48 w 97"/>
                  <a:gd name="T41" fmla="*/ 18 h 77"/>
                  <a:gd name="T42" fmla="*/ 61 w 97"/>
                  <a:gd name="T43" fmla="*/ 13 h 77"/>
                  <a:gd name="T44" fmla="*/ 76 w 97"/>
                  <a:gd name="T45" fmla="*/ 9 h 77"/>
                  <a:gd name="T46" fmla="*/ 86 w 97"/>
                  <a:gd name="T47" fmla="*/ 7 h 77"/>
                  <a:gd name="T48" fmla="*/ 96 w 97"/>
                  <a:gd name="T49" fmla="*/ 6 h 77"/>
                  <a:gd name="T50" fmla="*/ 94 w 97"/>
                  <a:gd name="T51" fmla="*/ 4 h 77"/>
                  <a:gd name="T52" fmla="*/ 92 w 97"/>
                  <a:gd name="T53" fmla="*/ 1 h 77"/>
                  <a:gd name="T54" fmla="*/ 86 w 97"/>
                  <a:gd name="T55" fmla="*/ 0 h 77"/>
                  <a:gd name="T56" fmla="*/ 80 w 97"/>
                  <a:gd name="T57" fmla="*/ 0 h 77"/>
                  <a:gd name="T58" fmla="*/ 67 w 97"/>
                  <a:gd name="T59" fmla="*/ 2 h 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7"/>
                  <a:gd name="T91" fmla="*/ 0 h 77"/>
                  <a:gd name="T92" fmla="*/ 97 w 97"/>
                  <a:gd name="T93" fmla="*/ 77 h 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7" h="77">
                    <a:moveTo>
                      <a:pt x="67" y="2"/>
                    </a:moveTo>
                    <a:lnTo>
                      <a:pt x="52" y="6"/>
                    </a:lnTo>
                    <a:lnTo>
                      <a:pt x="39" y="11"/>
                    </a:lnTo>
                    <a:lnTo>
                      <a:pt x="29" y="16"/>
                    </a:lnTo>
                    <a:lnTo>
                      <a:pt x="19" y="24"/>
                    </a:lnTo>
                    <a:lnTo>
                      <a:pt x="12" y="32"/>
                    </a:lnTo>
                    <a:lnTo>
                      <a:pt x="7" y="40"/>
                    </a:lnTo>
                    <a:lnTo>
                      <a:pt x="3" y="49"/>
                    </a:lnTo>
                    <a:lnTo>
                      <a:pt x="1" y="57"/>
                    </a:lnTo>
                    <a:lnTo>
                      <a:pt x="0" y="65"/>
                    </a:lnTo>
                    <a:lnTo>
                      <a:pt x="2" y="71"/>
                    </a:lnTo>
                    <a:lnTo>
                      <a:pt x="5" y="74"/>
                    </a:lnTo>
                    <a:lnTo>
                      <a:pt x="8" y="76"/>
                    </a:lnTo>
                    <a:lnTo>
                      <a:pt x="11" y="76"/>
                    </a:lnTo>
                    <a:lnTo>
                      <a:pt x="11" y="65"/>
                    </a:lnTo>
                    <a:lnTo>
                      <a:pt x="13" y="56"/>
                    </a:lnTo>
                    <a:lnTo>
                      <a:pt x="17" y="47"/>
                    </a:lnTo>
                    <a:lnTo>
                      <a:pt x="23" y="39"/>
                    </a:lnTo>
                    <a:lnTo>
                      <a:pt x="29" y="31"/>
                    </a:lnTo>
                    <a:lnTo>
                      <a:pt x="39" y="24"/>
                    </a:lnTo>
                    <a:lnTo>
                      <a:pt x="48" y="18"/>
                    </a:lnTo>
                    <a:lnTo>
                      <a:pt x="61" y="13"/>
                    </a:lnTo>
                    <a:lnTo>
                      <a:pt x="76" y="9"/>
                    </a:lnTo>
                    <a:lnTo>
                      <a:pt x="86" y="7"/>
                    </a:lnTo>
                    <a:lnTo>
                      <a:pt x="96" y="6"/>
                    </a:lnTo>
                    <a:lnTo>
                      <a:pt x="94" y="4"/>
                    </a:lnTo>
                    <a:lnTo>
                      <a:pt x="92" y="1"/>
                    </a:lnTo>
                    <a:lnTo>
                      <a:pt x="86" y="0"/>
                    </a:lnTo>
                    <a:lnTo>
                      <a:pt x="80" y="0"/>
                    </a:lnTo>
                    <a:lnTo>
                      <a:pt x="67" y="2"/>
                    </a:lnTo>
                  </a:path>
                </a:pathLst>
              </a:custGeom>
              <a:solidFill>
                <a:srgbClr val="006000"/>
              </a:solidFill>
              <a:ln w="12700" cap="rnd">
                <a:solidFill>
                  <a:srgbClr val="000000"/>
                </a:solidFill>
                <a:round/>
                <a:headEnd/>
                <a:tailEnd/>
              </a:ln>
            </p:spPr>
            <p:txBody>
              <a:bodyPr/>
              <a:lstStyle/>
              <a:p>
                <a:endParaRPr lang="tr-TR"/>
              </a:p>
            </p:txBody>
          </p:sp>
          <p:sp>
            <p:nvSpPr>
              <p:cNvPr id="142368" name="Freeform 771"/>
              <p:cNvSpPr>
                <a:spLocks/>
              </p:cNvSpPr>
              <p:nvPr/>
            </p:nvSpPr>
            <p:spPr bwMode="auto">
              <a:xfrm>
                <a:off x="2871" y="4309"/>
                <a:ext cx="202" cy="162"/>
              </a:xfrm>
              <a:custGeom>
                <a:avLst/>
                <a:gdLst>
                  <a:gd name="T0" fmla="*/ 65 w 202"/>
                  <a:gd name="T1" fmla="*/ 5 h 162"/>
                  <a:gd name="T2" fmla="*/ 57 w 202"/>
                  <a:gd name="T3" fmla="*/ 7 h 162"/>
                  <a:gd name="T4" fmla="*/ 46 w 202"/>
                  <a:gd name="T5" fmla="*/ 12 h 162"/>
                  <a:gd name="T6" fmla="*/ 36 w 202"/>
                  <a:gd name="T7" fmla="*/ 18 h 162"/>
                  <a:gd name="T8" fmla="*/ 25 w 202"/>
                  <a:gd name="T9" fmla="*/ 25 h 162"/>
                  <a:gd name="T10" fmla="*/ 19 w 202"/>
                  <a:gd name="T11" fmla="*/ 31 h 162"/>
                  <a:gd name="T12" fmla="*/ 12 w 202"/>
                  <a:gd name="T13" fmla="*/ 40 h 162"/>
                  <a:gd name="T14" fmla="*/ 9 w 202"/>
                  <a:gd name="T15" fmla="*/ 47 h 162"/>
                  <a:gd name="T16" fmla="*/ 5 w 202"/>
                  <a:gd name="T17" fmla="*/ 55 h 162"/>
                  <a:gd name="T18" fmla="*/ 2 w 202"/>
                  <a:gd name="T19" fmla="*/ 63 h 162"/>
                  <a:gd name="T20" fmla="*/ 0 w 202"/>
                  <a:gd name="T21" fmla="*/ 76 h 162"/>
                  <a:gd name="T22" fmla="*/ 12 w 202"/>
                  <a:gd name="T23" fmla="*/ 90 h 162"/>
                  <a:gd name="T24" fmla="*/ 19 w 202"/>
                  <a:gd name="T25" fmla="*/ 102 h 162"/>
                  <a:gd name="T26" fmla="*/ 26 w 202"/>
                  <a:gd name="T27" fmla="*/ 115 h 162"/>
                  <a:gd name="T28" fmla="*/ 31 w 202"/>
                  <a:gd name="T29" fmla="*/ 128 h 162"/>
                  <a:gd name="T30" fmla="*/ 46 w 202"/>
                  <a:gd name="T31" fmla="*/ 161 h 162"/>
                  <a:gd name="T32" fmla="*/ 52 w 202"/>
                  <a:gd name="T33" fmla="*/ 137 h 162"/>
                  <a:gd name="T34" fmla="*/ 57 w 202"/>
                  <a:gd name="T35" fmla="*/ 122 h 162"/>
                  <a:gd name="T36" fmla="*/ 64 w 202"/>
                  <a:gd name="T37" fmla="*/ 108 h 162"/>
                  <a:gd name="T38" fmla="*/ 72 w 202"/>
                  <a:gd name="T39" fmla="*/ 95 h 162"/>
                  <a:gd name="T40" fmla="*/ 85 w 202"/>
                  <a:gd name="T41" fmla="*/ 80 h 162"/>
                  <a:gd name="T42" fmla="*/ 98 w 202"/>
                  <a:gd name="T43" fmla="*/ 64 h 162"/>
                  <a:gd name="T44" fmla="*/ 115 w 202"/>
                  <a:gd name="T45" fmla="*/ 52 h 162"/>
                  <a:gd name="T46" fmla="*/ 132 w 202"/>
                  <a:gd name="T47" fmla="*/ 42 h 162"/>
                  <a:gd name="T48" fmla="*/ 150 w 202"/>
                  <a:gd name="T49" fmla="*/ 33 h 162"/>
                  <a:gd name="T50" fmla="*/ 172 w 202"/>
                  <a:gd name="T51" fmla="*/ 24 h 162"/>
                  <a:gd name="T52" fmla="*/ 201 w 202"/>
                  <a:gd name="T53" fmla="*/ 14 h 162"/>
                  <a:gd name="T54" fmla="*/ 163 w 202"/>
                  <a:gd name="T55" fmla="*/ 11 h 162"/>
                  <a:gd name="T56" fmla="*/ 141 w 202"/>
                  <a:gd name="T57" fmla="*/ 9 h 162"/>
                  <a:gd name="T58" fmla="*/ 118 w 202"/>
                  <a:gd name="T59" fmla="*/ 6 h 162"/>
                  <a:gd name="T60" fmla="*/ 102 w 202"/>
                  <a:gd name="T61" fmla="*/ 4 h 162"/>
                  <a:gd name="T62" fmla="*/ 86 w 202"/>
                  <a:gd name="T63" fmla="*/ 0 h 162"/>
                  <a:gd name="T64" fmla="*/ 77 w 202"/>
                  <a:gd name="T65" fmla="*/ 2 h 162"/>
                  <a:gd name="T66" fmla="*/ 65 w 202"/>
                  <a:gd name="T67" fmla="*/ 5 h 1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2"/>
                  <a:gd name="T103" fmla="*/ 0 h 162"/>
                  <a:gd name="T104" fmla="*/ 202 w 202"/>
                  <a:gd name="T105" fmla="*/ 162 h 1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2" h="162">
                    <a:moveTo>
                      <a:pt x="65" y="5"/>
                    </a:moveTo>
                    <a:lnTo>
                      <a:pt x="57" y="7"/>
                    </a:lnTo>
                    <a:lnTo>
                      <a:pt x="46" y="12"/>
                    </a:lnTo>
                    <a:lnTo>
                      <a:pt x="36" y="18"/>
                    </a:lnTo>
                    <a:lnTo>
                      <a:pt x="25" y="25"/>
                    </a:lnTo>
                    <a:lnTo>
                      <a:pt x="19" y="31"/>
                    </a:lnTo>
                    <a:lnTo>
                      <a:pt x="12" y="40"/>
                    </a:lnTo>
                    <a:lnTo>
                      <a:pt x="9" y="47"/>
                    </a:lnTo>
                    <a:lnTo>
                      <a:pt x="5" y="55"/>
                    </a:lnTo>
                    <a:lnTo>
                      <a:pt x="2" y="63"/>
                    </a:lnTo>
                    <a:lnTo>
                      <a:pt x="0" y="76"/>
                    </a:lnTo>
                    <a:lnTo>
                      <a:pt x="12" y="90"/>
                    </a:lnTo>
                    <a:lnTo>
                      <a:pt x="19" y="102"/>
                    </a:lnTo>
                    <a:lnTo>
                      <a:pt x="26" y="115"/>
                    </a:lnTo>
                    <a:lnTo>
                      <a:pt x="31" y="128"/>
                    </a:lnTo>
                    <a:lnTo>
                      <a:pt x="46" y="161"/>
                    </a:lnTo>
                    <a:lnTo>
                      <a:pt x="52" y="137"/>
                    </a:lnTo>
                    <a:lnTo>
                      <a:pt x="57" y="122"/>
                    </a:lnTo>
                    <a:lnTo>
                      <a:pt x="64" y="108"/>
                    </a:lnTo>
                    <a:lnTo>
                      <a:pt x="72" y="95"/>
                    </a:lnTo>
                    <a:lnTo>
                      <a:pt x="85" y="80"/>
                    </a:lnTo>
                    <a:lnTo>
                      <a:pt x="98" y="64"/>
                    </a:lnTo>
                    <a:lnTo>
                      <a:pt x="115" y="52"/>
                    </a:lnTo>
                    <a:lnTo>
                      <a:pt x="132" y="42"/>
                    </a:lnTo>
                    <a:lnTo>
                      <a:pt x="150" y="33"/>
                    </a:lnTo>
                    <a:lnTo>
                      <a:pt x="172" y="24"/>
                    </a:lnTo>
                    <a:lnTo>
                      <a:pt x="201" y="14"/>
                    </a:lnTo>
                    <a:lnTo>
                      <a:pt x="163" y="11"/>
                    </a:lnTo>
                    <a:lnTo>
                      <a:pt x="141" y="9"/>
                    </a:lnTo>
                    <a:lnTo>
                      <a:pt x="118" y="6"/>
                    </a:lnTo>
                    <a:lnTo>
                      <a:pt x="102" y="4"/>
                    </a:lnTo>
                    <a:lnTo>
                      <a:pt x="86" y="0"/>
                    </a:lnTo>
                    <a:lnTo>
                      <a:pt x="77" y="2"/>
                    </a:lnTo>
                    <a:lnTo>
                      <a:pt x="65" y="5"/>
                    </a:lnTo>
                  </a:path>
                </a:pathLst>
              </a:custGeom>
              <a:solidFill>
                <a:srgbClr val="800080"/>
              </a:solidFill>
              <a:ln w="12700" cap="rnd">
                <a:solidFill>
                  <a:srgbClr val="000000"/>
                </a:solidFill>
                <a:round/>
                <a:headEnd/>
                <a:tailEnd/>
              </a:ln>
            </p:spPr>
            <p:txBody>
              <a:bodyPr/>
              <a:lstStyle/>
              <a:p>
                <a:endParaRPr lang="tr-TR"/>
              </a:p>
            </p:txBody>
          </p:sp>
          <p:sp>
            <p:nvSpPr>
              <p:cNvPr id="142369" name="Freeform 772"/>
              <p:cNvSpPr>
                <a:spLocks/>
              </p:cNvSpPr>
              <p:nvPr/>
            </p:nvSpPr>
            <p:spPr bwMode="auto">
              <a:xfrm>
                <a:off x="2960" y="4349"/>
                <a:ext cx="283" cy="268"/>
              </a:xfrm>
              <a:custGeom>
                <a:avLst/>
                <a:gdLst>
                  <a:gd name="T0" fmla="*/ 190 w 283"/>
                  <a:gd name="T1" fmla="*/ 0 h 268"/>
                  <a:gd name="T2" fmla="*/ 282 w 283"/>
                  <a:gd name="T3" fmla="*/ 58 h 268"/>
                  <a:gd name="T4" fmla="*/ 282 w 283"/>
                  <a:gd name="T5" fmla="*/ 267 h 268"/>
                  <a:gd name="T6" fmla="*/ 165 w 283"/>
                  <a:gd name="T7" fmla="*/ 267 h 268"/>
                  <a:gd name="T8" fmla="*/ 0 w 283"/>
                  <a:gd name="T9" fmla="*/ 171 h 268"/>
                  <a:gd name="T10" fmla="*/ 6 w 283"/>
                  <a:gd name="T11" fmla="*/ 154 h 268"/>
                  <a:gd name="T12" fmla="*/ 15 w 283"/>
                  <a:gd name="T13" fmla="*/ 136 h 268"/>
                  <a:gd name="T14" fmla="*/ 30 w 283"/>
                  <a:gd name="T15" fmla="*/ 115 h 268"/>
                  <a:gd name="T16" fmla="*/ 51 w 283"/>
                  <a:gd name="T17" fmla="*/ 91 h 268"/>
                  <a:gd name="T18" fmla="*/ 76 w 283"/>
                  <a:gd name="T19" fmla="*/ 68 h 268"/>
                  <a:gd name="T20" fmla="*/ 105 w 283"/>
                  <a:gd name="T21" fmla="*/ 45 h 268"/>
                  <a:gd name="T22" fmla="*/ 135 w 283"/>
                  <a:gd name="T23" fmla="*/ 25 h 268"/>
                  <a:gd name="T24" fmla="*/ 165 w 283"/>
                  <a:gd name="T25" fmla="*/ 9 h 268"/>
                  <a:gd name="T26" fmla="*/ 190 w 283"/>
                  <a:gd name="T27" fmla="*/ 0 h 2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3"/>
                  <a:gd name="T43" fmla="*/ 0 h 268"/>
                  <a:gd name="T44" fmla="*/ 283 w 283"/>
                  <a:gd name="T45" fmla="*/ 268 h 2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3" h="268">
                    <a:moveTo>
                      <a:pt x="190" y="0"/>
                    </a:moveTo>
                    <a:lnTo>
                      <a:pt x="282" y="58"/>
                    </a:lnTo>
                    <a:lnTo>
                      <a:pt x="282" y="267"/>
                    </a:lnTo>
                    <a:lnTo>
                      <a:pt x="165" y="267"/>
                    </a:lnTo>
                    <a:lnTo>
                      <a:pt x="0" y="171"/>
                    </a:lnTo>
                    <a:lnTo>
                      <a:pt x="6" y="154"/>
                    </a:lnTo>
                    <a:lnTo>
                      <a:pt x="15" y="136"/>
                    </a:lnTo>
                    <a:lnTo>
                      <a:pt x="30" y="115"/>
                    </a:lnTo>
                    <a:lnTo>
                      <a:pt x="51" y="91"/>
                    </a:lnTo>
                    <a:lnTo>
                      <a:pt x="76" y="68"/>
                    </a:lnTo>
                    <a:lnTo>
                      <a:pt x="105" y="45"/>
                    </a:lnTo>
                    <a:lnTo>
                      <a:pt x="135" y="25"/>
                    </a:lnTo>
                    <a:lnTo>
                      <a:pt x="165" y="9"/>
                    </a:lnTo>
                    <a:lnTo>
                      <a:pt x="190" y="0"/>
                    </a:lnTo>
                  </a:path>
                </a:pathLst>
              </a:custGeom>
              <a:solidFill>
                <a:srgbClr val="800080"/>
              </a:solidFill>
              <a:ln w="12700" cap="rnd">
                <a:solidFill>
                  <a:srgbClr val="000000"/>
                </a:solidFill>
                <a:round/>
                <a:headEnd/>
                <a:tailEnd/>
              </a:ln>
            </p:spPr>
            <p:txBody>
              <a:bodyPr/>
              <a:lstStyle/>
              <a:p>
                <a:endParaRPr lang="tr-TR"/>
              </a:p>
            </p:txBody>
          </p:sp>
          <p:grpSp>
            <p:nvGrpSpPr>
              <p:cNvPr id="142374" name="Group 773"/>
              <p:cNvGrpSpPr>
                <a:grpSpLocks/>
              </p:cNvGrpSpPr>
              <p:nvPr/>
            </p:nvGrpSpPr>
            <p:grpSpPr bwMode="auto">
              <a:xfrm>
                <a:off x="2937" y="4437"/>
                <a:ext cx="11" cy="10"/>
                <a:chOff x="2937" y="4437"/>
                <a:chExt cx="11" cy="10"/>
              </a:xfrm>
            </p:grpSpPr>
            <p:sp>
              <p:nvSpPr>
                <p:cNvPr id="142479" name="Oval 774"/>
                <p:cNvSpPr>
                  <a:spLocks noChangeArrowheads="1"/>
                </p:cNvSpPr>
                <p:nvPr/>
              </p:nvSpPr>
              <p:spPr bwMode="auto">
                <a:xfrm>
                  <a:off x="2940" y="4437"/>
                  <a:ext cx="8" cy="10"/>
                </a:xfrm>
                <a:prstGeom prst="ellipse">
                  <a:avLst/>
                </a:prstGeom>
                <a:solidFill>
                  <a:srgbClr val="004000"/>
                </a:solidFill>
                <a:ln w="12700">
                  <a:noFill/>
                  <a:round/>
                  <a:headEnd/>
                  <a:tailEnd/>
                </a:ln>
              </p:spPr>
              <p:txBody>
                <a:bodyPr wrap="none" anchor="ctr"/>
                <a:lstStyle/>
                <a:p>
                  <a:endParaRPr lang="tr-TR"/>
                </a:p>
              </p:txBody>
            </p:sp>
            <p:sp>
              <p:nvSpPr>
                <p:cNvPr id="142480" name="Oval 775"/>
                <p:cNvSpPr>
                  <a:spLocks noChangeArrowheads="1"/>
                </p:cNvSpPr>
                <p:nvPr/>
              </p:nvSpPr>
              <p:spPr bwMode="auto">
                <a:xfrm>
                  <a:off x="2937" y="4437"/>
                  <a:ext cx="9" cy="10"/>
                </a:xfrm>
                <a:prstGeom prst="ellipse">
                  <a:avLst/>
                </a:prstGeom>
                <a:solidFill>
                  <a:srgbClr val="00C000"/>
                </a:solidFill>
                <a:ln w="12700">
                  <a:noFill/>
                  <a:round/>
                  <a:headEnd/>
                  <a:tailEnd/>
                </a:ln>
              </p:spPr>
              <p:txBody>
                <a:bodyPr wrap="none" anchor="ctr"/>
                <a:lstStyle/>
                <a:p>
                  <a:endParaRPr lang="tr-TR"/>
                </a:p>
              </p:txBody>
            </p:sp>
            <p:sp>
              <p:nvSpPr>
                <p:cNvPr id="142481" name="Oval 776"/>
                <p:cNvSpPr>
                  <a:spLocks noChangeArrowheads="1"/>
                </p:cNvSpPr>
                <p:nvPr/>
              </p:nvSpPr>
              <p:spPr bwMode="auto">
                <a:xfrm>
                  <a:off x="2941" y="4437"/>
                  <a:ext cx="1" cy="2"/>
                </a:xfrm>
                <a:prstGeom prst="ellipse">
                  <a:avLst/>
                </a:prstGeom>
                <a:solidFill>
                  <a:srgbClr val="40FF40"/>
                </a:solidFill>
                <a:ln w="12700">
                  <a:noFill/>
                  <a:round/>
                  <a:headEnd/>
                  <a:tailEnd/>
                </a:ln>
              </p:spPr>
              <p:txBody>
                <a:bodyPr wrap="none" anchor="ctr"/>
                <a:lstStyle/>
                <a:p>
                  <a:endParaRPr lang="tr-TR"/>
                </a:p>
              </p:txBody>
            </p:sp>
          </p:grpSp>
          <p:grpSp>
            <p:nvGrpSpPr>
              <p:cNvPr id="142375" name="Group 777"/>
              <p:cNvGrpSpPr>
                <a:grpSpLocks/>
              </p:cNvGrpSpPr>
              <p:nvPr/>
            </p:nvGrpSpPr>
            <p:grpSpPr bwMode="auto">
              <a:xfrm>
                <a:off x="2987" y="4430"/>
                <a:ext cx="10" cy="9"/>
                <a:chOff x="2987" y="4430"/>
                <a:chExt cx="10" cy="9"/>
              </a:xfrm>
            </p:grpSpPr>
            <p:sp>
              <p:nvSpPr>
                <p:cNvPr id="142476" name="Oval 778"/>
                <p:cNvSpPr>
                  <a:spLocks noChangeArrowheads="1"/>
                </p:cNvSpPr>
                <p:nvPr/>
              </p:nvSpPr>
              <p:spPr bwMode="auto">
                <a:xfrm>
                  <a:off x="2989" y="4431"/>
                  <a:ext cx="8" cy="8"/>
                </a:xfrm>
                <a:prstGeom prst="ellipse">
                  <a:avLst/>
                </a:prstGeom>
                <a:solidFill>
                  <a:srgbClr val="004000"/>
                </a:solidFill>
                <a:ln w="12700">
                  <a:noFill/>
                  <a:round/>
                  <a:headEnd/>
                  <a:tailEnd/>
                </a:ln>
              </p:spPr>
              <p:txBody>
                <a:bodyPr wrap="none" anchor="ctr"/>
                <a:lstStyle/>
                <a:p>
                  <a:endParaRPr lang="tr-TR"/>
                </a:p>
              </p:txBody>
            </p:sp>
            <p:sp>
              <p:nvSpPr>
                <p:cNvPr id="142477" name="Oval 779"/>
                <p:cNvSpPr>
                  <a:spLocks noChangeArrowheads="1"/>
                </p:cNvSpPr>
                <p:nvPr/>
              </p:nvSpPr>
              <p:spPr bwMode="auto">
                <a:xfrm>
                  <a:off x="2987" y="4430"/>
                  <a:ext cx="9" cy="8"/>
                </a:xfrm>
                <a:prstGeom prst="ellipse">
                  <a:avLst/>
                </a:prstGeom>
                <a:solidFill>
                  <a:srgbClr val="00C000"/>
                </a:solidFill>
                <a:ln w="12700">
                  <a:noFill/>
                  <a:round/>
                  <a:headEnd/>
                  <a:tailEnd/>
                </a:ln>
              </p:spPr>
              <p:txBody>
                <a:bodyPr wrap="none" anchor="ctr"/>
                <a:lstStyle/>
                <a:p>
                  <a:endParaRPr lang="tr-TR"/>
                </a:p>
              </p:txBody>
            </p:sp>
            <p:sp>
              <p:nvSpPr>
                <p:cNvPr id="142478" name="Oval 780"/>
                <p:cNvSpPr>
                  <a:spLocks noChangeArrowheads="1"/>
                </p:cNvSpPr>
                <p:nvPr/>
              </p:nvSpPr>
              <p:spPr bwMode="auto">
                <a:xfrm>
                  <a:off x="2990" y="4431"/>
                  <a:ext cx="1" cy="1"/>
                </a:xfrm>
                <a:prstGeom prst="ellipse">
                  <a:avLst/>
                </a:prstGeom>
                <a:solidFill>
                  <a:srgbClr val="40FF40"/>
                </a:solidFill>
                <a:ln w="12700">
                  <a:noFill/>
                  <a:round/>
                  <a:headEnd/>
                  <a:tailEnd/>
                </a:ln>
              </p:spPr>
              <p:txBody>
                <a:bodyPr wrap="none" anchor="ctr"/>
                <a:lstStyle/>
                <a:p>
                  <a:endParaRPr lang="tr-TR"/>
                </a:p>
              </p:txBody>
            </p:sp>
          </p:grpSp>
          <p:grpSp>
            <p:nvGrpSpPr>
              <p:cNvPr id="142376" name="Group 781"/>
              <p:cNvGrpSpPr>
                <a:grpSpLocks/>
              </p:cNvGrpSpPr>
              <p:nvPr/>
            </p:nvGrpSpPr>
            <p:grpSpPr bwMode="auto">
              <a:xfrm>
                <a:off x="2968" y="4455"/>
                <a:ext cx="7" cy="7"/>
                <a:chOff x="2968" y="4455"/>
                <a:chExt cx="7" cy="7"/>
              </a:xfrm>
            </p:grpSpPr>
            <p:sp>
              <p:nvSpPr>
                <p:cNvPr id="142473" name="Oval 782"/>
                <p:cNvSpPr>
                  <a:spLocks noChangeArrowheads="1"/>
                </p:cNvSpPr>
                <p:nvPr/>
              </p:nvSpPr>
              <p:spPr bwMode="auto">
                <a:xfrm>
                  <a:off x="2971" y="4456"/>
                  <a:ext cx="4" cy="6"/>
                </a:xfrm>
                <a:prstGeom prst="ellipse">
                  <a:avLst/>
                </a:prstGeom>
                <a:solidFill>
                  <a:srgbClr val="004000"/>
                </a:solidFill>
                <a:ln w="12700">
                  <a:noFill/>
                  <a:round/>
                  <a:headEnd/>
                  <a:tailEnd/>
                </a:ln>
              </p:spPr>
              <p:txBody>
                <a:bodyPr wrap="none" anchor="ctr"/>
                <a:lstStyle/>
                <a:p>
                  <a:endParaRPr lang="tr-TR"/>
                </a:p>
              </p:txBody>
            </p:sp>
            <p:sp>
              <p:nvSpPr>
                <p:cNvPr id="142474" name="Oval 783"/>
                <p:cNvSpPr>
                  <a:spLocks noChangeArrowheads="1"/>
                </p:cNvSpPr>
                <p:nvPr/>
              </p:nvSpPr>
              <p:spPr bwMode="auto">
                <a:xfrm>
                  <a:off x="2968" y="4455"/>
                  <a:ext cx="6" cy="6"/>
                </a:xfrm>
                <a:prstGeom prst="ellipse">
                  <a:avLst/>
                </a:prstGeom>
                <a:solidFill>
                  <a:srgbClr val="00C000"/>
                </a:solidFill>
                <a:ln w="12700">
                  <a:noFill/>
                  <a:round/>
                  <a:headEnd/>
                  <a:tailEnd/>
                </a:ln>
              </p:spPr>
              <p:txBody>
                <a:bodyPr wrap="none" anchor="ctr"/>
                <a:lstStyle/>
                <a:p>
                  <a:endParaRPr lang="tr-TR"/>
                </a:p>
              </p:txBody>
            </p:sp>
            <p:sp>
              <p:nvSpPr>
                <p:cNvPr id="142475" name="Oval 784"/>
                <p:cNvSpPr>
                  <a:spLocks noChangeArrowheads="1"/>
                </p:cNvSpPr>
                <p:nvPr/>
              </p:nvSpPr>
              <p:spPr bwMode="auto">
                <a:xfrm>
                  <a:off x="2971" y="4456"/>
                  <a:ext cx="1" cy="1"/>
                </a:xfrm>
                <a:prstGeom prst="ellipse">
                  <a:avLst/>
                </a:prstGeom>
                <a:solidFill>
                  <a:srgbClr val="40FF40"/>
                </a:solidFill>
                <a:ln w="12700">
                  <a:noFill/>
                  <a:round/>
                  <a:headEnd/>
                  <a:tailEnd/>
                </a:ln>
              </p:spPr>
              <p:txBody>
                <a:bodyPr wrap="none" anchor="ctr"/>
                <a:lstStyle/>
                <a:p>
                  <a:endParaRPr lang="tr-TR"/>
                </a:p>
              </p:txBody>
            </p:sp>
          </p:grpSp>
          <p:grpSp>
            <p:nvGrpSpPr>
              <p:cNvPr id="142377" name="Group 785"/>
              <p:cNvGrpSpPr>
                <a:grpSpLocks/>
              </p:cNvGrpSpPr>
              <p:nvPr/>
            </p:nvGrpSpPr>
            <p:grpSpPr bwMode="auto">
              <a:xfrm>
                <a:off x="2932" y="4462"/>
                <a:ext cx="3" cy="3"/>
                <a:chOff x="2932" y="4462"/>
                <a:chExt cx="3" cy="3"/>
              </a:xfrm>
            </p:grpSpPr>
            <p:sp>
              <p:nvSpPr>
                <p:cNvPr id="142470" name="Oval 786"/>
                <p:cNvSpPr>
                  <a:spLocks noChangeArrowheads="1"/>
                </p:cNvSpPr>
                <p:nvPr/>
              </p:nvSpPr>
              <p:spPr bwMode="auto">
                <a:xfrm>
                  <a:off x="2932" y="4462"/>
                  <a:ext cx="2" cy="3"/>
                </a:xfrm>
                <a:prstGeom prst="ellipse">
                  <a:avLst/>
                </a:prstGeom>
                <a:solidFill>
                  <a:srgbClr val="004000"/>
                </a:solidFill>
                <a:ln w="12700">
                  <a:noFill/>
                  <a:round/>
                  <a:headEnd/>
                  <a:tailEnd/>
                </a:ln>
              </p:spPr>
              <p:txBody>
                <a:bodyPr wrap="none" anchor="ctr"/>
                <a:lstStyle/>
                <a:p>
                  <a:endParaRPr lang="tr-TR"/>
                </a:p>
              </p:txBody>
            </p:sp>
            <p:sp>
              <p:nvSpPr>
                <p:cNvPr id="142471" name="Oval 787"/>
                <p:cNvSpPr>
                  <a:spLocks noChangeArrowheads="1"/>
                </p:cNvSpPr>
                <p:nvPr/>
              </p:nvSpPr>
              <p:spPr bwMode="auto">
                <a:xfrm>
                  <a:off x="2932" y="4462"/>
                  <a:ext cx="1" cy="3"/>
                </a:xfrm>
                <a:prstGeom prst="ellipse">
                  <a:avLst/>
                </a:prstGeom>
                <a:solidFill>
                  <a:srgbClr val="00C000"/>
                </a:solidFill>
                <a:ln w="12700">
                  <a:noFill/>
                  <a:round/>
                  <a:headEnd/>
                  <a:tailEnd/>
                </a:ln>
              </p:spPr>
              <p:txBody>
                <a:bodyPr wrap="none" anchor="ctr"/>
                <a:lstStyle/>
                <a:p>
                  <a:endParaRPr lang="tr-TR"/>
                </a:p>
              </p:txBody>
            </p:sp>
            <p:sp>
              <p:nvSpPr>
                <p:cNvPr id="142472" name="Oval 788"/>
                <p:cNvSpPr>
                  <a:spLocks noChangeArrowheads="1"/>
                </p:cNvSpPr>
                <p:nvPr/>
              </p:nvSpPr>
              <p:spPr bwMode="auto">
                <a:xfrm>
                  <a:off x="2932" y="4462"/>
                  <a:ext cx="3" cy="1"/>
                </a:xfrm>
                <a:prstGeom prst="ellipse">
                  <a:avLst/>
                </a:prstGeom>
                <a:solidFill>
                  <a:srgbClr val="40FF40"/>
                </a:solidFill>
                <a:ln w="12700">
                  <a:noFill/>
                  <a:round/>
                  <a:headEnd/>
                  <a:tailEnd/>
                </a:ln>
              </p:spPr>
              <p:txBody>
                <a:bodyPr wrap="none" anchor="ctr"/>
                <a:lstStyle/>
                <a:p>
                  <a:endParaRPr lang="tr-TR"/>
                </a:p>
              </p:txBody>
            </p:sp>
          </p:grpSp>
          <p:grpSp>
            <p:nvGrpSpPr>
              <p:cNvPr id="142378" name="Group 789"/>
              <p:cNvGrpSpPr>
                <a:grpSpLocks/>
              </p:cNvGrpSpPr>
              <p:nvPr/>
            </p:nvGrpSpPr>
            <p:grpSpPr bwMode="auto">
              <a:xfrm>
                <a:off x="2949" y="4414"/>
                <a:ext cx="3" cy="4"/>
                <a:chOff x="2949" y="4414"/>
                <a:chExt cx="3" cy="4"/>
              </a:xfrm>
            </p:grpSpPr>
            <p:sp>
              <p:nvSpPr>
                <p:cNvPr id="142467" name="Oval 790"/>
                <p:cNvSpPr>
                  <a:spLocks noChangeArrowheads="1"/>
                </p:cNvSpPr>
                <p:nvPr/>
              </p:nvSpPr>
              <p:spPr bwMode="auto">
                <a:xfrm>
                  <a:off x="2951" y="4414"/>
                  <a:ext cx="1" cy="4"/>
                </a:xfrm>
                <a:prstGeom prst="ellipse">
                  <a:avLst/>
                </a:prstGeom>
                <a:solidFill>
                  <a:srgbClr val="004000"/>
                </a:solidFill>
                <a:ln w="12700">
                  <a:noFill/>
                  <a:round/>
                  <a:headEnd/>
                  <a:tailEnd/>
                </a:ln>
              </p:spPr>
              <p:txBody>
                <a:bodyPr wrap="none" anchor="ctr"/>
                <a:lstStyle/>
                <a:p>
                  <a:endParaRPr lang="tr-TR"/>
                </a:p>
              </p:txBody>
            </p:sp>
            <p:sp>
              <p:nvSpPr>
                <p:cNvPr id="142468" name="Oval 791"/>
                <p:cNvSpPr>
                  <a:spLocks noChangeArrowheads="1"/>
                </p:cNvSpPr>
                <p:nvPr/>
              </p:nvSpPr>
              <p:spPr bwMode="auto">
                <a:xfrm>
                  <a:off x="2951" y="4414"/>
                  <a:ext cx="1" cy="4"/>
                </a:xfrm>
                <a:prstGeom prst="ellipse">
                  <a:avLst/>
                </a:prstGeom>
                <a:solidFill>
                  <a:srgbClr val="00C000"/>
                </a:solidFill>
                <a:ln w="12700">
                  <a:noFill/>
                  <a:round/>
                  <a:headEnd/>
                  <a:tailEnd/>
                </a:ln>
              </p:spPr>
              <p:txBody>
                <a:bodyPr wrap="none" anchor="ctr"/>
                <a:lstStyle/>
                <a:p>
                  <a:endParaRPr lang="tr-TR"/>
                </a:p>
              </p:txBody>
            </p:sp>
            <p:sp>
              <p:nvSpPr>
                <p:cNvPr id="142469" name="Oval 792"/>
                <p:cNvSpPr>
                  <a:spLocks noChangeArrowheads="1"/>
                </p:cNvSpPr>
                <p:nvPr/>
              </p:nvSpPr>
              <p:spPr bwMode="auto">
                <a:xfrm>
                  <a:off x="2949" y="4414"/>
                  <a:ext cx="3" cy="1"/>
                </a:xfrm>
                <a:prstGeom prst="ellipse">
                  <a:avLst/>
                </a:prstGeom>
                <a:solidFill>
                  <a:srgbClr val="40FF40"/>
                </a:solidFill>
                <a:ln w="12700">
                  <a:noFill/>
                  <a:round/>
                  <a:headEnd/>
                  <a:tailEnd/>
                </a:ln>
              </p:spPr>
              <p:txBody>
                <a:bodyPr wrap="none" anchor="ctr"/>
                <a:lstStyle/>
                <a:p>
                  <a:endParaRPr lang="tr-TR"/>
                </a:p>
              </p:txBody>
            </p:sp>
          </p:grpSp>
          <p:grpSp>
            <p:nvGrpSpPr>
              <p:cNvPr id="142379" name="Group 793"/>
              <p:cNvGrpSpPr>
                <a:grpSpLocks/>
              </p:cNvGrpSpPr>
              <p:nvPr/>
            </p:nvGrpSpPr>
            <p:grpSpPr bwMode="auto">
              <a:xfrm>
                <a:off x="2797" y="4307"/>
                <a:ext cx="9" cy="11"/>
                <a:chOff x="2797" y="4307"/>
                <a:chExt cx="9" cy="11"/>
              </a:xfrm>
            </p:grpSpPr>
            <p:sp>
              <p:nvSpPr>
                <p:cNvPr id="142464" name="Oval 794"/>
                <p:cNvSpPr>
                  <a:spLocks noChangeArrowheads="1"/>
                </p:cNvSpPr>
                <p:nvPr/>
              </p:nvSpPr>
              <p:spPr bwMode="auto">
                <a:xfrm>
                  <a:off x="2797" y="4308"/>
                  <a:ext cx="9" cy="10"/>
                </a:xfrm>
                <a:prstGeom prst="ellipse">
                  <a:avLst/>
                </a:prstGeom>
                <a:solidFill>
                  <a:srgbClr val="004000"/>
                </a:solidFill>
                <a:ln w="12700">
                  <a:noFill/>
                  <a:round/>
                  <a:headEnd/>
                  <a:tailEnd/>
                </a:ln>
              </p:spPr>
              <p:txBody>
                <a:bodyPr wrap="none" anchor="ctr"/>
                <a:lstStyle/>
                <a:p>
                  <a:endParaRPr lang="tr-TR"/>
                </a:p>
              </p:txBody>
            </p:sp>
            <p:sp>
              <p:nvSpPr>
                <p:cNvPr id="142465" name="Oval 795"/>
                <p:cNvSpPr>
                  <a:spLocks noChangeArrowheads="1"/>
                </p:cNvSpPr>
                <p:nvPr/>
              </p:nvSpPr>
              <p:spPr bwMode="auto">
                <a:xfrm>
                  <a:off x="2797" y="4307"/>
                  <a:ext cx="8" cy="9"/>
                </a:xfrm>
                <a:prstGeom prst="ellipse">
                  <a:avLst/>
                </a:prstGeom>
                <a:solidFill>
                  <a:srgbClr val="00C000"/>
                </a:solidFill>
                <a:ln w="12700">
                  <a:noFill/>
                  <a:round/>
                  <a:headEnd/>
                  <a:tailEnd/>
                </a:ln>
              </p:spPr>
              <p:txBody>
                <a:bodyPr wrap="none" anchor="ctr"/>
                <a:lstStyle/>
                <a:p>
                  <a:endParaRPr lang="tr-TR"/>
                </a:p>
              </p:txBody>
            </p:sp>
            <p:sp>
              <p:nvSpPr>
                <p:cNvPr id="142466" name="Oval 796"/>
                <p:cNvSpPr>
                  <a:spLocks noChangeArrowheads="1"/>
                </p:cNvSpPr>
                <p:nvPr/>
              </p:nvSpPr>
              <p:spPr bwMode="auto">
                <a:xfrm>
                  <a:off x="2800" y="4308"/>
                  <a:ext cx="1" cy="1"/>
                </a:xfrm>
                <a:prstGeom prst="ellipse">
                  <a:avLst/>
                </a:prstGeom>
                <a:solidFill>
                  <a:srgbClr val="40FF40"/>
                </a:solidFill>
                <a:ln w="12700">
                  <a:noFill/>
                  <a:round/>
                  <a:headEnd/>
                  <a:tailEnd/>
                </a:ln>
              </p:spPr>
              <p:txBody>
                <a:bodyPr wrap="none" anchor="ctr"/>
                <a:lstStyle/>
                <a:p>
                  <a:endParaRPr lang="tr-TR"/>
                </a:p>
              </p:txBody>
            </p:sp>
          </p:grpSp>
          <p:grpSp>
            <p:nvGrpSpPr>
              <p:cNvPr id="142380" name="Group 797"/>
              <p:cNvGrpSpPr>
                <a:grpSpLocks/>
              </p:cNvGrpSpPr>
              <p:nvPr/>
            </p:nvGrpSpPr>
            <p:grpSpPr bwMode="auto">
              <a:xfrm>
                <a:off x="2866" y="4327"/>
                <a:ext cx="10" cy="11"/>
                <a:chOff x="2866" y="4327"/>
                <a:chExt cx="10" cy="11"/>
              </a:xfrm>
            </p:grpSpPr>
            <p:sp>
              <p:nvSpPr>
                <p:cNvPr id="142461" name="Oval 798"/>
                <p:cNvSpPr>
                  <a:spLocks noChangeArrowheads="1"/>
                </p:cNvSpPr>
                <p:nvPr/>
              </p:nvSpPr>
              <p:spPr bwMode="auto">
                <a:xfrm>
                  <a:off x="2868" y="4328"/>
                  <a:ext cx="8" cy="10"/>
                </a:xfrm>
                <a:prstGeom prst="ellipse">
                  <a:avLst/>
                </a:prstGeom>
                <a:solidFill>
                  <a:srgbClr val="004000"/>
                </a:solidFill>
                <a:ln w="12700">
                  <a:noFill/>
                  <a:round/>
                  <a:headEnd/>
                  <a:tailEnd/>
                </a:ln>
              </p:spPr>
              <p:txBody>
                <a:bodyPr wrap="none" anchor="ctr"/>
                <a:lstStyle/>
                <a:p>
                  <a:endParaRPr lang="tr-TR"/>
                </a:p>
              </p:txBody>
            </p:sp>
            <p:sp>
              <p:nvSpPr>
                <p:cNvPr id="142462" name="Oval 799"/>
                <p:cNvSpPr>
                  <a:spLocks noChangeArrowheads="1"/>
                </p:cNvSpPr>
                <p:nvPr/>
              </p:nvSpPr>
              <p:spPr bwMode="auto">
                <a:xfrm>
                  <a:off x="2866" y="4327"/>
                  <a:ext cx="10" cy="9"/>
                </a:xfrm>
                <a:prstGeom prst="ellipse">
                  <a:avLst/>
                </a:prstGeom>
                <a:solidFill>
                  <a:srgbClr val="00C000"/>
                </a:solidFill>
                <a:ln w="12700">
                  <a:noFill/>
                  <a:round/>
                  <a:headEnd/>
                  <a:tailEnd/>
                </a:ln>
              </p:spPr>
              <p:txBody>
                <a:bodyPr wrap="none" anchor="ctr"/>
                <a:lstStyle/>
                <a:p>
                  <a:endParaRPr lang="tr-TR"/>
                </a:p>
              </p:txBody>
            </p:sp>
            <p:sp>
              <p:nvSpPr>
                <p:cNvPr id="142463" name="Oval 800"/>
                <p:cNvSpPr>
                  <a:spLocks noChangeArrowheads="1"/>
                </p:cNvSpPr>
                <p:nvPr/>
              </p:nvSpPr>
              <p:spPr bwMode="auto">
                <a:xfrm>
                  <a:off x="2869" y="4328"/>
                  <a:ext cx="2" cy="2"/>
                </a:xfrm>
                <a:prstGeom prst="ellipse">
                  <a:avLst/>
                </a:prstGeom>
                <a:solidFill>
                  <a:srgbClr val="40FF40"/>
                </a:solidFill>
                <a:ln w="12700">
                  <a:noFill/>
                  <a:round/>
                  <a:headEnd/>
                  <a:tailEnd/>
                </a:ln>
              </p:spPr>
              <p:txBody>
                <a:bodyPr wrap="none" anchor="ctr"/>
                <a:lstStyle/>
                <a:p>
                  <a:endParaRPr lang="tr-TR"/>
                </a:p>
              </p:txBody>
            </p:sp>
          </p:grpSp>
          <p:grpSp>
            <p:nvGrpSpPr>
              <p:cNvPr id="142381" name="Group 801"/>
              <p:cNvGrpSpPr>
                <a:grpSpLocks/>
              </p:cNvGrpSpPr>
              <p:nvPr/>
            </p:nvGrpSpPr>
            <p:grpSpPr bwMode="auto">
              <a:xfrm>
                <a:off x="2828" y="4326"/>
                <a:ext cx="5" cy="6"/>
                <a:chOff x="2828" y="4326"/>
                <a:chExt cx="5" cy="6"/>
              </a:xfrm>
            </p:grpSpPr>
            <p:sp>
              <p:nvSpPr>
                <p:cNvPr id="142458" name="Oval 802"/>
                <p:cNvSpPr>
                  <a:spLocks noChangeArrowheads="1"/>
                </p:cNvSpPr>
                <p:nvPr/>
              </p:nvSpPr>
              <p:spPr bwMode="auto">
                <a:xfrm>
                  <a:off x="2830" y="4327"/>
                  <a:ext cx="3" cy="5"/>
                </a:xfrm>
                <a:prstGeom prst="ellipse">
                  <a:avLst/>
                </a:prstGeom>
                <a:solidFill>
                  <a:srgbClr val="004000"/>
                </a:solidFill>
                <a:ln w="12700">
                  <a:noFill/>
                  <a:round/>
                  <a:headEnd/>
                  <a:tailEnd/>
                </a:ln>
              </p:spPr>
              <p:txBody>
                <a:bodyPr wrap="none" anchor="ctr"/>
                <a:lstStyle/>
                <a:p>
                  <a:endParaRPr lang="tr-TR"/>
                </a:p>
              </p:txBody>
            </p:sp>
            <p:sp>
              <p:nvSpPr>
                <p:cNvPr id="142459" name="Oval 803"/>
                <p:cNvSpPr>
                  <a:spLocks noChangeArrowheads="1"/>
                </p:cNvSpPr>
                <p:nvPr/>
              </p:nvSpPr>
              <p:spPr bwMode="auto">
                <a:xfrm>
                  <a:off x="2828" y="4326"/>
                  <a:ext cx="5" cy="5"/>
                </a:xfrm>
                <a:prstGeom prst="ellipse">
                  <a:avLst/>
                </a:prstGeom>
                <a:solidFill>
                  <a:srgbClr val="00C000"/>
                </a:solidFill>
                <a:ln w="12700">
                  <a:noFill/>
                  <a:round/>
                  <a:headEnd/>
                  <a:tailEnd/>
                </a:ln>
              </p:spPr>
              <p:txBody>
                <a:bodyPr wrap="none" anchor="ctr"/>
                <a:lstStyle/>
                <a:p>
                  <a:endParaRPr lang="tr-TR"/>
                </a:p>
              </p:txBody>
            </p:sp>
            <p:sp>
              <p:nvSpPr>
                <p:cNvPr id="142460" name="Oval 804"/>
                <p:cNvSpPr>
                  <a:spLocks noChangeArrowheads="1"/>
                </p:cNvSpPr>
                <p:nvPr/>
              </p:nvSpPr>
              <p:spPr bwMode="auto">
                <a:xfrm>
                  <a:off x="2830" y="4327"/>
                  <a:ext cx="1" cy="1"/>
                </a:xfrm>
                <a:prstGeom prst="ellipse">
                  <a:avLst/>
                </a:prstGeom>
                <a:solidFill>
                  <a:srgbClr val="40FF40"/>
                </a:solidFill>
                <a:ln w="12700">
                  <a:noFill/>
                  <a:round/>
                  <a:headEnd/>
                  <a:tailEnd/>
                </a:ln>
              </p:spPr>
              <p:txBody>
                <a:bodyPr wrap="none" anchor="ctr"/>
                <a:lstStyle/>
                <a:p>
                  <a:endParaRPr lang="tr-TR"/>
                </a:p>
              </p:txBody>
            </p:sp>
          </p:grpSp>
          <p:grpSp>
            <p:nvGrpSpPr>
              <p:cNvPr id="142382" name="Group 805"/>
              <p:cNvGrpSpPr>
                <a:grpSpLocks/>
              </p:cNvGrpSpPr>
              <p:nvPr/>
            </p:nvGrpSpPr>
            <p:grpSpPr bwMode="auto">
              <a:xfrm>
                <a:off x="2860" y="4348"/>
                <a:ext cx="3" cy="6"/>
                <a:chOff x="2860" y="4348"/>
                <a:chExt cx="3" cy="6"/>
              </a:xfrm>
            </p:grpSpPr>
            <p:sp>
              <p:nvSpPr>
                <p:cNvPr id="142455" name="Oval 806"/>
                <p:cNvSpPr>
                  <a:spLocks noChangeArrowheads="1"/>
                </p:cNvSpPr>
                <p:nvPr/>
              </p:nvSpPr>
              <p:spPr bwMode="auto">
                <a:xfrm>
                  <a:off x="2862" y="4349"/>
                  <a:ext cx="1" cy="5"/>
                </a:xfrm>
                <a:prstGeom prst="ellipse">
                  <a:avLst/>
                </a:prstGeom>
                <a:solidFill>
                  <a:srgbClr val="004000"/>
                </a:solidFill>
                <a:ln w="12700">
                  <a:noFill/>
                  <a:round/>
                  <a:headEnd/>
                  <a:tailEnd/>
                </a:ln>
              </p:spPr>
              <p:txBody>
                <a:bodyPr wrap="none" anchor="ctr"/>
                <a:lstStyle/>
                <a:p>
                  <a:endParaRPr lang="tr-TR"/>
                </a:p>
              </p:txBody>
            </p:sp>
            <p:sp>
              <p:nvSpPr>
                <p:cNvPr id="142456" name="Oval 807"/>
                <p:cNvSpPr>
                  <a:spLocks noChangeArrowheads="1"/>
                </p:cNvSpPr>
                <p:nvPr/>
              </p:nvSpPr>
              <p:spPr bwMode="auto">
                <a:xfrm>
                  <a:off x="2862" y="4349"/>
                  <a:ext cx="1" cy="4"/>
                </a:xfrm>
                <a:prstGeom prst="ellipse">
                  <a:avLst/>
                </a:prstGeom>
                <a:solidFill>
                  <a:srgbClr val="00C000"/>
                </a:solidFill>
                <a:ln w="12700">
                  <a:noFill/>
                  <a:round/>
                  <a:headEnd/>
                  <a:tailEnd/>
                </a:ln>
              </p:spPr>
              <p:txBody>
                <a:bodyPr wrap="none" anchor="ctr"/>
                <a:lstStyle/>
                <a:p>
                  <a:endParaRPr lang="tr-TR"/>
                </a:p>
              </p:txBody>
            </p:sp>
            <p:sp>
              <p:nvSpPr>
                <p:cNvPr id="142457" name="Oval 808"/>
                <p:cNvSpPr>
                  <a:spLocks noChangeArrowheads="1"/>
                </p:cNvSpPr>
                <p:nvPr/>
              </p:nvSpPr>
              <p:spPr bwMode="auto">
                <a:xfrm>
                  <a:off x="2860" y="4348"/>
                  <a:ext cx="3" cy="1"/>
                </a:xfrm>
                <a:prstGeom prst="ellipse">
                  <a:avLst/>
                </a:prstGeom>
                <a:solidFill>
                  <a:srgbClr val="40FF40"/>
                </a:solidFill>
                <a:ln w="12700">
                  <a:noFill/>
                  <a:round/>
                  <a:headEnd/>
                  <a:tailEnd/>
                </a:ln>
              </p:spPr>
              <p:txBody>
                <a:bodyPr wrap="none" anchor="ctr"/>
                <a:lstStyle/>
                <a:p>
                  <a:endParaRPr lang="tr-TR"/>
                </a:p>
              </p:txBody>
            </p:sp>
          </p:grpSp>
          <p:grpSp>
            <p:nvGrpSpPr>
              <p:cNvPr id="142383" name="Group 809"/>
              <p:cNvGrpSpPr>
                <a:grpSpLocks/>
              </p:cNvGrpSpPr>
              <p:nvPr/>
            </p:nvGrpSpPr>
            <p:grpSpPr bwMode="auto">
              <a:xfrm>
                <a:off x="2808" y="4284"/>
                <a:ext cx="3" cy="5"/>
                <a:chOff x="2808" y="4284"/>
                <a:chExt cx="3" cy="5"/>
              </a:xfrm>
            </p:grpSpPr>
            <p:sp>
              <p:nvSpPr>
                <p:cNvPr id="142452" name="Oval 810"/>
                <p:cNvSpPr>
                  <a:spLocks noChangeArrowheads="1"/>
                </p:cNvSpPr>
                <p:nvPr/>
              </p:nvSpPr>
              <p:spPr bwMode="auto">
                <a:xfrm>
                  <a:off x="2810" y="4286"/>
                  <a:ext cx="1" cy="3"/>
                </a:xfrm>
                <a:prstGeom prst="ellipse">
                  <a:avLst/>
                </a:prstGeom>
                <a:solidFill>
                  <a:srgbClr val="004000"/>
                </a:solidFill>
                <a:ln w="12700">
                  <a:noFill/>
                  <a:round/>
                  <a:headEnd/>
                  <a:tailEnd/>
                </a:ln>
              </p:spPr>
              <p:txBody>
                <a:bodyPr wrap="none" anchor="ctr"/>
                <a:lstStyle/>
                <a:p>
                  <a:endParaRPr lang="tr-TR"/>
                </a:p>
              </p:txBody>
            </p:sp>
            <p:sp>
              <p:nvSpPr>
                <p:cNvPr id="142453" name="Oval 811"/>
                <p:cNvSpPr>
                  <a:spLocks noChangeArrowheads="1"/>
                </p:cNvSpPr>
                <p:nvPr/>
              </p:nvSpPr>
              <p:spPr bwMode="auto">
                <a:xfrm>
                  <a:off x="2810" y="4284"/>
                  <a:ext cx="1" cy="4"/>
                </a:xfrm>
                <a:prstGeom prst="ellipse">
                  <a:avLst/>
                </a:prstGeom>
                <a:solidFill>
                  <a:srgbClr val="00C000"/>
                </a:solidFill>
                <a:ln w="12700">
                  <a:noFill/>
                  <a:round/>
                  <a:headEnd/>
                  <a:tailEnd/>
                </a:ln>
              </p:spPr>
              <p:txBody>
                <a:bodyPr wrap="none" anchor="ctr"/>
                <a:lstStyle/>
                <a:p>
                  <a:endParaRPr lang="tr-TR"/>
                </a:p>
              </p:txBody>
            </p:sp>
            <p:sp>
              <p:nvSpPr>
                <p:cNvPr id="142454" name="Oval 812"/>
                <p:cNvSpPr>
                  <a:spLocks noChangeArrowheads="1"/>
                </p:cNvSpPr>
                <p:nvPr/>
              </p:nvSpPr>
              <p:spPr bwMode="auto">
                <a:xfrm>
                  <a:off x="2808" y="4284"/>
                  <a:ext cx="3" cy="2"/>
                </a:xfrm>
                <a:prstGeom prst="ellipse">
                  <a:avLst/>
                </a:prstGeom>
                <a:solidFill>
                  <a:srgbClr val="40FF40"/>
                </a:solidFill>
                <a:ln w="12700">
                  <a:noFill/>
                  <a:round/>
                  <a:headEnd/>
                  <a:tailEnd/>
                </a:ln>
              </p:spPr>
              <p:txBody>
                <a:bodyPr wrap="none" anchor="ctr"/>
                <a:lstStyle/>
                <a:p>
                  <a:endParaRPr lang="tr-TR"/>
                </a:p>
              </p:txBody>
            </p:sp>
          </p:grpSp>
          <p:grpSp>
            <p:nvGrpSpPr>
              <p:cNvPr id="142388" name="Group 813"/>
              <p:cNvGrpSpPr>
                <a:grpSpLocks/>
              </p:cNvGrpSpPr>
              <p:nvPr/>
            </p:nvGrpSpPr>
            <p:grpSpPr bwMode="auto">
              <a:xfrm>
                <a:off x="2725" y="4257"/>
                <a:ext cx="11" cy="11"/>
                <a:chOff x="2725" y="4257"/>
                <a:chExt cx="11" cy="11"/>
              </a:xfrm>
            </p:grpSpPr>
            <p:sp>
              <p:nvSpPr>
                <p:cNvPr id="142449" name="Oval 814"/>
                <p:cNvSpPr>
                  <a:spLocks noChangeArrowheads="1"/>
                </p:cNvSpPr>
                <p:nvPr/>
              </p:nvSpPr>
              <p:spPr bwMode="auto">
                <a:xfrm>
                  <a:off x="2726" y="4257"/>
                  <a:ext cx="10" cy="11"/>
                </a:xfrm>
                <a:prstGeom prst="ellipse">
                  <a:avLst/>
                </a:prstGeom>
                <a:solidFill>
                  <a:srgbClr val="004000"/>
                </a:solidFill>
                <a:ln w="12700">
                  <a:noFill/>
                  <a:round/>
                  <a:headEnd/>
                  <a:tailEnd/>
                </a:ln>
              </p:spPr>
              <p:txBody>
                <a:bodyPr wrap="none" anchor="ctr"/>
                <a:lstStyle/>
                <a:p>
                  <a:endParaRPr lang="tr-TR"/>
                </a:p>
              </p:txBody>
            </p:sp>
            <p:sp>
              <p:nvSpPr>
                <p:cNvPr id="142450" name="Oval 815"/>
                <p:cNvSpPr>
                  <a:spLocks noChangeArrowheads="1"/>
                </p:cNvSpPr>
                <p:nvPr/>
              </p:nvSpPr>
              <p:spPr bwMode="auto">
                <a:xfrm>
                  <a:off x="2725" y="4257"/>
                  <a:ext cx="10" cy="10"/>
                </a:xfrm>
                <a:prstGeom prst="ellipse">
                  <a:avLst/>
                </a:prstGeom>
                <a:solidFill>
                  <a:srgbClr val="00C000"/>
                </a:solidFill>
                <a:ln w="12700">
                  <a:noFill/>
                  <a:round/>
                  <a:headEnd/>
                  <a:tailEnd/>
                </a:ln>
              </p:spPr>
              <p:txBody>
                <a:bodyPr wrap="none" anchor="ctr"/>
                <a:lstStyle/>
                <a:p>
                  <a:endParaRPr lang="tr-TR"/>
                </a:p>
              </p:txBody>
            </p:sp>
            <p:sp>
              <p:nvSpPr>
                <p:cNvPr id="142451" name="Oval 816"/>
                <p:cNvSpPr>
                  <a:spLocks noChangeArrowheads="1"/>
                </p:cNvSpPr>
                <p:nvPr/>
              </p:nvSpPr>
              <p:spPr bwMode="auto">
                <a:xfrm>
                  <a:off x="2729" y="4257"/>
                  <a:ext cx="1" cy="4"/>
                </a:xfrm>
                <a:prstGeom prst="ellipse">
                  <a:avLst/>
                </a:prstGeom>
                <a:solidFill>
                  <a:srgbClr val="40FF40"/>
                </a:solidFill>
                <a:ln w="12700">
                  <a:noFill/>
                  <a:round/>
                  <a:headEnd/>
                  <a:tailEnd/>
                </a:ln>
              </p:spPr>
              <p:txBody>
                <a:bodyPr wrap="none" anchor="ctr"/>
                <a:lstStyle/>
                <a:p>
                  <a:endParaRPr lang="tr-TR"/>
                </a:p>
              </p:txBody>
            </p:sp>
          </p:grpSp>
          <p:grpSp>
            <p:nvGrpSpPr>
              <p:cNvPr id="142389" name="Group 817"/>
              <p:cNvGrpSpPr>
                <a:grpSpLocks/>
              </p:cNvGrpSpPr>
              <p:nvPr/>
            </p:nvGrpSpPr>
            <p:grpSpPr bwMode="auto">
              <a:xfrm>
                <a:off x="3044" y="4368"/>
                <a:ext cx="14" cy="7"/>
                <a:chOff x="3044" y="4368"/>
                <a:chExt cx="14" cy="7"/>
              </a:xfrm>
            </p:grpSpPr>
            <p:sp>
              <p:nvSpPr>
                <p:cNvPr id="142446" name="Oval 818"/>
                <p:cNvSpPr>
                  <a:spLocks noChangeArrowheads="1"/>
                </p:cNvSpPr>
                <p:nvPr/>
              </p:nvSpPr>
              <p:spPr bwMode="auto">
                <a:xfrm>
                  <a:off x="3045" y="4369"/>
                  <a:ext cx="13" cy="6"/>
                </a:xfrm>
                <a:prstGeom prst="ellipse">
                  <a:avLst/>
                </a:prstGeom>
                <a:solidFill>
                  <a:srgbClr val="004000"/>
                </a:solidFill>
                <a:ln w="12700">
                  <a:noFill/>
                  <a:round/>
                  <a:headEnd/>
                  <a:tailEnd/>
                </a:ln>
              </p:spPr>
              <p:txBody>
                <a:bodyPr wrap="none" anchor="ctr"/>
                <a:lstStyle/>
                <a:p>
                  <a:endParaRPr lang="tr-TR"/>
                </a:p>
              </p:txBody>
            </p:sp>
            <p:sp>
              <p:nvSpPr>
                <p:cNvPr id="142447" name="Oval 819"/>
                <p:cNvSpPr>
                  <a:spLocks noChangeArrowheads="1"/>
                </p:cNvSpPr>
                <p:nvPr/>
              </p:nvSpPr>
              <p:spPr bwMode="auto">
                <a:xfrm>
                  <a:off x="3044" y="4368"/>
                  <a:ext cx="13" cy="5"/>
                </a:xfrm>
                <a:prstGeom prst="ellipse">
                  <a:avLst/>
                </a:prstGeom>
                <a:solidFill>
                  <a:srgbClr val="00C000"/>
                </a:solidFill>
                <a:ln w="12700">
                  <a:noFill/>
                  <a:round/>
                  <a:headEnd/>
                  <a:tailEnd/>
                </a:ln>
              </p:spPr>
              <p:txBody>
                <a:bodyPr wrap="none" anchor="ctr"/>
                <a:lstStyle/>
                <a:p>
                  <a:endParaRPr lang="tr-TR"/>
                </a:p>
              </p:txBody>
            </p:sp>
            <p:sp>
              <p:nvSpPr>
                <p:cNvPr id="142448" name="Oval 820"/>
                <p:cNvSpPr>
                  <a:spLocks noChangeArrowheads="1"/>
                </p:cNvSpPr>
                <p:nvPr/>
              </p:nvSpPr>
              <p:spPr bwMode="auto">
                <a:xfrm>
                  <a:off x="3047" y="4369"/>
                  <a:ext cx="4" cy="1"/>
                </a:xfrm>
                <a:prstGeom prst="ellipse">
                  <a:avLst/>
                </a:prstGeom>
                <a:solidFill>
                  <a:srgbClr val="40FF40"/>
                </a:solidFill>
                <a:ln w="12700">
                  <a:noFill/>
                  <a:round/>
                  <a:headEnd/>
                  <a:tailEnd/>
                </a:ln>
              </p:spPr>
              <p:txBody>
                <a:bodyPr wrap="none" anchor="ctr"/>
                <a:lstStyle/>
                <a:p>
                  <a:endParaRPr lang="tr-TR"/>
                </a:p>
              </p:txBody>
            </p:sp>
          </p:grpSp>
          <p:grpSp>
            <p:nvGrpSpPr>
              <p:cNvPr id="142390" name="Group 821"/>
              <p:cNvGrpSpPr>
                <a:grpSpLocks/>
              </p:cNvGrpSpPr>
              <p:nvPr/>
            </p:nvGrpSpPr>
            <p:grpSpPr bwMode="auto">
              <a:xfrm>
                <a:off x="3080" y="4332"/>
                <a:ext cx="8" cy="4"/>
                <a:chOff x="3080" y="4332"/>
                <a:chExt cx="8" cy="4"/>
              </a:xfrm>
            </p:grpSpPr>
            <p:sp>
              <p:nvSpPr>
                <p:cNvPr id="142443" name="Oval 822"/>
                <p:cNvSpPr>
                  <a:spLocks noChangeArrowheads="1"/>
                </p:cNvSpPr>
                <p:nvPr/>
              </p:nvSpPr>
              <p:spPr bwMode="auto">
                <a:xfrm>
                  <a:off x="3081" y="4332"/>
                  <a:ext cx="7" cy="4"/>
                </a:xfrm>
                <a:prstGeom prst="ellipse">
                  <a:avLst/>
                </a:prstGeom>
                <a:solidFill>
                  <a:srgbClr val="004000"/>
                </a:solidFill>
                <a:ln w="12700">
                  <a:noFill/>
                  <a:round/>
                  <a:headEnd/>
                  <a:tailEnd/>
                </a:ln>
              </p:spPr>
              <p:txBody>
                <a:bodyPr wrap="none" anchor="ctr"/>
                <a:lstStyle/>
                <a:p>
                  <a:endParaRPr lang="tr-TR"/>
                </a:p>
              </p:txBody>
            </p:sp>
            <p:sp>
              <p:nvSpPr>
                <p:cNvPr id="142444" name="Oval 823"/>
                <p:cNvSpPr>
                  <a:spLocks noChangeArrowheads="1"/>
                </p:cNvSpPr>
                <p:nvPr/>
              </p:nvSpPr>
              <p:spPr bwMode="auto">
                <a:xfrm>
                  <a:off x="3080" y="4332"/>
                  <a:ext cx="6" cy="3"/>
                </a:xfrm>
                <a:prstGeom prst="ellipse">
                  <a:avLst/>
                </a:prstGeom>
                <a:solidFill>
                  <a:srgbClr val="00C000"/>
                </a:solidFill>
                <a:ln w="12700">
                  <a:noFill/>
                  <a:round/>
                  <a:headEnd/>
                  <a:tailEnd/>
                </a:ln>
              </p:spPr>
              <p:txBody>
                <a:bodyPr wrap="none" anchor="ctr"/>
                <a:lstStyle/>
                <a:p>
                  <a:endParaRPr lang="tr-TR"/>
                </a:p>
              </p:txBody>
            </p:sp>
            <p:sp>
              <p:nvSpPr>
                <p:cNvPr id="142445" name="Oval 824"/>
                <p:cNvSpPr>
                  <a:spLocks noChangeArrowheads="1"/>
                </p:cNvSpPr>
                <p:nvPr/>
              </p:nvSpPr>
              <p:spPr bwMode="auto">
                <a:xfrm>
                  <a:off x="3083" y="4332"/>
                  <a:ext cx="1" cy="1"/>
                </a:xfrm>
                <a:prstGeom prst="ellipse">
                  <a:avLst/>
                </a:prstGeom>
                <a:solidFill>
                  <a:srgbClr val="40FF40"/>
                </a:solidFill>
                <a:ln w="12700">
                  <a:noFill/>
                  <a:round/>
                  <a:headEnd/>
                  <a:tailEnd/>
                </a:ln>
              </p:spPr>
              <p:txBody>
                <a:bodyPr wrap="none" anchor="ctr"/>
                <a:lstStyle/>
                <a:p>
                  <a:endParaRPr lang="tr-TR"/>
                </a:p>
              </p:txBody>
            </p:sp>
          </p:grpSp>
          <p:grpSp>
            <p:nvGrpSpPr>
              <p:cNvPr id="142391" name="Group 825"/>
              <p:cNvGrpSpPr>
                <a:grpSpLocks/>
              </p:cNvGrpSpPr>
              <p:nvPr/>
            </p:nvGrpSpPr>
            <p:grpSpPr bwMode="auto">
              <a:xfrm>
                <a:off x="2845" y="4265"/>
                <a:ext cx="7" cy="3"/>
                <a:chOff x="2845" y="4265"/>
                <a:chExt cx="7" cy="3"/>
              </a:xfrm>
            </p:grpSpPr>
            <p:sp>
              <p:nvSpPr>
                <p:cNvPr id="142440" name="Oval 826"/>
                <p:cNvSpPr>
                  <a:spLocks noChangeArrowheads="1"/>
                </p:cNvSpPr>
                <p:nvPr/>
              </p:nvSpPr>
              <p:spPr bwMode="auto">
                <a:xfrm>
                  <a:off x="2846" y="4265"/>
                  <a:ext cx="6" cy="3"/>
                </a:xfrm>
                <a:prstGeom prst="ellipse">
                  <a:avLst/>
                </a:prstGeom>
                <a:solidFill>
                  <a:srgbClr val="004000"/>
                </a:solidFill>
                <a:ln w="12700">
                  <a:noFill/>
                  <a:round/>
                  <a:headEnd/>
                  <a:tailEnd/>
                </a:ln>
              </p:spPr>
              <p:txBody>
                <a:bodyPr wrap="none" anchor="ctr"/>
                <a:lstStyle/>
                <a:p>
                  <a:endParaRPr lang="tr-TR"/>
                </a:p>
              </p:txBody>
            </p:sp>
            <p:sp>
              <p:nvSpPr>
                <p:cNvPr id="142441" name="Oval 827"/>
                <p:cNvSpPr>
                  <a:spLocks noChangeArrowheads="1"/>
                </p:cNvSpPr>
                <p:nvPr/>
              </p:nvSpPr>
              <p:spPr bwMode="auto">
                <a:xfrm>
                  <a:off x="2845" y="4265"/>
                  <a:ext cx="6" cy="3"/>
                </a:xfrm>
                <a:prstGeom prst="ellipse">
                  <a:avLst/>
                </a:prstGeom>
                <a:solidFill>
                  <a:srgbClr val="00C000"/>
                </a:solidFill>
                <a:ln w="12700">
                  <a:noFill/>
                  <a:round/>
                  <a:headEnd/>
                  <a:tailEnd/>
                </a:ln>
              </p:spPr>
              <p:txBody>
                <a:bodyPr wrap="none" anchor="ctr"/>
                <a:lstStyle/>
                <a:p>
                  <a:endParaRPr lang="tr-TR"/>
                </a:p>
              </p:txBody>
            </p:sp>
            <p:sp>
              <p:nvSpPr>
                <p:cNvPr id="142442" name="Oval 828"/>
                <p:cNvSpPr>
                  <a:spLocks noChangeArrowheads="1"/>
                </p:cNvSpPr>
                <p:nvPr/>
              </p:nvSpPr>
              <p:spPr bwMode="auto">
                <a:xfrm>
                  <a:off x="2847" y="4265"/>
                  <a:ext cx="1" cy="1"/>
                </a:xfrm>
                <a:prstGeom prst="ellipse">
                  <a:avLst/>
                </a:prstGeom>
                <a:solidFill>
                  <a:srgbClr val="40FF40"/>
                </a:solidFill>
                <a:ln w="12700">
                  <a:noFill/>
                  <a:round/>
                  <a:headEnd/>
                  <a:tailEnd/>
                </a:ln>
              </p:spPr>
              <p:txBody>
                <a:bodyPr wrap="none" anchor="ctr"/>
                <a:lstStyle/>
                <a:p>
                  <a:endParaRPr lang="tr-TR"/>
                </a:p>
              </p:txBody>
            </p:sp>
          </p:grpSp>
          <p:sp>
            <p:nvSpPr>
              <p:cNvPr id="142384" name="Freeform 829"/>
              <p:cNvSpPr>
                <a:spLocks/>
              </p:cNvSpPr>
              <p:nvPr/>
            </p:nvSpPr>
            <p:spPr bwMode="auto">
              <a:xfrm>
                <a:off x="2879" y="4342"/>
                <a:ext cx="56" cy="99"/>
              </a:xfrm>
              <a:custGeom>
                <a:avLst/>
                <a:gdLst>
                  <a:gd name="T0" fmla="*/ 44 w 56"/>
                  <a:gd name="T1" fmla="*/ 98 h 99"/>
                  <a:gd name="T2" fmla="*/ 46 w 56"/>
                  <a:gd name="T3" fmla="*/ 91 h 99"/>
                  <a:gd name="T4" fmla="*/ 48 w 56"/>
                  <a:gd name="T5" fmla="*/ 85 h 99"/>
                  <a:gd name="T6" fmla="*/ 51 w 56"/>
                  <a:gd name="T7" fmla="*/ 80 h 99"/>
                  <a:gd name="T8" fmla="*/ 53 w 56"/>
                  <a:gd name="T9" fmla="*/ 76 h 99"/>
                  <a:gd name="T10" fmla="*/ 55 w 56"/>
                  <a:gd name="T11" fmla="*/ 70 h 99"/>
                  <a:gd name="T12" fmla="*/ 55 w 56"/>
                  <a:gd name="T13" fmla="*/ 59 h 99"/>
                  <a:gd name="T14" fmla="*/ 40 w 56"/>
                  <a:gd name="T15" fmla="*/ 30 h 99"/>
                  <a:gd name="T16" fmla="*/ 21 w 56"/>
                  <a:gd name="T17" fmla="*/ 7 h 99"/>
                  <a:gd name="T18" fmla="*/ 15 w 56"/>
                  <a:gd name="T19" fmla="*/ 0 h 99"/>
                  <a:gd name="T20" fmla="*/ 12 w 56"/>
                  <a:gd name="T21" fmla="*/ 4 h 99"/>
                  <a:gd name="T22" fmla="*/ 10 w 56"/>
                  <a:gd name="T23" fmla="*/ 8 h 99"/>
                  <a:gd name="T24" fmla="*/ 7 w 56"/>
                  <a:gd name="T25" fmla="*/ 11 h 99"/>
                  <a:gd name="T26" fmla="*/ 5 w 56"/>
                  <a:gd name="T27" fmla="*/ 15 h 99"/>
                  <a:gd name="T28" fmla="*/ 3 w 56"/>
                  <a:gd name="T29" fmla="*/ 21 h 99"/>
                  <a:gd name="T30" fmla="*/ 2 w 56"/>
                  <a:gd name="T31" fmla="*/ 25 h 99"/>
                  <a:gd name="T32" fmla="*/ 0 w 56"/>
                  <a:gd name="T33" fmla="*/ 29 h 99"/>
                  <a:gd name="T34" fmla="*/ 5 w 56"/>
                  <a:gd name="T35" fmla="*/ 35 h 99"/>
                  <a:gd name="T36" fmla="*/ 10 w 56"/>
                  <a:gd name="T37" fmla="*/ 42 h 99"/>
                  <a:gd name="T38" fmla="*/ 16 w 56"/>
                  <a:gd name="T39" fmla="*/ 49 h 99"/>
                  <a:gd name="T40" fmla="*/ 22 w 56"/>
                  <a:gd name="T41" fmla="*/ 59 h 99"/>
                  <a:gd name="T42" fmla="*/ 27 w 56"/>
                  <a:gd name="T43" fmla="*/ 69 h 99"/>
                  <a:gd name="T44" fmla="*/ 34 w 56"/>
                  <a:gd name="T45" fmla="*/ 80 h 99"/>
                  <a:gd name="T46" fmla="*/ 38 w 56"/>
                  <a:gd name="T47" fmla="*/ 88 h 99"/>
                  <a:gd name="T48" fmla="*/ 44 w 56"/>
                  <a:gd name="T49" fmla="*/ 98 h 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99"/>
                  <a:gd name="T77" fmla="*/ 56 w 56"/>
                  <a:gd name="T78" fmla="*/ 99 h 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99">
                    <a:moveTo>
                      <a:pt x="44" y="98"/>
                    </a:moveTo>
                    <a:lnTo>
                      <a:pt x="46" y="91"/>
                    </a:lnTo>
                    <a:lnTo>
                      <a:pt x="48" y="85"/>
                    </a:lnTo>
                    <a:lnTo>
                      <a:pt x="51" y="80"/>
                    </a:lnTo>
                    <a:lnTo>
                      <a:pt x="53" y="76"/>
                    </a:lnTo>
                    <a:lnTo>
                      <a:pt x="55" y="70"/>
                    </a:lnTo>
                    <a:lnTo>
                      <a:pt x="55" y="59"/>
                    </a:lnTo>
                    <a:lnTo>
                      <a:pt x="40" y="30"/>
                    </a:lnTo>
                    <a:lnTo>
                      <a:pt x="21" y="7"/>
                    </a:lnTo>
                    <a:lnTo>
                      <a:pt x="15" y="0"/>
                    </a:lnTo>
                    <a:lnTo>
                      <a:pt x="12" y="4"/>
                    </a:lnTo>
                    <a:lnTo>
                      <a:pt x="10" y="8"/>
                    </a:lnTo>
                    <a:lnTo>
                      <a:pt x="7" y="11"/>
                    </a:lnTo>
                    <a:lnTo>
                      <a:pt x="5" y="15"/>
                    </a:lnTo>
                    <a:lnTo>
                      <a:pt x="3" y="21"/>
                    </a:lnTo>
                    <a:lnTo>
                      <a:pt x="2" y="25"/>
                    </a:lnTo>
                    <a:lnTo>
                      <a:pt x="0" y="29"/>
                    </a:lnTo>
                    <a:lnTo>
                      <a:pt x="5" y="35"/>
                    </a:lnTo>
                    <a:lnTo>
                      <a:pt x="10" y="42"/>
                    </a:lnTo>
                    <a:lnTo>
                      <a:pt x="16" y="49"/>
                    </a:lnTo>
                    <a:lnTo>
                      <a:pt x="22" y="59"/>
                    </a:lnTo>
                    <a:lnTo>
                      <a:pt x="27" y="69"/>
                    </a:lnTo>
                    <a:lnTo>
                      <a:pt x="34" y="80"/>
                    </a:lnTo>
                    <a:lnTo>
                      <a:pt x="38" y="88"/>
                    </a:lnTo>
                    <a:lnTo>
                      <a:pt x="44" y="98"/>
                    </a:lnTo>
                  </a:path>
                </a:pathLst>
              </a:custGeom>
              <a:solidFill>
                <a:srgbClr val="400040"/>
              </a:solidFill>
              <a:ln w="12700" cap="rnd">
                <a:noFill/>
                <a:round/>
                <a:headEnd/>
                <a:tailEnd/>
              </a:ln>
            </p:spPr>
            <p:txBody>
              <a:bodyPr/>
              <a:lstStyle/>
              <a:p>
                <a:endParaRPr lang="tr-TR"/>
              </a:p>
            </p:txBody>
          </p:sp>
          <p:sp>
            <p:nvSpPr>
              <p:cNvPr id="142385" name="Freeform 830"/>
              <p:cNvSpPr>
                <a:spLocks/>
              </p:cNvSpPr>
              <p:nvPr/>
            </p:nvSpPr>
            <p:spPr bwMode="auto">
              <a:xfrm>
                <a:off x="2895" y="4325"/>
                <a:ext cx="69" cy="89"/>
              </a:xfrm>
              <a:custGeom>
                <a:avLst/>
                <a:gdLst>
                  <a:gd name="T0" fmla="*/ 27 w 69"/>
                  <a:gd name="T1" fmla="*/ 0 h 89"/>
                  <a:gd name="T2" fmla="*/ 34 w 69"/>
                  <a:gd name="T3" fmla="*/ 7 h 89"/>
                  <a:gd name="T4" fmla="*/ 41 w 69"/>
                  <a:gd name="T5" fmla="*/ 14 h 89"/>
                  <a:gd name="T6" fmla="*/ 47 w 69"/>
                  <a:gd name="T7" fmla="*/ 21 h 89"/>
                  <a:gd name="T8" fmla="*/ 54 w 69"/>
                  <a:gd name="T9" fmla="*/ 28 h 89"/>
                  <a:gd name="T10" fmla="*/ 60 w 69"/>
                  <a:gd name="T11" fmla="*/ 39 h 89"/>
                  <a:gd name="T12" fmla="*/ 68 w 69"/>
                  <a:gd name="T13" fmla="*/ 52 h 89"/>
                  <a:gd name="T14" fmla="*/ 58 w 69"/>
                  <a:gd name="T15" fmla="*/ 63 h 89"/>
                  <a:gd name="T16" fmla="*/ 52 w 69"/>
                  <a:gd name="T17" fmla="*/ 71 h 89"/>
                  <a:gd name="T18" fmla="*/ 46 w 69"/>
                  <a:gd name="T19" fmla="*/ 79 h 89"/>
                  <a:gd name="T20" fmla="*/ 41 w 69"/>
                  <a:gd name="T21" fmla="*/ 88 h 89"/>
                  <a:gd name="T22" fmla="*/ 35 w 69"/>
                  <a:gd name="T23" fmla="*/ 78 h 89"/>
                  <a:gd name="T24" fmla="*/ 31 w 69"/>
                  <a:gd name="T25" fmla="*/ 66 h 89"/>
                  <a:gd name="T26" fmla="*/ 25 w 69"/>
                  <a:gd name="T27" fmla="*/ 55 h 89"/>
                  <a:gd name="T28" fmla="*/ 18 w 69"/>
                  <a:gd name="T29" fmla="*/ 44 h 89"/>
                  <a:gd name="T30" fmla="*/ 12 w 69"/>
                  <a:gd name="T31" fmla="*/ 35 h 89"/>
                  <a:gd name="T32" fmla="*/ 6 w 69"/>
                  <a:gd name="T33" fmla="*/ 28 h 89"/>
                  <a:gd name="T34" fmla="*/ 0 w 69"/>
                  <a:gd name="T35" fmla="*/ 19 h 89"/>
                  <a:gd name="T36" fmla="*/ 3 w 69"/>
                  <a:gd name="T37" fmla="*/ 16 h 89"/>
                  <a:gd name="T38" fmla="*/ 7 w 69"/>
                  <a:gd name="T39" fmla="*/ 12 h 89"/>
                  <a:gd name="T40" fmla="*/ 12 w 69"/>
                  <a:gd name="T41" fmla="*/ 8 h 89"/>
                  <a:gd name="T42" fmla="*/ 18 w 69"/>
                  <a:gd name="T43" fmla="*/ 5 h 89"/>
                  <a:gd name="T44" fmla="*/ 27 w 69"/>
                  <a:gd name="T45" fmla="*/ 0 h 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89"/>
                  <a:gd name="T71" fmla="*/ 69 w 69"/>
                  <a:gd name="T72" fmla="*/ 89 h 8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89">
                    <a:moveTo>
                      <a:pt x="27" y="0"/>
                    </a:moveTo>
                    <a:lnTo>
                      <a:pt x="34" y="7"/>
                    </a:lnTo>
                    <a:lnTo>
                      <a:pt x="41" y="14"/>
                    </a:lnTo>
                    <a:lnTo>
                      <a:pt x="47" y="21"/>
                    </a:lnTo>
                    <a:lnTo>
                      <a:pt x="54" y="28"/>
                    </a:lnTo>
                    <a:lnTo>
                      <a:pt x="60" y="39"/>
                    </a:lnTo>
                    <a:lnTo>
                      <a:pt x="68" y="52"/>
                    </a:lnTo>
                    <a:lnTo>
                      <a:pt x="58" y="63"/>
                    </a:lnTo>
                    <a:lnTo>
                      <a:pt x="52" y="71"/>
                    </a:lnTo>
                    <a:lnTo>
                      <a:pt x="46" y="79"/>
                    </a:lnTo>
                    <a:lnTo>
                      <a:pt x="41" y="88"/>
                    </a:lnTo>
                    <a:lnTo>
                      <a:pt x="35" y="78"/>
                    </a:lnTo>
                    <a:lnTo>
                      <a:pt x="31" y="66"/>
                    </a:lnTo>
                    <a:lnTo>
                      <a:pt x="25" y="55"/>
                    </a:lnTo>
                    <a:lnTo>
                      <a:pt x="18" y="44"/>
                    </a:lnTo>
                    <a:lnTo>
                      <a:pt x="12" y="35"/>
                    </a:lnTo>
                    <a:lnTo>
                      <a:pt x="6" y="28"/>
                    </a:lnTo>
                    <a:lnTo>
                      <a:pt x="0" y="19"/>
                    </a:lnTo>
                    <a:lnTo>
                      <a:pt x="3" y="16"/>
                    </a:lnTo>
                    <a:lnTo>
                      <a:pt x="7" y="12"/>
                    </a:lnTo>
                    <a:lnTo>
                      <a:pt x="12" y="8"/>
                    </a:lnTo>
                    <a:lnTo>
                      <a:pt x="18" y="5"/>
                    </a:lnTo>
                    <a:lnTo>
                      <a:pt x="27" y="0"/>
                    </a:lnTo>
                  </a:path>
                </a:pathLst>
              </a:custGeom>
              <a:solidFill>
                <a:srgbClr val="600060"/>
              </a:solidFill>
              <a:ln w="12700" cap="rnd">
                <a:noFill/>
                <a:round/>
                <a:headEnd/>
                <a:tailEnd/>
              </a:ln>
            </p:spPr>
            <p:txBody>
              <a:bodyPr/>
              <a:lstStyle/>
              <a:p>
                <a:endParaRPr lang="tr-TR"/>
              </a:p>
            </p:txBody>
          </p:sp>
          <p:sp>
            <p:nvSpPr>
              <p:cNvPr id="142386" name="Freeform 831"/>
              <p:cNvSpPr>
                <a:spLocks/>
              </p:cNvSpPr>
              <p:nvPr/>
            </p:nvSpPr>
            <p:spPr bwMode="auto">
              <a:xfrm>
                <a:off x="2971" y="4470"/>
                <a:ext cx="262" cy="142"/>
              </a:xfrm>
              <a:custGeom>
                <a:avLst/>
                <a:gdLst>
                  <a:gd name="T0" fmla="*/ 0 w 262"/>
                  <a:gd name="T1" fmla="*/ 40 h 142"/>
                  <a:gd name="T2" fmla="*/ 2 w 262"/>
                  <a:gd name="T3" fmla="*/ 34 h 142"/>
                  <a:gd name="T4" fmla="*/ 5 w 262"/>
                  <a:gd name="T5" fmla="*/ 29 h 142"/>
                  <a:gd name="T6" fmla="*/ 8 w 262"/>
                  <a:gd name="T7" fmla="*/ 23 h 142"/>
                  <a:gd name="T8" fmla="*/ 10 w 262"/>
                  <a:gd name="T9" fmla="*/ 18 h 142"/>
                  <a:gd name="T10" fmla="*/ 14 w 262"/>
                  <a:gd name="T11" fmla="*/ 12 h 142"/>
                  <a:gd name="T12" fmla="*/ 17 w 262"/>
                  <a:gd name="T13" fmla="*/ 7 h 142"/>
                  <a:gd name="T14" fmla="*/ 21 w 262"/>
                  <a:gd name="T15" fmla="*/ 3 h 142"/>
                  <a:gd name="T16" fmla="*/ 23 w 262"/>
                  <a:gd name="T17" fmla="*/ 0 h 142"/>
                  <a:gd name="T18" fmla="*/ 261 w 262"/>
                  <a:gd name="T19" fmla="*/ 141 h 142"/>
                  <a:gd name="T20" fmla="*/ 173 w 262"/>
                  <a:gd name="T21" fmla="*/ 141 h 142"/>
                  <a:gd name="T22" fmla="*/ 0 w 262"/>
                  <a:gd name="T23" fmla="*/ 40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2"/>
                  <a:gd name="T37" fmla="*/ 0 h 142"/>
                  <a:gd name="T38" fmla="*/ 262 w 262"/>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2" h="142">
                    <a:moveTo>
                      <a:pt x="0" y="40"/>
                    </a:moveTo>
                    <a:lnTo>
                      <a:pt x="2" y="34"/>
                    </a:lnTo>
                    <a:lnTo>
                      <a:pt x="5" y="29"/>
                    </a:lnTo>
                    <a:lnTo>
                      <a:pt x="8" y="23"/>
                    </a:lnTo>
                    <a:lnTo>
                      <a:pt x="10" y="18"/>
                    </a:lnTo>
                    <a:lnTo>
                      <a:pt x="14" y="12"/>
                    </a:lnTo>
                    <a:lnTo>
                      <a:pt x="17" y="7"/>
                    </a:lnTo>
                    <a:lnTo>
                      <a:pt x="21" y="3"/>
                    </a:lnTo>
                    <a:lnTo>
                      <a:pt x="23" y="0"/>
                    </a:lnTo>
                    <a:lnTo>
                      <a:pt x="261" y="141"/>
                    </a:lnTo>
                    <a:lnTo>
                      <a:pt x="173" y="141"/>
                    </a:lnTo>
                    <a:lnTo>
                      <a:pt x="0" y="40"/>
                    </a:lnTo>
                  </a:path>
                </a:pathLst>
              </a:custGeom>
              <a:solidFill>
                <a:srgbClr val="400040"/>
              </a:solidFill>
              <a:ln w="12700" cap="rnd">
                <a:noFill/>
                <a:round/>
                <a:headEnd/>
                <a:tailEnd/>
              </a:ln>
            </p:spPr>
            <p:txBody>
              <a:bodyPr/>
              <a:lstStyle/>
              <a:p>
                <a:endParaRPr lang="tr-TR"/>
              </a:p>
            </p:txBody>
          </p:sp>
          <p:sp>
            <p:nvSpPr>
              <p:cNvPr id="142387" name="Freeform 832"/>
              <p:cNvSpPr>
                <a:spLocks/>
              </p:cNvSpPr>
              <p:nvPr/>
            </p:nvSpPr>
            <p:spPr bwMode="auto">
              <a:xfrm>
                <a:off x="2994" y="4420"/>
                <a:ext cx="247" cy="192"/>
              </a:xfrm>
              <a:custGeom>
                <a:avLst/>
                <a:gdLst>
                  <a:gd name="T0" fmla="*/ 246 w 247"/>
                  <a:gd name="T1" fmla="*/ 191 h 192"/>
                  <a:gd name="T2" fmla="*/ 237 w 247"/>
                  <a:gd name="T3" fmla="*/ 191 h 192"/>
                  <a:gd name="T4" fmla="*/ 0 w 247"/>
                  <a:gd name="T5" fmla="*/ 49 h 192"/>
                  <a:gd name="T6" fmla="*/ 4 w 247"/>
                  <a:gd name="T7" fmla="*/ 43 h 192"/>
                  <a:gd name="T8" fmla="*/ 8 w 247"/>
                  <a:gd name="T9" fmla="*/ 38 h 192"/>
                  <a:gd name="T10" fmla="*/ 13 w 247"/>
                  <a:gd name="T11" fmla="*/ 32 h 192"/>
                  <a:gd name="T12" fmla="*/ 19 w 247"/>
                  <a:gd name="T13" fmla="*/ 26 h 192"/>
                  <a:gd name="T14" fmla="*/ 24 w 247"/>
                  <a:gd name="T15" fmla="*/ 20 h 192"/>
                  <a:gd name="T16" fmla="*/ 29 w 247"/>
                  <a:gd name="T17" fmla="*/ 15 h 192"/>
                  <a:gd name="T18" fmla="*/ 35 w 247"/>
                  <a:gd name="T19" fmla="*/ 11 h 192"/>
                  <a:gd name="T20" fmla="*/ 39 w 247"/>
                  <a:gd name="T21" fmla="*/ 7 h 192"/>
                  <a:gd name="T22" fmla="*/ 44 w 247"/>
                  <a:gd name="T23" fmla="*/ 3 h 192"/>
                  <a:gd name="T24" fmla="*/ 47 w 247"/>
                  <a:gd name="T25" fmla="*/ 0 h 192"/>
                  <a:gd name="T26" fmla="*/ 246 w 247"/>
                  <a:gd name="T27" fmla="*/ 124 h 192"/>
                  <a:gd name="T28" fmla="*/ 246 w 247"/>
                  <a:gd name="T29" fmla="*/ 191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192"/>
                  <a:gd name="T47" fmla="*/ 247 w 247"/>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192">
                    <a:moveTo>
                      <a:pt x="246" y="191"/>
                    </a:moveTo>
                    <a:lnTo>
                      <a:pt x="237" y="191"/>
                    </a:lnTo>
                    <a:lnTo>
                      <a:pt x="0" y="49"/>
                    </a:lnTo>
                    <a:lnTo>
                      <a:pt x="4" y="43"/>
                    </a:lnTo>
                    <a:lnTo>
                      <a:pt x="8" y="38"/>
                    </a:lnTo>
                    <a:lnTo>
                      <a:pt x="13" y="32"/>
                    </a:lnTo>
                    <a:lnTo>
                      <a:pt x="19" y="26"/>
                    </a:lnTo>
                    <a:lnTo>
                      <a:pt x="24" y="20"/>
                    </a:lnTo>
                    <a:lnTo>
                      <a:pt x="29" y="15"/>
                    </a:lnTo>
                    <a:lnTo>
                      <a:pt x="35" y="11"/>
                    </a:lnTo>
                    <a:lnTo>
                      <a:pt x="39" y="7"/>
                    </a:lnTo>
                    <a:lnTo>
                      <a:pt x="44" y="3"/>
                    </a:lnTo>
                    <a:lnTo>
                      <a:pt x="47" y="0"/>
                    </a:lnTo>
                    <a:lnTo>
                      <a:pt x="246" y="124"/>
                    </a:lnTo>
                    <a:lnTo>
                      <a:pt x="246" y="191"/>
                    </a:lnTo>
                  </a:path>
                </a:pathLst>
              </a:custGeom>
              <a:solidFill>
                <a:srgbClr val="600060"/>
              </a:solidFill>
              <a:ln w="12700" cap="rnd">
                <a:noFill/>
                <a:round/>
                <a:headEnd/>
                <a:tailEnd/>
              </a:ln>
            </p:spPr>
            <p:txBody>
              <a:bodyPr/>
              <a:lstStyle/>
              <a:p>
                <a:endParaRPr lang="tr-TR"/>
              </a:p>
            </p:txBody>
          </p:sp>
          <p:grpSp>
            <p:nvGrpSpPr>
              <p:cNvPr id="142392" name="Group 833"/>
              <p:cNvGrpSpPr>
                <a:grpSpLocks/>
              </p:cNvGrpSpPr>
              <p:nvPr/>
            </p:nvGrpSpPr>
            <p:grpSpPr bwMode="auto">
              <a:xfrm>
                <a:off x="2987" y="4496"/>
                <a:ext cx="11" cy="11"/>
                <a:chOff x="2987" y="4496"/>
                <a:chExt cx="11" cy="11"/>
              </a:xfrm>
            </p:grpSpPr>
            <p:sp>
              <p:nvSpPr>
                <p:cNvPr id="142437" name="Oval 834"/>
                <p:cNvSpPr>
                  <a:spLocks noChangeArrowheads="1"/>
                </p:cNvSpPr>
                <p:nvPr/>
              </p:nvSpPr>
              <p:spPr bwMode="auto">
                <a:xfrm>
                  <a:off x="2989" y="4496"/>
                  <a:ext cx="9" cy="11"/>
                </a:xfrm>
                <a:prstGeom prst="ellipse">
                  <a:avLst/>
                </a:prstGeom>
                <a:solidFill>
                  <a:srgbClr val="200020"/>
                </a:solidFill>
                <a:ln w="12700">
                  <a:noFill/>
                  <a:round/>
                  <a:headEnd/>
                  <a:tailEnd/>
                </a:ln>
              </p:spPr>
              <p:txBody>
                <a:bodyPr wrap="none" anchor="ctr"/>
                <a:lstStyle/>
                <a:p>
                  <a:endParaRPr lang="tr-TR"/>
                </a:p>
              </p:txBody>
            </p:sp>
            <p:sp>
              <p:nvSpPr>
                <p:cNvPr id="142438" name="Oval 835"/>
                <p:cNvSpPr>
                  <a:spLocks noChangeArrowheads="1"/>
                </p:cNvSpPr>
                <p:nvPr/>
              </p:nvSpPr>
              <p:spPr bwMode="auto">
                <a:xfrm>
                  <a:off x="2987" y="4496"/>
                  <a:ext cx="11" cy="9"/>
                </a:xfrm>
                <a:prstGeom prst="ellipse">
                  <a:avLst/>
                </a:prstGeom>
                <a:solidFill>
                  <a:srgbClr val="A000A0"/>
                </a:solidFill>
                <a:ln w="12700">
                  <a:noFill/>
                  <a:round/>
                  <a:headEnd/>
                  <a:tailEnd/>
                </a:ln>
              </p:spPr>
              <p:txBody>
                <a:bodyPr wrap="none" anchor="ctr"/>
                <a:lstStyle/>
                <a:p>
                  <a:endParaRPr lang="tr-TR"/>
                </a:p>
              </p:txBody>
            </p:sp>
            <p:sp>
              <p:nvSpPr>
                <p:cNvPr id="142439" name="Oval 836"/>
                <p:cNvSpPr>
                  <a:spLocks noChangeArrowheads="1"/>
                </p:cNvSpPr>
                <p:nvPr/>
              </p:nvSpPr>
              <p:spPr bwMode="auto">
                <a:xfrm>
                  <a:off x="2991" y="4496"/>
                  <a:ext cx="1" cy="3"/>
                </a:xfrm>
                <a:prstGeom prst="ellipse">
                  <a:avLst/>
                </a:prstGeom>
                <a:solidFill>
                  <a:srgbClr val="FF00FF"/>
                </a:solidFill>
                <a:ln w="12700">
                  <a:noFill/>
                  <a:round/>
                  <a:headEnd/>
                  <a:tailEnd/>
                </a:ln>
              </p:spPr>
              <p:txBody>
                <a:bodyPr wrap="none" anchor="ctr"/>
                <a:lstStyle/>
                <a:p>
                  <a:endParaRPr lang="tr-TR"/>
                </a:p>
              </p:txBody>
            </p:sp>
          </p:grpSp>
          <p:grpSp>
            <p:nvGrpSpPr>
              <p:cNvPr id="142393" name="Group 837"/>
              <p:cNvGrpSpPr>
                <a:grpSpLocks/>
              </p:cNvGrpSpPr>
              <p:nvPr/>
            </p:nvGrpSpPr>
            <p:grpSpPr bwMode="auto">
              <a:xfrm>
                <a:off x="3042" y="4495"/>
                <a:ext cx="6" cy="7"/>
                <a:chOff x="3042" y="4495"/>
                <a:chExt cx="6" cy="7"/>
              </a:xfrm>
            </p:grpSpPr>
            <p:sp>
              <p:nvSpPr>
                <p:cNvPr id="142434" name="Oval 838"/>
                <p:cNvSpPr>
                  <a:spLocks noChangeArrowheads="1"/>
                </p:cNvSpPr>
                <p:nvPr/>
              </p:nvSpPr>
              <p:spPr bwMode="auto">
                <a:xfrm>
                  <a:off x="3042" y="4496"/>
                  <a:ext cx="6" cy="6"/>
                </a:xfrm>
                <a:prstGeom prst="ellipse">
                  <a:avLst/>
                </a:prstGeom>
                <a:solidFill>
                  <a:srgbClr val="200020"/>
                </a:solidFill>
                <a:ln w="12700">
                  <a:noFill/>
                  <a:round/>
                  <a:headEnd/>
                  <a:tailEnd/>
                </a:ln>
              </p:spPr>
              <p:txBody>
                <a:bodyPr wrap="none" anchor="ctr"/>
                <a:lstStyle/>
                <a:p>
                  <a:endParaRPr lang="tr-TR"/>
                </a:p>
              </p:txBody>
            </p:sp>
            <p:sp>
              <p:nvSpPr>
                <p:cNvPr id="142435" name="Oval 839"/>
                <p:cNvSpPr>
                  <a:spLocks noChangeArrowheads="1"/>
                </p:cNvSpPr>
                <p:nvPr/>
              </p:nvSpPr>
              <p:spPr bwMode="auto">
                <a:xfrm>
                  <a:off x="3042" y="4495"/>
                  <a:ext cx="6" cy="7"/>
                </a:xfrm>
                <a:prstGeom prst="ellipse">
                  <a:avLst/>
                </a:prstGeom>
                <a:solidFill>
                  <a:srgbClr val="A000A0"/>
                </a:solidFill>
                <a:ln w="12700">
                  <a:noFill/>
                  <a:round/>
                  <a:headEnd/>
                  <a:tailEnd/>
                </a:ln>
              </p:spPr>
              <p:txBody>
                <a:bodyPr wrap="none" anchor="ctr"/>
                <a:lstStyle/>
                <a:p>
                  <a:endParaRPr lang="tr-TR"/>
                </a:p>
              </p:txBody>
            </p:sp>
            <p:sp>
              <p:nvSpPr>
                <p:cNvPr id="142436" name="Oval 840"/>
                <p:cNvSpPr>
                  <a:spLocks noChangeArrowheads="1"/>
                </p:cNvSpPr>
                <p:nvPr/>
              </p:nvSpPr>
              <p:spPr bwMode="auto">
                <a:xfrm>
                  <a:off x="3044" y="4496"/>
                  <a:ext cx="1" cy="1"/>
                </a:xfrm>
                <a:prstGeom prst="ellipse">
                  <a:avLst/>
                </a:prstGeom>
                <a:solidFill>
                  <a:srgbClr val="FF00FF"/>
                </a:solidFill>
                <a:ln w="12700">
                  <a:noFill/>
                  <a:round/>
                  <a:headEnd/>
                  <a:tailEnd/>
                </a:ln>
              </p:spPr>
              <p:txBody>
                <a:bodyPr wrap="none" anchor="ctr"/>
                <a:lstStyle/>
                <a:p>
                  <a:endParaRPr lang="tr-TR"/>
                </a:p>
              </p:txBody>
            </p:sp>
          </p:grpSp>
          <p:grpSp>
            <p:nvGrpSpPr>
              <p:cNvPr id="142394" name="Group 841"/>
              <p:cNvGrpSpPr>
                <a:grpSpLocks/>
              </p:cNvGrpSpPr>
              <p:nvPr/>
            </p:nvGrpSpPr>
            <p:grpSpPr bwMode="auto">
              <a:xfrm>
                <a:off x="2999" y="4472"/>
                <a:ext cx="5" cy="4"/>
                <a:chOff x="2999" y="4472"/>
                <a:chExt cx="5" cy="4"/>
              </a:xfrm>
            </p:grpSpPr>
            <p:sp>
              <p:nvSpPr>
                <p:cNvPr id="142431" name="Oval 842"/>
                <p:cNvSpPr>
                  <a:spLocks noChangeArrowheads="1"/>
                </p:cNvSpPr>
                <p:nvPr/>
              </p:nvSpPr>
              <p:spPr bwMode="auto">
                <a:xfrm>
                  <a:off x="3000" y="4472"/>
                  <a:ext cx="4" cy="4"/>
                </a:xfrm>
                <a:prstGeom prst="ellipse">
                  <a:avLst/>
                </a:prstGeom>
                <a:solidFill>
                  <a:srgbClr val="200020"/>
                </a:solidFill>
                <a:ln w="12700">
                  <a:noFill/>
                  <a:round/>
                  <a:headEnd/>
                  <a:tailEnd/>
                </a:ln>
              </p:spPr>
              <p:txBody>
                <a:bodyPr wrap="none" anchor="ctr"/>
                <a:lstStyle/>
                <a:p>
                  <a:endParaRPr lang="tr-TR"/>
                </a:p>
              </p:txBody>
            </p:sp>
            <p:sp>
              <p:nvSpPr>
                <p:cNvPr id="142432" name="Oval 843"/>
                <p:cNvSpPr>
                  <a:spLocks noChangeArrowheads="1"/>
                </p:cNvSpPr>
                <p:nvPr/>
              </p:nvSpPr>
              <p:spPr bwMode="auto">
                <a:xfrm>
                  <a:off x="2999" y="4472"/>
                  <a:ext cx="5" cy="4"/>
                </a:xfrm>
                <a:prstGeom prst="ellipse">
                  <a:avLst/>
                </a:prstGeom>
                <a:solidFill>
                  <a:srgbClr val="A000A0"/>
                </a:solidFill>
                <a:ln w="12700">
                  <a:noFill/>
                  <a:round/>
                  <a:headEnd/>
                  <a:tailEnd/>
                </a:ln>
              </p:spPr>
              <p:txBody>
                <a:bodyPr wrap="none" anchor="ctr"/>
                <a:lstStyle/>
                <a:p>
                  <a:endParaRPr lang="tr-TR"/>
                </a:p>
              </p:txBody>
            </p:sp>
            <p:sp>
              <p:nvSpPr>
                <p:cNvPr id="142433" name="Oval 844"/>
                <p:cNvSpPr>
                  <a:spLocks noChangeArrowheads="1"/>
                </p:cNvSpPr>
                <p:nvPr/>
              </p:nvSpPr>
              <p:spPr bwMode="auto">
                <a:xfrm>
                  <a:off x="3001" y="4472"/>
                  <a:ext cx="1" cy="1"/>
                </a:xfrm>
                <a:prstGeom prst="ellipse">
                  <a:avLst/>
                </a:prstGeom>
                <a:solidFill>
                  <a:srgbClr val="FF00FF"/>
                </a:solidFill>
                <a:ln w="12700">
                  <a:noFill/>
                  <a:round/>
                  <a:headEnd/>
                  <a:tailEnd/>
                </a:ln>
              </p:spPr>
              <p:txBody>
                <a:bodyPr wrap="none" anchor="ctr"/>
                <a:lstStyle/>
                <a:p>
                  <a:endParaRPr lang="tr-TR"/>
                </a:p>
              </p:txBody>
            </p:sp>
          </p:grpSp>
          <p:grpSp>
            <p:nvGrpSpPr>
              <p:cNvPr id="142395" name="Group 845"/>
              <p:cNvGrpSpPr>
                <a:grpSpLocks/>
              </p:cNvGrpSpPr>
              <p:nvPr/>
            </p:nvGrpSpPr>
            <p:grpSpPr bwMode="auto">
              <a:xfrm>
                <a:off x="3009" y="4529"/>
                <a:ext cx="9" cy="10"/>
                <a:chOff x="3009" y="4529"/>
                <a:chExt cx="9" cy="10"/>
              </a:xfrm>
            </p:grpSpPr>
            <p:sp>
              <p:nvSpPr>
                <p:cNvPr id="142428" name="Oval 846"/>
                <p:cNvSpPr>
                  <a:spLocks noChangeArrowheads="1"/>
                </p:cNvSpPr>
                <p:nvPr/>
              </p:nvSpPr>
              <p:spPr bwMode="auto">
                <a:xfrm>
                  <a:off x="3011" y="4529"/>
                  <a:ext cx="7" cy="10"/>
                </a:xfrm>
                <a:prstGeom prst="ellipse">
                  <a:avLst/>
                </a:prstGeom>
                <a:solidFill>
                  <a:srgbClr val="200020"/>
                </a:solidFill>
                <a:ln w="12700">
                  <a:noFill/>
                  <a:round/>
                  <a:headEnd/>
                  <a:tailEnd/>
                </a:ln>
              </p:spPr>
              <p:txBody>
                <a:bodyPr wrap="none" anchor="ctr"/>
                <a:lstStyle/>
                <a:p>
                  <a:endParaRPr lang="tr-TR"/>
                </a:p>
              </p:txBody>
            </p:sp>
            <p:sp>
              <p:nvSpPr>
                <p:cNvPr id="142429" name="Oval 847"/>
                <p:cNvSpPr>
                  <a:spLocks noChangeArrowheads="1"/>
                </p:cNvSpPr>
                <p:nvPr/>
              </p:nvSpPr>
              <p:spPr bwMode="auto">
                <a:xfrm>
                  <a:off x="3009" y="4529"/>
                  <a:ext cx="9" cy="10"/>
                </a:xfrm>
                <a:prstGeom prst="ellipse">
                  <a:avLst/>
                </a:prstGeom>
                <a:solidFill>
                  <a:srgbClr val="A000A0"/>
                </a:solidFill>
                <a:ln w="12700">
                  <a:noFill/>
                  <a:round/>
                  <a:headEnd/>
                  <a:tailEnd/>
                </a:ln>
              </p:spPr>
              <p:txBody>
                <a:bodyPr wrap="none" anchor="ctr"/>
                <a:lstStyle/>
                <a:p>
                  <a:endParaRPr lang="tr-TR"/>
                </a:p>
              </p:txBody>
            </p:sp>
            <p:sp>
              <p:nvSpPr>
                <p:cNvPr id="142430" name="Oval 848"/>
                <p:cNvSpPr>
                  <a:spLocks noChangeArrowheads="1"/>
                </p:cNvSpPr>
                <p:nvPr/>
              </p:nvSpPr>
              <p:spPr bwMode="auto">
                <a:xfrm>
                  <a:off x="3014" y="4529"/>
                  <a:ext cx="1" cy="4"/>
                </a:xfrm>
                <a:prstGeom prst="ellipse">
                  <a:avLst/>
                </a:prstGeom>
                <a:solidFill>
                  <a:srgbClr val="FF00FF"/>
                </a:solidFill>
                <a:ln w="12700">
                  <a:noFill/>
                  <a:round/>
                  <a:headEnd/>
                  <a:tailEnd/>
                </a:ln>
              </p:spPr>
              <p:txBody>
                <a:bodyPr wrap="none" anchor="ctr"/>
                <a:lstStyle/>
                <a:p>
                  <a:endParaRPr lang="tr-TR"/>
                </a:p>
              </p:txBody>
            </p:sp>
          </p:grpSp>
          <p:grpSp>
            <p:nvGrpSpPr>
              <p:cNvPr id="142396" name="Group 849"/>
              <p:cNvGrpSpPr>
                <a:grpSpLocks/>
              </p:cNvGrpSpPr>
              <p:nvPr/>
            </p:nvGrpSpPr>
            <p:grpSpPr bwMode="auto">
              <a:xfrm>
                <a:off x="3092" y="4482"/>
                <a:ext cx="16" cy="13"/>
                <a:chOff x="3092" y="4482"/>
                <a:chExt cx="16" cy="13"/>
              </a:xfrm>
            </p:grpSpPr>
            <p:sp>
              <p:nvSpPr>
                <p:cNvPr id="142425" name="Oval 850"/>
                <p:cNvSpPr>
                  <a:spLocks noChangeArrowheads="1"/>
                </p:cNvSpPr>
                <p:nvPr/>
              </p:nvSpPr>
              <p:spPr bwMode="auto">
                <a:xfrm>
                  <a:off x="3094" y="4483"/>
                  <a:ext cx="14" cy="12"/>
                </a:xfrm>
                <a:prstGeom prst="ellipse">
                  <a:avLst/>
                </a:prstGeom>
                <a:solidFill>
                  <a:srgbClr val="200020"/>
                </a:solidFill>
                <a:ln w="12700">
                  <a:noFill/>
                  <a:round/>
                  <a:headEnd/>
                  <a:tailEnd/>
                </a:ln>
              </p:spPr>
              <p:txBody>
                <a:bodyPr wrap="none" anchor="ctr"/>
                <a:lstStyle/>
                <a:p>
                  <a:endParaRPr lang="tr-TR"/>
                </a:p>
              </p:txBody>
            </p:sp>
            <p:sp>
              <p:nvSpPr>
                <p:cNvPr id="142426" name="Oval 851"/>
                <p:cNvSpPr>
                  <a:spLocks noChangeArrowheads="1"/>
                </p:cNvSpPr>
                <p:nvPr/>
              </p:nvSpPr>
              <p:spPr bwMode="auto">
                <a:xfrm>
                  <a:off x="3092" y="4482"/>
                  <a:ext cx="16" cy="12"/>
                </a:xfrm>
                <a:prstGeom prst="ellipse">
                  <a:avLst/>
                </a:prstGeom>
                <a:solidFill>
                  <a:srgbClr val="A000A0"/>
                </a:solidFill>
                <a:ln w="12700">
                  <a:noFill/>
                  <a:round/>
                  <a:headEnd/>
                  <a:tailEnd/>
                </a:ln>
              </p:spPr>
              <p:txBody>
                <a:bodyPr wrap="none" anchor="ctr"/>
                <a:lstStyle/>
                <a:p>
                  <a:endParaRPr lang="tr-TR"/>
                </a:p>
              </p:txBody>
            </p:sp>
            <p:sp>
              <p:nvSpPr>
                <p:cNvPr id="142427" name="Oval 852"/>
                <p:cNvSpPr>
                  <a:spLocks noChangeArrowheads="1"/>
                </p:cNvSpPr>
                <p:nvPr/>
              </p:nvSpPr>
              <p:spPr bwMode="auto">
                <a:xfrm>
                  <a:off x="3097" y="4483"/>
                  <a:ext cx="4" cy="4"/>
                </a:xfrm>
                <a:prstGeom prst="ellipse">
                  <a:avLst/>
                </a:prstGeom>
                <a:solidFill>
                  <a:srgbClr val="FF00FF"/>
                </a:solidFill>
                <a:ln w="12700">
                  <a:noFill/>
                  <a:round/>
                  <a:headEnd/>
                  <a:tailEnd/>
                </a:ln>
              </p:spPr>
              <p:txBody>
                <a:bodyPr wrap="none" anchor="ctr"/>
                <a:lstStyle/>
                <a:p>
                  <a:endParaRPr lang="tr-TR"/>
                </a:p>
              </p:txBody>
            </p:sp>
          </p:grpSp>
          <p:grpSp>
            <p:nvGrpSpPr>
              <p:cNvPr id="142397" name="Group 853"/>
              <p:cNvGrpSpPr>
                <a:grpSpLocks/>
              </p:cNvGrpSpPr>
              <p:nvPr/>
            </p:nvGrpSpPr>
            <p:grpSpPr bwMode="auto">
              <a:xfrm>
                <a:off x="3077" y="4436"/>
                <a:ext cx="8" cy="8"/>
                <a:chOff x="3077" y="4436"/>
                <a:chExt cx="8" cy="8"/>
              </a:xfrm>
            </p:grpSpPr>
            <p:sp>
              <p:nvSpPr>
                <p:cNvPr id="142422" name="Oval 854"/>
                <p:cNvSpPr>
                  <a:spLocks noChangeArrowheads="1"/>
                </p:cNvSpPr>
                <p:nvPr/>
              </p:nvSpPr>
              <p:spPr bwMode="auto">
                <a:xfrm>
                  <a:off x="3078" y="4437"/>
                  <a:ext cx="7" cy="7"/>
                </a:xfrm>
                <a:prstGeom prst="ellipse">
                  <a:avLst/>
                </a:prstGeom>
                <a:solidFill>
                  <a:srgbClr val="200020"/>
                </a:solidFill>
                <a:ln w="12700">
                  <a:noFill/>
                  <a:round/>
                  <a:headEnd/>
                  <a:tailEnd/>
                </a:ln>
              </p:spPr>
              <p:txBody>
                <a:bodyPr wrap="none" anchor="ctr"/>
                <a:lstStyle/>
                <a:p>
                  <a:endParaRPr lang="tr-TR"/>
                </a:p>
              </p:txBody>
            </p:sp>
            <p:sp>
              <p:nvSpPr>
                <p:cNvPr id="142423" name="Oval 855"/>
                <p:cNvSpPr>
                  <a:spLocks noChangeArrowheads="1"/>
                </p:cNvSpPr>
                <p:nvPr/>
              </p:nvSpPr>
              <p:spPr bwMode="auto">
                <a:xfrm>
                  <a:off x="3077" y="4436"/>
                  <a:ext cx="8" cy="7"/>
                </a:xfrm>
                <a:prstGeom prst="ellipse">
                  <a:avLst/>
                </a:prstGeom>
                <a:solidFill>
                  <a:srgbClr val="A000A0"/>
                </a:solidFill>
                <a:ln w="12700">
                  <a:noFill/>
                  <a:round/>
                  <a:headEnd/>
                  <a:tailEnd/>
                </a:ln>
              </p:spPr>
              <p:txBody>
                <a:bodyPr wrap="none" anchor="ctr"/>
                <a:lstStyle/>
                <a:p>
                  <a:endParaRPr lang="tr-TR"/>
                </a:p>
              </p:txBody>
            </p:sp>
            <p:sp>
              <p:nvSpPr>
                <p:cNvPr id="142424" name="Oval 856"/>
                <p:cNvSpPr>
                  <a:spLocks noChangeArrowheads="1"/>
                </p:cNvSpPr>
                <p:nvPr/>
              </p:nvSpPr>
              <p:spPr bwMode="auto">
                <a:xfrm>
                  <a:off x="3080" y="4437"/>
                  <a:ext cx="1" cy="1"/>
                </a:xfrm>
                <a:prstGeom prst="ellipse">
                  <a:avLst/>
                </a:prstGeom>
                <a:solidFill>
                  <a:srgbClr val="FF00FF"/>
                </a:solidFill>
                <a:ln w="12700">
                  <a:noFill/>
                  <a:round/>
                  <a:headEnd/>
                  <a:tailEnd/>
                </a:ln>
              </p:spPr>
              <p:txBody>
                <a:bodyPr wrap="none" anchor="ctr"/>
                <a:lstStyle/>
                <a:p>
                  <a:endParaRPr lang="tr-TR"/>
                </a:p>
              </p:txBody>
            </p:sp>
          </p:grpSp>
          <p:grpSp>
            <p:nvGrpSpPr>
              <p:cNvPr id="142398" name="Group 857"/>
              <p:cNvGrpSpPr>
                <a:grpSpLocks/>
              </p:cNvGrpSpPr>
              <p:nvPr/>
            </p:nvGrpSpPr>
            <p:grpSpPr bwMode="auto">
              <a:xfrm>
                <a:off x="3125" y="4548"/>
                <a:ext cx="18" cy="13"/>
                <a:chOff x="3125" y="4548"/>
                <a:chExt cx="18" cy="13"/>
              </a:xfrm>
            </p:grpSpPr>
            <p:sp>
              <p:nvSpPr>
                <p:cNvPr id="142419" name="Oval 858"/>
                <p:cNvSpPr>
                  <a:spLocks noChangeArrowheads="1"/>
                </p:cNvSpPr>
                <p:nvPr/>
              </p:nvSpPr>
              <p:spPr bwMode="auto">
                <a:xfrm>
                  <a:off x="3126" y="4549"/>
                  <a:ext cx="17" cy="12"/>
                </a:xfrm>
                <a:prstGeom prst="ellipse">
                  <a:avLst/>
                </a:prstGeom>
                <a:solidFill>
                  <a:srgbClr val="200020"/>
                </a:solidFill>
                <a:ln w="12700">
                  <a:noFill/>
                  <a:round/>
                  <a:headEnd/>
                  <a:tailEnd/>
                </a:ln>
              </p:spPr>
              <p:txBody>
                <a:bodyPr wrap="none" anchor="ctr"/>
                <a:lstStyle/>
                <a:p>
                  <a:endParaRPr lang="tr-TR"/>
                </a:p>
              </p:txBody>
            </p:sp>
            <p:sp>
              <p:nvSpPr>
                <p:cNvPr id="142420" name="Oval 859"/>
                <p:cNvSpPr>
                  <a:spLocks noChangeArrowheads="1"/>
                </p:cNvSpPr>
                <p:nvPr/>
              </p:nvSpPr>
              <p:spPr bwMode="auto">
                <a:xfrm>
                  <a:off x="3125" y="4548"/>
                  <a:ext cx="18" cy="11"/>
                </a:xfrm>
                <a:prstGeom prst="ellipse">
                  <a:avLst/>
                </a:prstGeom>
                <a:solidFill>
                  <a:srgbClr val="A000A0"/>
                </a:solidFill>
                <a:ln w="12700">
                  <a:noFill/>
                  <a:round/>
                  <a:headEnd/>
                  <a:tailEnd/>
                </a:ln>
              </p:spPr>
              <p:txBody>
                <a:bodyPr wrap="none" anchor="ctr"/>
                <a:lstStyle/>
                <a:p>
                  <a:endParaRPr lang="tr-TR"/>
                </a:p>
              </p:txBody>
            </p:sp>
            <p:sp>
              <p:nvSpPr>
                <p:cNvPr id="142421" name="Oval 860"/>
                <p:cNvSpPr>
                  <a:spLocks noChangeArrowheads="1"/>
                </p:cNvSpPr>
                <p:nvPr/>
              </p:nvSpPr>
              <p:spPr bwMode="auto">
                <a:xfrm>
                  <a:off x="3130" y="4549"/>
                  <a:ext cx="4" cy="2"/>
                </a:xfrm>
                <a:prstGeom prst="ellipse">
                  <a:avLst/>
                </a:prstGeom>
                <a:solidFill>
                  <a:srgbClr val="FF00FF"/>
                </a:solidFill>
                <a:ln w="12700">
                  <a:noFill/>
                  <a:round/>
                  <a:headEnd/>
                  <a:tailEnd/>
                </a:ln>
              </p:spPr>
              <p:txBody>
                <a:bodyPr wrap="none" anchor="ctr"/>
                <a:lstStyle/>
                <a:p>
                  <a:endParaRPr lang="tr-TR"/>
                </a:p>
              </p:txBody>
            </p:sp>
          </p:grpSp>
          <p:grpSp>
            <p:nvGrpSpPr>
              <p:cNvPr id="142399" name="Group 861"/>
              <p:cNvGrpSpPr>
                <a:grpSpLocks/>
              </p:cNvGrpSpPr>
              <p:nvPr/>
            </p:nvGrpSpPr>
            <p:grpSpPr bwMode="auto">
              <a:xfrm>
                <a:off x="2915" y="4416"/>
                <a:ext cx="6" cy="8"/>
                <a:chOff x="2915" y="4416"/>
                <a:chExt cx="6" cy="8"/>
              </a:xfrm>
            </p:grpSpPr>
            <p:sp>
              <p:nvSpPr>
                <p:cNvPr id="142416" name="Oval 862"/>
                <p:cNvSpPr>
                  <a:spLocks noChangeArrowheads="1"/>
                </p:cNvSpPr>
                <p:nvPr/>
              </p:nvSpPr>
              <p:spPr bwMode="auto">
                <a:xfrm>
                  <a:off x="2915" y="4417"/>
                  <a:ext cx="6" cy="7"/>
                </a:xfrm>
                <a:prstGeom prst="ellipse">
                  <a:avLst/>
                </a:prstGeom>
                <a:solidFill>
                  <a:srgbClr val="200020"/>
                </a:solidFill>
                <a:ln w="12700">
                  <a:noFill/>
                  <a:round/>
                  <a:headEnd/>
                  <a:tailEnd/>
                </a:ln>
              </p:spPr>
              <p:txBody>
                <a:bodyPr wrap="none" anchor="ctr"/>
                <a:lstStyle/>
                <a:p>
                  <a:endParaRPr lang="tr-TR"/>
                </a:p>
              </p:txBody>
            </p:sp>
            <p:sp>
              <p:nvSpPr>
                <p:cNvPr id="142417" name="Oval 863"/>
                <p:cNvSpPr>
                  <a:spLocks noChangeArrowheads="1"/>
                </p:cNvSpPr>
                <p:nvPr/>
              </p:nvSpPr>
              <p:spPr bwMode="auto">
                <a:xfrm>
                  <a:off x="2915" y="4416"/>
                  <a:ext cx="5" cy="7"/>
                </a:xfrm>
                <a:prstGeom prst="ellipse">
                  <a:avLst/>
                </a:prstGeom>
                <a:solidFill>
                  <a:srgbClr val="A000A0"/>
                </a:solidFill>
                <a:ln w="12700">
                  <a:noFill/>
                  <a:round/>
                  <a:headEnd/>
                  <a:tailEnd/>
                </a:ln>
              </p:spPr>
              <p:txBody>
                <a:bodyPr wrap="none" anchor="ctr"/>
                <a:lstStyle/>
                <a:p>
                  <a:endParaRPr lang="tr-TR"/>
                </a:p>
              </p:txBody>
            </p:sp>
            <p:sp>
              <p:nvSpPr>
                <p:cNvPr id="142418" name="Oval 864"/>
                <p:cNvSpPr>
                  <a:spLocks noChangeArrowheads="1"/>
                </p:cNvSpPr>
                <p:nvPr/>
              </p:nvSpPr>
              <p:spPr bwMode="auto">
                <a:xfrm>
                  <a:off x="2917" y="4417"/>
                  <a:ext cx="1" cy="1"/>
                </a:xfrm>
                <a:prstGeom prst="ellipse">
                  <a:avLst/>
                </a:prstGeom>
                <a:solidFill>
                  <a:srgbClr val="FF00FF"/>
                </a:solidFill>
                <a:ln w="12700">
                  <a:noFill/>
                  <a:round/>
                  <a:headEnd/>
                  <a:tailEnd/>
                </a:ln>
              </p:spPr>
              <p:txBody>
                <a:bodyPr wrap="none" anchor="ctr"/>
                <a:lstStyle/>
                <a:p>
                  <a:endParaRPr lang="tr-TR"/>
                </a:p>
              </p:txBody>
            </p:sp>
          </p:grpSp>
          <p:grpSp>
            <p:nvGrpSpPr>
              <p:cNvPr id="143106" name="Group 865"/>
              <p:cNvGrpSpPr>
                <a:grpSpLocks/>
              </p:cNvGrpSpPr>
              <p:nvPr/>
            </p:nvGrpSpPr>
            <p:grpSpPr bwMode="auto">
              <a:xfrm>
                <a:off x="2912" y="4386"/>
                <a:ext cx="12" cy="12"/>
                <a:chOff x="2912" y="4386"/>
                <a:chExt cx="12" cy="12"/>
              </a:xfrm>
            </p:grpSpPr>
            <p:sp>
              <p:nvSpPr>
                <p:cNvPr id="142413" name="Oval 866"/>
                <p:cNvSpPr>
                  <a:spLocks noChangeArrowheads="1"/>
                </p:cNvSpPr>
                <p:nvPr/>
              </p:nvSpPr>
              <p:spPr bwMode="auto">
                <a:xfrm>
                  <a:off x="2913" y="4387"/>
                  <a:ext cx="11" cy="11"/>
                </a:xfrm>
                <a:prstGeom prst="ellipse">
                  <a:avLst/>
                </a:prstGeom>
                <a:solidFill>
                  <a:srgbClr val="200020"/>
                </a:solidFill>
                <a:ln w="12700">
                  <a:noFill/>
                  <a:round/>
                  <a:headEnd/>
                  <a:tailEnd/>
                </a:ln>
              </p:spPr>
              <p:txBody>
                <a:bodyPr wrap="none" anchor="ctr"/>
                <a:lstStyle/>
                <a:p>
                  <a:endParaRPr lang="tr-TR"/>
                </a:p>
              </p:txBody>
            </p:sp>
            <p:sp>
              <p:nvSpPr>
                <p:cNvPr id="142414" name="Oval 867"/>
                <p:cNvSpPr>
                  <a:spLocks noChangeArrowheads="1"/>
                </p:cNvSpPr>
                <p:nvPr/>
              </p:nvSpPr>
              <p:spPr bwMode="auto">
                <a:xfrm>
                  <a:off x="2912" y="4386"/>
                  <a:ext cx="11" cy="11"/>
                </a:xfrm>
                <a:prstGeom prst="ellipse">
                  <a:avLst/>
                </a:prstGeom>
                <a:solidFill>
                  <a:srgbClr val="A000A0"/>
                </a:solidFill>
                <a:ln w="12700">
                  <a:noFill/>
                  <a:round/>
                  <a:headEnd/>
                  <a:tailEnd/>
                </a:ln>
              </p:spPr>
              <p:txBody>
                <a:bodyPr wrap="none" anchor="ctr"/>
                <a:lstStyle/>
                <a:p>
                  <a:endParaRPr lang="tr-TR"/>
                </a:p>
              </p:txBody>
            </p:sp>
            <p:sp>
              <p:nvSpPr>
                <p:cNvPr id="142415" name="Oval 868"/>
                <p:cNvSpPr>
                  <a:spLocks noChangeArrowheads="1"/>
                </p:cNvSpPr>
                <p:nvPr/>
              </p:nvSpPr>
              <p:spPr bwMode="auto">
                <a:xfrm>
                  <a:off x="2917" y="4387"/>
                  <a:ext cx="1" cy="4"/>
                </a:xfrm>
                <a:prstGeom prst="ellipse">
                  <a:avLst/>
                </a:prstGeom>
                <a:solidFill>
                  <a:srgbClr val="FF00FF"/>
                </a:solidFill>
                <a:ln w="12700">
                  <a:noFill/>
                  <a:round/>
                  <a:headEnd/>
                  <a:tailEnd/>
                </a:ln>
              </p:spPr>
              <p:txBody>
                <a:bodyPr wrap="none" anchor="ctr"/>
                <a:lstStyle/>
                <a:p>
                  <a:endParaRPr lang="tr-TR"/>
                </a:p>
              </p:txBody>
            </p:sp>
          </p:grpSp>
          <p:grpSp>
            <p:nvGrpSpPr>
              <p:cNvPr id="143107" name="Group 869"/>
              <p:cNvGrpSpPr>
                <a:grpSpLocks/>
              </p:cNvGrpSpPr>
              <p:nvPr/>
            </p:nvGrpSpPr>
            <p:grpSpPr bwMode="auto">
              <a:xfrm>
                <a:off x="2893" y="4366"/>
                <a:ext cx="5" cy="6"/>
                <a:chOff x="2893" y="4366"/>
                <a:chExt cx="5" cy="6"/>
              </a:xfrm>
            </p:grpSpPr>
            <p:sp>
              <p:nvSpPr>
                <p:cNvPr id="142410" name="Oval 870"/>
                <p:cNvSpPr>
                  <a:spLocks noChangeArrowheads="1"/>
                </p:cNvSpPr>
                <p:nvPr/>
              </p:nvSpPr>
              <p:spPr bwMode="auto">
                <a:xfrm>
                  <a:off x="2894" y="4366"/>
                  <a:ext cx="4" cy="6"/>
                </a:xfrm>
                <a:prstGeom prst="ellipse">
                  <a:avLst/>
                </a:prstGeom>
                <a:solidFill>
                  <a:srgbClr val="200020"/>
                </a:solidFill>
                <a:ln w="12700">
                  <a:noFill/>
                  <a:round/>
                  <a:headEnd/>
                  <a:tailEnd/>
                </a:ln>
              </p:spPr>
              <p:txBody>
                <a:bodyPr wrap="none" anchor="ctr"/>
                <a:lstStyle/>
                <a:p>
                  <a:endParaRPr lang="tr-TR"/>
                </a:p>
              </p:txBody>
            </p:sp>
            <p:sp>
              <p:nvSpPr>
                <p:cNvPr id="142411" name="Oval 871"/>
                <p:cNvSpPr>
                  <a:spLocks noChangeArrowheads="1"/>
                </p:cNvSpPr>
                <p:nvPr/>
              </p:nvSpPr>
              <p:spPr bwMode="auto">
                <a:xfrm>
                  <a:off x="2893" y="4366"/>
                  <a:ext cx="5" cy="5"/>
                </a:xfrm>
                <a:prstGeom prst="ellipse">
                  <a:avLst/>
                </a:prstGeom>
                <a:solidFill>
                  <a:srgbClr val="A000A0"/>
                </a:solidFill>
                <a:ln w="12700">
                  <a:noFill/>
                  <a:round/>
                  <a:headEnd/>
                  <a:tailEnd/>
                </a:ln>
              </p:spPr>
              <p:txBody>
                <a:bodyPr wrap="none" anchor="ctr"/>
                <a:lstStyle/>
                <a:p>
                  <a:endParaRPr lang="tr-TR"/>
                </a:p>
              </p:txBody>
            </p:sp>
            <p:sp>
              <p:nvSpPr>
                <p:cNvPr id="142412" name="Oval 872"/>
                <p:cNvSpPr>
                  <a:spLocks noChangeArrowheads="1"/>
                </p:cNvSpPr>
                <p:nvPr/>
              </p:nvSpPr>
              <p:spPr bwMode="auto">
                <a:xfrm>
                  <a:off x="2894" y="4366"/>
                  <a:ext cx="2" cy="1"/>
                </a:xfrm>
                <a:prstGeom prst="ellipse">
                  <a:avLst/>
                </a:prstGeom>
                <a:solidFill>
                  <a:srgbClr val="FF00FF"/>
                </a:solidFill>
                <a:ln w="12700">
                  <a:noFill/>
                  <a:round/>
                  <a:headEnd/>
                  <a:tailEnd/>
                </a:ln>
              </p:spPr>
              <p:txBody>
                <a:bodyPr wrap="none" anchor="ctr"/>
                <a:lstStyle/>
                <a:p>
                  <a:endParaRPr lang="tr-TR"/>
                </a:p>
              </p:txBody>
            </p:sp>
          </p:grpSp>
          <p:grpSp>
            <p:nvGrpSpPr>
              <p:cNvPr id="143109" name="Group 873"/>
              <p:cNvGrpSpPr>
                <a:grpSpLocks/>
              </p:cNvGrpSpPr>
              <p:nvPr/>
            </p:nvGrpSpPr>
            <p:grpSpPr bwMode="auto">
              <a:xfrm>
                <a:off x="2927" y="4327"/>
                <a:ext cx="10" cy="3"/>
                <a:chOff x="2927" y="4327"/>
                <a:chExt cx="10" cy="3"/>
              </a:xfrm>
            </p:grpSpPr>
            <p:sp>
              <p:nvSpPr>
                <p:cNvPr id="142407" name="Oval 874"/>
                <p:cNvSpPr>
                  <a:spLocks noChangeArrowheads="1"/>
                </p:cNvSpPr>
                <p:nvPr/>
              </p:nvSpPr>
              <p:spPr bwMode="auto">
                <a:xfrm>
                  <a:off x="2929" y="4327"/>
                  <a:ext cx="8" cy="3"/>
                </a:xfrm>
                <a:prstGeom prst="ellipse">
                  <a:avLst/>
                </a:prstGeom>
                <a:solidFill>
                  <a:srgbClr val="200020"/>
                </a:solidFill>
                <a:ln w="12700">
                  <a:noFill/>
                  <a:round/>
                  <a:headEnd/>
                  <a:tailEnd/>
                </a:ln>
              </p:spPr>
              <p:txBody>
                <a:bodyPr wrap="none" anchor="ctr"/>
                <a:lstStyle/>
                <a:p>
                  <a:endParaRPr lang="tr-TR"/>
                </a:p>
              </p:txBody>
            </p:sp>
            <p:sp>
              <p:nvSpPr>
                <p:cNvPr id="142408" name="Oval 875"/>
                <p:cNvSpPr>
                  <a:spLocks noChangeArrowheads="1"/>
                </p:cNvSpPr>
                <p:nvPr/>
              </p:nvSpPr>
              <p:spPr bwMode="auto">
                <a:xfrm>
                  <a:off x="2927" y="4327"/>
                  <a:ext cx="10" cy="2"/>
                </a:xfrm>
                <a:prstGeom prst="ellipse">
                  <a:avLst/>
                </a:prstGeom>
                <a:solidFill>
                  <a:srgbClr val="A000A0"/>
                </a:solidFill>
                <a:ln w="12700">
                  <a:noFill/>
                  <a:round/>
                  <a:headEnd/>
                  <a:tailEnd/>
                </a:ln>
              </p:spPr>
              <p:txBody>
                <a:bodyPr wrap="none" anchor="ctr"/>
                <a:lstStyle/>
                <a:p>
                  <a:endParaRPr lang="tr-TR"/>
                </a:p>
              </p:txBody>
            </p:sp>
            <p:sp>
              <p:nvSpPr>
                <p:cNvPr id="142409" name="Oval 876"/>
                <p:cNvSpPr>
                  <a:spLocks noChangeArrowheads="1"/>
                </p:cNvSpPr>
                <p:nvPr/>
              </p:nvSpPr>
              <p:spPr bwMode="auto">
                <a:xfrm>
                  <a:off x="2932" y="4327"/>
                  <a:ext cx="1" cy="1"/>
                </a:xfrm>
                <a:prstGeom prst="ellipse">
                  <a:avLst/>
                </a:prstGeom>
                <a:solidFill>
                  <a:srgbClr val="FF00FF"/>
                </a:solidFill>
                <a:ln w="12700">
                  <a:noFill/>
                  <a:round/>
                  <a:headEnd/>
                  <a:tailEnd/>
                </a:ln>
              </p:spPr>
              <p:txBody>
                <a:bodyPr wrap="none" anchor="ctr"/>
                <a:lstStyle/>
                <a:p>
                  <a:endParaRPr lang="tr-TR"/>
                </a:p>
              </p:txBody>
            </p:sp>
          </p:grpSp>
          <p:grpSp>
            <p:nvGrpSpPr>
              <p:cNvPr id="143115" name="Group 877"/>
              <p:cNvGrpSpPr>
                <a:grpSpLocks/>
              </p:cNvGrpSpPr>
              <p:nvPr/>
            </p:nvGrpSpPr>
            <p:grpSpPr bwMode="auto">
              <a:xfrm>
                <a:off x="2997" y="4328"/>
                <a:ext cx="17" cy="7"/>
                <a:chOff x="2997" y="4328"/>
                <a:chExt cx="17" cy="7"/>
              </a:xfrm>
            </p:grpSpPr>
            <p:sp>
              <p:nvSpPr>
                <p:cNvPr id="142404" name="Oval 878"/>
                <p:cNvSpPr>
                  <a:spLocks noChangeArrowheads="1"/>
                </p:cNvSpPr>
                <p:nvPr/>
              </p:nvSpPr>
              <p:spPr bwMode="auto">
                <a:xfrm>
                  <a:off x="2999" y="4329"/>
                  <a:ext cx="15" cy="6"/>
                </a:xfrm>
                <a:prstGeom prst="ellipse">
                  <a:avLst/>
                </a:prstGeom>
                <a:solidFill>
                  <a:srgbClr val="200020"/>
                </a:solidFill>
                <a:ln w="12700">
                  <a:noFill/>
                  <a:round/>
                  <a:headEnd/>
                  <a:tailEnd/>
                </a:ln>
              </p:spPr>
              <p:txBody>
                <a:bodyPr wrap="none" anchor="ctr"/>
                <a:lstStyle/>
                <a:p>
                  <a:endParaRPr lang="tr-TR"/>
                </a:p>
              </p:txBody>
            </p:sp>
            <p:sp>
              <p:nvSpPr>
                <p:cNvPr id="142405" name="Oval 879"/>
                <p:cNvSpPr>
                  <a:spLocks noChangeArrowheads="1"/>
                </p:cNvSpPr>
                <p:nvPr/>
              </p:nvSpPr>
              <p:spPr bwMode="auto">
                <a:xfrm>
                  <a:off x="2997" y="4328"/>
                  <a:ext cx="17" cy="6"/>
                </a:xfrm>
                <a:prstGeom prst="ellipse">
                  <a:avLst/>
                </a:prstGeom>
                <a:solidFill>
                  <a:srgbClr val="A000A0"/>
                </a:solidFill>
                <a:ln w="12700">
                  <a:noFill/>
                  <a:round/>
                  <a:headEnd/>
                  <a:tailEnd/>
                </a:ln>
              </p:spPr>
              <p:txBody>
                <a:bodyPr wrap="none" anchor="ctr"/>
                <a:lstStyle/>
                <a:p>
                  <a:endParaRPr lang="tr-TR"/>
                </a:p>
              </p:txBody>
            </p:sp>
            <p:sp>
              <p:nvSpPr>
                <p:cNvPr id="142406" name="Oval 880"/>
                <p:cNvSpPr>
                  <a:spLocks noChangeArrowheads="1"/>
                </p:cNvSpPr>
                <p:nvPr/>
              </p:nvSpPr>
              <p:spPr bwMode="auto">
                <a:xfrm>
                  <a:off x="3003" y="4329"/>
                  <a:ext cx="3" cy="1"/>
                </a:xfrm>
                <a:prstGeom prst="ellipse">
                  <a:avLst/>
                </a:prstGeom>
                <a:solidFill>
                  <a:srgbClr val="FF00FF"/>
                </a:solidFill>
                <a:ln w="12700">
                  <a:noFill/>
                  <a:round/>
                  <a:headEnd/>
                  <a:tailEnd/>
                </a:ln>
              </p:spPr>
              <p:txBody>
                <a:bodyPr wrap="none" anchor="ctr"/>
                <a:lstStyle/>
                <a:p>
                  <a:endParaRPr lang="tr-TR"/>
                </a:p>
              </p:txBody>
            </p:sp>
          </p:grpSp>
          <p:grpSp>
            <p:nvGrpSpPr>
              <p:cNvPr id="143117" name="Group 881"/>
              <p:cNvGrpSpPr>
                <a:grpSpLocks/>
              </p:cNvGrpSpPr>
              <p:nvPr/>
            </p:nvGrpSpPr>
            <p:grpSpPr bwMode="auto">
              <a:xfrm>
                <a:off x="3144" y="4380"/>
                <a:ext cx="19" cy="11"/>
                <a:chOff x="3144" y="4380"/>
                <a:chExt cx="19" cy="11"/>
              </a:xfrm>
            </p:grpSpPr>
            <p:sp>
              <p:nvSpPr>
                <p:cNvPr id="142401" name="Oval 882"/>
                <p:cNvSpPr>
                  <a:spLocks noChangeArrowheads="1"/>
                </p:cNvSpPr>
                <p:nvPr/>
              </p:nvSpPr>
              <p:spPr bwMode="auto">
                <a:xfrm>
                  <a:off x="3144" y="4380"/>
                  <a:ext cx="19" cy="11"/>
                </a:xfrm>
                <a:prstGeom prst="ellipse">
                  <a:avLst/>
                </a:prstGeom>
                <a:solidFill>
                  <a:srgbClr val="200020"/>
                </a:solidFill>
                <a:ln w="12700">
                  <a:noFill/>
                  <a:round/>
                  <a:headEnd/>
                  <a:tailEnd/>
                </a:ln>
              </p:spPr>
              <p:txBody>
                <a:bodyPr wrap="none" anchor="ctr"/>
                <a:lstStyle/>
                <a:p>
                  <a:endParaRPr lang="tr-TR"/>
                </a:p>
              </p:txBody>
            </p:sp>
            <p:sp>
              <p:nvSpPr>
                <p:cNvPr id="142402" name="Oval 883"/>
                <p:cNvSpPr>
                  <a:spLocks noChangeArrowheads="1"/>
                </p:cNvSpPr>
                <p:nvPr/>
              </p:nvSpPr>
              <p:spPr bwMode="auto">
                <a:xfrm>
                  <a:off x="3144" y="4380"/>
                  <a:ext cx="18" cy="11"/>
                </a:xfrm>
                <a:prstGeom prst="ellipse">
                  <a:avLst/>
                </a:prstGeom>
                <a:solidFill>
                  <a:srgbClr val="A000A0"/>
                </a:solidFill>
                <a:ln w="12700">
                  <a:noFill/>
                  <a:round/>
                  <a:headEnd/>
                  <a:tailEnd/>
                </a:ln>
              </p:spPr>
              <p:txBody>
                <a:bodyPr wrap="none" anchor="ctr"/>
                <a:lstStyle/>
                <a:p>
                  <a:endParaRPr lang="tr-TR"/>
                </a:p>
              </p:txBody>
            </p:sp>
            <p:sp>
              <p:nvSpPr>
                <p:cNvPr id="142403" name="Oval 884"/>
                <p:cNvSpPr>
                  <a:spLocks noChangeArrowheads="1"/>
                </p:cNvSpPr>
                <p:nvPr/>
              </p:nvSpPr>
              <p:spPr bwMode="auto">
                <a:xfrm>
                  <a:off x="3149" y="4380"/>
                  <a:ext cx="5" cy="3"/>
                </a:xfrm>
                <a:prstGeom prst="ellipse">
                  <a:avLst/>
                </a:prstGeom>
                <a:solidFill>
                  <a:srgbClr val="FF00FF"/>
                </a:solidFill>
                <a:ln w="12700">
                  <a:noFill/>
                  <a:round/>
                  <a:headEnd/>
                  <a:tailEnd/>
                </a:ln>
              </p:spPr>
              <p:txBody>
                <a:bodyPr wrap="none" anchor="ctr"/>
                <a:lstStyle/>
                <a:p>
                  <a:endParaRPr lang="tr-TR"/>
                </a:p>
              </p:txBody>
            </p:sp>
          </p:grpSp>
        </p:grpSp>
      </p:grpSp>
      <p:sp>
        <p:nvSpPr>
          <p:cNvPr id="142356" name="Rectangle 885"/>
          <p:cNvSpPr>
            <a:spLocks noChangeArrowheads="1"/>
          </p:cNvSpPr>
          <p:nvPr/>
        </p:nvSpPr>
        <p:spPr bwMode="auto">
          <a:xfrm>
            <a:off x="685800" y="1752600"/>
            <a:ext cx="2894013" cy="741363"/>
          </a:xfrm>
          <a:prstGeom prst="rect">
            <a:avLst/>
          </a:prstGeom>
          <a:noFill/>
          <a:ln w="12700">
            <a:noFill/>
            <a:miter lim="800000"/>
            <a:headEnd/>
            <a:tailEnd/>
          </a:ln>
        </p:spPr>
        <p:txBody>
          <a:bodyPr lIns="81204" tIns="39889" rIns="81204" bIns="39889">
            <a:spAutoFit/>
          </a:bodyPr>
          <a:lstStyle/>
          <a:p>
            <a:pPr defTabSz="820738" eaLnBrk="0" hangingPunct="0">
              <a:lnSpc>
                <a:spcPct val="90000"/>
              </a:lnSpc>
            </a:pPr>
            <a:r>
              <a:rPr lang="tr-TR" sz="1600" b="1">
                <a:solidFill>
                  <a:srgbClr val="000000"/>
                </a:solidFill>
              </a:rPr>
              <a:t>Ülkeler</a:t>
            </a:r>
            <a:r>
              <a:rPr lang="en-US" sz="1600" b="1">
                <a:solidFill>
                  <a:srgbClr val="000000"/>
                </a:solidFill>
              </a:rPr>
              <a:t>,  </a:t>
            </a:r>
          </a:p>
          <a:p>
            <a:pPr defTabSz="820738" eaLnBrk="0" hangingPunct="0">
              <a:lnSpc>
                <a:spcPct val="90000"/>
              </a:lnSpc>
            </a:pPr>
            <a:r>
              <a:rPr lang="tr-TR" sz="1600" b="1">
                <a:solidFill>
                  <a:srgbClr val="000000"/>
                </a:solidFill>
              </a:rPr>
              <a:t>bölgeler</a:t>
            </a:r>
            <a:r>
              <a:rPr lang="en-US" sz="1600" b="1">
                <a:solidFill>
                  <a:srgbClr val="000000"/>
                </a:solidFill>
              </a:rPr>
              <a:t> </a:t>
            </a:r>
            <a:r>
              <a:rPr lang="tr-TR" sz="1600" b="1">
                <a:solidFill>
                  <a:srgbClr val="000000"/>
                </a:solidFill>
              </a:rPr>
              <a:t>ya da</a:t>
            </a:r>
            <a:r>
              <a:rPr lang="en-US" sz="1600" b="1">
                <a:solidFill>
                  <a:srgbClr val="000000"/>
                </a:solidFill>
              </a:rPr>
              <a:t> </a:t>
            </a:r>
            <a:r>
              <a:rPr lang="tr-TR" sz="1600" b="1">
                <a:solidFill>
                  <a:srgbClr val="000000"/>
                </a:solidFill>
              </a:rPr>
              <a:t>şehirler</a:t>
            </a:r>
            <a:endParaRPr lang="en-US" sz="1600" b="1">
              <a:solidFill>
                <a:srgbClr val="000000"/>
              </a:solidFill>
            </a:endParaRPr>
          </a:p>
          <a:p>
            <a:pPr defTabSz="820738" eaLnBrk="0" latinLnBrk="1" hangingPunct="0">
              <a:lnSpc>
                <a:spcPct val="90000"/>
              </a:lnSpc>
            </a:pPr>
            <a:endParaRPr lang="en-US" sz="1600" b="1">
              <a:solidFill>
                <a:srgbClr val="000000"/>
              </a:solidFill>
            </a:endParaRPr>
          </a:p>
        </p:txBody>
      </p:sp>
      <p:sp>
        <p:nvSpPr>
          <p:cNvPr id="56341" name="Rectangle 886"/>
          <p:cNvSpPr>
            <a:spLocks noGrp="1" noChangeArrowheads="1"/>
          </p:cNvSpPr>
          <p:nvPr>
            <p:ph type="title"/>
          </p:nvPr>
        </p:nvSpPr>
        <p:spPr>
          <a:xfrm>
            <a:off x="428596" y="-285776"/>
            <a:ext cx="8229600" cy="1219200"/>
          </a:xfrm>
        </p:spPr>
        <p:txBody>
          <a:bodyPr/>
          <a:lstStyle/>
          <a:p>
            <a:pPr eaLnBrk="1" hangingPunct="1">
              <a:defRPr/>
            </a:pPr>
            <a:r>
              <a:rPr lang="tr-TR" sz="3200" b="1" dirty="0" smtClean="0">
                <a:solidFill>
                  <a:srgbClr val="CC0000"/>
                </a:solidFill>
              </a:rPr>
              <a:t>Tüketici Pazarlarında Bölümleme</a:t>
            </a:r>
          </a:p>
        </p:txBody>
      </p:sp>
    </p:spTree>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normAutofit fontScale="90000"/>
          </a:bodyPr>
          <a:lstStyle/>
          <a:p>
            <a:pPr eaLnBrk="1" hangingPunct="1">
              <a:defRPr/>
            </a:pPr>
            <a:r>
              <a:rPr lang="es-ES" sz="4000"/>
              <a:t>HEDEF PAZAR SEÇME  POLİTİKALARI</a:t>
            </a:r>
            <a:endParaRPr lang="tr-TR" sz="4000"/>
          </a:p>
        </p:txBody>
      </p:sp>
      <p:sp>
        <p:nvSpPr>
          <p:cNvPr id="304131" name="Rectangle 3"/>
          <p:cNvSpPr>
            <a:spLocks noGrp="1" noChangeArrowheads="1"/>
          </p:cNvSpPr>
          <p:nvPr>
            <p:ph type="body" idx="1"/>
          </p:nvPr>
        </p:nvSpPr>
        <p:spPr/>
        <p:txBody>
          <a:bodyPr/>
          <a:lstStyle/>
          <a:p>
            <a:pPr eaLnBrk="1" hangingPunct="1">
              <a:buFont typeface="Wingdings" pitchFamily="2" charset="2"/>
              <a:buNone/>
              <a:defRPr/>
            </a:pPr>
            <a:r>
              <a:rPr lang="tr-TR" b="1"/>
              <a:t>	</a:t>
            </a:r>
            <a:r>
              <a:rPr lang="es-ES" b="1"/>
              <a:t>1.2.1.Farlılaştırılmamış (Tüm Pazar) Pazarlama Politikası</a:t>
            </a:r>
          </a:p>
          <a:p>
            <a:pPr eaLnBrk="1" hangingPunct="1">
              <a:buFont typeface="Wingdings" pitchFamily="2" charset="2"/>
              <a:buNone/>
              <a:defRPr/>
            </a:pPr>
            <a:r>
              <a:rPr lang="tr-TR" b="1"/>
              <a:t>	</a:t>
            </a:r>
            <a:r>
              <a:rPr lang="es-ES" b="1"/>
              <a:t>1.2.2. Farklılaştırılmış (Çok Pazar) Pazarlama Politikası</a:t>
            </a:r>
          </a:p>
          <a:p>
            <a:pPr eaLnBrk="1" hangingPunct="1">
              <a:buFont typeface="Wingdings" pitchFamily="2" charset="2"/>
              <a:buNone/>
              <a:defRPr/>
            </a:pPr>
            <a:r>
              <a:rPr lang="tr-TR" b="1"/>
              <a:t>	</a:t>
            </a:r>
            <a:r>
              <a:rPr lang="es-ES" b="1"/>
              <a:t>1.2.3.Yoğunlaştırılmış (Tek Pazar) Pazarlama Politikası</a:t>
            </a:r>
          </a:p>
          <a:p>
            <a:pPr eaLnBrk="1" hangingPunct="1">
              <a:buFont typeface="Wingdings" pitchFamily="2" charset="2"/>
              <a:buNone/>
              <a:defRPr/>
            </a:pPr>
            <a:r>
              <a:rPr lang="tr-TR" b="1"/>
              <a:t>	</a:t>
            </a:r>
            <a:r>
              <a:rPr lang="es-ES" b="1"/>
              <a:t>1.2.4.Özel Pazar Bölümü (Niş Pazar) Politikası</a:t>
            </a:r>
            <a:endParaRPr lang="tr-TR" b="1"/>
          </a:p>
          <a:p>
            <a:pPr eaLnBrk="1" hangingPunct="1">
              <a:defRPr/>
            </a:pPr>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Veri Yer Tutucusu 3"/>
          <p:cNvSpPr>
            <a:spLocks noGrp="1"/>
          </p:cNvSpPr>
          <p:nvPr>
            <p:ph type="dt" sz="quarter" idx="4294967295"/>
          </p:nvPr>
        </p:nvSpPr>
        <p:spPr>
          <a:xfrm>
            <a:off x="457200" y="6243638"/>
            <a:ext cx="2133600" cy="457200"/>
          </a:xfrm>
          <a:prstGeom prst="rect">
            <a:avLst/>
          </a:prstGeom>
          <a:extLst>
            <a:ext uri="{909E8E84-426E-40DD-AFC4-6F175D3DCCD1}"/>
            <a:ext uri="{91240B29-F687-4F45-9708-019B960494DF}"/>
            <a:ext uri="{AF507438-7753-43E0-B8FC-AC1667EBCBE1}"/>
          </a:extLst>
        </p:spPr>
        <p:txBody>
          <a:bodyPr/>
          <a:lstStyle/>
          <a:p>
            <a:pPr>
              <a:defRPr/>
            </a:pPr>
            <a:r>
              <a:rPr lang="tr-TR"/>
              <a:t>08 11 2007</a:t>
            </a:r>
            <a:endParaRPr lang="en-US"/>
          </a:p>
        </p:txBody>
      </p:sp>
      <p:sp>
        <p:nvSpPr>
          <p:cNvPr id="57347" name="AutoShape 3"/>
          <p:cNvSpPr>
            <a:spLocks noChangeArrowheads="1"/>
          </p:cNvSpPr>
          <p:nvPr/>
        </p:nvSpPr>
        <p:spPr bwMode="auto">
          <a:xfrm rot="5400000">
            <a:off x="6280150" y="1644650"/>
            <a:ext cx="601663" cy="2627313"/>
          </a:xfrm>
          <a:prstGeom prst="cube">
            <a:avLst>
              <a:gd name="adj" fmla="val 16056"/>
            </a:avLst>
          </a:prstGeom>
          <a:solidFill>
            <a:srgbClr val="FEFF72"/>
          </a:solidFill>
          <a:ln w="12700">
            <a:solidFill>
              <a:srgbClr val="000000"/>
            </a:solidFill>
            <a:miter lim="800000"/>
            <a:headEnd/>
            <a:tailEnd/>
          </a:ln>
          <a:effectLst>
            <a:outerShdw dist="89803" dir="2700000" algn="ctr" rotWithShape="0">
              <a:schemeClr val="bg2"/>
            </a:outerShdw>
          </a:effectLst>
        </p:spPr>
        <p:txBody>
          <a:bodyPr rot="10800000" vert="eaVert" wrap="none" lIns="78354" tIns="39889" rIns="78354" bIns="39889" anchor="ctr"/>
          <a:lstStyle/>
          <a:p>
            <a:pPr defTabSz="769938" eaLnBrk="0" hangingPunct="0">
              <a:defRPr/>
            </a:pPr>
            <a:r>
              <a:rPr lang="tr-TR" b="1">
                <a:solidFill>
                  <a:srgbClr val="000000"/>
                </a:solidFill>
                <a:cs typeface="Arial" charset="0"/>
              </a:rPr>
              <a:t>Pazar Bölümü 1</a:t>
            </a:r>
            <a:endParaRPr lang="en-US" b="1">
              <a:solidFill>
                <a:srgbClr val="000000"/>
              </a:solidFill>
              <a:cs typeface="Arial" charset="0"/>
            </a:endParaRPr>
          </a:p>
        </p:txBody>
      </p:sp>
      <p:sp>
        <p:nvSpPr>
          <p:cNvPr id="57348" name="AutoShape 4"/>
          <p:cNvSpPr>
            <a:spLocks noChangeArrowheads="1"/>
          </p:cNvSpPr>
          <p:nvPr/>
        </p:nvSpPr>
        <p:spPr bwMode="auto">
          <a:xfrm rot="5400000">
            <a:off x="6280944" y="2150269"/>
            <a:ext cx="600075" cy="2627313"/>
          </a:xfrm>
          <a:prstGeom prst="cube">
            <a:avLst>
              <a:gd name="adj" fmla="val 16056"/>
            </a:avLst>
          </a:prstGeom>
          <a:solidFill>
            <a:srgbClr val="CC00FF"/>
          </a:solidFill>
          <a:ln w="12700">
            <a:solidFill>
              <a:srgbClr val="000000"/>
            </a:solidFill>
            <a:miter lim="800000"/>
            <a:headEnd/>
            <a:tailEnd/>
          </a:ln>
          <a:effectLst>
            <a:outerShdw dist="89803" dir="2700000" algn="ctr" rotWithShape="0">
              <a:schemeClr val="bg2"/>
            </a:outerShdw>
          </a:effectLst>
        </p:spPr>
        <p:txBody>
          <a:bodyPr rot="10800000" vert="eaVert" wrap="none" lIns="78354" tIns="39889" rIns="78354" bIns="39889" anchor="ctr"/>
          <a:lstStyle/>
          <a:p>
            <a:pPr defTabSz="769938" eaLnBrk="0" hangingPunct="0">
              <a:defRPr/>
            </a:pPr>
            <a:r>
              <a:rPr lang="tr-TR" b="1">
                <a:solidFill>
                  <a:srgbClr val="000000"/>
                </a:solidFill>
                <a:cs typeface="Arial" charset="0"/>
              </a:rPr>
              <a:t>Pazar Bölümü 2</a:t>
            </a:r>
            <a:endParaRPr lang="en-US" b="1">
              <a:solidFill>
                <a:srgbClr val="000000"/>
              </a:solidFill>
              <a:cs typeface="Arial" charset="0"/>
            </a:endParaRPr>
          </a:p>
        </p:txBody>
      </p:sp>
      <p:sp>
        <p:nvSpPr>
          <p:cNvPr id="57349" name="AutoShape 5"/>
          <p:cNvSpPr>
            <a:spLocks noChangeArrowheads="1"/>
          </p:cNvSpPr>
          <p:nvPr/>
        </p:nvSpPr>
        <p:spPr bwMode="auto">
          <a:xfrm rot="5400000">
            <a:off x="6309519" y="2628106"/>
            <a:ext cx="542925" cy="2627313"/>
          </a:xfrm>
          <a:prstGeom prst="cube">
            <a:avLst>
              <a:gd name="adj" fmla="val 16056"/>
            </a:avLst>
          </a:prstGeom>
          <a:solidFill>
            <a:srgbClr val="A2FFA3"/>
          </a:solidFill>
          <a:ln w="12700">
            <a:solidFill>
              <a:srgbClr val="000000"/>
            </a:solidFill>
            <a:miter lim="800000"/>
            <a:headEnd/>
            <a:tailEnd/>
          </a:ln>
          <a:effectLst>
            <a:outerShdw dist="89803" dir="2700000" algn="ctr" rotWithShape="0">
              <a:schemeClr val="bg2"/>
            </a:outerShdw>
          </a:effectLst>
        </p:spPr>
        <p:txBody>
          <a:bodyPr rot="10800000" vert="eaVert" wrap="none" lIns="78354" tIns="39889" rIns="78354" bIns="39889" anchor="ctr"/>
          <a:lstStyle/>
          <a:p>
            <a:pPr defTabSz="769938" eaLnBrk="0" hangingPunct="0">
              <a:defRPr/>
            </a:pPr>
            <a:r>
              <a:rPr lang="tr-TR" b="1">
                <a:solidFill>
                  <a:srgbClr val="000000"/>
                </a:solidFill>
                <a:cs typeface="Arial" charset="0"/>
              </a:rPr>
              <a:t>Pazar Bölümü 3</a:t>
            </a:r>
            <a:endParaRPr lang="en-US" b="1">
              <a:solidFill>
                <a:srgbClr val="000000"/>
              </a:solidFill>
              <a:cs typeface="Arial" charset="0"/>
            </a:endParaRPr>
          </a:p>
        </p:txBody>
      </p:sp>
      <p:sp>
        <p:nvSpPr>
          <p:cNvPr id="57350" name="AutoShape 6"/>
          <p:cNvSpPr>
            <a:spLocks noChangeArrowheads="1"/>
          </p:cNvSpPr>
          <p:nvPr/>
        </p:nvSpPr>
        <p:spPr bwMode="auto">
          <a:xfrm rot="5400000">
            <a:off x="6307138" y="3638550"/>
            <a:ext cx="598487" cy="2627313"/>
          </a:xfrm>
          <a:prstGeom prst="cube">
            <a:avLst>
              <a:gd name="adj" fmla="val 16056"/>
            </a:avLst>
          </a:prstGeom>
          <a:solidFill>
            <a:srgbClr val="FEFF72"/>
          </a:solidFill>
          <a:ln w="12700">
            <a:solidFill>
              <a:srgbClr val="000000"/>
            </a:solidFill>
            <a:miter lim="800000"/>
            <a:headEnd/>
            <a:tailEnd/>
          </a:ln>
          <a:effectLst>
            <a:outerShdw dist="89803" dir="2700000" algn="ctr" rotWithShape="0">
              <a:schemeClr val="bg2"/>
            </a:outerShdw>
          </a:effectLst>
        </p:spPr>
        <p:txBody>
          <a:bodyPr rot="10800000" vert="eaVert" wrap="none" lIns="78354" tIns="39889" rIns="78354" bIns="39889" anchor="ctr"/>
          <a:lstStyle/>
          <a:p>
            <a:pPr defTabSz="769938" eaLnBrk="0" hangingPunct="0">
              <a:defRPr/>
            </a:pPr>
            <a:r>
              <a:rPr lang="tr-TR" b="1">
                <a:solidFill>
                  <a:srgbClr val="000000"/>
                </a:solidFill>
                <a:cs typeface="Arial" charset="0"/>
              </a:rPr>
              <a:t>Pazar Bölümü 1</a:t>
            </a:r>
            <a:endParaRPr lang="en-US" b="1">
              <a:solidFill>
                <a:srgbClr val="000000"/>
              </a:solidFill>
              <a:cs typeface="Arial" charset="0"/>
            </a:endParaRPr>
          </a:p>
        </p:txBody>
      </p:sp>
      <p:sp>
        <p:nvSpPr>
          <p:cNvPr id="57351" name="AutoShape 7"/>
          <p:cNvSpPr>
            <a:spLocks noChangeArrowheads="1"/>
          </p:cNvSpPr>
          <p:nvPr/>
        </p:nvSpPr>
        <p:spPr bwMode="auto">
          <a:xfrm rot="5400000">
            <a:off x="6280944" y="4118769"/>
            <a:ext cx="600075" cy="2627313"/>
          </a:xfrm>
          <a:prstGeom prst="cube">
            <a:avLst>
              <a:gd name="adj" fmla="val 16056"/>
            </a:avLst>
          </a:prstGeom>
          <a:solidFill>
            <a:srgbClr val="D49FFF"/>
          </a:solidFill>
          <a:ln w="12700">
            <a:solidFill>
              <a:srgbClr val="000000"/>
            </a:solidFill>
            <a:miter lim="800000"/>
            <a:headEnd/>
            <a:tailEnd/>
          </a:ln>
          <a:effectLst>
            <a:outerShdw dist="89803" dir="2700000" algn="ctr" rotWithShape="0">
              <a:schemeClr val="bg2"/>
            </a:outerShdw>
          </a:effectLst>
        </p:spPr>
        <p:txBody>
          <a:bodyPr rot="10800000" vert="eaVert" wrap="none" lIns="78354" tIns="39889" rIns="78354" bIns="39889" anchor="ctr"/>
          <a:lstStyle/>
          <a:p>
            <a:pPr defTabSz="769938" eaLnBrk="0" hangingPunct="0">
              <a:defRPr/>
            </a:pPr>
            <a:r>
              <a:rPr lang="tr-TR" b="1">
                <a:solidFill>
                  <a:srgbClr val="000000"/>
                </a:solidFill>
                <a:cs typeface="Arial" charset="0"/>
              </a:rPr>
              <a:t>Pazar Bölümü 2</a:t>
            </a:r>
            <a:endParaRPr lang="en-US" b="1">
              <a:solidFill>
                <a:srgbClr val="000000"/>
              </a:solidFill>
              <a:cs typeface="Arial" charset="0"/>
            </a:endParaRPr>
          </a:p>
        </p:txBody>
      </p:sp>
      <p:sp>
        <p:nvSpPr>
          <p:cNvPr id="57352" name="AutoShape 8"/>
          <p:cNvSpPr>
            <a:spLocks noChangeArrowheads="1"/>
          </p:cNvSpPr>
          <p:nvPr/>
        </p:nvSpPr>
        <p:spPr bwMode="auto">
          <a:xfrm rot="5400000">
            <a:off x="6301582" y="4602956"/>
            <a:ext cx="558800" cy="2627313"/>
          </a:xfrm>
          <a:prstGeom prst="cube">
            <a:avLst>
              <a:gd name="adj" fmla="val 16056"/>
            </a:avLst>
          </a:prstGeom>
          <a:solidFill>
            <a:srgbClr val="A2FFA3"/>
          </a:solidFill>
          <a:ln w="12700">
            <a:solidFill>
              <a:srgbClr val="000000"/>
            </a:solidFill>
            <a:miter lim="800000"/>
            <a:headEnd/>
            <a:tailEnd/>
          </a:ln>
          <a:effectLst>
            <a:outerShdw dist="89803" dir="2700000" algn="ctr" rotWithShape="0">
              <a:schemeClr val="bg2"/>
            </a:outerShdw>
          </a:effectLst>
        </p:spPr>
        <p:txBody>
          <a:bodyPr rot="10800000" vert="eaVert" wrap="none" lIns="78354" tIns="39889" rIns="78354" bIns="39889" anchor="ctr"/>
          <a:lstStyle/>
          <a:p>
            <a:pPr defTabSz="769938" eaLnBrk="0" hangingPunct="0">
              <a:defRPr/>
            </a:pPr>
            <a:r>
              <a:rPr lang="tr-TR" b="1">
                <a:solidFill>
                  <a:srgbClr val="000000"/>
                </a:solidFill>
                <a:cs typeface="Arial" charset="0"/>
              </a:rPr>
              <a:t>Pazar Bölümü 3</a:t>
            </a:r>
            <a:endParaRPr lang="en-US" b="1">
              <a:solidFill>
                <a:srgbClr val="000000"/>
              </a:solidFill>
              <a:cs typeface="Arial" charset="0"/>
            </a:endParaRPr>
          </a:p>
        </p:txBody>
      </p:sp>
      <p:sp>
        <p:nvSpPr>
          <p:cNvPr id="57353" name="AutoShape 9"/>
          <p:cNvSpPr>
            <a:spLocks noChangeArrowheads="1"/>
          </p:cNvSpPr>
          <p:nvPr/>
        </p:nvSpPr>
        <p:spPr bwMode="auto">
          <a:xfrm rot="5400000">
            <a:off x="1627188" y="401638"/>
            <a:ext cx="1014412" cy="2576512"/>
          </a:xfrm>
          <a:prstGeom prst="cube">
            <a:avLst>
              <a:gd name="adj" fmla="val 10366"/>
            </a:avLst>
          </a:prstGeom>
          <a:solidFill>
            <a:srgbClr val="D49FFF"/>
          </a:solidFill>
          <a:ln w="12700">
            <a:solidFill>
              <a:schemeClr val="tx1"/>
            </a:solidFill>
            <a:miter lim="800000"/>
            <a:headEnd/>
            <a:tailEnd/>
          </a:ln>
          <a:effectLst>
            <a:outerShdw dist="107763" dir="2700000" algn="ctr" rotWithShape="0">
              <a:schemeClr val="bg2"/>
            </a:outerShdw>
          </a:effectLst>
        </p:spPr>
        <p:txBody>
          <a:bodyPr rot="10800000" vert="eaVert" wrap="none" lIns="81204" tIns="39889" rIns="81204" bIns="39889" anchor="ctr"/>
          <a:lstStyle/>
          <a:p>
            <a:pPr defTabSz="820738" eaLnBrk="0" hangingPunct="0">
              <a:lnSpc>
                <a:spcPct val="90000"/>
              </a:lnSpc>
              <a:defRPr/>
            </a:pPr>
            <a:r>
              <a:rPr lang="tr-TR" b="1">
                <a:cs typeface="Arial" charset="0"/>
              </a:rPr>
              <a:t>Firmanın pazarlama </a:t>
            </a:r>
          </a:p>
          <a:p>
            <a:pPr defTabSz="820738" eaLnBrk="0" hangingPunct="0">
              <a:lnSpc>
                <a:spcPct val="90000"/>
              </a:lnSpc>
              <a:defRPr/>
            </a:pPr>
            <a:r>
              <a:rPr lang="tr-TR" b="1">
                <a:cs typeface="Arial" charset="0"/>
              </a:rPr>
              <a:t>karması</a:t>
            </a:r>
            <a:endParaRPr lang="en-US" b="1">
              <a:cs typeface="Arial" charset="0"/>
            </a:endParaRPr>
          </a:p>
        </p:txBody>
      </p:sp>
      <p:sp>
        <p:nvSpPr>
          <p:cNvPr id="57354" name="AutoShape 10"/>
          <p:cNvSpPr>
            <a:spLocks noChangeArrowheads="1"/>
          </p:cNvSpPr>
          <p:nvPr/>
        </p:nvSpPr>
        <p:spPr bwMode="auto">
          <a:xfrm rot="5400000">
            <a:off x="1398588" y="4087812"/>
            <a:ext cx="1506538" cy="2576513"/>
          </a:xfrm>
          <a:prstGeom prst="cube">
            <a:avLst>
              <a:gd name="adj" fmla="val 10366"/>
            </a:avLst>
          </a:prstGeom>
          <a:solidFill>
            <a:srgbClr val="D49FFF"/>
          </a:solidFill>
          <a:ln w="12700">
            <a:solidFill>
              <a:schemeClr val="tx1"/>
            </a:solidFill>
            <a:miter lim="800000"/>
            <a:headEnd/>
            <a:tailEnd/>
          </a:ln>
          <a:effectLst>
            <a:outerShdw dist="107763" dir="2700000" algn="ctr" rotWithShape="0">
              <a:schemeClr val="bg2"/>
            </a:outerShdw>
          </a:effectLst>
        </p:spPr>
        <p:txBody>
          <a:bodyPr rot="10800000" vert="eaVert" wrap="none" lIns="81204" tIns="39889" rIns="81204" bIns="39889" anchor="ctr"/>
          <a:lstStyle/>
          <a:p>
            <a:pPr defTabSz="820738" eaLnBrk="0" hangingPunct="0">
              <a:lnSpc>
                <a:spcPct val="90000"/>
              </a:lnSpc>
              <a:defRPr/>
            </a:pPr>
            <a:r>
              <a:rPr lang="tr-TR" b="1">
                <a:cs typeface="Arial" charset="0"/>
              </a:rPr>
              <a:t>Pazarlama Karması</a:t>
            </a:r>
            <a:endParaRPr lang="en-US" b="1">
              <a:cs typeface="Arial" charset="0"/>
            </a:endParaRPr>
          </a:p>
        </p:txBody>
      </p:sp>
      <p:sp>
        <p:nvSpPr>
          <p:cNvPr id="57355" name="AutoShape 11"/>
          <p:cNvSpPr>
            <a:spLocks noChangeArrowheads="1"/>
          </p:cNvSpPr>
          <p:nvPr/>
        </p:nvSpPr>
        <p:spPr bwMode="auto">
          <a:xfrm rot="5400000">
            <a:off x="1843881" y="1597819"/>
            <a:ext cx="668338" cy="2628900"/>
          </a:xfrm>
          <a:prstGeom prst="cube">
            <a:avLst>
              <a:gd name="adj" fmla="val 16056"/>
            </a:avLst>
          </a:prstGeom>
          <a:solidFill>
            <a:srgbClr val="FEFF72"/>
          </a:solidFill>
          <a:ln w="12700">
            <a:solidFill>
              <a:srgbClr val="000000"/>
            </a:solidFill>
            <a:miter lim="800000"/>
            <a:headEnd/>
            <a:tailEnd/>
          </a:ln>
          <a:effectLst>
            <a:outerShdw dist="89803" dir="2700000" algn="ctr" rotWithShape="0">
              <a:schemeClr val="bg2"/>
            </a:outerShdw>
          </a:effectLst>
        </p:spPr>
        <p:txBody>
          <a:bodyPr rot="10800000" vert="eaVert" wrap="none" lIns="78354" tIns="39889" rIns="78354" bIns="39889" anchor="ctr"/>
          <a:lstStyle/>
          <a:p>
            <a:pPr defTabSz="769938" eaLnBrk="0" hangingPunct="0">
              <a:defRPr/>
            </a:pPr>
            <a:r>
              <a:rPr lang="tr-TR" b="1">
                <a:solidFill>
                  <a:srgbClr val="000000"/>
                </a:solidFill>
                <a:cs typeface="Arial" charset="0"/>
              </a:rPr>
              <a:t>Pazarlama Karması 1</a:t>
            </a:r>
            <a:endParaRPr lang="en-US" b="1">
              <a:solidFill>
                <a:srgbClr val="000000"/>
              </a:solidFill>
              <a:cs typeface="Arial" charset="0"/>
            </a:endParaRPr>
          </a:p>
        </p:txBody>
      </p:sp>
      <p:sp>
        <p:nvSpPr>
          <p:cNvPr id="57356" name="AutoShape 12"/>
          <p:cNvSpPr>
            <a:spLocks noChangeArrowheads="1"/>
          </p:cNvSpPr>
          <p:nvPr/>
        </p:nvSpPr>
        <p:spPr bwMode="auto">
          <a:xfrm rot="5400000">
            <a:off x="1876425" y="2138363"/>
            <a:ext cx="603250" cy="2628900"/>
          </a:xfrm>
          <a:prstGeom prst="cube">
            <a:avLst>
              <a:gd name="adj" fmla="val 16056"/>
            </a:avLst>
          </a:prstGeom>
          <a:solidFill>
            <a:srgbClr val="D49FFF"/>
          </a:solidFill>
          <a:ln w="12700">
            <a:solidFill>
              <a:srgbClr val="000000"/>
            </a:solidFill>
            <a:miter lim="800000"/>
            <a:headEnd/>
            <a:tailEnd/>
          </a:ln>
          <a:effectLst>
            <a:outerShdw dist="89803" dir="2700000" algn="ctr" rotWithShape="0">
              <a:schemeClr val="bg2"/>
            </a:outerShdw>
          </a:effectLst>
        </p:spPr>
        <p:txBody>
          <a:bodyPr rot="10800000" vert="eaVert" wrap="none" lIns="78354" tIns="39889" rIns="78354" bIns="39889" anchor="ctr"/>
          <a:lstStyle/>
          <a:p>
            <a:pPr defTabSz="769938" eaLnBrk="0" hangingPunct="0">
              <a:defRPr/>
            </a:pPr>
            <a:r>
              <a:rPr lang="tr-TR" b="1">
                <a:solidFill>
                  <a:srgbClr val="000000"/>
                </a:solidFill>
                <a:cs typeface="Arial" charset="0"/>
              </a:rPr>
              <a:t>Pazarlama Karması 2</a:t>
            </a:r>
            <a:endParaRPr lang="en-US" b="1">
              <a:solidFill>
                <a:srgbClr val="000000"/>
              </a:solidFill>
              <a:cs typeface="Arial" charset="0"/>
            </a:endParaRPr>
          </a:p>
        </p:txBody>
      </p:sp>
      <p:sp>
        <p:nvSpPr>
          <p:cNvPr id="57357" name="AutoShape 13"/>
          <p:cNvSpPr>
            <a:spLocks noChangeArrowheads="1"/>
          </p:cNvSpPr>
          <p:nvPr/>
        </p:nvSpPr>
        <p:spPr bwMode="auto">
          <a:xfrm rot="5400000">
            <a:off x="1884362" y="2638426"/>
            <a:ext cx="587375" cy="2628900"/>
          </a:xfrm>
          <a:prstGeom prst="cube">
            <a:avLst>
              <a:gd name="adj" fmla="val 16056"/>
            </a:avLst>
          </a:prstGeom>
          <a:solidFill>
            <a:srgbClr val="A2FFA3"/>
          </a:solidFill>
          <a:ln w="12700">
            <a:solidFill>
              <a:srgbClr val="000000"/>
            </a:solidFill>
            <a:miter lim="800000"/>
            <a:headEnd/>
            <a:tailEnd/>
          </a:ln>
          <a:effectLst>
            <a:outerShdw dist="89803" dir="2700000" algn="ctr" rotWithShape="0">
              <a:schemeClr val="bg2"/>
            </a:outerShdw>
          </a:effectLst>
        </p:spPr>
        <p:txBody>
          <a:bodyPr rot="10800000" vert="eaVert" wrap="none" lIns="78354" tIns="39889" rIns="78354" bIns="39889" anchor="ctr"/>
          <a:lstStyle/>
          <a:p>
            <a:pPr defTabSz="769938" eaLnBrk="0" hangingPunct="0">
              <a:defRPr/>
            </a:pPr>
            <a:r>
              <a:rPr lang="tr-TR" b="1">
                <a:solidFill>
                  <a:srgbClr val="000000"/>
                </a:solidFill>
                <a:cs typeface="Arial" charset="0"/>
              </a:rPr>
              <a:t>Pazarlama Karması 3</a:t>
            </a:r>
            <a:endParaRPr lang="en-US" b="1">
              <a:solidFill>
                <a:srgbClr val="000000"/>
              </a:solidFill>
              <a:cs typeface="Arial" charset="0"/>
            </a:endParaRPr>
          </a:p>
        </p:txBody>
      </p:sp>
      <p:sp>
        <p:nvSpPr>
          <p:cNvPr id="57358" name="AutoShape 14"/>
          <p:cNvSpPr>
            <a:spLocks noChangeArrowheads="1"/>
          </p:cNvSpPr>
          <p:nvPr/>
        </p:nvSpPr>
        <p:spPr bwMode="auto">
          <a:xfrm rot="5400000">
            <a:off x="6022975" y="392113"/>
            <a:ext cx="1031875" cy="2578100"/>
          </a:xfrm>
          <a:prstGeom prst="cube">
            <a:avLst>
              <a:gd name="adj" fmla="val 10366"/>
            </a:avLst>
          </a:prstGeom>
          <a:solidFill>
            <a:srgbClr val="A2FFA3"/>
          </a:solidFill>
          <a:ln w="12700">
            <a:solidFill>
              <a:schemeClr val="tx1"/>
            </a:solidFill>
            <a:miter lim="800000"/>
            <a:headEnd/>
            <a:tailEnd/>
          </a:ln>
          <a:effectLst>
            <a:outerShdw dist="107763" dir="2700000" algn="ctr" rotWithShape="0">
              <a:schemeClr val="bg2"/>
            </a:outerShdw>
          </a:effectLst>
        </p:spPr>
        <p:txBody>
          <a:bodyPr rot="10800000" vert="eaVert" wrap="none" lIns="81204" tIns="39889" rIns="81204" bIns="39889" anchor="ctr"/>
          <a:lstStyle/>
          <a:p>
            <a:pPr defTabSz="820738" eaLnBrk="0" hangingPunct="0">
              <a:lnSpc>
                <a:spcPct val="90000"/>
              </a:lnSpc>
              <a:defRPr/>
            </a:pPr>
            <a:r>
              <a:rPr lang="tr-TR" b="1">
                <a:cs typeface="Arial" charset="0"/>
              </a:rPr>
              <a:t>Pazar</a:t>
            </a:r>
            <a:endParaRPr lang="en-US" b="1">
              <a:cs typeface="Arial" charset="0"/>
            </a:endParaRPr>
          </a:p>
        </p:txBody>
      </p:sp>
      <p:sp>
        <p:nvSpPr>
          <p:cNvPr id="144399" name="Line 15"/>
          <p:cNvSpPr>
            <a:spLocks noChangeShapeType="1"/>
          </p:cNvSpPr>
          <p:nvPr/>
        </p:nvSpPr>
        <p:spPr bwMode="auto">
          <a:xfrm>
            <a:off x="3365500" y="1771650"/>
            <a:ext cx="1844675" cy="0"/>
          </a:xfrm>
          <a:prstGeom prst="line">
            <a:avLst/>
          </a:prstGeom>
          <a:noFill/>
          <a:ln w="25400">
            <a:solidFill>
              <a:schemeClr val="tx1"/>
            </a:solidFill>
            <a:round/>
            <a:headEnd/>
            <a:tailEnd type="triangle" w="med" len="med"/>
          </a:ln>
        </p:spPr>
        <p:txBody>
          <a:bodyPr wrap="none" anchor="ctr"/>
          <a:lstStyle/>
          <a:p>
            <a:endParaRPr lang="tr-TR"/>
          </a:p>
        </p:txBody>
      </p:sp>
      <p:sp>
        <p:nvSpPr>
          <p:cNvPr id="144400" name="Line 16"/>
          <p:cNvSpPr>
            <a:spLocks noChangeShapeType="1"/>
          </p:cNvSpPr>
          <p:nvPr/>
        </p:nvSpPr>
        <p:spPr bwMode="auto">
          <a:xfrm>
            <a:off x="3467100" y="2941638"/>
            <a:ext cx="1760538" cy="0"/>
          </a:xfrm>
          <a:prstGeom prst="line">
            <a:avLst/>
          </a:prstGeom>
          <a:noFill/>
          <a:ln w="25400">
            <a:solidFill>
              <a:schemeClr val="tx1"/>
            </a:solidFill>
            <a:round/>
            <a:headEnd/>
            <a:tailEnd type="triangle" w="med" len="med"/>
          </a:ln>
        </p:spPr>
        <p:txBody>
          <a:bodyPr wrap="none" anchor="ctr"/>
          <a:lstStyle/>
          <a:p>
            <a:endParaRPr lang="tr-TR"/>
          </a:p>
        </p:txBody>
      </p:sp>
      <p:sp>
        <p:nvSpPr>
          <p:cNvPr id="144401" name="Line 17"/>
          <p:cNvSpPr>
            <a:spLocks noChangeShapeType="1"/>
          </p:cNvSpPr>
          <p:nvPr/>
        </p:nvSpPr>
        <p:spPr bwMode="auto">
          <a:xfrm>
            <a:off x="3467100" y="3409950"/>
            <a:ext cx="1760538" cy="0"/>
          </a:xfrm>
          <a:prstGeom prst="line">
            <a:avLst/>
          </a:prstGeom>
          <a:noFill/>
          <a:ln w="25400">
            <a:solidFill>
              <a:schemeClr val="tx1"/>
            </a:solidFill>
            <a:round/>
            <a:headEnd/>
            <a:tailEnd type="triangle" w="med" len="med"/>
          </a:ln>
        </p:spPr>
        <p:txBody>
          <a:bodyPr wrap="none" anchor="ctr"/>
          <a:lstStyle/>
          <a:p>
            <a:endParaRPr lang="tr-TR"/>
          </a:p>
        </p:txBody>
      </p:sp>
      <p:sp>
        <p:nvSpPr>
          <p:cNvPr id="144402" name="Line 18"/>
          <p:cNvSpPr>
            <a:spLocks noChangeShapeType="1"/>
          </p:cNvSpPr>
          <p:nvPr/>
        </p:nvSpPr>
        <p:spPr bwMode="auto">
          <a:xfrm>
            <a:off x="3467100" y="3925888"/>
            <a:ext cx="1760538" cy="0"/>
          </a:xfrm>
          <a:prstGeom prst="line">
            <a:avLst/>
          </a:prstGeom>
          <a:noFill/>
          <a:ln w="25400">
            <a:solidFill>
              <a:schemeClr val="tx1"/>
            </a:solidFill>
            <a:round/>
            <a:headEnd/>
            <a:tailEnd type="triangle" w="med" len="med"/>
          </a:ln>
        </p:spPr>
        <p:txBody>
          <a:bodyPr wrap="none" anchor="ctr"/>
          <a:lstStyle/>
          <a:p>
            <a:endParaRPr lang="tr-TR"/>
          </a:p>
        </p:txBody>
      </p:sp>
      <p:sp>
        <p:nvSpPr>
          <p:cNvPr id="144403" name="Line 19"/>
          <p:cNvSpPr>
            <a:spLocks noChangeShapeType="1"/>
          </p:cNvSpPr>
          <p:nvPr/>
        </p:nvSpPr>
        <p:spPr bwMode="auto">
          <a:xfrm>
            <a:off x="3348038" y="5376863"/>
            <a:ext cx="1879600" cy="0"/>
          </a:xfrm>
          <a:prstGeom prst="line">
            <a:avLst/>
          </a:prstGeom>
          <a:noFill/>
          <a:ln w="25400">
            <a:solidFill>
              <a:schemeClr val="tx1"/>
            </a:solidFill>
            <a:round/>
            <a:headEnd/>
            <a:tailEnd type="triangle" w="med" len="med"/>
          </a:ln>
        </p:spPr>
        <p:txBody>
          <a:bodyPr wrap="none" anchor="ctr"/>
          <a:lstStyle/>
          <a:p>
            <a:endParaRPr lang="tr-TR"/>
          </a:p>
        </p:txBody>
      </p:sp>
      <p:sp>
        <p:nvSpPr>
          <p:cNvPr id="144404" name="Rectangle 20"/>
          <p:cNvSpPr>
            <a:spLocks noChangeArrowheads="1"/>
          </p:cNvSpPr>
          <p:nvPr/>
        </p:nvSpPr>
        <p:spPr bwMode="auto">
          <a:xfrm>
            <a:off x="2578100" y="2309813"/>
            <a:ext cx="3717925" cy="327025"/>
          </a:xfrm>
          <a:prstGeom prst="rect">
            <a:avLst/>
          </a:prstGeom>
          <a:noFill/>
          <a:ln w="12700">
            <a:noFill/>
            <a:miter lim="800000"/>
            <a:headEnd/>
            <a:tailEnd/>
          </a:ln>
        </p:spPr>
        <p:txBody>
          <a:bodyPr wrap="none" lIns="81204" tIns="39889" rIns="81204" bIns="39889">
            <a:spAutoFit/>
          </a:bodyPr>
          <a:lstStyle/>
          <a:p>
            <a:pPr defTabSz="820738" eaLnBrk="0" hangingPunct="0">
              <a:lnSpc>
                <a:spcPct val="90000"/>
              </a:lnSpc>
            </a:pPr>
            <a:r>
              <a:rPr lang="en-US" b="1">
                <a:solidFill>
                  <a:srgbClr val="0000FF"/>
                </a:solidFill>
              </a:rPr>
              <a:t>A.  </a:t>
            </a:r>
            <a:r>
              <a:rPr lang="tr-TR" b="1">
                <a:solidFill>
                  <a:srgbClr val="0000FF"/>
                </a:solidFill>
              </a:rPr>
              <a:t>Farklılaştırıl</a:t>
            </a:r>
            <a:r>
              <a:rPr lang="tr-TR" b="1" u="sng">
                <a:solidFill>
                  <a:srgbClr val="0000FF"/>
                </a:solidFill>
              </a:rPr>
              <a:t>mamış</a:t>
            </a:r>
            <a:r>
              <a:rPr lang="tr-TR" b="1">
                <a:solidFill>
                  <a:srgbClr val="0000FF"/>
                </a:solidFill>
              </a:rPr>
              <a:t> Pazarlama</a:t>
            </a:r>
            <a:endParaRPr lang="en-US" b="1">
              <a:solidFill>
                <a:srgbClr val="0000FF"/>
              </a:solidFill>
            </a:endParaRPr>
          </a:p>
        </p:txBody>
      </p:sp>
      <p:sp>
        <p:nvSpPr>
          <p:cNvPr id="144405" name="Rectangle 21"/>
          <p:cNvSpPr>
            <a:spLocks noChangeArrowheads="1"/>
          </p:cNvSpPr>
          <p:nvPr/>
        </p:nvSpPr>
        <p:spPr bwMode="auto">
          <a:xfrm>
            <a:off x="2527300" y="4297363"/>
            <a:ext cx="3387725" cy="327025"/>
          </a:xfrm>
          <a:prstGeom prst="rect">
            <a:avLst/>
          </a:prstGeom>
          <a:noFill/>
          <a:ln w="12700">
            <a:noFill/>
            <a:miter lim="800000"/>
            <a:headEnd/>
            <a:tailEnd/>
          </a:ln>
        </p:spPr>
        <p:txBody>
          <a:bodyPr wrap="none" lIns="81204" tIns="39889" rIns="81204" bIns="39889">
            <a:spAutoFit/>
          </a:bodyPr>
          <a:lstStyle/>
          <a:p>
            <a:pPr defTabSz="820738" eaLnBrk="0" hangingPunct="0">
              <a:lnSpc>
                <a:spcPct val="90000"/>
              </a:lnSpc>
            </a:pPr>
            <a:r>
              <a:rPr lang="en-US" b="1">
                <a:solidFill>
                  <a:srgbClr val="0000FF"/>
                </a:solidFill>
              </a:rPr>
              <a:t>B.  </a:t>
            </a:r>
            <a:r>
              <a:rPr lang="tr-TR" b="1">
                <a:solidFill>
                  <a:srgbClr val="0000FF"/>
                </a:solidFill>
              </a:rPr>
              <a:t>Farklılaştırıl</a:t>
            </a:r>
            <a:r>
              <a:rPr lang="tr-TR" b="1" u="sng">
                <a:solidFill>
                  <a:srgbClr val="0000FF"/>
                </a:solidFill>
              </a:rPr>
              <a:t>mış</a:t>
            </a:r>
            <a:r>
              <a:rPr lang="tr-TR" b="1">
                <a:solidFill>
                  <a:srgbClr val="0000FF"/>
                </a:solidFill>
              </a:rPr>
              <a:t> Pazarlama</a:t>
            </a:r>
            <a:endParaRPr lang="en-US" b="1">
              <a:solidFill>
                <a:srgbClr val="0000FF"/>
              </a:solidFill>
            </a:endParaRPr>
          </a:p>
        </p:txBody>
      </p:sp>
      <p:sp>
        <p:nvSpPr>
          <p:cNvPr id="144406" name="Rectangle 22"/>
          <p:cNvSpPr>
            <a:spLocks noChangeArrowheads="1"/>
          </p:cNvSpPr>
          <p:nvPr/>
        </p:nvSpPr>
        <p:spPr bwMode="auto">
          <a:xfrm>
            <a:off x="2527300" y="6216650"/>
            <a:ext cx="3489325" cy="327025"/>
          </a:xfrm>
          <a:prstGeom prst="rect">
            <a:avLst/>
          </a:prstGeom>
          <a:noFill/>
          <a:ln w="12700">
            <a:noFill/>
            <a:miter lim="800000"/>
            <a:headEnd/>
            <a:tailEnd/>
          </a:ln>
        </p:spPr>
        <p:txBody>
          <a:bodyPr wrap="none" lIns="81204" tIns="39889" rIns="81204" bIns="39889">
            <a:spAutoFit/>
          </a:bodyPr>
          <a:lstStyle/>
          <a:p>
            <a:pPr defTabSz="820738" eaLnBrk="0" hangingPunct="0">
              <a:lnSpc>
                <a:spcPct val="90000"/>
              </a:lnSpc>
            </a:pPr>
            <a:r>
              <a:rPr lang="en-US" b="1">
                <a:solidFill>
                  <a:srgbClr val="0000FF"/>
                </a:solidFill>
              </a:rPr>
              <a:t>C.  </a:t>
            </a:r>
            <a:r>
              <a:rPr lang="tr-TR" b="1" u="sng">
                <a:solidFill>
                  <a:srgbClr val="0000FF"/>
                </a:solidFill>
              </a:rPr>
              <a:t>Yoğunlaştırılmış</a:t>
            </a:r>
            <a:r>
              <a:rPr lang="tr-TR" b="1">
                <a:solidFill>
                  <a:srgbClr val="0000FF"/>
                </a:solidFill>
              </a:rPr>
              <a:t> Pazarlama</a:t>
            </a:r>
            <a:endParaRPr lang="en-US" b="1">
              <a:solidFill>
                <a:srgbClr val="0000FF"/>
              </a:solidFill>
            </a:endParaRPr>
          </a:p>
        </p:txBody>
      </p:sp>
      <p:sp>
        <p:nvSpPr>
          <p:cNvPr id="57367" name="Rectangle 23"/>
          <p:cNvSpPr>
            <a:spLocks noGrp="1" noChangeArrowheads="1"/>
          </p:cNvSpPr>
          <p:nvPr>
            <p:ph type="title"/>
          </p:nvPr>
        </p:nvSpPr>
        <p:spPr/>
        <p:txBody>
          <a:bodyPr/>
          <a:lstStyle/>
          <a:p>
            <a:pPr eaLnBrk="1" hangingPunct="1">
              <a:defRPr/>
            </a:pPr>
            <a:r>
              <a:rPr lang="tr-TR" sz="3200" b="1" smtClean="0">
                <a:solidFill>
                  <a:srgbClr val="CC0000"/>
                </a:solidFill>
              </a:rPr>
              <a:t>Hedef Pazar Berlirleme</a:t>
            </a:r>
          </a:p>
        </p:txBody>
      </p:sp>
    </p:spTree>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layt Numarası Yer Tutucusu"/>
          <p:cNvSpPr>
            <a:spLocks noGrp="1"/>
          </p:cNvSpPr>
          <p:nvPr>
            <p:ph type="sldNum" sz="quarter" idx="12"/>
          </p:nvPr>
        </p:nvSpPr>
        <p:spPr>
          <a:xfrm>
            <a:off x="457200" y="6243638"/>
            <a:ext cx="2133600" cy="457200"/>
          </a:xfrm>
        </p:spPr>
        <p:txBody>
          <a:bodyPr/>
          <a:lstStyle/>
          <a:p>
            <a:pPr algn="l">
              <a:defRPr/>
            </a:pPr>
            <a:r>
              <a:rPr lang="en-US"/>
              <a:t> </a:t>
            </a:r>
            <a:r>
              <a:rPr lang="en-US" b="1">
                <a:solidFill>
                  <a:srgbClr val="000066"/>
                </a:solidFill>
              </a:rPr>
              <a:t>8- </a:t>
            </a:r>
            <a:fld id="{6EFB6DF9-6303-4042-8A29-81C5E231F218}" type="slidenum">
              <a:rPr lang="en-US" b="1">
                <a:solidFill>
                  <a:srgbClr val="000066"/>
                </a:solidFill>
              </a:rPr>
              <a:pPr algn="l">
                <a:defRPr/>
              </a:pPr>
              <a:t>23</a:t>
            </a:fld>
            <a:endParaRPr lang="en-US" b="1">
              <a:solidFill>
                <a:srgbClr val="000066"/>
              </a:solidFill>
            </a:endParaRPr>
          </a:p>
        </p:txBody>
      </p:sp>
      <p:sp>
        <p:nvSpPr>
          <p:cNvPr id="145411" name="Rectangle 2"/>
          <p:cNvSpPr>
            <a:spLocks noChangeArrowheads="1"/>
          </p:cNvSpPr>
          <p:nvPr/>
        </p:nvSpPr>
        <p:spPr bwMode="auto">
          <a:xfrm>
            <a:off x="0" y="457200"/>
            <a:ext cx="9144000" cy="1724025"/>
          </a:xfrm>
          <a:prstGeom prst="rect">
            <a:avLst/>
          </a:prstGeom>
          <a:noFill/>
          <a:ln w="9525">
            <a:noFill/>
            <a:miter lim="800000"/>
            <a:headEnd/>
            <a:tailEnd/>
          </a:ln>
        </p:spPr>
        <p:txBody>
          <a:bodyPr>
            <a:spAutoFit/>
          </a:bodyPr>
          <a:lstStyle/>
          <a:p>
            <a:pPr algn="ctr"/>
            <a:r>
              <a:rPr lang="en-US" sz="4400" b="1">
                <a:solidFill>
                  <a:srgbClr val="C00000"/>
                </a:solidFill>
                <a:latin typeface="Tahoma" pitchFamily="34" charset="0"/>
              </a:rPr>
              <a:t>Target Marketing </a:t>
            </a:r>
            <a:br>
              <a:rPr lang="en-US" sz="4400" b="1">
                <a:solidFill>
                  <a:srgbClr val="C00000"/>
                </a:solidFill>
                <a:latin typeface="Tahoma" pitchFamily="34" charset="0"/>
              </a:rPr>
            </a:br>
            <a:r>
              <a:rPr lang="en-US" sz="4400" b="1">
                <a:solidFill>
                  <a:srgbClr val="C00000"/>
                </a:solidFill>
                <a:latin typeface="Tahoma" pitchFamily="34" charset="0"/>
              </a:rPr>
              <a:t>Strategies </a:t>
            </a:r>
            <a:r>
              <a:rPr lang="en-US" b="1">
                <a:solidFill>
                  <a:srgbClr val="000066"/>
                </a:solidFill>
                <a:latin typeface="Tahoma" pitchFamily="34" charset="0"/>
              </a:rPr>
              <a:t/>
            </a:r>
            <a:br>
              <a:rPr lang="en-US" b="1">
                <a:solidFill>
                  <a:srgbClr val="000066"/>
                </a:solidFill>
                <a:latin typeface="Tahoma" pitchFamily="34" charset="0"/>
              </a:rPr>
            </a:br>
            <a:endParaRPr lang="en-US" b="1">
              <a:solidFill>
                <a:srgbClr val="000066"/>
              </a:solidFill>
              <a:latin typeface="Tahoma" pitchFamily="34" charset="0"/>
            </a:endParaRPr>
          </a:p>
        </p:txBody>
      </p:sp>
      <p:pic>
        <p:nvPicPr>
          <p:cNvPr id="331781" name="Picture 5" descr="kotler+f08-02">
            <a:hlinkClick r:id="rId2"/>
          </p:cNvPr>
          <p:cNvPicPr>
            <a:picLocks noChangeAspect="1" noChangeArrowheads="1"/>
          </p:cNvPicPr>
          <p:nvPr/>
        </p:nvPicPr>
        <p:blipFill>
          <a:blip r:embed="rId3" cstate="print"/>
          <a:srcRect/>
          <a:stretch>
            <a:fillRect/>
          </a:stretch>
        </p:blipFill>
        <p:spPr bwMode="auto">
          <a:xfrm>
            <a:off x="-990600" y="3200400"/>
            <a:ext cx="13190538" cy="2362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31781"/>
                                        </p:tgtEl>
                                        <p:attrNameLst>
                                          <p:attrName>style.visibility</p:attrName>
                                        </p:attrNameLst>
                                      </p:cBhvr>
                                      <p:to>
                                        <p:strVal val="visible"/>
                                      </p:to>
                                    </p:set>
                                    <p:animEffect transition="in" filter="barn(inVertical)">
                                      <p:cBhvr>
                                        <p:cTn id="7" dur="500"/>
                                        <p:tgtEl>
                                          <p:spTgt spid="331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4"/>
          <p:cNvGrpSpPr>
            <a:grpSpLocks/>
          </p:cNvGrpSpPr>
          <p:nvPr/>
        </p:nvGrpSpPr>
        <p:grpSpPr bwMode="auto">
          <a:xfrm>
            <a:off x="34925" y="142875"/>
            <a:ext cx="9074150" cy="6022975"/>
            <a:chOff x="35496" y="116632"/>
            <a:chExt cx="9073008" cy="6022543"/>
          </a:xfrm>
        </p:grpSpPr>
        <p:pic>
          <p:nvPicPr>
            <p:cNvPr id="147459" name="Picture 2"/>
            <p:cNvPicPr>
              <a:picLocks noChangeAspect="1" noChangeArrowheads="1"/>
            </p:cNvPicPr>
            <p:nvPr/>
          </p:nvPicPr>
          <p:blipFill>
            <a:blip r:embed="rId2" cstate="print"/>
            <a:srcRect/>
            <a:stretch>
              <a:fillRect/>
            </a:stretch>
          </p:blipFill>
          <p:spPr bwMode="auto">
            <a:xfrm>
              <a:off x="35496" y="116632"/>
              <a:ext cx="9073008" cy="3697312"/>
            </a:xfrm>
            <a:prstGeom prst="rect">
              <a:avLst/>
            </a:prstGeom>
            <a:noFill/>
            <a:ln w="9525">
              <a:noFill/>
              <a:miter lim="800000"/>
              <a:headEnd/>
              <a:tailEnd/>
            </a:ln>
          </p:spPr>
        </p:pic>
        <p:sp>
          <p:nvSpPr>
            <p:cNvPr id="147460" name="Metin kutusu 3"/>
            <p:cNvSpPr txBox="1">
              <a:spLocks noChangeArrowheads="1"/>
            </p:cNvSpPr>
            <p:nvPr/>
          </p:nvSpPr>
          <p:spPr bwMode="auto">
            <a:xfrm>
              <a:off x="35496" y="4077072"/>
              <a:ext cx="9073008" cy="2062103"/>
            </a:xfrm>
            <a:prstGeom prst="rect">
              <a:avLst/>
            </a:prstGeom>
            <a:noFill/>
            <a:ln w="9525">
              <a:noFill/>
              <a:miter lim="800000"/>
              <a:headEnd/>
              <a:tailEnd/>
            </a:ln>
          </p:spPr>
          <p:txBody>
            <a:bodyPr>
              <a:spAutoFit/>
            </a:bodyPr>
            <a:lstStyle/>
            <a:p>
              <a:r>
                <a:rPr lang="tr-TR" sz="3200"/>
                <a:t>Campbell firması, farklı hedef pazarların ihtiyaçlarını karşılayacak şekilde farklı çorba çeşitleri geliştirmiştir. Her bir çorba türü için </a:t>
              </a:r>
              <a:r>
                <a:rPr lang="es-ES" sz="3200"/>
                <a:t>geliştirlen pazarlama planı Campbell’in tüm pazarlama programına uygundur.</a:t>
              </a:r>
              <a:endParaRPr lang="tr-TR"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normAutofit fontScale="90000"/>
          </a:bodyPr>
          <a:lstStyle/>
          <a:p>
            <a:pPr eaLnBrk="1" hangingPunct="1">
              <a:defRPr/>
            </a:pPr>
            <a:r>
              <a:rPr lang="tr-TR" sz="4000"/>
              <a:t>HİZMET PAZARLAMASI BİLEŞENLERİ</a:t>
            </a:r>
          </a:p>
        </p:txBody>
      </p:sp>
      <p:sp>
        <p:nvSpPr>
          <p:cNvPr id="324611" name="Rectangle 3"/>
          <p:cNvSpPr>
            <a:spLocks noGrp="1" noChangeArrowheads="1"/>
          </p:cNvSpPr>
          <p:nvPr>
            <p:ph type="body" idx="1"/>
          </p:nvPr>
        </p:nvSpPr>
        <p:spPr/>
        <p:txBody>
          <a:bodyPr/>
          <a:lstStyle/>
          <a:p>
            <a:pPr eaLnBrk="1" hangingPunct="1">
              <a:lnSpc>
                <a:spcPct val="90000"/>
              </a:lnSpc>
              <a:defRPr/>
            </a:pPr>
            <a:r>
              <a:rPr lang="tr-TR"/>
              <a:t>ÜRÜN / PRODUCT</a:t>
            </a:r>
          </a:p>
          <a:p>
            <a:pPr eaLnBrk="1" hangingPunct="1">
              <a:lnSpc>
                <a:spcPct val="90000"/>
              </a:lnSpc>
              <a:defRPr/>
            </a:pPr>
            <a:r>
              <a:rPr lang="tr-TR"/>
              <a:t>FİYAT / PRICE</a:t>
            </a:r>
          </a:p>
          <a:p>
            <a:pPr eaLnBrk="1" hangingPunct="1">
              <a:lnSpc>
                <a:spcPct val="90000"/>
              </a:lnSpc>
              <a:defRPr/>
            </a:pPr>
            <a:r>
              <a:rPr lang="tr-TR"/>
              <a:t>TUTUNDURMA / PROMOTION</a:t>
            </a:r>
          </a:p>
          <a:p>
            <a:pPr eaLnBrk="1" hangingPunct="1">
              <a:lnSpc>
                <a:spcPct val="90000"/>
              </a:lnSpc>
              <a:defRPr/>
            </a:pPr>
            <a:r>
              <a:rPr lang="tr-TR"/>
              <a:t>DAĞITIM / PLACE</a:t>
            </a:r>
            <a:endParaRPr lang="en-US"/>
          </a:p>
          <a:p>
            <a:pPr eaLnBrk="1" hangingPunct="1">
              <a:lnSpc>
                <a:spcPct val="90000"/>
              </a:lnSpc>
              <a:defRPr/>
            </a:pPr>
            <a:r>
              <a:rPr lang="tr-TR">
                <a:solidFill>
                  <a:srgbClr val="FF0000"/>
                </a:solidFill>
              </a:rPr>
              <a:t>İNSAN/PEOPLE</a:t>
            </a:r>
          </a:p>
          <a:p>
            <a:pPr eaLnBrk="1" hangingPunct="1">
              <a:lnSpc>
                <a:spcPct val="90000"/>
              </a:lnSpc>
              <a:defRPr/>
            </a:pPr>
            <a:r>
              <a:rPr lang="tr-TR">
                <a:solidFill>
                  <a:srgbClr val="FF0000"/>
                </a:solidFill>
              </a:rPr>
              <a:t>FİZİKSEL KANITLAR/PHYSICAL</a:t>
            </a:r>
            <a:r>
              <a:rPr lang="tr-TR"/>
              <a:t> </a:t>
            </a:r>
            <a:r>
              <a:rPr lang="tr-TR">
                <a:solidFill>
                  <a:srgbClr val="FF0000"/>
                </a:solidFill>
              </a:rPr>
              <a:t>EVIDENCE</a:t>
            </a:r>
          </a:p>
          <a:p>
            <a:pPr eaLnBrk="1" hangingPunct="1">
              <a:lnSpc>
                <a:spcPct val="90000"/>
              </a:lnSpc>
              <a:defRPr/>
            </a:pPr>
            <a:r>
              <a:rPr lang="tr-TR">
                <a:solidFill>
                  <a:srgbClr val="FF0000"/>
                </a:solidFill>
              </a:rPr>
              <a:t>SÜREÇ/PROCESS</a:t>
            </a:r>
            <a:endParaRPr lang="en-US">
              <a:solidFill>
                <a:srgbClr val="FF0000"/>
              </a:solidFill>
            </a:endParaRPr>
          </a:p>
          <a:p>
            <a:pPr eaLnBrk="1" hangingPunct="1">
              <a:lnSpc>
                <a:spcPct val="90000"/>
              </a:lnSpc>
              <a:defRPr/>
            </a:pPr>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defRPr/>
            </a:pPr>
            <a:r>
              <a:rPr lang="tr-TR" sz="3200" b="1" smtClean="0">
                <a:solidFill>
                  <a:srgbClr val="FF0000"/>
                </a:solidFill>
              </a:rPr>
              <a:t>Hizmetlerin Karekteristik Özellikleri</a:t>
            </a:r>
          </a:p>
        </p:txBody>
      </p:sp>
      <p:graphicFrame>
        <p:nvGraphicFramePr>
          <p:cNvPr id="152579" name="Group 3"/>
          <p:cNvGraphicFramePr>
            <a:graphicFrameLocks noGrp="1"/>
          </p:cNvGraphicFramePr>
          <p:nvPr>
            <p:ph type="tbl" idx="1"/>
          </p:nvPr>
        </p:nvGraphicFramePr>
        <p:xfrm>
          <a:off x="684213" y="1916113"/>
          <a:ext cx="7427912" cy="3673475"/>
        </p:xfrm>
        <a:graphic>
          <a:graphicData uri="http://schemas.openxmlformats.org/drawingml/2006/table">
            <a:tbl>
              <a:tblPr/>
              <a:tblGrid>
                <a:gridCol w="3754437"/>
                <a:gridCol w="3673475"/>
              </a:tblGrid>
              <a:tr h="1762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dirty="0" smtClean="0">
                          <a:ln>
                            <a:noFill/>
                          </a:ln>
                          <a:solidFill>
                            <a:srgbClr val="FF0000"/>
                          </a:solidFill>
                          <a:effectLst/>
                          <a:latin typeface="Times New Roman" pitchFamily="18" charset="0"/>
                        </a:rPr>
                        <a:t>1.Soyutluluk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FF0000"/>
                          </a:solidFill>
                          <a:effectLst/>
                          <a:latin typeface="Times New Roman" pitchFamily="18" charset="0"/>
                        </a:rPr>
                        <a:t>Hizmetler görülemez</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FF0000"/>
                          </a:solidFill>
                          <a:effectLst/>
                          <a:latin typeface="Times New Roman" pitchFamily="18" charset="0"/>
                        </a:rPr>
                        <a:t>dokunulamaz,tadılamazlar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dirty="0" smtClean="0">
                          <a:ln>
                            <a:noFill/>
                          </a:ln>
                          <a:solidFill>
                            <a:srgbClr val="FF0000"/>
                          </a:solidFill>
                          <a:effectLst/>
                          <a:latin typeface="Times New Roman" pitchFamily="18" charset="0"/>
                        </a:rPr>
                        <a:t>2.Ayrılmazlık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FF0000"/>
                          </a:solidFill>
                          <a:effectLst/>
                          <a:latin typeface="Times New Roman" pitchFamily="18" charset="0"/>
                        </a:rPr>
                        <a:t>Hizmetler Hizmeti verenden ayrılamaz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911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dirty="0" smtClean="0">
                          <a:ln>
                            <a:noFill/>
                          </a:ln>
                          <a:solidFill>
                            <a:srgbClr val="FF0000"/>
                          </a:solidFill>
                          <a:effectLst/>
                          <a:latin typeface="Times New Roman" pitchFamily="18" charset="0"/>
                        </a:rPr>
                        <a:t>3.Değişkenlik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FF0000"/>
                          </a:solidFill>
                          <a:effectLst/>
                          <a:latin typeface="Times New Roman" pitchFamily="18" charset="0"/>
                        </a:rPr>
                        <a:t>Hizmetin </a:t>
                      </a:r>
                      <a:r>
                        <a:rPr kumimoji="0" lang="tr-TR" sz="2000" b="1" i="0" u="none" strike="noStrike" cap="none" normalizeH="0" baseline="0" dirty="0" err="1" smtClean="0">
                          <a:ln>
                            <a:noFill/>
                          </a:ln>
                          <a:solidFill>
                            <a:srgbClr val="FF0000"/>
                          </a:solidFill>
                          <a:effectLst/>
                          <a:latin typeface="Times New Roman" pitchFamily="18" charset="0"/>
                        </a:rPr>
                        <a:t>Kalitesionu</a:t>
                      </a:r>
                      <a:r>
                        <a:rPr kumimoji="0" lang="tr-TR" sz="2000" b="1" i="0" u="none" strike="noStrike" cap="none" normalizeH="0" baseline="0" dirty="0" smtClean="0">
                          <a:ln>
                            <a:noFill/>
                          </a:ln>
                          <a:solidFill>
                            <a:srgbClr val="FF0000"/>
                          </a:solidFill>
                          <a:effectLst/>
                          <a:latin typeface="Times New Roman" pitchFamily="18" charset="0"/>
                        </a:rPr>
                        <a:t> kimin nerede,ne zaman,nasıl verdiğine bağlı olarak değişir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dirty="0" smtClean="0">
                          <a:ln>
                            <a:noFill/>
                          </a:ln>
                          <a:solidFill>
                            <a:srgbClr val="FF0000"/>
                          </a:solidFill>
                          <a:effectLst/>
                          <a:latin typeface="Times New Roman" pitchFamily="18" charset="0"/>
                        </a:rPr>
                        <a:t>4.Dayanıksızlık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FF0000"/>
                          </a:solidFill>
                          <a:effectLst/>
                          <a:latin typeface="Times New Roman" pitchFamily="18" charset="0"/>
                        </a:rPr>
                        <a:t>Hizmetler depo edilemezler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149518" name="Text Box 14"/>
          <p:cNvSpPr txBox="1">
            <a:spLocks noChangeArrowheads="1"/>
          </p:cNvSpPr>
          <p:nvPr/>
        </p:nvSpPr>
        <p:spPr bwMode="auto">
          <a:xfrm>
            <a:off x="611188" y="5661025"/>
            <a:ext cx="7489825" cy="366713"/>
          </a:xfrm>
          <a:prstGeom prst="rect">
            <a:avLst/>
          </a:prstGeom>
          <a:noFill/>
          <a:ln w="9525">
            <a:noFill/>
            <a:miter lim="800000"/>
            <a:headEnd/>
            <a:tailEnd/>
          </a:ln>
        </p:spPr>
        <p:txBody>
          <a:bodyPr>
            <a:spAutoFit/>
          </a:bodyPr>
          <a:lstStyle/>
          <a:p>
            <a:pPr>
              <a:spcBef>
                <a:spcPct val="50000"/>
              </a:spcBef>
            </a:pPr>
            <a:r>
              <a:rPr lang="tr-TR"/>
              <a:t>Kaynak: Armstrong and Kotler 2000,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C:\Users\ulas\Desktop\market-segmentation-19-638.jpg"/>
          <p:cNvPicPr>
            <a:picLocks noChangeAspect="1" noChangeArrowheads="1"/>
          </p:cNvPicPr>
          <p:nvPr/>
        </p:nvPicPr>
        <p:blipFill>
          <a:blip r:embed="rId2" cstate="print"/>
          <a:srcRect/>
          <a:stretch>
            <a:fillRect/>
          </a:stretch>
        </p:blipFill>
        <p:spPr bwMode="auto">
          <a:xfrm>
            <a:off x="0" y="0"/>
            <a:ext cx="9144000" cy="686593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C:\Users\ulas\Desktop\marketing-ppt-final-03-34-638.jpg"/>
          <p:cNvPicPr>
            <a:picLocks noChangeAspect="1" noChangeArrowheads="1"/>
          </p:cNvPicPr>
          <p:nvPr/>
        </p:nvPicPr>
        <p:blipFill>
          <a:blip r:embed="rId2" cstate="print"/>
          <a:srcRect/>
          <a:stretch>
            <a:fillRect/>
          </a:stretch>
        </p:blipFill>
        <p:spPr bwMode="auto">
          <a:xfrm>
            <a:off x="-228600" y="0"/>
            <a:ext cx="9372600" cy="703738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C:\Users\ulas\Desktop\consumer-behavior-and-segmentation-9-72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17738" y="333375"/>
            <a:ext cx="4824412" cy="6091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C:\Users\ulas\Desktop\market-segmentation-competitive-analysis-of-banking-products-4-72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Düşünelim!</a:t>
            </a:r>
            <a:endParaRPr lang="tr-TR" dirty="0"/>
          </a:p>
        </p:txBody>
      </p:sp>
      <p:sp>
        <p:nvSpPr>
          <p:cNvPr id="3" name="2 İçerik Yer Tutucusu"/>
          <p:cNvSpPr>
            <a:spLocks noGrp="1"/>
          </p:cNvSpPr>
          <p:nvPr>
            <p:ph idx="1"/>
          </p:nvPr>
        </p:nvSpPr>
        <p:spPr/>
        <p:txBody>
          <a:bodyPr/>
          <a:lstStyle/>
          <a:p>
            <a:pPr>
              <a:defRPr/>
            </a:pPr>
            <a:r>
              <a:rPr lang="tr-TR" dirty="0" smtClean="0"/>
              <a:t>THY</a:t>
            </a:r>
          </a:p>
          <a:p>
            <a:pPr>
              <a:defRPr/>
            </a:pPr>
            <a:r>
              <a:rPr lang="tr-TR" dirty="0" err="1" smtClean="0"/>
              <a:t>Pegasus</a:t>
            </a:r>
            <a:endParaRPr lang="tr-TR" dirty="0" smtClean="0"/>
          </a:p>
          <a:p>
            <a:pPr>
              <a:defRPr/>
            </a:pPr>
            <a:r>
              <a:rPr lang="tr-TR" dirty="0" err="1" smtClean="0"/>
              <a:t>Ryan</a:t>
            </a:r>
            <a:r>
              <a:rPr lang="tr-TR" dirty="0" smtClean="0"/>
              <a:t> </a:t>
            </a:r>
            <a:r>
              <a:rPr lang="tr-TR" dirty="0" err="1" smtClean="0"/>
              <a:t>Air</a:t>
            </a:r>
            <a:endParaRPr lang="tr-TR" dirty="0" smtClean="0"/>
          </a:p>
          <a:p>
            <a:pPr>
              <a:defRPr/>
            </a:pPr>
            <a:endParaRPr lang="tr-TR" dirty="0" smtClean="0"/>
          </a:p>
          <a:p>
            <a:pPr>
              <a:defRPr/>
            </a:pPr>
            <a:endParaRPr lang="tr-TR" dirty="0" smtClean="0"/>
          </a:p>
          <a:p>
            <a:pPr>
              <a:buFont typeface="Wingdings" pitchFamily="2" charset="2"/>
              <a:buNone/>
              <a:defRPr/>
            </a:pPr>
            <a:r>
              <a:rPr lang="tr-TR" dirty="0" smtClean="0"/>
              <a:t>Farklılıkları nelerdir?</a:t>
            </a:r>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C:\Users\ulas\Desktop\ryanair-strategy-and-value-creation-2014-30-638.jpg"/>
          <p:cNvPicPr>
            <a:picLocks noChangeAspect="1" noChangeArrowheads="1"/>
          </p:cNvPicPr>
          <p:nvPr/>
        </p:nvPicPr>
        <p:blipFill>
          <a:blip r:embed="rId2" cstate="print"/>
          <a:srcRect/>
          <a:stretch>
            <a:fillRect/>
          </a:stretch>
        </p:blipFill>
        <p:spPr bwMode="auto">
          <a:xfrm>
            <a:off x="0" y="0"/>
            <a:ext cx="8991600" cy="67500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C:\Users\ulas\Desktop\ryanair-strategy-and-value-creation-2014-35-638.jpg"/>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C:\Users\ulas\Desktop\95c9c3d45eed2251f64c1f23f6a2618e.jpg"/>
          <p:cNvPicPr>
            <a:picLocks noChangeAspect="1" noChangeArrowheads="1"/>
          </p:cNvPicPr>
          <p:nvPr/>
        </p:nvPicPr>
        <p:blipFill>
          <a:blip r:embed="rId2" cstate="print"/>
          <a:srcRect/>
          <a:stretch>
            <a:fillRect/>
          </a:stretch>
        </p:blipFill>
        <p:spPr bwMode="auto">
          <a:xfrm>
            <a:off x="-228600" y="0"/>
            <a:ext cx="10228263" cy="6858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lstStyle/>
          <a:p>
            <a:pPr eaLnBrk="1" hangingPunct="1">
              <a:defRPr/>
            </a:pPr>
            <a:r>
              <a:rPr lang="tr-TR"/>
              <a:t>.</a:t>
            </a:r>
          </a:p>
        </p:txBody>
      </p:sp>
      <p:sp>
        <p:nvSpPr>
          <p:cNvPr id="25602" name="Rectangle 2"/>
          <p:cNvSpPr>
            <a:spLocks noGrp="1" noChangeArrowheads="1"/>
          </p:cNvSpPr>
          <p:nvPr>
            <p:ph type="title"/>
          </p:nvPr>
        </p:nvSpPr>
        <p:spPr/>
        <p:txBody>
          <a:bodyPr/>
          <a:lstStyle/>
          <a:p>
            <a:pPr eaLnBrk="1" hangingPunct="1">
              <a:defRPr/>
            </a:pPr>
            <a:r>
              <a:rPr lang="tr-TR"/>
              <a:t>.</a:t>
            </a:r>
          </a:p>
        </p:txBody>
      </p:sp>
      <p:sp>
        <p:nvSpPr>
          <p:cNvPr id="25604" name="Rectangle 2"/>
          <p:cNvSpPr>
            <a:spLocks noChangeArrowheads="1"/>
          </p:cNvSpPr>
          <p:nvPr/>
        </p:nvSpPr>
        <p:spPr bwMode="auto">
          <a:xfrm>
            <a:off x="457200" y="274638"/>
            <a:ext cx="8229600" cy="850900"/>
          </a:xfrm>
          <a:prstGeom prst="rect">
            <a:avLst/>
          </a:prstGeom>
          <a:noFill/>
          <a:ln w="9525">
            <a:noFill/>
            <a:miter lim="800000"/>
            <a:headEnd/>
            <a:tailEnd/>
          </a:ln>
        </p:spPr>
        <p:txBody>
          <a:bodyPr anchor="ctr"/>
          <a:lstStyle/>
          <a:p>
            <a:pPr algn="ctr">
              <a:defRPr/>
            </a:pPr>
            <a:r>
              <a:rPr lang="tr-TR" sz="3200">
                <a:solidFill>
                  <a:schemeClr val="tx2"/>
                </a:solidFill>
                <a:effectLst>
                  <a:outerShdw blurRad="38100" dist="38100" dir="2700000" algn="tl">
                    <a:srgbClr val="000000"/>
                  </a:outerShdw>
                </a:effectLst>
                <a:cs typeface="+mn-cs"/>
              </a:rPr>
              <a:t>MALLA İLGİLİ KAVRAMLAR</a:t>
            </a:r>
          </a:p>
        </p:txBody>
      </p:sp>
      <p:sp>
        <p:nvSpPr>
          <p:cNvPr id="25605" name="Rectangle 3"/>
          <p:cNvSpPr>
            <a:spLocks noChangeArrowheads="1"/>
          </p:cNvSpPr>
          <p:nvPr/>
        </p:nvSpPr>
        <p:spPr bwMode="auto">
          <a:xfrm>
            <a:off x="457200" y="1196975"/>
            <a:ext cx="8229600" cy="5661025"/>
          </a:xfrm>
          <a:prstGeom prst="rect">
            <a:avLst/>
          </a:prstGeom>
          <a:noFill/>
          <a:ln w="9525">
            <a:noFill/>
            <a:miter lim="800000"/>
            <a:headEnd/>
            <a:tailEnd/>
          </a:ln>
        </p:spPr>
        <p:txBody>
          <a:bodyPr/>
          <a:lstStyle/>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None/>
              <a:defRPr/>
            </a:pPr>
            <a:endParaRPr lang="tr-TR" sz="14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14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6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None/>
              <a:defRPr/>
            </a:pPr>
            <a:r>
              <a:rPr lang="tr-TR" sz="1400">
                <a:effectLst>
                  <a:outerShdw blurRad="38100" dist="38100" dir="2700000" algn="tl">
                    <a:srgbClr val="000000"/>
                  </a:outerShdw>
                </a:effectLst>
                <a:cs typeface="+mn-cs"/>
              </a:rPr>
              <a:t>       </a:t>
            </a:r>
          </a:p>
          <a:p>
            <a:pPr marL="342900" indent="-342900">
              <a:lnSpc>
                <a:spcPct val="80000"/>
              </a:lnSpc>
              <a:spcBef>
                <a:spcPct val="20000"/>
              </a:spcBef>
              <a:buClr>
                <a:schemeClr val="hlink"/>
              </a:buClr>
              <a:buSzPct val="65000"/>
              <a:buFont typeface="Wingdings" pitchFamily="2" charset="2"/>
              <a:buNone/>
              <a:defRPr/>
            </a:pPr>
            <a:endParaRPr lang="tr-TR" sz="14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None/>
              <a:defRPr/>
            </a:pPr>
            <a:r>
              <a:rPr lang="tr-TR" sz="1400">
                <a:effectLst>
                  <a:outerShdw blurRad="38100" dist="38100" dir="2700000" algn="tl">
                    <a:srgbClr val="000000"/>
                  </a:outerShdw>
                </a:effectLst>
                <a:cs typeface="+mn-cs"/>
              </a:rPr>
              <a:t>   Malın Boyutları</a:t>
            </a:r>
          </a:p>
          <a:p>
            <a:pPr marL="342900" indent="-342900">
              <a:lnSpc>
                <a:spcPct val="80000"/>
              </a:lnSpc>
              <a:spcBef>
                <a:spcPct val="20000"/>
              </a:spcBef>
              <a:buClr>
                <a:schemeClr val="hlink"/>
              </a:buClr>
              <a:buSzPct val="65000"/>
              <a:buFont typeface="Wingdings" pitchFamily="2" charset="2"/>
              <a:buChar char="n"/>
              <a:defRPr/>
            </a:pPr>
            <a:endParaRPr lang="tr-TR" sz="6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6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a:p>
            <a:pPr marL="342900" indent="-342900">
              <a:lnSpc>
                <a:spcPct val="80000"/>
              </a:lnSpc>
              <a:spcBef>
                <a:spcPct val="20000"/>
              </a:spcBef>
              <a:buClr>
                <a:schemeClr val="hlink"/>
              </a:buClr>
              <a:buSzPct val="65000"/>
              <a:buFont typeface="Wingdings" pitchFamily="2" charset="2"/>
              <a:buChar char="n"/>
              <a:defRPr/>
            </a:pPr>
            <a:endParaRPr lang="tr-TR" sz="800">
              <a:effectLst>
                <a:outerShdw blurRad="38100" dist="38100" dir="2700000" algn="tl">
                  <a:srgbClr val="000000"/>
                </a:outerShdw>
              </a:effectLst>
              <a:cs typeface="+mn-cs"/>
            </a:endParaRPr>
          </a:p>
        </p:txBody>
      </p:sp>
      <p:pic>
        <p:nvPicPr>
          <p:cNvPr id="9222" name="Picture 4"/>
          <p:cNvPicPr>
            <a:picLocks noChangeAspect="1" noChangeArrowheads="1"/>
          </p:cNvPicPr>
          <p:nvPr/>
        </p:nvPicPr>
        <p:blipFill>
          <a:blip r:embed="rId2" cstate="print"/>
          <a:srcRect/>
          <a:stretch>
            <a:fillRect/>
          </a:stretch>
        </p:blipFill>
        <p:spPr bwMode="auto">
          <a:xfrm>
            <a:off x="357188" y="1000125"/>
            <a:ext cx="8572500" cy="54292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2 Veri Yer Tutucusu"/>
          <p:cNvSpPr>
            <a:spLocks noGrp="1"/>
          </p:cNvSpPr>
          <p:nvPr>
            <p:ph type="dt" sz="quarter" idx="10"/>
          </p:nvPr>
        </p:nvSpPr>
        <p:spPr/>
        <p:txBody>
          <a:bodyPr/>
          <a:lstStyle/>
          <a:p>
            <a:pPr>
              <a:defRPr/>
            </a:pPr>
            <a:r>
              <a:rPr lang="tr-TR" smtClean="0">
                <a:latin typeface="Times New Roman" charset="0"/>
              </a:rPr>
              <a:t>ÜRÜN</a:t>
            </a:r>
          </a:p>
        </p:txBody>
      </p:sp>
      <p:sp>
        <p:nvSpPr>
          <p:cNvPr id="1028" name="4 Slayt Numarası Yer Tutucusu"/>
          <p:cNvSpPr>
            <a:spLocks noGrp="1"/>
          </p:cNvSpPr>
          <p:nvPr>
            <p:ph type="sldNum" sz="quarter" idx="12"/>
          </p:nvPr>
        </p:nvSpPr>
        <p:spPr/>
        <p:txBody>
          <a:bodyPr/>
          <a:lstStyle/>
          <a:p>
            <a:pPr>
              <a:defRPr/>
            </a:pPr>
            <a:fld id="{D1FD713E-B60A-45E7-9BAA-D1B97D81D5B9}" type="slidenum">
              <a:rPr lang="tr-TR" smtClean="0">
                <a:latin typeface="Times New Roman" charset="0"/>
              </a:rPr>
              <a:pPr>
                <a:defRPr/>
              </a:pPr>
              <a:t>36</a:t>
            </a:fld>
            <a:endParaRPr lang="tr-TR" smtClean="0">
              <a:latin typeface="Times New Roman" charset="0"/>
            </a:endParaRPr>
          </a:p>
        </p:txBody>
      </p:sp>
      <p:sp>
        <p:nvSpPr>
          <p:cNvPr id="1029" name="Rectangle 2"/>
          <p:cNvSpPr>
            <a:spLocks noGrp="1" noChangeArrowheads="1"/>
          </p:cNvSpPr>
          <p:nvPr>
            <p:ph type="title"/>
          </p:nvPr>
        </p:nvSpPr>
        <p:spPr>
          <a:xfrm>
            <a:off x="685800" y="304800"/>
            <a:ext cx="7772400" cy="990600"/>
          </a:xfrm>
        </p:spPr>
        <p:txBody>
          <a:bodyPr/>
          <a:lstStyle/>
          <a:p>
            <a:pPr>
              <a:defRPr/>
            </a:pPr>
            <a:r>
              <a:rPr lang="tr-TR" sz="3200" b="1" smtClean="0"/>
              <a:t>Bir Ürününün Somut ve Soyut Özellikleri</a:t>
            </a:r>
            <a:endParaRPr lang="tr-TR" sz="3200" smtClean="0"/>
          </a:p>
        </p:txBody>
      </p:sp>
      <p:grpSp>
        <p:nvGrpSpPr>
          <p:cNvPr id="2" name="Group 4"/>
          <p:cNvGrpSpPr>
            <a:grpSpLocks/>
          </p:cNvGrpSpPr>
          <p:nvPr/>
        </p:nvGrpSpPr>
        <p:grpSpPr bwMode="auto">
          <a:xfrm>
            <a:off x="1449388" y="1438275"/>
            <a:ext cx="6629400" cy="4953000"/>
            <a:chOff x="1296" y="2698"/>
            <a:chExt cx="6192" cy="4584"/>
          </a:xfrm>
        </p:grpSpPr>
        <p:sp>
          <p:nvSpPr>
            <p:cNvPr id="5126" name="Oval 5"/>
            <p:cNvSpPr>
              <a:spLocks noChangeArrowheads="1"/>
            </p:cNvSpPr>
            <p:nvPr/>
          </p:nvSpPr>
          <p:spPr bwMode="auto">
            <a:xfrm>
              <a:off x="3313" y="4258"/>
              <a:ext cx="2015" cy="1152"/>
            </a:xfrm>
            <a:prstGeom prst="ellipse">
              <a:avLst/>
            </a:prstGeom>
            <a:solidFill>
              <a:srgbClr val="FFFFFF"/>
            </a:solidFill>
            <a:ln w="9525">
              <a:solidFill>
                <a:srgbClr val="000000"/>
              </a:solidFill>
              <a:round/>
              <a:headEnd/>
              <a:tailEnd/>
            </a:ln>
            <a:effectLst>
              <a:outerShdw dist="107763" dir="2700000" algn="ctr" rotWithShape="0">
                <a:srgbClr val="808080"/>
              </a:outerShdw>
            </a:effectLst>
          </p:spPr>
          <p:txBody>
            <a:bodyPr anchor="ctr"/>
            <a:lstStyle/>
            <a:p>
              <a:pPr>
                <a:defRPr/>
              </a:pPr>
              <a:endParaRPr lang="tr-TR"/>
            </a:p>
          </p:txBody>
        </p:sp>
        <p:sp>
          <p:nvSpPr>
            <p:cNvPr id="5127" name="AutoShape 6"/>
            <p:cNvSpPr>
              <a:spLocks noChangeArrowheads="1"/>
            </p:cNvSpPr>
            <p:nvPr/>
          </p:nvSpPr>
          <p:spPr bwMode="auto">
            <a:xfrm>
              <a:off x="1584" y="3682"/>
              <a:ext cx="1152" cy="576"/>
            </a:xfrm>
            <a:prstGeom prst="flowChartProcess">
              <a:avLst/>
            </a:prstGeom>
            <a:solidFill>
              <a:srgbClr val="FFFFFF"/>
            </a:solidFill>
            <a:ln w="9525">
              <a:solidFill>
                <a:srgbClr val="000000"/>
              </a:solidFill>
              <a:miter lim="800000"/>
              <a:headEnd/>
              <a:tailEnd/>
            </a:ln>
            <a:effectLst>
              <a:outerShdw dist="107763" dir="2700000" algn="ctr" rotWithShape="0">
                <a:srgbClr val="808080"/>
              </a:outerShdw>
            </a:effectLst>
          </p:spPr>
          <p:txBody>
            <a:bodyPr anchor="ctr"/>
            <a:lstStyle/>
            <a:p>
              <a:pPr algn="ctr">
                <a:defRPr/>
              </a:pPr>
              <a:r>
                <a:rPr lang="tr-TR" sz="1600" dirty="0" err="1">
                  <a:solidFill>
                    <a:srgbClr val="FF0000"/>
                  </a:solidFill>
                </a:rPr>
                <a:t>Ssonrası</a:t>
              </a:r>
              <a:r>
                <a:rPr lang="tr-TR" sz="1600" dirty="0">
                  <a:solidFill>
                    <a:srgbClr val="FF0000"/>
                  </a:solidFill>
                </a:rPr>
                <a:t> atış hizmet</a:t>
              </a:r>
            </a:p>
          </p:txBody>
        </p:sp>
        <p:sp>
          <p:nvSpPr>
            <p:cNvPr id="5128" name="AutoShape 7"/>
            <p:cNvSpPr>
              <a:spLocks noChangeArrowheads="1"/>
            </p:cNvSpPr>
            <p:nvPr/>
          </p:nvSpPr>
          <p:spPr bwMode="auto">
            <a:xfrm>
              <a:off x="1296" y="4690"/>
              <a:ext cx="1152" cy="576"/>
            </a:xfrm>
            <a:prstGeom prst="flowChartProcess">
              <a:avLst/>
            </a:prstGeom>
            <a:solidFill>
              <a:srgbClr val="FFFFFF"/>
            </a:solidFill>
            <a:ln w="9525">
              <a:solidFill>
                <a:srgbClr val="000000"/>
              </a:solidFill>
              <a:miter lim="800000"/>
              <a:headEnd/>
              <a:tailEnd/>
            </a:ln>
            <a:effectLst>
              <a:outerShdw dist="107763" dir="2700000" algn="ctr" rotWithShape="0">
                <a:srgbClr val="808080"/>
              </a:outerShdw>
            </a:effectLst>
          </p:spPr>
          <p:txBody>
            <a:bodyPr anchor="ctr"/>
            <a:lstStyle/>
            <a:p>
              <a:pPr algn="ctr">
                <a:defRPr/>
              </a:pPr>
              <a:r>
                <a:rPr lang="tr-TR" sz="1600" dirty="0">
                  <a:solidFill>
                    <a:srgbClr val="FF0000"/>
                  </a:solidFill>
                </a:rPr>
                <a:t>Firmanın imajı</a:t>
              </a:r>
            </a:p>
          </p:txBody>
        </p:sp>
        <p:sp>
          <p:nvSpPr>
            <p:cNvPr id="5129" name="AutoShape 8"/>
            <p:cNvSpPr>
              <a:spLocks noChangeArrowheads="1"/>
            </p:cNvSpPr>
            <p:nvPr/>
          </p:nvSpPr>
          <p:spPr bwMode="auto">
            <a:xfrm>
              <a:off x="5328" y="5842"/>
              <a:ext cx="1152" cy="576"/>
            </a:xfrm>
            <a:prstGeom prst="flowChartProcess">
              <a:avLst/>
            </a:prstGeom>
            <a:solidFill>
              <a:srgbClr val="FFFFFF"/>
            </a:solidFill>
            <a:ln w="9525">
              <a:solidFill>
                <a:srgbClr val="000000"/>
              </a:solidFill>
              <a:miter lim="800000"/>
              <a:headEnd/>
              <a:tailEnd/>
            </a:ln>
            <a:effectLst>
              <a:outerShdw dist="107763" dir="2700000" algn="ctr" rotWithShape="0">
                <a:srgbClr val="808080"/>
              </a:outerShdw>
            </a:effectLst>
          </p:spPr>
          <p:txBody>
            <a:bodyPr anchor="ctr"/>
            <a:lstStyle/>
            <a:p>
              <a:pPr algn="ctr">
                <a:defRPr/>
              </a:pPr>
              <a:r>
                <a:rPr lang="tr-TR" sz="1600" dirty="0">
                  <a:solidFill>
                    <a:srgbClr val="FF0000"/>
                  </a:solidFill>
                </a:rPr>
                <a:t>Tasarım</a:t>
              </a:r>
            </a:p>
          </p:txBody>
        </p:sp>
        <p:sp>
          <p:nvSpPr>
            <p:cNvPr id="5130" name="AutoShape 9"/>
            <p:cNvSpPr>
              <a:spLocks noChangeArrowheads="1"/>
            </p:cNvSpPr>
            <p:nvPr/>
          </p:nvSpPr>
          <p:spPr bwMode="auto">
            <a:xfrm>
              <a:off x="6336" y="4834"/>
              <a:ext cx="1152" cy="576"/>
            </a:xfrm>
            <a:prstGeom prst="flowChartProcess">
              <a:avLst/>
            </a:prstGeom>
            <a:solidFill>
              <a:srgbClr val="FFFFFF"/>
            </a:solidFill>
            <a:ln w="9525">
              <a:solidFill>
                <a:srgbClr val="000000"/>
              </a:solidFill>
              <a:miter lim="800000"/>
              <a:headEnd/>
              <a:tailEnd/>
            </a:ln>
            <a:effectLst>
              <a:outerShdw dist="107763" dir="2700000" algn="ctr" rotWithShape="0">
                <a:srgbClr val="808080"/>
              </a:outerShdw>
            </a:effectLst>
          </p:spPr>
          <p:txBody>
            <a:bodyPr anchor="ctr"/>
            <a:lstStyle/>
            <a:p>
              <a:pPr algn="ctr">
                <a:defRPr/>
              </a:pPr>
              <a:r>
                <a:rPr lang="tr-TR" sz="1600" dirty="0">
                  <a:solidFill>
                    <a:srgbClr val="FF0000"/>
                  </a:solidFill>
                </a:rPr>
                <a:t>Fiziksel</a:t>
              </a:r>
              <a:r>
                <a:rPr lang="tr-TR" sz="1600" dirty="0"/>
                <a:t> nitelikler</a:t>
              </a:r>
            </a:p>
          </p:txBody>
        </p:sp>
        <p:sp>
          <p:nvSpPr>
            <p:cNvPr id="5131" name="AutoShape 10"/>
            <p:cNvSpPr>
              <a:spLocks noChangeArrowheads="1"/>
            </p:cNvSpPr>
            <p:nvPr/>
          </p:nvSpPr>
          <p:spPr bwMode="auto">
            <a:xfrm>
              <a:off x="5904" y="3682"/>
              <a:ext cx="1152" cy="576"/>
            </a:xfrm>
            <a:prstGeom prst="flowChartProcess">
              <a:avLst/>
            </a:prstGeom>
            <a:solidFill>
              <a:srgbClr val="FFFFFF"/>
            </a:solidFill>
            <a:ln w="9525">
              <a:solidFill>
                <a:srgbClr val="000000"/>
              </a:solidFill>
              <a:miter lim="800000"/>
              <a:headEnd/>
              <a:tailEnd/>
            </a:ln>
            <a:effectLst>
              <a:outerShdw dist="107763" dir="2700000" algn="ctr" rotWithShape="0">
                <a:srgbClr val="808080"/>
              </a:outerShdw>
            </a:effectLst>
          </p:spPr>
          <p:txBody>
            <a:bodyPr anchor="ctr"/>
            <a:lstStyle/>
            <a:p>
              <a:pPr algn="ctr">
                <a:defRPr/>
              </a:pPr>
              <a:r>
                <a:rPr lang="tr-TR" sz="1600" dirty="0">
                  <a:solidFill>
                    <a:srgbClr val="FF0000"/>
                  </a:solidFill>
                </a:rPr>
                <a:t>Marka</a:t>
              </a:r>
            </a:p>
          </p:txBody>
        </p:sp>
        <p:sp>
          <p:nvSpPr>
            <p:cNvPr id="5132" name="AutoShape 11"/>
            <p:cNvSpPr>
              <a:spLocks noChangeArrowheads="1"/>
            </p:cNvSpPr>
            <p:nvPr/>
          </p:nvSpPr>
          <p:spPr bwMode="auto">
            <a:xfrm>
              <a:off x="4752" y="2698"/>
              <a:ext cx="1152" cy="576"/>
            </a:xfrm>
            <a:prstGeom prst="flowChartProcess">
              <a:avLst/>
            </a:prstGeom>
            <a:solidFill>
              <a:srgbClr val="FFFFFF"/>
            </a:solidFill>
            <a:ln w="9525">
              <a:solidFill>
                <a:srgbClr val="000000"/>
              </a:solidFill>
              <a:miter lim="800000"/>
              <a:headEnd/>
              <a:tailEnd/>
            </a:ln>
            <a:effectLst>
              <a:outerShdw dist="107763" dir="2700000" algn="ctr" rotWithShape="0">
                <a:srgbClr val="808080"/>
              </a:outerShdw>
            </a:effectLst>
          </p:spPr>
          <p:txBody>
            <a:bodyPr anchor="ctr"/>
            <a:lstStyle/>
            <a:p>
              <a:pPr algn="ctr">
                <a:defRPr/>
              </a:pPr>
              <a:r>
                <a:rPr lang="tr-TR" sz="1600" dirty="0">
                  <a:solidFill>
                    <a:srgbClr val="FF0000"/>
                  </a:solidFill>
                </a:rPr>
                <a:t>Garanti</a:t>
              </a:r>
            </a:p>
          </p:txBody>
        </p:sp>
        <p:sp>
          <p:nvSpPr>
            <p:cNvPr id="5133" name="AutoShape 12"/>
            <p:cNvSpPr>
              <a:spLocks noChangeArrowheads="1"/>
            </p:cNvSpPr>
            <p:nvPr/>
          </p:nvSpPr>
          <p:spPr bwMode="auto">
            <a:xfrm>
              <a:off x="2736" y="2698"/>
              <a:ext cx="1152" cy="576"/>
            </a:xfrm>
            <a:prstGeom prst="flowChartProcess">
              <a:avLst/>
            </a:prstGeom>
            <a:solidFill>
              <a:srgbClr val="FFFFFF"/>
            </a:solidFill>
            <a:ln w="9525">
              <a:solidFill>
                <a:srgbClr val="000000"/>
              </a:solidFill>
              <a:miter lim="800000"/>
              <a:headEnd/>
              <a:tailEnd/>
            </a:ln>
            <a:effectLst>
              <a:outerShdw dist="107763" dir="2700000" algn="ctr" rotWithShape="0">
                <a:srgbClr val="808080"/>
              </a:outerShdw>
            </a:effectLst>
          </p:spPr>
          <p:txBody>
            <a:bodyPr anchor="ctr"/>
            <a:lstStyle/>
            <a:p>
              <a:pPr algn="ctr">
                <a:defRPr/>
              </a:pPr>
              <a:r>
                <a:rPr lang="tr-TR" sz="1600" dirty="0">
                  <a:solidFill>
                    <a:srgbClr val="FF0000"/>
                  </a:solidFill>
                </a:rPr>
                <a:t>Kalite</a:t>
              </a:r>
            </a:p>
          </p:txBody>
        </p:sp>
        <p:sp>
          <p:nvSpPr>
            <p:cNvPr id="5134" name="AutoShape 13"/>
            <p:cNvSpPr>
              <a:spLocks noChangeArrowheads="1"/>
            </p:cNvSpPr>
            <p:nvPr/>
          </p:nvSpPr>
          <p:spPr bwMode="auto">
            <a:xfrm>
              <a:off x="2736" y="6706"/>
              <a:ext cx="1152" cy="576"/>
            </a:xfrm>
            <a:prstGeom prst="flowChartProcess">
              <a:avLst/>
            </a:prstGeom>
            <a:solidFill>
              <a:srgbClr val="FFFFFF"/>
            </a:solidFill>
            <a:ln w="9525">
              <a:solidFill>
                <a:srgbClr val="000000"/>
              </a:solidFill>
              <a:miter lim="800000"/>
              <a:headEnd/>
              <a:tailEnd/>
            </a:ln>
            <a:effectLst>
              <a:outerShdw dist="107763" dir="2700000" algn="ctr" rotWithShape="0">
                <a:srgbClr val="808080"/>
              </a:outerShdw>
            </a:effectLst>
          </p:spPr>
          <p:txBody>
            <a:bodyPr anchor="ctr"/>
            <a:lstStyle/>
            <a:p>
              <a:pPr algn="ctr">
                <a:defRPr/>
              </a:pPr>
              <a:r>
                <a:rPr lang="tr-TR" sz="1600" dirty="0">
                  <a:solidFill>
                    <a:srgbClr val="FF0000"/>
                  </a:solidFill>
                </a:rPr>
                <a:t>Fiyat</a:t>
              </a:r>
            </a:p>
          </p:txBody>
        </p:sp>
        <p:sp>
          <p:nvSpPr>
            <p:cNvPr id="5135" name="AutoShape 14"/>
            <p:cNvSpPr>
              <a:spLocks noChangeArrowheads="1"/>
            </p:cNvSpPr>
            <p:nvPr/>
          </p:nvSpPr>
          <p:spPr bwMode="auto">
            <a:xfrm>
              <a:off x="1727" y="5842"/>
              <a:ext cx="1152" cy="576"/>
            </a:xfrm>
            <a:prstGeom prst="flowChartProcess">
              <a:avLst/>
            </a:prstGeom>
            <a:solidFill>
              <a:srgbClr val="FFFFFF"/>
            </a:solidFill>
            <a:ln w="9525">
              <a:solidFill>
                <a:srgbClr val="000000"/>
              </a:solidFill>
              <a:miter lim="800000"/>
              <a:headEnd/>
              <a:tailEnd/>
            </a:ln>
            <a:effectLst>
              <a:outerShdw dist="107763" dir="2700000" algn="ctr" rotWithShape="0">
                <a:srgbClr val="808080"/>
              </a:outerShdw>
            </a:effectLst>
          </p:spPr>
          <p:txBody>
            <a:bodyPr anchor="ctr"/>
            <a:lstStyle/>
            <a:p>
              <a:pPr algn="ctr">
                <a:defRPr/>
              </a:pPr>
              <a:r>
                <a:rPr lang="tr-TR" sz="1600" dirty="0">
                  <a:solidFill>
                    <a:srgbClr val="FF0000"/>
                  </a:solidFill>
                </a:rPr>
                <a:t>Renk</a:t>
              </a:r>
            </a:p>
          </p:txBody>
        </p:sp>
        <p:sp>
          <p:nvSpPr>
            <p:cNvPr id="5137" name="Line 15"/>
            <p:cNvSpPr>
              <a:spLocks noChangeShapeType="1"/>
            </p:cNvSpPr>
            <p:nvPr/>
          </p:nvSpPr>
          <p:spPr bwMode="auto">
            <a:xfrm flipH="1" flipV="1">
              <a:off x="3456" y="3538"/>
              <a:ext cx="432" cy="720"/>
            </a:xfrm>
            <a:prstGeom prst="line">
              <a:avLst/>
            </a:prstGeom>
            <a:noFill/>
            <a:ln w="57150">
              <a:solidFill>
                <a:srgbClr val="000000"/>
              </a:solidFill>
              <a:round/>
              <a:headEnd/>
              <a:tailEnd type="triangle" w="med" len="med"/>
            </a:ln>
          </p:spPr>
          <p:txBody>
            <a:bodyPr anchor="ctr"/>
            <a:lstStyle/>
            <a:p>
              <a:endParaRPr lang="tr-TR"/>
            </a:p>
          </p:txBody>
        </p:sp>
        <p:sp>
          <p:nvSpPr>
            <p:cNvPr id="5138" name="Line 16"/>
            <p:cNvSpPr>
              <a:spLocks noChangeShapeType="1"/>
            </p:cNvSpPr>
            <p:nvPr/>
          </p:nvSpPr>
          <p:spPr bwMode="auto">
            <a:xfrm flipV="1">
              <a:off x="4752" y="3538"/>
              <a:ext cx="432" cy="720"/>
            </a:xfrm>
            <a:prstGeom prst="line">
              <a:avLst/>
            </a:prstGeom>
            <a:noFill/>
            <a:ln w="57150">
              <a:solidFill>
                <a:srgbClr val="000000"/>
              </a:solidFill>
              <a:round/>
              <a:headEnd/>
              <a:tailEnd type="triangle" w="med" len="med"/>
            </a:ln>
          </p:spPr>
          <p:txBody>
            <a:bodyPr anchor="ctr"/>
            <a:lstStyle/>
            <a:p>
              <a:endParaRPr lang="tr-TR"/>
            </a:p>
          </p:txBody>
        </p:sp>
        <p:sp>
          <p:nvSpPr>
            <p:cNvPr id="5139" name="Line 17"/>
            <p:cNvSpPr>
              <a:spLocks noChangeShapeType="1"/>
            </p:cNvSpPr>
            <p:nvPr/>
          </p:nvSpPr>
          <p:spPr bwMode="auto">
            <a:xfrm flipH="1" flipV="1">
              <a:off x="2880" y="4114"/>
              <a:ext cx="576" cy="288"/>
            </a:xfrm>
            <a:prstGeom prst="line">
              <a:avLst/>
            </a:prstGeom>
            <a:noFill/>
            <a:ln w="57150">
              <a:solidFill>
                <a:srgbClr val="000000"/>
              </a:solidFill>
              <a:round/>
              <a:headEnd/>
              <a:tailEnd type="triangle" w="med" len="med"/>
            </a:ln>
          </p:spPr>
          <p:txBody>
            <a:bodyPr anchor="ctr"/>
            <a:lstStyle/>
            <a:p>
              <a:endParaRPr lang="tr-TR"/>
            </a:p>
          </p:txBody>
        </p:sp>
        <p:sp>
          <p:nvSpPr>
            <p:cNvPr id="5140" name="Line 18"/>
            <p:cNvSpPr>
              <a:spLocks noChangeShapeType="1"/>
            </p:cNvSpPr>
            <p:nvPr/>
          </p:nvSpPr>
          <p:spPr bwMode="auto">
            <a:xfrm flipH="1">
              <a:off x="2592" y="4978"/>
              <a:ext cx="720" cy="0"/>
            </a:xfrm>
            <a:prstGeom prst="line">
              <a:avLst/>
            </a:prstGeom>
            <a:noFill/>
            <a:ln w="57150">
              <a:solidFill>
                <a:srgbClr val="000000"/>
              </a:solidFill>
              <a:round/>
              <a:headEnd/>
              <a:tailEnd type="triangle" w="med" len="med"/>
            </a:ln>
          </p:spPr>
          <p:txBody>
            <a:bodyPr anchor="ctr"/>
            <a:lstStyle/>
            <a:p>
              <a:endParaRPr lang="tr-TR"/>
            </a:p>
          </p:txBody>
        </p:sp>
        <p:sp>
          <p:nvSpPr>
            <p:cNvPr id="5141" name="Line 19"/>
            <p:cNvSpPr>
              <a:spLocks noChangeShapeType="1"/>
            </p:cNvSpPr>
            <p:nvPr/>
          </p:nvSpPr>
          <p:spPr bwMode="auto">
            <a:xfrm>
              <a:off x="5328" y="5266"/>
              <a:ext cx="432" cy="432"/>
            </a:xfrm>
            <a:prstGeom prst="line">
              <a:avLst/>
            </a:prstGeom>
            <a:noFill/>
            <a:ln w="57150">
              <a:solidFill>
                <a:srgbClr val="000000"/>
              </a:solidFill>
              <a:round/>
              <a:headEnd/>
              <a:tailEnd type="triangle" w="med" len="med"/>
            </a:ln>
          </p:spPr>
          <p:txBody>
            <a:bodyPr anchor="ctr"/>
            <a:lstStyle/>
            <a:p>
              <a:endParaRPr lang="tr-TR"/>
            </a:p>
          </p:txBody>
        </p:sp>
        <p:sp>
          <p:nvSpPr>
            <p:cNvPr id="5142" name="Line 20"/>
            <p:cNvSpPr>
              <a:spLocks noChangeShapeType="1"/>
            </p:cNvSpPr>
            <p:nvPr/>
          </p:nvSpPr>
          <p:spPr bwMode="auto">
            <a:xfrm>
              <a:off x="5472" y="4978"/>
              <a:ext cx="720" cy="0"/>
            </a:xfrm>
            <a:prstGeom prst="line">
              <a:avLst/>
            </a:prstGeom>
            <a:noFill/>
            <a:ln w="57150">
              <a:solidFill>
                <a:srgbClr val="000000"/>
              </a:solidFill>
              <a:round/>
              <a:headEnd/>
              <a:tailEnd type="triangle" w="med" len="med"/>
            </a:ln>
          </p:spPr>
          <p:txBody>
            <a:bodyPr anchor="ctr"/>
            <a:lstStyle/>
            <a:p>
              <a:endParaRPr lang="tr-TR"/>
            </a:p>
          </p:txBody>
        </p:sp>
        <p:sp>
          <p:nvSpPr>
            <p:cNvPr id="5143" name="Line 21"/>
            <p:cNvSpPr>
              <a:spLocks noChangeShapeType="1"/>
            </p:cNvSpPr>
            <p:nvPr/>
          </p:nvSpPr>
          <p:spPr bwMode="auto">
            <a:xfrm flipV="1">
              <a:off x="5184" y="4114"/>
              <a:ext cx="576" cy="288"/>
            </a:xfrm>
            <a:prstGeom prst="line">
              <a:avLst/>
            </a:prstGeom>
            <a:noFill/>
            <a:ln w="57150">
              <a:solidFill>
                <a:srgbClr val="000000"/>
              </a:solidFill>
              <a:round/>
              <a:headEnd/>
              <a:tailEnd type="triangle" w="med" len="med"/>
            </a:ln>
          </p:spPr>
          <p:txBody>
            <a:bodyPr anchor="ctr"/>
            <a:lstStyle/>
            <a:p>
              <a:endParaRPr lang="tr-TR"/>
            </a:p>
          </p:txBody>
        </p:sp>
        <p:sp>
          <p:nvSpPr>
            <p:cNvPr id="3" name="AutoShape 22"/>
            <p:cNvSpPr>
              <a:spLocks noChangeArrowheads="1"/>
            </p:cNvSpPr>
            <p:nvPr/>
          </p:nvSpPr>
          <p:spPr bwMode="auto">
            <a:xfrm>
              <a:off x="4465" y="6706"/>
              <a:ext cx="1151" cy="576"/>
            </a:xfrm>
            <a:prstGeom prst="flowChartProcess">
              <a:avLst/>
            </a:prstGeom>
            <a:solidFill>
              <a:srgbClr val="FFFFFF"/>
            </a:solidFill>
            <a:ln w="9525">
              <a:solidFill>
                <a:srgbClr val="000000"/>
              </a:solidFill>
              <a:miter lim="800000"/>
              <a:headEnd/>
              <a:tailEnd/>
            </a:ln>
            <a:effectLst>
              <a:outerShdw dist="107763" dir="2700000" algn="ctr" rotWithShape="0">
                <a:srgbClr val="808080"/>
              </a:outerShdw>
            </a:effectLst>
          </p:spPr>
          <p:txBody>
            <a:bodyPr anchor="ctr"/>
            <a:lstStyle/>
            <a:p>
              <a:pPr algn="ctr">
                <a:defRPr/>
              </a:pPr>
              <a:r>
                <a:rPr lang="tr-TR" sz="1600" dirty="0">
                  <a:solidFill>
                    <a:srgbClr val="FF0000"/>
                  </a:solidFill>
                </a:rPr>
                <a:t>Ambalaj</a:t>
              </a:r>
            </a:p>
          </p:txBody>
        </p:sp>
        <p:sp>
          <p:nvSpPr>
            <p:cNvPr id="5145" name="Line 23"/>
            <p:cNvSpPr>
              <a:spLocks noChangeShapeType="1"/>
            </p:cNvSpPr>
            <p:nvPr/>
          </p:nvSpPr>
          <p:spPr bwMode="auto">
            <a:xfrm flipH="1">
              <a:off x="2736" y="5266"/>
              <a:ext cx="720" cy="432"/>
            </a:xfrm>
            <a:prstGeom prst="line">
              <a:avLst/>
            </a:prstGeom>
            <a:noFill/>
            <a:ln w="57150">
              <a:solidFill>
                <a:srgbClr val="000000"/>
              </a:solidFill>
              <a:round/>
              <a:headEnd/>
              <a:tailEnd type="triangle" w="med" len="med"/>
            </a:ln>
          </p:spPr>
          <p:txBody>
            <a:bodyPr anchor="ctr"/>
            <a:lstStyle/>
            <a:p>
              <a:endParaRPr lang="tr-TR"/>
            </a:p>
          </p:txBody>
        </p:sp>
        <p:sp>
          <p:nvSpPr>
            <p:cNvPr id="5146" name="Line 24"/>
            <p:cNvSpPr>
              <a:spLocks noChangeShapeType="1"/>
            </p:cNvSpPr>
            <p:nvPr/>
          </p:nvSpPr>
          <p:spPr bwMode="auto">
            <a:xfrm flipH="1">
              <a:off x="3456" y="5554"/>
              <a:ext cx="432" cy="1008"/>
            </a:xfrm>
            <a:prstGeom prst="line">
              <a:avLst/>
            </a:prstGeom>
            <a:noFill/>
            <a:ln w="57150">
              <a:solidFill>
                <a:srgbClr val="000000"/>
              </a:solidFill>
              <a:round/>
              <a:headEnd/>
              <a:tailEnd type="triangle" w="med" len="med"/>
            </a:ln>
          </p:spPr>
          <p:txBody>
            <a:bodyPr anchor="ctr"/>
            <a:lstStyle/>
            <a:p>
              <a:endParaRPr lang="tr-TR"/>
            </a:p>
          </p:txBody>
        </p:sp>
        <p:sp>
          <p:nvSpPr>
            <p:cNvPr id="5147" name="Line 25"/>
            <p:cNvSpPr>
              <a:spLocks noChangeShapeType="1"/>
            </p:cNvSpPr>
            <p:nvPr/>
          </p:nvSpPr>
          <p:spPr bwMode="auto">
            <a:xfrm>
              <a:off x="4608" y="5554"/>
              <a:ext cx="432" cy="1008"/>
            </a:xfrm>
            <a:prstGeom prst="line">
              <a:avLst/>
            </a:prstGeom>
            <a:noFill/>
            <a:ln w="57150">
              <a:solidFill>
                <a:srgbClr val="000000"/>
              </a:solidFill>
              <a:round/>
              <a:headEnd/>
              <a:tailEnd type="triangle" w="med" len="med"/>
            </a:ln>
          </p:spPr>
          <p:txBody>
            <a:bodyPr anchor="ctr"/>
            <a:lstStyle/>
            <a:p>
              <a:endParaRPr lang="tr-TR"/>
            </a:p>
          </p:txBody>
        </p:sp>
        <p:graphicFrame>
          <p:nvGraphicFramePr>
            <p:cNvPr id="5122" name="Object 26"/>
            <p:cNvGraphicFramePr>
              <a:graphicFrameLocks noChangeAspect="1"/>
            </p:cNvGraphicFramePr>
            <p:nvPr/>
          </p:nvGraphicFramePr>
          <p:xfrm>
            <a:off x="3630" y="4518"/>
            <a:ext cx="1440" cy="576"/>
          </p:xfrm>
          <a:graphic>
            <a:graphicData uri="http://schemas.openxmlformats.org/presentationml/2006/ole">
              <p:oleObj spid="_x0000_s2050" name="Clip" r:id="rId3" imgW="6545263" imgH="1706563"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lstStyle/>
          <a:p>
            <a:pPr eaLnBrk="1" hangingPunct="1">
              <a:defRPr/>
            </a:pPr>
            <a:r>
              <a:rPr lang="tr-TR"/>
              <a:t>.</a:t>
            </a:r>
          </a:p>
        </p:txBody>
      </p:sp>
      <p:sp>
        <p:nvSpPr>
          <p:cNvPr id="22530" name="Rectangle 2"/>
          <p:cNvSpPr>
            <a:spLocks noGrp="1" noChangeArrowheads="1"/>
          </p:cNvSpPr>
          <p:nvPr>
            <p:ph type="title"/>
          </p:nvPr>
        </p:nvSpPr>
        <p:spPr/>
        <p:txBody>
          <a:bodyPr/>
          <a:lstStyle/>
          <a:p>
            <a:pPr eaLnBrk="1" hangingPunct="1">
              <a:defRPr/>
            </a:pPr>
            <a:r>
              <a:rPr lang="tr-TR">
                <a:solidFill>
                  <a:schemeClr val="hlink"/>
                </a:solidFill>
              </a:rPr>
              <a:t>.</a:t>
            </a:r>
          </a:p>
        </p:txBody>
      </p:sp>
      <p:sp>
        <p:nvSpPr>
          <p:cNvPr id="11268" name="Rectangle 23"/>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endParaRPr kumimoji="1" lang="tr-TR" sz="2400">
              <a:latin typeface="Times New Roman" pitchFamily="18" charset="0"/>
            </a:endParaRPr>
          </a:p>
        </p:txBody>
      </p:sp>
      <p:sp>
        <p:nvSpPr>
          <p:cNvPr id="11269" name="Oval 66"/>
          <p:cNvSpPr>
            <a:spLocks noChangeArrowheads="1"/>
          </p:cNvSpPr>
          <p:nvPr/>
        </p:nvSpPr>
        <p:spPr bwMode="auto">
          <a:xfrm>
            <a:off x="1000125" y="1000125"/>
            <a:ext cx="5832475" cy="4608513"/>
          </a:xfrm>
          <a:prstGeom prst="ellipse">
            <a:avLst/>
          </a:prstGeom>
          <a:solidFill>
            <a:srgbClr val="FFCC00"/>
          </a:solidFill>
          <a:ln w="9525">
            <a:solidFill>
              <a:schemeClr val="tx1"/>
            </a:solidFill>
            <a:round/>
            <a:headEnd/>
            <a:tailEnd/>
          </a:ln>
        </p:spPr>
        <p:txBody>
          <a:bodyPr wrap="none" anchor="ctr"/>
          <a:lstStyle/>
          <a:p>
            <a:endParaRPr kumimoji="1" lang="tr-TR">
              <a:latin typeface="Times New Roman" pitchFamily="18" charset="0"/>
            </a:endParaRPr>
          </a:p>
        </p:txBody>
      </p:sp>
      <p:sp>
        <p:nvSpPr>
          <p:cNvPr id="11270" name="Oval 67"/>
          <p:cNvSpPr>
            <a:spLocks noChangeArrowheads="1"/>
          </p:cNvSpPr>
          <p:nvPr/>
        </p:nvSpPr>
        <p:spPr bwMode="auto">
          <a:xfrm>
            <a:off x="1357313" y="1844675"/>
            <a:ext cx="5072062" cy="3240088"/>
          </a:xfrm>
          <a:prstGeom prst="ellipse">
            <a:avLst/>
          </a:prstGeom>
          <a:solidFill>
            <a:srgbClr val="FFFF99"/>
          </a:solidFill>
          <a:ln w="9525">
            <a:solidFill>
              <a:schemeClr val="tx1"/>
            </a:solidFill>
            <a:round/>
            <a:headEnd/>
            <a:tailEnd/>
          </a:ln>
        </p:spPr>
        <p:txBody>
          <a:bodyPr wrap="none" anchor="ctr"/>
          <a:lstStyle/>
          <a:p>
            <a:endParaRPr kumimoji="1" lang="tr-TR">
              <a:latin typeface="Times New Roman" pitchFamily="18" charset="0"/>
            </a:endParaRPr>
          </a:p>
        </p:txBody>
      </p:sp>
      <p:sp>
        <p:nvSpPr>
          <p:cNvPr id="11271" name="Text Box 68"/>
          <p:cNvSpPr txBox="1">
            <a:spLocks noChangeArrowheads="1"/>
          </p:cNvSpPr>
          <p:nvPr/>
        </p:nvSpPr>
        <p:spPr bwMode="auto">
          <a:xfrm>
            <a:off x="3214688" y="2997200"/>
            <a:ext cx="1501775" cy="788988"/>
          </a:xfrm>
          <a:prstGeom prst="rect">
            <a:avLst/>
          </a:prstGeom>
          <a:solidFill>
            <a:srgbClr val="FFFF00"/>
          </a:solidFill>
          <a:ln w="9525">
            <a:solidFill>
              <a:srgbClr val="000000"/>
            </a:solidFill>
            <a:miter lim="800000"/>
            <a:headEnd/>
            <a:tailEnd/>
          </a:ln>
        </p:spPr>
        <p:txBody>
          <a:bodyPr/>
          <a:lstStyle/>
          <a:p>
            <a:pPr algn="ctr"/>
            <a:r>
              <a:rPr kumimoji="1" lang="tr-TR" sz="1400">
                <a:solidFill>
                  <a:schemeClr val="accent2"/>
                </a:solidFill>
                <a:latin typeface="Times New Roman" pitchFamily="18" charset="0"/>
              </a:rPr>
              <a:t>Asıl (Öz)</a:t>
            </a:r>
          </a:p>
          <a:p>
            <a:pPr algn="ctr"/>
            <a:r>
              <a:rPr kumimoji="1" lang="tr-TR" sz="1400">
                <a:solidFill>
                  <a:schemeClr val="accent2"/>
                </a:solidFill>
                <a:latin typeface="Times New Roman" pitchFamily="18" charset="0"/>
              </a:rPr>
              <a:t>Yarar ya da hizmet</a:t>
            </a:r>
          </a:p>
        </p:txBody>
      </p:sp>
      <p:sp>
        <p:nvSpPr>
          <p:cNvPr id="11272" name="Text Box 69"/>
          <p:cNvSpPr txBox="1">
            <a:spLocks noChangeArrowheads="1"/>
          </p:cNvSpPr>
          <p:nvPr/>
        </p:nvSpPr>
        <p:spPr bwMode="auto">
          <a:xfrm>
            <a:off x="5651500" y="714375"/>
            <a:ext cx="2063750" cy="633413"/>
          </a:xfrm>
          <a:prstGeom prst="rect">
            <a:avLst/>
          </a:prstGeom>
          <a:solidFill>
            <a:srgbClr val="CCFFCC"/>
          </a:solidFill>
          <a:ln w="9525">
            <a:solidFill>
              <a:srgbClr val="000000"/>
            </a:solidFill>
            <a:miter lim="800000"/>
            <a:headEnd/>
            <a:tailEnd/>
          </a:ln>
        </p:spPr>
        <p:txBody>
          <a:bodyPr/>
          <a:lstStyle/>
          <a:p>
            <a:pPr algn="ctr"/>
            <a:r>
              <a:rPr kumimoji="1" lang="tr-TR" sz="1600" b="1">
                <a:solidFill>
                  <a:schemeClr val="accent2"/>
                </a:solidFill>
                <a:latin typeface="Times New Roman" pitchFamily="18" charset="0"/>
              </a:rPr>
              <a:t>Zenginleştirilmiş</a:t>
            </a:r>
          </a:p>
          <a:p>
            <a:pPr algn="ctr"/>
            <a:r>
              <a:rPr kumimoji="1" lang="tr-TR" sz="1600" b="1">
                <a:solidFill>
                  <a:schemeClr val="accent2"/>
                </a:solidFill>
                <a:latin typeface="Times New Roman" pitchFamily="18" charset="0"/>
              </a:rPr>
              <a:t>Ürün</a:t>
            </a:r>
            <a:endParaRPr kumimoji="1" lang="tr-TR" sz="1600">
              <a:solidFill>
                <a:schemeClr val="accent2"/>
              </a:solidFill>
              <a:latin typeface="Times New Roman" pitchFamily="18" charset="0"/>
            </a:endParaRPr>
          </a:p>
        </p:txBody>
      </p:sp>
      <p:sp>
        <p:nvSpPr>
          <p:cNvPr id="11273" name="Text Box 70"/>
          <p:cNvSpPr txBox="1">
            <a:spLocks noChangeArrowheads="1"/>
          </p:cNvSpPr>
          <p:nvPr/>
        </p:nvSpPr>
        <p:spPr bwMode="auto">
          <a:xfrm>
            <a:off x="3635375" y="5876925"/>
            <a:ext cx="1793875" cy="981075"/>
          </a:xfrm>
          <a:prstGeom prst="rect">
            <a:avLst/>
          </a:prstGeom>
          <a:solidFill>
            <a:srgbClr val="CCFFCC"/>
          </a:solidFill>
          <a:ln w="9525">
            <a:solidFill>
              <a:srgbClr val="000000"/>
            </a:solidFill>
            <a:miter lim="800000"/>
            <a:headEnd/>
            <a:tailEnd/>
          </a:ln>
        </p:spPr>
        <p:txBody>
          <a:bodyPr/>
          <a:lstStyle/>
          <a:p>
            <a:pPr algn="ctr"/>
            <a:r>
              <a:rPr kumimoji="1" lang="tr-TR" sz="1600" b="1">
                <a:solidFill>
                  <a:schemeClr val="accent2"/>
                </a:solidFill>
                <a:latin typeface="Times New Roman" pitchFamily="18" charset="0"/>
              </a:rPr>
              <a:t>Ürün iletişimi ve imajı</a:t>
            </a:r>
            <a:endParaRPr kumimoji="1" lang="tr-TR" sz="1600">
              <a:solidFill>
                <a:schemeClr val="accent2"/>
              </a:solidFill>
              <a:latin typeface="Times New Roman" pitchFamily="18" charset="0"/>
            </a:endParaRPr>
          </a:p>
        </p:txBody>
      </p:sp>
      <p:sp>
        <p:nvSpPr>
          <p:cNvPr id="11274" name="Text Box 71"/>
          <p:cNvSpPr txBox="1">
            <a:spLocks noChangeArrowheads="1"/>
          </p:cNvSpPr>
          <p:nvPr/>
        </p:nvSpPr>
        <p:spPr bwMode="auto">
          <a:xfrm>
            <a:off x="468313" y="4724400"/>
            <a:ext cx="1389062" cy="776288"/>
          </a:xfrm>
          <a:prstGeom prst="rect">
            <a:avLst/>
          </a:prstGeom>
          <a:solidFill>
            <a:srgbClr val="CCFFCC"/>
          </a:solidFill>
          <a:ln w="9525">
            <a:solidFill>
              <a:srgbClr val="000000"/>
            </a:solidFill>
            <a:miter lim="800000"/>
            <a:headEnd/>
            <a:tailEnd/>
          </a:ln>
        </p:spPr>
        <p:txBody>
          <a:bodyPr/>
          <a:lstStyle/>
          <a:p>
            <a:pPr algn="ctr"/>
            <a:r>
              <a:rPr kumimoji="1" lang="tr-TR" sz="1600" b="1">
                <a:solidFill>
                  <a:schemeClr val="accent2"/>
                </a:solidFill>
                <a:latin typeface="Times New Roman" pitchFamily="18" charset="0"/>
              </a:rPr>
              <a:t>Asıl (öz)</a:t>
            </a:r>
          </a:p>
          <a:p>
            <a:pPr algn="ctr"/>
            <a:r>
              <a:rPr kumimoji="1" lang="tr-TR" sz="1600" b="1">
                <a:solidFill>
                  <a:schemeClr val="accent2"/>
                </a:solidFill>
                <a:latin typeface="Times New Roman" pitchFamily="18" charset="0"/>
              </a:rPr>
              <a:t>Ürün</a:t>
            </a:r>
            <a:endParaRPr kumimoji="1" lang="tr-TR" sz="1600">
              <a:solidFill>
                <a:schemeClr val="accent2"/>
              </a:solidFill>
              <a:latin typeface="Times New Roman" pitchFamily="18" charset="0"/>
            </a:endParaRPr>
          </a:p>
        </p:txBody>
      </p:sp>
      <p:sp>
        <p:nvSpPr>
          <p:cNvPr id="11275" name="Oval 73"/>
          <p:cNvSpPr>
            <a:spLocks noChangeArrowheads="1"/>
          </p:cNvSpPr>
          <p:nvPr/>
        </p:nvSpPr>
        <p:spPr bwMode="auto">
          <a:xfrm>
            <a:off x="2411413" y="2492375"/>
            <a:ext cx="3168650" cy="1873250"/>
          </a:xfrm>
          <a:prstGeom prst="ellipse">
            <a:avLst/>
          </a:prstGeom>
          <a:noFill/>
          <a:ln w="9525">
            <a:solidFill>
              <a:schemeClr val="tx1"/>
            </a:solidFill>
            <a:round/>
            <a:headEnd/>
            <a:tailEnd/>
          </a:ln>
        </p:spPr>
        <p:txBody>
          <a:bodyPr wrap="none" anchor="ctr"/>
          <a:lstStyle/>
          <a:p>
            <a:endParaRPr kumimoji="1" lang="tr-TR">
              <a:latin typeface="Times New Roman" pitchFamily="18" charset="0"/>
            </a:endParaRPr>
          </a:p>
        </p:txBody>
      </p:sp>
      <p:sp>
        <p:nvSpPr>
          <p:cNvPr id="11276" name="Line 74"/>
          <p:cNvSpPr>
            <a:spLocks noChangeShapeType="1"/>
          </p:cNvSpPr>
          <p:nvPr/>
        </p:nvSpPr>
        <p:spPr bwMode="auto">
          <a:xfrm flipV="1">
            <a:off x="928688" y="3429000"/>
            <a:ext cx="2592387" cy="1223963"/>
          </a:xfrm>
          <a:prstGeom prst="line">
            <a:avLst/>
          </a:prstGeom>
          <a:noFill/>
          <a:ln w="9525">
            <a:solidFill>
              <a:schemeClr val="tx1"/>
            </a:solidFill>
            <a:round/>
            <a:headEnd/>
            <a:tailEnd type="triangle" w="med" len="med"/>
          </a:ln>
        </p:spPr>
        <p:txBody>
          <a:bodyPr/>
          <a:lstStyle/>
          <a:p>
            <a:endParaRPr lang="tr-TR"/>
          </a:p>
        </p:txBody>
      </p:sp>
      <p:sp>
        <p:nvSpPr>
          <p:cNvPr id="11277" name="Text Box 75"/>
          <p:cNvSpPr txBox="1">
            <a:spLocks noChangeArrowheads="1"/>
          </p:cNvSpPr>
          <p:nvPr/>
        </p:nvSpPr>
        <p:spPr bwMode="auto">
          <a:xfrm>
            <a:off x="2928938" y="4500563"/>
            <a:ext cx="1549400" cy="354012"/>
          </a:xfrm>
          <a:prstGeom prst="rect">
            <a:avLst/>
          </a:prstGeom>
          <a:noFill/>
          <a:ln w="9525">
            <a:noFill/>
            <a:miter lim="800000"/>
            <a:headEnd/>
            <a:tailEnd/>
          </a:ln>
        </p:spPr>
        <p:txBody>
          <a:bodyPr/>
          <a:lstStyle/>
          <a:p>
            <a:r>
              <a:rPr kumimoji="1" lang="tr-TR" sz="1600">
                <a:solidFill>
                  <a:schemeClr val="accent2"/>
                </a:solidFill>
                <a:latin typeface="Times New Roman" pitchFamily="18" charset="0"/>
              </a:rPr>
              <a:t>Garanti</a:t>
            </a:r>
          </a:p>
        </p:txBody>
      </p:sp>
      <p:sp>
        <p:nvSpPr>
          <p:cNvPr id="11278" name="Text Box 76"/>
          <p:cNvSpPr txBox="1">
            <a:spLocks noChangeArrowheads="1"/>
          </p:cNvSpPr>
          <p:nvPr/>
        </p:nvSpPr>
        <p:spPr bwMode="auto">
          <a:xfrm>
            <a:off x="5508625" y="3500438"/>
            <a:ext cx="1206500" cy="357187"/>
          </a:xfrm>
          <a:prstGeom prst="rect">
            <a:avLst/>
          </a:prstGeom>
          <a:noFill/>
          <a:ln w="9525">
            <a:noFill/>
            <a:miter lim="800000"/>
            <a:headEnd/>
            <a:tailEnd/>
          </a:ln>
        </p:spPr>
        <p:txBody>
          <a:bodyPr/>
          <a:lstStyle/>
          <a:p>
            <a:r>
              <a:rPr kumimoji="1" lang="tr-TR" sz="1400">
                <a:solidFill>
                  <a:schemeClr val="accent2"/>
                </a:solidFill>
                <a:latin typeface="Times New Roman" pitchFamily="18" charset="0"/>
              </a:rPr>
              <a:t>Satış</a:t>
            </a:r>
          </a:p>
          <a:p>
            <a:r>
              <a:rPr kumimoji="1" lang="tr-TR" sz="1400">
                <a:solidFill>
                  <a:schemeClr val="accent2"/>
                </a:solidFill>
                <a:latin typeface="Times New Roman" pitchFamily="18" charset="0"/>
              </a:rPr>
              <a:t>Sonrası</a:t>
            </a:r>
          </a:p>
          <a:p>
            <a:r>
              <a:rPr kumimoji="1" lang="tr-TR" sz="1400">
                <a:solidFill>
                  <a:schemeClr val="accent2"/>
                </a:solidFill>
                <a:latin typeface="Times New Roman" pitchFamily="18" charset="0"/>
              </a:rPr>
              <a:t>Hizmet</a:t>
            </a:r>
          </a:p>
        </p:txBody>
      </p:sp>
      <p:sp>
        <p:nvSpPr>
          <p:cNvPr id="11279" name="Text Box 77"/>
          <p:cNvSpPr txBox="1">
            <a:spLocks noChangeArrowheads="1"/>
          </p:cNvSpPr>
          <p:nvPr/>
        </p:nvSpPr>
        <p:spPr bwMode="auto">
          <a:xfrm>
            <a:off x="3419475" y="1989138"/>
            <a:ext cx="1509713" cy="511175"/>
          </a:xfrm>
          <a:prstGeom prst="rect">
            <a:avLst/>
          </a:prstGeom>
          <a:noFill/>
          <a:ln w="9525">
            <a:noFill/>
            <a:miter lim="800000"/>
            <a:headEnd/>
            <a:tailEnd/>
          </a:ln>
        </p:spPr>
        <p:txBody>
          <a:bodyPr/>
          <a:lstStyle/>
          <a:p>
            <a:r>
              <a:rPr kumimoji="1" lang="tr-TR" sz="1600">
                <a:solidFill>
                  <a:schemeClr val="accent2"/>
                </a:solidFill>
                <a:latin typeface="Times New Roman" pitchFamily="18" charset="0"/>
              </a:rPr>
              <a:t>Monte etme (Kurma)</a:t>
            </a:r>
          </a:p>
        </p:txBody>
      </p:sp>
      <p:sp>
        <p:nvSpPr>
          <p:cNvPr id="11280" name="Text Box 78"/>
          <p:cNvSpPr txBox="1">
            <a:spLocks noChangeArrowheads="1"/>
          </p:cNvSpPr>
          <p:nvPr/>
        </p:nvSpPr>
        <p:spPr bwMode="auto">
          <a:xfrm>
            <a:off x="1643063" y="2571750"/>
            <a:ext cx="1603375" cy="857250"/>
          </a:xfrm>
          <a:prstGeom prst="rect">
            <a:avLst/>
          </a:prstGeom>
          <a:noFill/>
          <a:ln w="9525">
            <a:noFill/>
            <a:miter lim="800000"/>
            <a:headEnd/>
            <a:tailEnd/>
          </a:ln>
        </p:spPr>
        <p:txBody>
          <a:bodyPr/>
          <a:lstStyle/>
          <a:p>
            <a:r>
              <a:rPr kumimoji="1" lang="tr-TR" sz="1600">
                <a:solidFill>
                  <a:schemeClr val="accent2"/>
                </a:solidFill>
                <a:latin typeface="Times New Roman" pitchFamily="18" charset="0"/>
              </a:rPr>
              <a:t>Teslimat</a:t>
            </a:r>
          </a:p>
          <a:p>
            <a:r>
              <a:rPr kumimoji="1" lang="tr-TR" sz="1600">
                <a:solidFill>
                  <a:schemeClr val="accent2"/>
                </a:solidFill>
                <a:latin typeface="Times New Roman" pitchFamily="18" charset="0"/>
              </a:rPr>
              <a:t>Ve</a:t>
            </a:r>
          </a:p>
          <a:p>
            <a:r>
              <a:rPr kumimoji="1" lang="tr-TR" sz="1600">
                <a:solidFill>
                  <a:schemeClr val="accent2"/>
                </a:solidFill>
                <a:latin typeface="Times New Roman" pitchFamily="18" charset="0"/>
              </a:rPr>
              <a:t>Kredi</a:t>
            </a:r>
          </a:p>
        </p:txBody>
      </p:sp>
      <p:sp>
        <p:nvSpPr>
          <p:cNvPr id="11281" name="Text Box 79"/>
          <p:cNvSpPr txBox="1">
            <a:spLocks noChangeArrowheads="1"/>
          </p:cNvSpPr>
          <p:nvPr/>
        </p:nvSpPr>
        <p:spPr bwMode="auto">
          <a:xfrm>
            <a:off x="3143250" y="2636838"/>
            <a:ext cx="1571625" cy="292100"/>
          </a:xfrm>
          <a:prstGeom prst="rect">
            <a:avLst/>
          </a:prstGeom>
          <a:noFill/>
          <a:ln w="9525">
            <a:noFill/>
            <a:miter lim="800000"/>
            <a:headEnd/>
            <a:tailEnd/>
          </a:ln>
        </p:spPr>
        <p:txBody>
          <a:bodyPr/>
          <a:lstStyle/>
          <a:p>
            <a:r>
              <a:rPr kumimoji="1" lang="tr-TR" sz="1600">
                <a:solidFill>
                  <a:schemeClr val="accent2"/>
                </a:solidFill>
                <a:latin typeface="Times New Roman" pitchFamily="18" charset="0"/>
              </a:rPr>
              <a:t>Ambalajlama</a:t>
            </a:r>
          </a:p>
        </p:txBody>
      </p:sp>
      <p:sp>
        <p:nvSpPr>
          <p:cNvPr id="11282" name="Text Box 80"/>
          <p:cNvSpPr txBox="1">
            <a:spLocks noChangeArrowheads="1"/>
          </p:cNvSpPr>
          <p:nvPr/>
        </p:nvSpPr>
        <p:spPr bwMode="auto">
          <a:xfrm>
            <a:off x="4787900" y="3143250"/>
            <a:ext cx="998538" cy="344488"/>
          </a:xfrm>
          <a:prstGeom prst="rect">
            <a:avLst/>
          </a:prstGeom>
          <a:noFill/>
          <a:ln w="9525">
            <a:noFill/>
            <a:miter lim="800000"/>
            <a:headEnd/>
            <a:tailEnd/>
          </a:ln>
        </p:spPr>
        <p:txBody>
          <a:bodyPr/>
          <a:lstStyle/>
          <a:p>
            <a:r>
              <a:rPr kumimoji="1" lang="tr-TR" sz="1600">
                <a:solidFill>
                  <a:schemeClr val="accent2"/>
                </a:solidFill>
                <a:latin typeface="Times New Roman" pitchFamily="18" charset="0"/>
              </a:rPr>
              <a:t>Nitelikler</a:t>
            </a:r>
          </a:p>
        </p:txBody>
      </p:sp>
      <p:sp>
        <p:nvSpPr>
          <p:cNvPr id="11283" name="Text Box 81"/>
          <p:cNvSpPr txBox="1">
            <a:spLocks noChangeArrowheads="1"/>
          </p:cNvSpPr>
          <p:nvPr/>
        </p:nvSpPr>
        <p:spPr bwMode="auto">
          <a:xfrm>
            <a:off x="3214688" y="3929063"/>
            <a:ext cx="1357312" cy="500062"/>
          </a:xfrm>
          <a:prstGeom prst="rect">
            <a:avLst/>
          </a:prstGeom>
          <a:noFill/>
          <a:ln w="9525">
            <a:noFill/>
            <a:miter lim="800000"/>
            <a:headEnd/>
            <a:tailEnd/>
          </a:ln>
        </p:spPr>
        <p:txBody>
          <a:bodyPr/>
          <a:lstStyle/>
          <a:p>
            <a:r>
              <a:rPr kumimoji="1" lang="tr-TR" sz="1600">
                <a:solidFill>
                  <a:schemeClr val="accent2"/>
                </a:solidFill>
                <a:latin typeface="Times New Roman" pitchFamily="18" charset="0"/>
              </a:rPr>
              <a:t>Kalite düzeyi</a:t>
            </a:r>
          </a:p>
        </p:txBody>
      </p:sp>
      <p:sp>
        <p:nvSpPr>
          <p:cNvPr id="11284" name="Text Box 82"/>
          <p:cNvSpPr txBox="1">
            <a:spLocks noChangeArrowheads="1"/>
          </p:cNvSpPr>
          <p:nvPr/>
        </p:nvSpPr>
        <p:spPr bwMode="auto">
          <a:xfrm>
            <a:off x="2428875" y="3068638"/>
            <a:ext cx="820738" cy="503237"/>
          </a:xfrm>
          <a:prstGeom prst="rect">
            <a:avLst/>
          </a:prstGeom>
          <a:noFill/>
          <a:ln w="9525">
            <a:noFill/>
            <a:miter lim="800000"/>
            <a:headEnd/>
            <a:tailEnd/>
          </a:ln>
        </p:spPr>
        <p:txBody>
          <a:bodyPr/>
          <a:lstStyle/>
          <a:p>
            <a:r>
              <a:rPr kumimoji="1" lang="tr-TR" sz="1600">
                <a:solidFill>
                  <a:schemeClr val="accent2"/>
                </a:solidFill>
                <a:latin typeface="Times New Roman" pitchFamily="18" charset="0"/>
              </a:rPr>
              <a:t>Marka ismi</a:t>
            </a:r>
          </a:p>
        </p:txBody>
      </p:sp>
      <p:sp>
        <p:nvSpPr>
          <p:cNvPr id="11285" name="Text Box 83"/>
          <p:cNvSpPr txBox="1">
            <a:spLocks noChangeArrowheads="1"/>
          </p:cNvSpPr>
          <p:nvPr/>
        </p:nvSpPr>
        <p:spPr bwMode="auto">
          <a:xfrm>
            <a:off x="5572125" y="4214813"/>
            <a:ext cx="1492250" cy="850900"/>
          </a:xfrm>
          <a:prstGeom prst="rect">
            <a:avLst/>
          </a:prstGeom>
          <a:solidFill>
            <a:srgbClr val="CCFFCC"/>
          </a:solidFill>
          <a:ln w="9525">
            <a:solidFill>
              <a:srgbClr val="000000"/>
            </a:solidFill>
            <a:miter lim="800000"/>
            <a:headEnd/>
            <a:tailEnd/>
          </a:ln>
        </p:spPr>
        <p:txBody>
          <a:bodyPr/>
          <a:lstStyle/>
          <a:p>
            <a:pPr algn="ctr"/>
            <a:r>
              <a:rPr kumimoji="1" lang="tr-TR" sz="1600" b="1">
                <a:solidFill>
                  <a:schemeClr val="accent2"/>
                </a:solidFill>
                <a:latin typeface="Times New Roman" pitchFamily="18" charset="0"/>
              </a:rPr>
              <a:t>Somut </a:t>
            </a:r>
          </a:p>
          <a:p>
            <a:pPr algn="ctr"/>
            <a:r>
              <a:rPr kumimoji="1" lang="tr-TR" sz="1600" b="1">
                <a:solidFill>
                  <a:schemeClr val="accent2"/>
                </a:solidFill>
                <a:latin typeface="Times New Roman" pitchFamily="18" charset="0"/>
              </a:rPr>
              <a:t>Ürün</a:t>
            </a:r>
            <a:endParaRPr kumimoji="1" lang="tr-TR" sz="1600">
              <a:solidFill>
                <a:schemeClr val="accent2"/>
              </a:solidFill>
              <a:latin typeface="Times New Roman" pitchFamily="18" charset="0"/>
            </a:endParaRPr>
          </a:p>
        </p:txBody>
      </p:sp>
      <p:sp>
        <p:nvSpPr>
          <p:cNvPr id="11286" name="Line 84"/>
          <p:cNvSpPr>
            <a:spLocks noChangeShapeType="1"/>
          </p:cNvSpPr>
          <p:nvPr/>
        </p:nvSpPr>
        <p:spPr bwMode="auto">
          <a:xfrm flipH="1" flipV="1">
            <a:off x="4932363" y="3716338"/>
            <a:ext cx="1223962" cy="576262"/>
          </a:xfrm>
          <a:prstGeom prst="line">
            <a:avLst/>
          </a:prstGeom>
          <a:noFill/>
          <a:ln w="9525">
            <a:solidFill>
              <a:schemeClr val="tx1"/>
            </a:solidFill>
            <a:round/>
            <a:headEnd/>
            <a:tailEnd type="triangle" w="med" len="med"/>
          </a:ln>
        </p:spPr>
        <p:txBody>
          <a:bodyPr/>
          <a:lstStyle/>
          <a:p>
            <a:endParaRPr lang="tr-TR"/>
          </a:p>
        </p:txBody>
      </p:sp>
      <p:sp>
        <p:nvSpPr>
          <p:cNvPr id="11287" name="Line 85"/>
          <p:cNvSpPr>
            <a:spLocks noChangeShapeType="1"/>
          </p:cNvSpPr>
          <p:nvPr/>
        </p:nvSpPr>
        <p:spPr bwMode="auto">
          <a:xfrm flipH="1">
            <a:off x="5076825" y="1341438"/>
            <a:ext cx="1079500" cy="1079500"/>
          </a:xfrm>
          <a:prstGeom prst="line">
            <a:avLst/>
          </a:prstGeom>
          <a:noFill/>
          <a:ln w="9525">
            <a:solidFill>
              <a:schemeClr val="tx1"/>
            </a:solidFill>
            <a:round/>
            <a:headEnd/>
            <a:tailEnd type="triangle" w="med" len="med"/>
          </a:ln>
        </p:spPr>
        <p:txBody>
          <a:bodyPr/>
          <a:lstStyle/>
          <a:p>
            <a:endParaRPr lang="tr-TR"/>
          </a:p>
        </p:txBody>
      </p:sp>
      <p:sp>
        <p:nvSpPr>
          <p:cNvPr id="11288" name="Line 86"/>
          <p:cNvSpPr>
            <a:spLocks noChangeShapeType="1"/>
          </p:cNvSpPr>
          <p:nvPr/>
        </p:nvSpPr>
        <p:spPr bwMode="auto">
          <a:xfrm flipV="1">
            <a:off x="4211638" y="5445125"/>
            <a:ext cx="0" cy="504825"/>
          </a:xfrm>
          <a:prstGeom prst="line">
            <a:avLst/>
          </a:prstGeom>
          <a:noFill/>
          <a:ln w="9525">
            <a:solidFill>
              <a:schemeClr val="tx1"/>
            </a:solidFill>
            <a:round/>
            <a:headEnd/>
            <a:tailEnd type="triangle" w="med" len="med"/>
          </a:ln>
        </p:spPr>
        <p:txBody>
          <a:bodyPr/>
          <a:lstStyle/>
          <a:p>
            <a:endParaRPr lang="tr-TR"/>
          </a:p>
        </p:txBody>
      </p:sp>
      <p:sp>
        <p:nvSpPr>
          <p:cNvPr id="11289" name="23 Metin kutusu"/>
          <p:cNvSpPr txBox="1">
            <a:spLocks noChangeArrowheads="1"/>
          </p:cNvSpPr>
          <p:nvPr/>
        </p:nvSpPr>
        <p:spPr bwMode="auto">
          <a:xfrm>
            <a:off x="214313" y="214313"/>
            <a:ext cx="8929687" cy="457200"/>
          </a:xfrm>
          <a:prstGeom prst="rect">
            <a:avLst/>
          </a:prstGeom>
          <a:noFill/>
          <a:ln w="9525">
            <a:noFill/>
            <a:miter lim="800000"/>
            <a:headEnd/>
            <a:tailEnd/>
          </a:ln>
        </p:spPr>
        <p:txBody>
          <a:bodyPr>
            <a:spAutoFit/>
          </a:bodyPr>
          <a:lstStyle/>
          <a:p>
            <a:pPr algn="ctr"/>
            <a:r>
              <a:rPr kumimoji="1" lang="tr-TR" sz="2400">
                <a:solidFill>
                  <a:srgbClr val="C00000"/>
                </a:solidFill>
                <a:latin typeface="Times New Roman" pitchFamily="18" charset="0"/>
              </a:rPr>
              <a:t>ÜRÜN BOYUTLARI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Veri Yer Tutucusu"/>
          <p:cNvSpPr>
            <a:spLocks noGrp="1"/>
          </p:cNvSpPr>
          <p:nvPr>
            <p:ph type="dt" sz="quarter" idx="10"/>
          </p:nvPr>
        </p:nvSpPr>
        <p:spPr/>
        <p:txBody>
          <a:bodyPr/>
          <a:lstStyle/>
          <a:p>
            <a:pPr>
              <a:defRPr/>
            </a:pPr>
            <a:r>
              <a:rPr lang="tr-TR" smtClean="0">
                <a:latin typeface="Times New Roman" charset="0"/>
              </a:rPr>
              <a:t>ÜRÜN</a:t>
            </a:r>
          </a:p>
        </p:txBody>
      </p:sp>
      <p:sp>
        <p:nvSpPr>
          <p:cNvPr id="9219" name="4 Slayt Numarası Yer Tutucusu"/>
          <p:cNvSpPr>
            <a:spLocks noGrp="1"/>
          </p:cNvSpPr>
          <p:nvPr>
            <p:ph type="sldNum" sz="quarter" idx="12"/>
          </p:nvPr>
        </p:nvSpPr>
        <p:spPr/>
        <p:txBody>
          <a:bodyPr/>
          <a:lstStyle/>
          <a:p>
            <a:pPr>
              <a:defRPr/>
            </a:pPr>
            <a:fld id="{F198B26E-32F3-4ED3-8C68-2723FCB8F4C7}" type="slidenum">
              <a:rPr lang="tr-TR" smtClean="0">
                <a:latin typeface="Times New Roman" charset="0"/>
              </a:rPr>
              <a:pPr>
                <a:defRPr/>
              </a:pPr>
              <a:t>38</a:t>
            </a:fld>
            <a:endParaRPr lang="tr-TR" smtClean="0">
              <a:latin typeface="Times New Roman" charset="0"/>
            </a:endParaRPr>
          </a:p>
        </p:txBody>
      </p:sp>
      <p:sp>
        <p:nvSpPr>
          <p:cNvPr id="9220" name="Rectangle 1026"/>
          <p:cNvSpPr>
            <a:spLocks noGrp="1" noChangeArrowheads="1"/>
          </p:cNvSpPr>
          <p:nvPr>
            <p:ph type="title"/>
          </p:nvPr>
        </p:nvSpPr>
        <p:spPr>
          <a:xfrm>
            <a:off x="685800" y="304800"/>
            <a:ext cx="7772400" cy="838200"/>
          </a:xfrm>
        </p:spPr>
        <p:txBody>
          <a:bodyPr>
            <a:normAutofit fontScale="90000"/>
          </a:bodyPr>
          <a:lstStyle/>
          <a:p>
            <a:pPr>
              <a:defRPr/>
            </a:pPr>
            <a:r>
              <a:rPr lang="tr-TR" sz="3600" b="1" smtClean="0"/>
              <a:t>Mal ve Hizmet</a:t>
            </a:r>
            <a:br>
              <a:rPr lang="tr-TR" sz="3600" b="1" smtClean="0"/>
            </a:br>
            <a:r>
              <a:rPr lang="tr-TR" sz="2800" b="1" smtClean="0">
                <a:solidFill>
                  <a:srgbClr val="FF0000"/>
                </a:solidFill>
              </a:rPr>
              <a:t>(Ürün-Mamul)</a:t>
            </a:r>
            <a:endParaRPr lang="tr-TR" sz="3600" b="1" smtClean="0">
              <a:solidFill>
                <a:srgbClr val="FF0000"/>
              </a:solidFill>
            </a:endParaRPr>
          </a:p>
        </p:txBody>
      </p:sp>
      <p:sp>
        <p:nvSpPr>
          <p:cNvPr id="7191" name="Line 1041"/>
          <p:cNvSpPr>
            <a:spLocks noChangeShapeType="1"/>
          </p:cNvSpPr>
          <p:nvPr/>
        </p:nvSpPr>
        <p:spPr bwMode="auto">
          <a:xfrm>
            <a:off x="2217738" y="3502025"/>
            <a:ext cx="5903912" cy="0"/>
          </a:xfrm>
          <a:prstGeom prst="line">
            <a:avLst/>
          </a:prstGeom>
          <a:noFill/>
          <a:ln w="9525">
            <a:solidFill>
              <a:srgbClr val="000000"/>
            </a:solidFill>
            <a:round/>
            <a:headEnd/>
            <a:tailEnd/>
          </a:ln>
        </p:spPr>
        <p:txBody>
          <a:bodyPr/>
          <a:lstStyle/>
          <a:p>
            <a:endParaRPr lang="tr-TR"/>
          </a:p>
        </p:txBody>
      </p:sp>
      <p:grpSp>
        <p:nvGrpSpPr>
          <p:cNvPr id="2" name="Grup 3"/>
          <p:cNvGrpSpPr>
            <a:grpSpLocks/>
          </p:cNvGrpSpPr>
          <p:nvPr/>
        </p:nvGrpSpPr>
        <p:grpSpPr bwMode="auto">
          <a:xfrm>
            <a:off x="2254250" y="3263900"/>
            <a:ext cx="2209800" cy="2374900"/>
            <a:chOff x="2254251" y="3263900"/>
            <a:chExt cx="2209800" cy="2374900"/>
          </a:xfrm>
        </p:grpSpPr>
        <p:sp>
          <p:nvSpPr>
            <p:cNvPr id="164896" name="Rectangle 1030"/>
            <p:cNvSpPr>
              <a:spLocks noChangeArrowheads="1"/>
            </p:cNvSpPr>
            <p:nvPr/>
          </p:nvSpPr>
          <p:spPr bwMode="auto">
            <a:xfrm>
              <a:off x="2368551" y="3429000"/>
              <a:ext cx="303213" cy="1701800"/>
            </a:xfrm>
            <a:prstGeom prst="rect">
              <a:avLst/>
            </a:prstGeom>
            <a:solidFill>
              <a:srgbClr val="FF99CC"/>
            </a:solidFill>
            <a:ln w="9525">
              <a:solidFill>
                <a:srgbClr val="000000"/>
              </a:solidFill>
              <a:miter lim="800000"/>
              <a:headEnd/>
              <a:tailEnd/>
            </a:ln>
          </p:spPr>
          <p:txBody>
            <a:bodyPr/>
            <a:lstStyle/>
            <a:p>
              <a:endParaRPr lang="tr-TR" sz="2000"/>
            </a:p>
          </p:txBody>
        </p:sp>
        <p:sp>
          <p:nvSpPr>
            <p:cNvPr id="164897" name="Rectangle 1031"/>
            <p:cNvSpPr>
              <a:spLocks noChangeArrowheads="1"/>
            </p:cNvSpPr>
            <p:nvPr/>
          </p:nvSpPr>
          <p:spPr bwMode="auto">
            <a:xfrm>
              <a:off x="2838451" y="3357563"/>
              <a:ext cx="303213" cy="1417638"/>
            </a:xfrm>
            <a:prstGeom prst="rect">
              <a:avLst/>
            </a:prstGeom>
            <a:solidFill>
              <a:srgbClr val="FF99CC"/>
            </a:solidFill>
            <a:ln w="9525">
              <a:solidFill>
                <a:srgbClr val="000000"/>
              </a:solidFill>
              <a:miter lim="800000"/>
              <a:headEnd/>
              <a:tailEnd/>
            </a:ln>
          </p:spPr>
          <p:txBody>
            <a:bodyPr/>
            <a:lstStyle/>
            <a:p>
              <a:endParaRPr lang="tr-TR"/>
            </a:p>
          </p:txBody>
        </p:sp>
        <p:sp>
          <p:nvSpPr>
            <p:cNvPr id="164898" name="Rectangle 1032"/>
            <p:cNvSpPr>
              <a:spLocks noChangeArrowheads="1"/>
            </p:cNvSpPr>
            <p:nvPr/>
          </p:nvSpPr>
          <p:spPr bwMode="auto">
            <a:xfrm>
              <a:off x="3355976" y="3286125"/>
              <a:ext cx="303213" cy="1135063"/>
            </a:xfrm>
            <a:prstGeom prst="rect">
              <a:avLst/>
            </a:prstGeom>
            <a:solidFill>
              <a:srgbClr val="FF99CC"/>
            </a:solidFill>
            <a:ln w="9525">
              <a:solidFill>
                <a:srgbClr val="000000"/>
              </a:solidFill>
              <a:miter lim="800000"/>
              <a:headEnd/>
              <a:tailEnd/>
            </a:ln>
          </p:spPr>
          <p:txBody>
            <a:bodyPr/>
            <a:lstStyle/>
            <a:p>
              <a:endParaRPr lang="tr-TR"/>
            </a:p>
          </p:txBody>
        </p:sp>
        <p:sp>
          <p:nvSpPr>
            <p:cNvPr id="164899" name="Rectangle 1033"/>
            <p:cNvSpPr>
              <a:spLocks noChangeArrowheads="1"/>
            </p:cNvSpPr>
            <p:nvPr/>
          </p:nvSpPr>
          <p:spPr bwMode="auto">
            <a:xfrm>
              <a:off x="3867151" y="3263900"/>
              <a:ext cx="303213" cy="1022350"/>
            </a:xfrm>
            <a:prstGeom prst="rect">
              <a:avLst/>
            </a:prstGeom>
            <a:solidFill>
              <a:srgbClr val="FF99CC"/>
            </a:solidFill>
            <a:ln w="9525">
              <a:solidFill>
                <a:srgbClr val="000000"/>
              </a:solidFill>
              <a:miter lim="800000"/>
              <a:headEnd/>
              <a:tailEnd/>
            </a:ln>
          </p:spPr>
          <p:txBody>
            <a:bodyPr/>
            <a:lstStyle/>
            <a:p>
              <a:endParaRPr lang="tr-TR"/>
            </a:p>
          </p:txBody>
        </p:sp>
        <p:sp>
          <p:nvSpPr>
            <p:cNvPr id="164900" name="Text Box 1045"/>
            <p:cNvSpPr txBox="1">
              <a:spLocks noChangeArrowheads="1"/>
            </p:cNvSpPr>
            <p:nvPr/>
          </p:nvSpPr>
          <p:spPr bwMode="auto">
            <a:xfrm>
              <a:off x="2254251" y="5334000"/>
              <a:ext cx="460375" cy="304800"/>
            </a:xfrm>
            <a:prstGeom prst="rect">
              <a:avLst/>
            </a:prstGeom>
            <a:noFill/>
            <a:ln w="9525">
              <a:noFill/>
              <a:miter lim="800000"/>
              <a:headEnd/>
              <a:tailEnd/>
            </a:ln>
          </p:spPr>
          <p:txBody>
            <a:bodyPr wrap="none">
              <a:spAutoFit/>
            </a:bodyPr>
            <a:lstStyle/>
            <a:p>
              <a:r>
                <a:rPr lang="tr-TR" sz="1400"/>
                <a:t>Tuz</a:t>
              </a:r>
            </a:p>
          </p:txBody>
        </p:sp>
        <p:sp>
          <p:nvSpPr>
            <p:cNvPr id="164901" name="Text Box 1046"/>
            <p:cNvSpPr txBox="1">
              <a:spLocks noChangeArrowheads="1"/>
            </p:cNvSpPr>
            <p:nvPr/>
          </p:nvSpPr>
          <p:spPr bwMode="auto">
            <a:xfrm>
              <a:off x="2711451" y="4876800"/>
              <a:ext cx="796925" cy="304800"/>
            </a:xfrm>
            <a:prstGeom prst="rect">
              <a:avLst/>
            </a:prstGeom>
            <a:noFill/>
            <a:ln w="9525">
              <a:noFill/>
              <a:miter lim="800000"/>
              <a:headEnd/>
              <a:tailEnd/>
            </a:ln>
          </p:spPr>
          <p:txBody>
            <a:bodyPr wrap="none">
              <a:spAutoFit/>
            </a:bodyPr>
            <a:lstStyle/>
            <a:p>
              <a:r>
                <a:rPr lang="tr-TR" sz="1400"/>
                <a:t>Deterjan</a:t>
              </a:r>
            </a:p>
          </p:txBody>
        </p:sp>
        <p:sp>
          <p:nvSpPr>
            <p:cNvPr id="164902" name="Text Box 1047"/>
            <p:cNvSpPr txBox="1">
              <a:spLocks noChangeArrowheads="1"/>
            </p:cNvSpPr>
            <p:nvPr/>
          </p:nvSpPr>
          <p:spPr bwMode="auto">
            <a:xfrm>
              <a:off x="3168651" y="4495800"/>
              <a:ext cx="757238" cy="304800"/>
            </a:xfrm>
            <a:prstGeom prst="rect">
              <a:avLst/>
            </a:prstGeom>
            <a:noFill/>
            <a:ln w="9525">
              <a:noFill/>
              <a:miter lim="800000"/>
              <a:headEnd/>
              <a:tailEnd/>
            </a:ln>
          </p:spPr>
          <p:txBody>
            <a:bodyPr wrap="none">
              <a:spAutoFit/>
            </a:bodyPr>
            <a:lstStyle/>
            <a:p>
              <a:r>
                <a:rPr lang="tr-TR" sz="1400"/>
                <a:t>Gömlek</a:t>
              </a:r>
            </a:p>
          </p:txBody>
        </p:sp>
        <p:sp>
          <p:nvSpPr>
            <p:cNvPr id="164903" name="Text Box 1054"/>
            <p:cNvSpPr txBox="1">
              <a:spLocks noChangeArrowheads="1"/>
            </p:cNvSpPr>
            <p:nvPr/>
          </p:nvSpPr>
          <p:spPr bwMode="auto">
            <a:xfrm>
              <a:off x="3625851" y="4254500"/>
              <a:ext cx="838200" cy="304800"/>
            </a:xfrm>
            <a:prstGeom prst="rect">
              <a:avLst/>
            </a:prstGeom>
            <a:noFill/>
            <a:ln w="9525">
              <a:noFill/>
              <a:miter lim="800000"/>
              <a:headEnd/>
              <a:tailEnd/>
            </a:ln>
          </p:spPr>
          <p:txBody>
            <a:bodyPr>
              <a:spAutoFit/>
            </a:bodyPr>
            <a:lstStyle/>
            <a:p>
              <a:r>
                <a:rPr lang="tr-TR" sz="1400"/>
                <a:t>mobilya</a:t>
              </a:r>
            </a:p>
          </p:txBody>
        </p:sp>
      </p:grpSp>
      <p:grpSp>
        <p:nvGrpSpPr>
          <p:cNvPr id="3" name="Grup 4"/>
          <p:cNvGrpSpPr>
            <a:grpSpLocks/>
          </p:cNvGrpSpPr>
          <p:nvPr/>
        </p:nvGrpSpPr>
        <p:grpSpPr bwMode="auto">
          <a:xfrm>
            <a:off x="5911850" y="1447800"/>
            <a:ext cx="2317750" cy="2266950"/>
            <a:chOff x="5911851" y="1447800"/>
            <a:chExt cx="2317750" cy="2266951"/>
          </a:xfrm>
        </p:grpSpPr>
        <p:sp>
          <p:nvSpPr>
            <p:cNvPr id="164888" name="Rectangle 1035"/>
            <p:cNvSpPr>
              <a:spLocks noChangeArrowheads="1"/>
            </p:cNvSpPr>
            <p:nvPr/>
          </p:nvSpPr>
          <p:spPr bwMode="auto">
            <a:xfrm>
              <a:off x="7126288" y="2508250"/>
              <a:ext cx="303213" cy="1135063"/>
            </a:xfrm>
            <a:prstGeom prst="rect">
              <a:avLst/>
            </a:prstGeom>
            <a:solidFill>
              <a:srgbClr val="FF99CC"/>
            </a:solidFill>
            <a:ln w="9525">
              <a:solidFill>
                <a:srgbClr val="000000"/>
              </a:solidFill>
              <a:miter lim="800000"/>
              <a:headEnd/>
              <a:tailEnd/>
            </a:ln>
          </p:spPr>
          <p:txBody>
            <a:bodyPr/>
            <a:lstStyle/>
            <a:p>
              <a:endParaRPr lang="tr-TR"/>
            </a:p>
          </p:txBody>
        </p:sp>
        <p:sp>
          <p:nvSpPr>
            <p:cNvPr id="164889" name="Rectangle 1036"/>
            <p:cNvSpPr>
              <a:spLocks noChangeArrowheads="1"/>
            </p:cNvSpPr>
            <p:nvPr/>
          </p:nvSpPr>
          <p:spPr bwMode="auto">
            <a:xfrm>
              <a:off x="7667626" y="2154238"/>
              <a:ext cx="303213" cy="1560513"/>
            </a:xfrm>
            <a:prstGeom prst="rect">
              <a:avLst/>
            </a:prstGeom>
            <a:solidFill>
              <a:srgbClr val="FF99CC"/>
            </a:solidFill>
            <a:ln w="9525">
              <a:solidFill>
                <a:srgbClr val="000000"/>
              </a:solidFill>
              <a:miter lim="800000"/>
              <a:headEnd/>
              <a:tailEnd/>
            </a:ln>
          </p:spPr>
          <p:txBody>
            <a:bodyPr/>
            <a:lstStyle/>
            <a:p>
              <a:endParaRPr lang="tr-TR"/>
            </a:p>
          </p:txBody>
        </p:sp>
        <p:sp>
          <p:nvSpPr>
            <p:cNvPr id="164890" name="Rectangle 1039"/>
            <p:cNvSpPr>
              <a:spLocks noChangeArrowheads="1"/>
            </p:cNvSpPr>
            <p:nvPr/>
          </p:nvSpPr>
          <p:spPr bwMode="auto">
            <a:xfrm>
              <a:off x="5992813" y="2714625"/>
              <a:ext cx="303213" cy="993775"/>
            </a:xfrm>
            <a:prstGeom prst="rect">
              <a:avLst/>
            </a:prstGeom>
            <a:solidFill>
              <a:srgbClr val="FF99CC"/>
            </a:solidFill>
            <a:ln w="9525">
              <a:solidFill>
                <a:srgbClr val="000000"/>
              </a:solidFill>
              <a:miter lim="800000"/>
              <a:headEnd/>
              <a:tailEnd/>
            </a:ln>
          </p:spPr>
          <p:txBody>
            <a:bodyPr/>
            <a:lstStyle/>
            <a:p>
              <a:endParaRPr lang="tr-TR"/>
            </a:p>
          </p:txBody>
        </p:sp>
        <p:sp>
          <p:nvSpPr>
            <p:cNvPr id="164891" name="Rectangle 1040"/>
            <p:cNvSpPr>
              <a:spLocks noChangeArrowheads="1"/>
            </p:cNvSpPr>
            <p:nvPr/>
          </p:nvSpPr>
          <p:spPr bwMode="auto">
            <a:xfrm>
              <a:off x="6535738" y="2468563"/>
              <a:ext cx="301625" cy="1135063"/>
            </a:xfrm>
            <a:prstGeom prst="rect">
              <a:avLst/>
            </a:prstGeom>
            <a:solidFill>
              <a:srgbClr val="FF99CC"/>
            </a:solidFill>
            <a:ln w="9525">
              <a:solidFill>
                <a:srgbClr val="000000"/>
              </a:solidFill>
              <a:miter lim="800000"/>
              <a:headEnd/>
              <a:tailEnd/>
            </a:ln>
          </p:spPr>
          <p:txBody>
            <a:bodyPr/>
            <a:lstStyle/>
            <a:p>
              <a:endParaRPr lang="tr-TR"/>
            </a:p>
          </p:txBody>
        </p:sp>
        <p:sp>
          <p:nvSpPr>
            <p:cNvPr id="164892" name="Text Box 1048"/>
            <p:cNvSpPr txBox="1">
              <a:spLocks noChangeArrowheads="1"/>
            </p:cNvSpPr>
            <p:nvPr/>
          </p:nvSpPr>
          <p:spPr bwMode="auto">
            <a:xfrm>
              <a:off x="7512051" y="1447800"/>
              <a:ext cx="717550" cy="517525"/>
            </a:xfrm>
            <a:prstGeom prst="rect">
              <a:avLst/>
            </a:prstGeom>
            <a:noFill/>
            <a:ln w="9525">
              <a:noFill/>
              <a:miter lim="800000"/>
              <a:headEnd/>
              <a:tailEnd/>
            </a:ln>
          </p:spPr>
          <p:txBody>
            <a:bodyPr wrap="none">
              <a:spAutoFit/>
            </a:bodyPr>
            <a:lstStyle/>
            <a:p>
              <a:r>
                <a:rPr lang="tr-TR" sz="1400"/>
                <a:t>Eğitim</a:t>
              </a:r>
            </a:p>
            <a:p>
              <a:r>
                <a:rPr lang="tr-TR" sz="1400"/>
                <a:t>hizmeti</a:t>
              </a:r>
            </a:p>
          </p:txBody>
        </p:sp>
        <p:sp>
          <p:nvSpPr>
            <p:cNvPr id="164893" name="Text Box 1049"/>
            <p:cNvSpPr txBox="1">
              <a:spLocks noChangeArrowheads="1"/>
            </p:cNvSpPr>
            <p:nvPr/>
          </p:nvSpPr>
          <p:spPr bwMode="auto">
            <a:xfrm>
              <a:off x="6369051" y="2057400"/>
              <a:ext cx="738188" cy="304800"/>
            </a:xfrm>
            <a:prstGeom prst="rect">
              <a:avLst/>
            </a:prstGeom>
            <a:noFill/>
            <a:ln w="9525">
              <a:noFill/>
              <a:miter lim="800000"/>
              <a:headEnd/>
              <a:tailEnd/>
            </a:ln>
          </p:spPr>
          <p:txBody>
            <a:bodyPr wrap="none">
              <a:spAutoFit/>
            </a:bodyPr>
            <a:lstStyle/>
            <a:p>
              <a:r>
                <a:rPr lang="tr-TR" sz="1400"/>
                <a:t>Reklam</a:t>
              </a:r>
            </a:p>
          </p:txBody>
        </p:sp>
        <p:sp>
          <p:nvSpPr>
            <p:cNvPr id="164894" name="Text Box 1050"/>
            <p:cNvSpPr txBox="1">
              <a:spLocks noChangeArrowheads="1"/>
            </p:cNvSpPr>
            <p:nvPr/>
          </p:nvSpPr>
          <p:spPr bwMode="auto">
            <a:xfrm>
              <a:off x="5911851" y="2235200"/>
              <a:ext cx="663575" cy="517525"/>
            </a:xfrm>
            <a:prstGeom prst="rect">
              <a:avLst/>
            </a:prstGeom>
            <a:noFill/>
            <a:ln w="9525">
              <a:noFill/>
              <a:miter lim="800000"/>
              <a:headEnd/>
              <a:tailEnd/>
            </a:ln>
          </p:spPr>
          <p:txBody>
            <a:bodyPr wrap="none">
              <a:spAutoFit/>
            </a:bodyPr>
            <a:lstStyle/>
            <a:p>
              <a:r>
                <a:rPr lang="tr-TR" sz="1400"/>
                <a:t>Yolcu </a:t>
              </a:r>
            </a:p>
            <a:p>
              <a:r>
                <a:rPr lang="tr-TR" sz="1400"/>
                <a:t>taşıma</a:t>
              </a:r>
            </a:p>
          </p:txBody>
        </p:sp>
        <p:sp>
          <p:nvSpPr>
            <p:cNvPr id="164895" name="Text Box 1056"/>
            <p:cNvSpPr txBox="1">
              <a:spLocks noChangeArrowheads="1"/>
            </p:cNvSpPr>
            <p:nvPr/>
          </p:nvSpPr>
          <p:spPr bwMode="auto">
            <a:xfrm>
              <a:off x="6978651" y="1905000"/>
              <a:ext cx="638175" cy="304800"/>
            </a:xfrm>
            <a:prstGeom prst="rect">
              <a:avLst/>
            </a:prstGeom>
            <a:noFill/>
            <a:ln w="9525">
              <a:noFill/>
              <a:miter lim="800000"/>
              <a:headEnd/>
              <a:tailEnd/>
            </a:ln>
          </p:spPr>
          <p:txBody>
            <a:bodyPr wrap="none">
              <a:spAutoFit/>
            </a:bodyPr>
            <a:lstStyle/>
            <a:p>
              <a:r>
                <a:rPr lang="tr-TR" sz="1400"/>
                <a:t>Sağlık</a:t>
              </a:r>
            </a:p>
          </p:txBody>
        </p:sp>
      </p:grpSp>
      <p:grpSp>
        <p:nvGrpSpPr>
          <p:cNvPr id="4" name="Grup 5"/>
          <p:cNvGrpSpPr>
            <a:grpSpLocks/>
          </p:cNvGrpSpPr>
          <p:nvPr/>
        </p:nvGrpSpPr>
        <p:grpSpPr bwMode="auto">
          <a:xfrm>
            <a:off x="3930650" y="1843088"/>
            <a:ext cx="2047875" cy="4198937"/>
            <a:chOff x="3930651" y="1843564"/>
            <a:chExt cx="2047875" cy="4198084"/>
          </a:xfrm>
        </p:grpSpPr>
        <p:grpSp>
          <p:nvGrpSpPr>
            <p:cNvPr id="5" name="Grup 2"/>
            <p:cNvGrpSpPr>
              <a:grpSpLocks/>
            </p:cNvGrpSpPr>
            <p:nvPr/>
          </p:nvGrpSpPr>
          <p:grpSpPr bwMode="auto">
            <a:xfrm>
              <a:off x="3930651" y="1843564"/>
              <a:ext cx="2047875" cy="3657600"/>
              <a:chOff x="3930651" y="1843564"/>
              <a:chExt cx="2047875" cy="3657600"/>
            </a:xfrm>
          </p:grpSpPr>
          <p:sp>
            <p:nvSpPr>
              <p:cNvPr id="164881" name="Rectangle 1034"/>
              <p:cNvSpPr>
                <a:spLocks noChangeArrowheads="1"/>
              </p:cNvSpPr>
              <p:nvPr/>
            </p:nvSpPr>
            <p:spPr bwMode="auto">
              <a:xfrm>
                <a:off x="4384676" y="3176588"/>
                <a:ext cx="303213" cy="709613"/>
              </a:xfrm>
              <a:prstGeom prst="rect">
                <a:avLst/>
              </a:prstGeom>
              <a:solidFill>
                <a:srgbClr val="FF99CC"/>
              </a:solidFill>
              <a:ln w="9525">
                <a:solidFill>
                  <a:srgbClr val="000000"/>
                </a:solidFill>
                <a:miter lim="800000"/>
                <a:headEnd/>
                <a:tailEnd/>
              </a:ln>
            </p:spPr>
            <p:txBody>
              <a:bodyPr/>
              <a:lstStyle/>
              <a:p>
                <a:endParaRPr lang="tr-TR"/>
              </a:p>
            </p:txBody>
          </p:sp>
          <p:sp>
            <p:nvSpPr>
              <p:cNvPr id="164882" name="Rectangle 1037"/>
              <p:cNvSpPr>
                <a:spLocks noChangeArrowheads="1"/>
              </p:cNvSpPr>
              <p:nvPr/>
            </p:nvSpPr>
            <p:spPr bwMode="auto">
              <a:xfrm>
                <a:off x="4886326" y="2609850"/>
                <a:ext cx="301625" cy="1701800"/>
              </a:xfrm>
              <a:prstGeom prst="rect">
                <a:avLst/>
              </a:prstGeom>
              <a:solidFill>
                <a:srgbClr val="0099FF"/>
              </a:solidFill>
              <a:ln w="9525">
                <a:solidFill>
                  <a:srgbClr val="000000"/>
                </a:solidFill>
                <a:miter lim="800000"/>
                <a:headEnd/>
                <a:tailEnd/>
              </a:ln>
            </p:spPr>
            <p:txBody>
              <a:bodyPr/>
              <a:lstStyle/>
              <a:p>
                <a:endParaRPr lang="tr-TR"/>
              </a:p>
            </p:txBody>
          </p:sp>
          <p:sp>
            <p:nvSpPr>
              <p:cNvPr id="164883" name="Rectangle 1038"/>
              <p:cNvSpPr>
                <a:spLocks noChangeArrowheads="1"/>
              </p:cNvSpPr>
              <p:nvPr/>
            </p:nvSpPr>
            <p:spPr bwMode="auto">
              <a:xfrm>
                <a:off x="5419726" y="3071813"/>
                <a:ext cx="301625" cy="709613"/>
              </a:xfrm>
              <a:prstGeom prst="rect">
                <a:avLst/>
              </a:prstGeom>
              <a:solidFill>
                <a:srgbClr val="FF99CC"/>
              </a:solidFill>
              <a:ln w="9525">
                <a:solidFill>
                  <a:srgbClr val="000000"/>
                </a:solidFill>
                <a:miter lim="800000"/>
                <a:headEnd/>
                <a:tailEnd/>
              </a:ln>
            </p:spPr>
            <p:txBody>
              <a:bodyPr/>
              <a:lstStyle/>
              <a:p>
                <a:endParaRPr lang="tr-TR"/>
              </a:p>
            </p:txBody>
          </p:sp>
          <p:sp>
            <p:nvSpPr>
              <p:cNvPr id="164884" name="Text Box 1051"/>
              <p:cNvSpPr txBox="1">
                <a:spLocks noChangeArrowheads="1"/>
              </p:cNvSpPr>
              <p:nvPr/>
            </p:nvSpPr>
            <p:spPr bwMode="auto">
              <a:xfrm>
                <a:off x="5143501" y="2455862"/>
                <a:ext cx="835025" cy="517525"/>
              </a:xfrm>
              <a:prstGeom prst="rect">
                <a:avLst/>
              </a:prstGeom>
              <a:noFill/>
              <a:ln w="9525">
                <a:noFill/>
                <a:miter lim="800000"/>
                <a:headEnd/>
                <a:tailEnd/>
              </a:ln>
            </p:spPr>
            <p:txBody>
              <a:bodyPr wrap="none">
                <a:spAutoFit/>
              </a:bodyPr>
              <a:lstStyle/>
              <a:p>
                <a:pPr algn="ctr"/>
                <a:r>
                  <a:rPr lang="tr-TR" sz="1400"/>
                  <a:t>TV </a:t>
                </a:r>
              </a:p>
              <a:p>
                <a:pPr algn="ctr"/>
                <a:r>
                  <a:rPr lang="tr-TR" sz="1400"/>
                  <a:t>programı</a:t>
                </a:r>
              </a:p>
            </p:txBody>
          </p:sp>
          <p:sp>
            <p:nvSpPr>
              <p:cNvPr id="164885" name="Text Box 1052"/>
              <p:cNvSpPr txBox="1">
                <a:spLocks noChangeArrowheads="1"/>
              </p:cNvSpPr>
              <p:nvPr/>
            </p:nvSpPr>
            <p:spPr bwMode="auto">
              <a:xfrm>
                <a:off x="3930651" y="2768600"/>
                <a:ext cx="865188" cy="304800"/>
              </a:xfrm>
              <a:prstGeom prst="rect">
                <a:avLst/>
              </a:prstGeom>
              <a:noFill/>
              <a:ln w="9525">
                <a:noFill/>
                <a:miter lim="800000"/>
                <a:headEnd/>
                <a:tailEnd/>
              </a:ln>
            </p:spPr>
            <p:txBody>
              <a:bodyPr wrap="none">
                <a:spAutoFit/>
              </a:bodyPr>
              <a:lstStyle/>
              <a:p>
                <a:r>
                  <a:rPr lang="tr-TR" sz="1400"/>
                  <a:t>Otomobil</a:t>
                </a:r>
              </a:p>
            </p:txBody>
          </p:sp>
          <p:sp>
            <p:nvSpPr>
              <p:cNvPr id="164886" name="Text Box 1055"/>
              <p:cNvSpPr txBox="1">
                <a:spLocks noChangeArrowheads="1"/>
              </p:cNvSpPr>
              <p:nvPr/>
            </p:nvSpPr>
            <p:spPr bwMode="auto">
              <a:xfrm>
                <a:off x="4571367" y="4332224"/>
                <a:ext cx="931541" cy="307777"/>
              </a:xfrm>
              <a:prstGeom prst="rect">
                <a:avLst/>
              </a:prstGeom>
              <a:noFill/>
              <a:ln w="9525">
                <a:noFill/>
                <a:miter lim="800000"/>
                <a:headEnd/>
                <a:tailEnd/>
              </a:ln>
            </p:spPr>
            <p:txBody>
              <a:bodyPr>
                <a:spAutoFit/>
              </a:bodyPr>
              <a:lstStyle/>
              <a:p>
                <a:pPr algn="ctr"/>
                <a:r>
                  <a:rPr lang="tr-TR" sz="1400"/>
                  <a:t>lokanta</a:t>
                </a:r>
              </a:p>
            </p:txBody>
          </p:sp>
          <p:sp>
            <p:nvSpPr>
              <p:cNvPr id="164887" name="Rectangle 1058"/>
              <p:cNvSpPr>
                <a:spLocks noChangeArrowheads="1"/>
              </p:cNvSpPr>
              <p:nvPr/>
            </p:nvSpPr>
            <p:spPr bwMode="auto">
              <a:xfrm>
                <a:off x="4237230" y="1843564"/>
                <a:ext cx="1600200" cy="3657600"/>
              </a:xfrm>
              <a:prstGeom prst="rect">
                <a:avLst/>
              </a:prstGeom>
              <a:noFill/>
              <a:ln w="9525">
                <a:solidFill>
                  <a:schemeClr val="tx1"/>
                </a:solidFill>
                <a:prstDash val="sysDot"/>
                <a:miter lim="800000"/>
                <a:headEnd/>
                <a:tailEnd/>
              </a:ln>
            </p:spPr>
            <p:txBody>
              <a:bodyPr wrap="none" anchor="ctr"/>
              <a:lstStyle/>
              <a:p>
                <a:endParaRPr lang="tr-TR"/>
              </a:p>
            </p:txBody>
          </p:sp>
        </p:grpSp>
        <p:sp>
          <p:nvSpPr>
            <p:cNvPr id="164880" name="Text Box 1059"/>
            <p:cNvSpPr txBox="1">
              <a:spLocks noChangeArrowheads="1"/>
            </p:cNvSpPr>
            <p:nvPr/>
          </p:nvSpPr>
          <p:spPr bwMode="auto">
            <a:xfrm>
              <a:off x="4071115" y="5210651"/>
              <a:ext cx="1766316" cy="830997"/>
            </a:xfrm>
            <a:prstGeom prst="rect">
              <a:avLst/>
            </a:prstGeom>
            <a:noFill/>
            <a:ln w="9525">
              <a:noFill/>
              <a:miter lim="800000"/>
              <a:headEnd/>
              <a:tailEnd/>
            </a:ln>
          </p:spPr>
          <p:txBody>
            <a:bodyPr>
              <a:spAutoFit/>
            </a:bodyPr>
            <a:lstStyle/>
            <a:p>
              <a:pPr algn="ctr"/>
              <a:r>
                <a:rPr lang="tr-TR" sz="1600"/>
                <a:t>Mal ve hizmet ağırlığı </a:t>
              </a:r>
            </a:p>
            <a:p>
              <a:pPr algn="ctr"/>
              <a:r>
                <a:rPr lang="tr-TR" sz="1600"/>
                <a:t>eşit ürünler</a:t>
              </a:r>
            </a:p>
          </p:txBody>
        </p:sp>
      </p:grpSp>
      <p:grpSp>
        <p:nvGrpSpPr>
          <p:cNvPr id="6" name="Grup 1"/>
          <p:cNvGrpSpPr>
            <a:grpSpLocks/>
          </p:cNvGrpSpPr>
          <p:nvPr/>
        </p:nvGrpSpPr>
        <p:grpSpPr bwMode="auto">
          <a:xfrm>
            <a:off x="603250" y="1524000"/>
            <a:ext cx="1606550" cy="4025900"/>
            <a:chOff x="603250" y="1524000"/>
            <a:chExt cx="1606550" cy="4025900"/>
          </a:xfrm>
        </p:grpSpPr>
        <p:sp>
          <p:nvSpPr>
            <p:cNvPr id="164874" name="Line 1042"/>
            <p:cNvSpPr>
              <a:spLocks noChangeShapeType="1"/>
            </p:cNvSpPr>
            <p:nvPr/>
          </p:nvSpPr>
          <p:spPr bwMode="auto">
            <a:xfrm flipV="1">
              <a:off x="1371600" y="2286000"/>
              <a:ext cx="0" cy="992188"/>
            </a:xfrm>
            <a:prstGeom prst="line">
              <a:avLst/>
            </a:prstGeom>
            <a:noFill/>
            <a:ln w="9525">
              <a:solidFill>
                <a:srgbClr val="000000"/>
              </a:solidFill>
              <a:round/>
              <a:headEnd/>
              <a:tailEnd type="triangle" w="med" len="med"/>
            </a:ln>
          </p:spPr>
          <p:txBody>
            <a:bodyPr/>
            <a:lstStyle/>
            <a:p>
              <a:endParaRPr lang="tr-TR"/>
            </a:p>
          </p:txBody>
        </p:sp>
        <p:sp>
          <p:nvSpPr>
            <p:cNvPr id="164875" name="Line 1043"/>
            <p:cNvSpPr>
              <a:spLocks noChangeShapeType="1"/>
            </p:cNvSpPr>
            <p:nvPr/>
          </p:nvSpPr>
          <p:spPr bwMode="auto">
            <a:xfrm>
              <a:off x="1365250" y="3733800"/>
              <a:ext cx="0" cy="852488"/>
            </a:xfrm>
            <a:prstGeom prst="line">
              <a:avLst/>
            </a:prstGeom>
            <a:noFill/>
            <a:ln w="9525">
              <a:solidFill>
                <a:srgbClr val="000000"/>
              </a:solidFill>
              <a:round/>
              <a:headEnd/>
              <a:tailEnd type="triangle" w="med" len="med"/>
            </a:ln>
          </p:spPr>
          <p:txBody>
            <a:bodyPr/>
            <a:lstStyle/>
            <a:p>
              <a:endParaRPr lang="tr-TR"/>
            </a:p>
          </p:txBody>
        </p:sp>
        <p:sp>
          <p:nvSpPr>
            <p:cNvPr id="164876" name="Text Box 1061"/>
            <p:cNvSpPr txBox="1">
              <a:spLocks noChangeArrowheads="1"/>
            </p:cNvSpPr>
            <p:nvPr/>
          </p:nvSpPr>
          <p:spPr bwMode="auto">
            <a:xfrm>
              <a:off x="603250" y="4724400"/>
              <a:ext cx="1492250" cy="825500"/>
            </a:xfrm>
            <a:prstGeom prst="rect">
              <a:avLst/>
            </a:prstGeom>
            <a:noFill/>
            <a:ln w="9525">
              <a:noFill/>
              <a:miter lim="800000"/>
              <a:headEnd/>
              <a:tailEnd/>
            </a:ln>
          </p:spPr>
          <p:txBody>
            <a:bodyPr wrap="none">
              <a:spAutoFit/>
            </a:bodyPr>
            <a:lstStyle/>
            <a:p>
              <a:pPr algn="ctr"/>
              <a:r>
                <a:rPr lang="tr-TR" sz="1600"/>
                <a:t>Mal ağılıklı</a:t>
              </a:r>
            </a:p>
            <a:p>
              <a:pPr algn="ctr"/>
              <a:r>
                <a:rPr lang="tr-TR" sz="1600"/>
                <a:t> ürünler</a:t>
              </a:r>
            </a:p>
            <a:p>
              <a:pPr algn="ctr"/>
              <a:r>
                <a:rPr lang="tr-TR" sz="1600"/>
                <a:t>(Somut ürünler)</a:t>
              </a:r>
            </a:p>
          </p:txBody>
        </p:sp>
        <p:sp>
          <p:nvSpPr>
            <p:cNvPr id="164877" name="Text Box 1062"/>
            <p:cNvSpPr txBox="1">
              <a:spLocks noChangeArrowheads="1"/>
            </p:cNvSpPr>
            <p:nvPr/>
          </p:nvSpPr>
          <p:spPr bwMode="auto">
            <a:xfrm>
              <a:off x="609600" y="1524000"/>
              <a:ext cx="1600200" cy="825500"/>
            </a:xfrm>
            <a:prstGeom prst="rect">
              <a:avLst/>
            </a:prstGeom>
            <a:noFill/>
            <a:ln w="9525">
              <a:noFill/>
              <a:miter lim="800000"/>
              <a:headEnd/>
              <a:tailEnd/>
            </a:ln>
          </p:spPr>
          <p:txBody>
            <a:bodyPr>
              <a:spAutoFit/>
            </a:bodyPr>
            <a:lstStyle/>
            <a:p>
              <a:pPr algn="ctr"/>
              <a:r>
                <a:rPr lang="tr-TR" sz="1600"/>
                <a:t>Hizmet ağırlıklı </a:t>
              </a:r>
            </a:p>
            <a:p>
              <a:pPr algn="ctr"/>
              <a:r>
                <a:rPr lang="tr-TR" sz="1600"/>
                <a:t>Ürünler</a:t>
              </a:r>
            </a:p>
            <a:p>
              <a:pPr algn="ctr"/>
              <a:r>
                <a:rPr lang="tr-TR" sz="1600"/>
                <a:t>(Soyut Ürünler)</a:t>
              </a:r>
            </a:p>
          </p:txBody>
        </p:sp>
        <p:sp>
          <p:nvSpPr>
            <p:cNvPr id="164878" name="Text Box 1063"/>
            <p:cNvSpPr txBox="1">
              <a:spLocks noChangeArrowheads="1"/>
            </p:cNvSpPr>
            <p:nvPr/>
          </p:nvSpPr>
          <p:spPr bwMode="auto">
            <a:xfrm>
              <a:off x="914400" y="3352800"/>
              <a:ext cx="958850" cy="366713"/>
            </a:xfrm>
            <a:prstGeom prst="rect">
              <a:avLst/>
            </a:prstGeom>
            <a:noFill/>
            <a:ln w="9525">
              <a:noFill/>
              <a:miter lim="800000"/>
              <a:headEnd/>
              <a:tailEnd/>
            </a:ln>
          </p:spPr>
          <p:txBody>
            <a:bodyPr wrap="none">
              <a:spAutoFit/>
            </a:bodyPr>
            <a:lstStyle/>
            <a:p>
              <a:r>
                <a:rPr lang="tr-TR"/>
                <a:t>DENGE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91"/>
                                        </p:tgtEl>
                                        <p:attrNameLst>
                                          <p:attrName>style.visibility</p:attrName>
                                        </p:attrNameLst>
                                      </p:cBhvr>
                                      <p:to>
                                        <p:strVal val="visible"/>
                                      </p:to>
                                    </p:set>
                                    <p:animEffect transition="in" filter="barn(inVertical)">
                                      <p:cBhvr>
                                        <p:cTn id="7" dur="500"/>
                                        <p:tgtEl>
                                          <p:spTgt spid="719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noFill/>
        </p:spPr>
        <p:txBody>
          <a:bodyPr/>
          <a:lstStyle/>
          <a:p>
            <a:pPr>
              <a:buFont typeface="Wingdings" pitchFamily="2" charset="2"/>
              <a:buNone/>
            </a:pPr>
            <a:endParaRPr lang="tr-TR" smtClean="0">
              <a:effectLst/>
            </a:endParaRPr>
          </a:p>
          <a:p>
            <a:pPr>
              <a:buFont typeface="Wingdings" pitchFamily="2" charset="2"/>
              <a:buNone/>
            </a:pPr>
            <a:endParaRPr lang="tr-TR" smtClean="0">
              <a:effectLst/>
            </a:endParaRPr>
          </a:p>
          <a:p>
            <a:pPr>
              <a:buFont typeface="Wingdings" pitchFamily="2" charset="2"/>
              <a:buNone/>
            </a:pPr>
            <a:r>
              <a:rPr lang="tr-TR" smtClean="0">
                <a:effectLst/>
              </a:rPr>
              <a:t>  Marka nedir? İnternet markası farklı mı olmalıdır?</a:t>
            </a:r>
          </a:p>
        </p:txBody>
      </p:sp>
      <p:sp>
        <p:nvSpPr>
          <p:cNvPr id="19458" name="Rectangle 2"/>
          <p:cNvSpPr>
            <a:spLocks noGrp="1" noRot="1" noChangeArrowheads="1"/>
          </p:cNvSpPr>
          <p:nvPr>
            <p:ph type="title"/>
          </p:nvPr>
        </p:nvSpPr>
        <p:spPr>
          <a:noFill/>
        </p:spPr>
        <p:txBody>
          <a:bodyPr/>
          <a:lstStyle/>
          <a:p>
            <a:r>
              <a:rPr lang="tr-TR" smtClean="0">
                <a:effectLst/>
              </a:rPr>
              <a:t>Sizce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3"/>
          <p:cNvGrpSpPr>
            <a:grpSpLocks/>
          </p:cNvGrpSpPr>
          <p:nvPr/>
        </p:nvGrpSpPr>
        <p:grpSpPr bwMode="auto">
          <a:xfrm>
            <a:off x="179388" y="115888"/>
            <a:ext cx="8856662" cy="6178550"/>
            <a:chOff x="179512" y="116632"/>
            <a:chExt cx="8856984" cy="6177882"/>
          </a:xfrm>
        </p:grpSpPr>
        <p:pic>
          <p:nvPicPr>
            <p:cNvPr id="19459" name="Picture 2"/>
            <p:cNvPicPr>
              <a:picLocks noChangeAspect="1" noChangeArrowheads="1"/>
            </p:cNvPicPr>
            <p:nvPr/>
          </p:nvPicPr>
          <p:blipFill>
            <a:blip r:embed="rId2" cstate="print"/>
            <a:srcRect/>
            <a:stretch>
              <a:fillRect/>
            </a:stretch>
          </p:blipFill>
          <p:spPr bwMode="auto">
            <a:xfrm>
              <a:off x="179512" y="116632"/>
              <a:ext cx="8856984" cy="6177882"/>
            </a:xfrm>
            <a:prstGeom prst="rect">
              <a:avLst/>
            </a:prstGeom>
            <a:noFill/>
            <a:ln w="9525">
              <a:noFill/>
              <a:miter lim="800000"/>
              <a:headEnd/>
              <a:tailEnd/>
            </a:ln>
          </p:spPr>
        </p:pic>
        <p:pic>
          <p:nvPicPr>
            <p:cNvPr id="19460" name="Picture 4"/>
            <p:cNvPicPr>
              <a:picLocks noChangeAspect="1" noChangeArrowheads="1"/>
            </p:cNvPicPr>
            <p:nvPr/>
          </p:nvPicPr>
          <p:blipFill>
            <a:blip r:embed="rId3" cstate="print"/>
            <a:srcRect/>
            <a:stretch>
              <a:fillRect/>
            </a:stretch>
          </p:blipFill>
          <p:spPr bwMode="auto">
            <a:xfrm>
              <a:off x="179512" y="116632"/>
              <a:ext cx="5400600" cy="681129"/>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p:txBody>
          <a:bodyPr/>
          <a:lstStyle/>
          <a:p>
            <a:pPr eaLnBrk="1" hangingPunct="1">
              <a:defRPr/>
            </a:pPr>
            <a:endParaRPr lang="tr-TR" smtClean="0"/>
          </a:p>
          <a:p>
            <a:pPr eaLnBrk="1" hangingPunct="1">
              <a:defRPr/>
            </a:pPr>
            <a:r>
              <a:rPr lang="tr-TR" sz="2800" smtClean="0"/>
              <a:t>Üreticiler açısından,</a:t>
            </a:r>
          </a:p>
          <a:p>
            <a:pPr eaLnBrk="1" hangingPunct="1">
              <a:defRPr/>
            </a:pPr>
            <a:endParaRPr lang="tr-TR" sz="2800" smtClean="0"/>
          </a:p>
          <a:p>
            <a:pPr eaLnBrk="1" hangingPunct="1">
              <a:defRPr/>
            </a:pPr>
            <a:r>
              <a:rPr lang="tr-TR" sz="2800" smtClean="0"/>
              <a:t>Tüketiciler açısından.</a:t>
            </a:r>
          </a:p>
        </p:txBody>
      </p:sp>
      <p:sp>
        <p:nvSpPr>
          <p:cNvPr id="107522" name="Rectangle 2"/>
          <p:cNvSpPr>
            <a:spLocks noGrp="1" noChangeArrowheads="1"/>
          </p:cNvSpPr>
          <p:nvPr>
            <p:ph type="title"/>
          </p:nvPr>
        </p:nvSpPr>
        <p:spPr>
          <a:xfrm>
            <a:off x="457200" y="274638"/>
            <a:ext cx="8229600" cy="1498600"/>
          </a:xfrm>
        </p:spPr>
        <p:txBody>
          <a:bodyPr/>
          <a:lstStyle/>
          <a:p>
            <a:pPr algn="l" eaLnBrk="1" hangingPunct="1">
              <a:defRPr/>
            </a:pPr>
            <a:r>
              <a:rPr lang="tr-TR" sz="2800" smtClean="0"/>
              <a:t>Marka bir kimlik olduğuna göre bunun, hem üreticiler, hem de tüketiciler açısından taşıdığı önemi vardır. Bunlar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a:xfrm>
            <a:off x="457200" y="1125538"/>
            <a:ext cx="8229600" cy="5256212"/>
          </a:xfrm>
        </p:spPr>
        <p:txBody>
          <a:bodyPr>
            <a:normAutofit lnSpcReduction="10000"/>
          </a:bodyPr>
          <a:lstStyle/>
          <a:p>
            <a:pPr marL="609600" indent="-609600" eaLnBrk="1" hangingPunct="1">
              <a:lnSpc>
                <a:spcPct val="90000"/>
              </a:lnSpc>
              <a:buFontTx/>
              <a:buAutoNum type="arabicPeriod"/>
              <a:defRPr/>
            </a:pPr>
            <a:r>
              <a:rPr lang="tr-TR" sz="2800" smtClean="0"/>
              <a:t>Marka talep yaratmada işletmenin isminden ve malın niteliklerinden daha  etkilidir. Örneğin bir malı talep eden tüketici, o malı üreten işletmenin adı ile değil markası ile ister.</a:t>
            </a:r>
          </a:p>
          <a:p>
            <a:pPr marL="609600" indent="-609600" eaLnBrk="1" hangingPunct="1">
              <a:lnSpc>
                <a:spcPct val="90000"/>
              </a:lnSpc>
              <a:buFontTx/>
              <a:buAutoNum type="arabicPeriod"/>
              <a:defRPr/>
            </a:pPr>
            <a:r>
              <a:rPr lang="tr-TR" sz="2800" smtClean="0"/>
              <a:t>Marka malı aracı işletmelere çeker. Mal talep edildikçe, aracı işletme o malı mal bileşiminde bulundurmaya özen gösterir.</a:t>
            </a:r>
          </a:p>
          <a:p>
            <a:pPr marL="609600" indent="-609600" eaLnBrk="1" hangingPunct="1">
              <a:lnSpc>
                <a:spcPct val="90000"/>
              </a:lnSpc>
              <a:buFontTx/>
              <a:buAutoNum type="arabicPeriod"/>
              <a:defRPr/>
            </a:pPr>
            <a:r>
              <a:rPr lang="tr-TR" sz="2800" smtClean="0"/>
              <a:t>Marka mala bağlılık yaratır. Tüketici zihninde yer eden bir marka sürekli talep edilir. Bu da rakip markaların işletme markasına zarar vermelerini önler. </a:t>
            </a:r>
          </a:p>
          <a:p>
            <a:pPr marL="609600" indent="-609600" eaLnBrk="1" hangingPunct="1">
              <a:lnSpc>
                <a:spcPct val="90000"/>
              </a:lnSpc>
              <a:buFontTx/>
              <a:buAutoNum type="arabicPeriod"/>
              <a:defRPr/>
            </a:pPr>
            <a:r>
              <a:rPr lang="tr-TR" sz="2800" smtClean="0"/>
              <a:t>Marka malı rakip markalardan ayırır. </a:t>
            </a:r>
            <a:r>
              <a:rPr lang="tr-TR" sz="2400" smtClean="0"/>
              <a:t/>
            </a:r>
            <a:br>
              <a:rPr lang="tr-TR" sz="2400" smtClean="0"/>
            </a:br>
            <a:endParaRPr lang="tr-TR" sz="2400" smtClean="0"/>
          </a:p>
        </p:txBody>
      </p:sp>
      <p:sp>
        <p:nvSpPr>
          <p:cNvPr id="108546" name="Rectangle 2"/>
          <p:cNvSpPr>
            <a:spLocks noGrp="1" noChangeArrowheads="1"/>
          </p:cNvSpPr>
          <p:nvPr>
            <p:ph type="title"/>
          </p:nvPr>
        </p:nvSpPr>
        <p:spPr>
          <a:xfrm>
            <a:off x="285720" y="642918"/>
            <a:ext cx="8329642" cy="346075"/>
          </a:xfrm>
        </p:spPr>
        <p:txBody>
          <a:bodyPr>
            <a:normAutofit fontScale="90000"/>
          </a:bodyPr>
          <a:lstStyle/>
          <a:p>
            <a:pPr eaLnBrk="1" hangingPunct="1">
              <a:defRPr/>
            </a:pPr>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r>
              <a:rPr lang="tr-TR" sz="2800" dirty="0" smtClean="0"/>
              <a:t>Üreticiler açısından;</a:t>
            </a:r>
            <a:br>
              <a:rPr lang="tr-TR" sz="2800" dirty="0" smtClean="0"/>
            </a:br>
            <a:endParaRPr lang="tr-TR" sz="28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85000" lnSpcReduction="10000"/>
          </a:bodyPr>
          <a:lstStyle/>
          <a:p>
            <a:r>
              <a:rPr lang="tr-TR" dirty="0" smtClean="0"/>
              <a:t>Havalimanı inşaatı, finansman, yolcu terminal işletmeleri ve ilgili danışmanlık hizmetlerine yönelik faaliyetler gerçekleştiren TAV (Tepe ve </a:t>
            </a:r>
            <a:r>
              <a:rPr lang="tr-TR" dirty="0" err="1" smtClean="0"/>
              <a:t>Akfen</a:t>
            </a:r>
            <a:r>
              <a:rPr lang="tr-TR" dirty="0" smtClean="0"/>
              <a:t> Grupları’nın ortak girişimi ) </a:t>
            </a:r>
          </a:p>
          <a:p>
            <a:r>
              <a:rPr lang="tr-TR" dirty="0" smtClean="0"/>
              <a:t>Azerbaycan, Kazakistan, Gürcistan gibi çevre ülkelerde ulaştığı 5,5 milyon abonesi olan, New York </a:t>
            </a:r>
            <a:r>
              <a:rPr lang="tr-TR" dirty="0" err="1" smtClean="0"/>
              <a:t>Stock</a:t>
            </a:r>
            <a:r>
              <a:rPr lang="tr-TR" dirty="0" smtClean="0"/>
              <a:t> </a:t>
            </a:r>
            <a:r>
              <a:rPr lang="tr-TR" dirty="0" err="1" smtClean="0"/>
              <a:t>Exchange'e</a:t>
            </a:r>
            <a:r>
              <a:rPr lang="tr-TR" dirty="0" smtClean="0"/>
              <a:t> </a:t>
            </a:r>
            <a:r>
              <a:rPr lang="tr-TR" dirty="0" err="1" smtClean="0"/>
              <a:t>kote</a:t>
            </a:r>
            <a:r>
              <a:rPr lang="tr-TR" dirty="0" smtClean="0"/>
              <a:t> olan, Türkiye’nin ilk GSM operatörü </a:t>
            </a:r>
            <a:r>
              <a:rPr lang="tr-TR" dirty="0" err="1" smtClean="0"/>
              <a:t>Turkcell</a:t>
            </a:r>
            <a:r>
              <a:rPr lang="tr-TR" dirty="0" smtClean="0"/>
              <a:t>, </a:t>
            </a:r>
          </a:p>
          <a:p>
            <a:r>
              <a:rPr lang="tr-TR" dirty="0" smtClean="0"/>
              <a:t>Kalite Güvence Sistem Sertifikası veren ilk şirket </a:t>
            </a:r>
            <a:r>
              <a:rPr lang="tr-TR" dirty="0" err="1" smtClean="0"/>
              <a:t>Goldaş</a:t>
            </a:r>
            <a:r>
              <a:rPr lang="tr-TR" dirty="0" smtClean="0"/>
              <a:t>, </a:t>
            </a:r>
          </a:p>
          <a:p>
            <a:endParaRPr lang="tr-TR" dirty="0" smtClean="0"/>
          </a:p>
          <a:p>
            <a:r>
              <a:rPr lang="tr-TR" dirty="0" smtClean="0"/>
              <a:t>Efes Pilsen, </a:t>
            </a:r>
            <a:r>
              <a:rPr lang="tr-TR" dirty="0" err="1" smtClean="0"/>
              <a:t>Opet</a:t>
            </a:r>
            <a:r>
              <a:rPr lang="tr-TR" dirty="0" smtClean="0"/>
              <a:t>, </a:t>
            </a:r>
            <a:r>
              <a:rPr lang="tr-TR" dirty="0" err="1" smtClean="0"/>
              <a:t>Sütaş</a:t>
            </a:r>
            <a:r>
              <a:rPr lang="tr-TR" dirty="0" smtClean="0"/>
              <a:t>, </a:t>
            </a:r>
            <a:r>
              <a:rPr lang="tr-TR" dirty="0" err="1" smtClean="0"/>
              <a:t>Arçelik</a:t>
            </a:r>
            <a:r>
              <a:rPr lang="tr-TR" dirty="0" smtClean="0"/>
              <a:t>, Garanti Bankası, PO</a:t>
            </a:r>
          </a:p>
          <a:p>
            <a:endParaRPr lang="tr-TR" dirty="0" smtClean="0"/>
          </a:p>
          <a:p>
            <a:r>
              <a:rPr lang="tr-TR" dirty="0" err="1" smtClean="0"/>
              <a:t>Boyner</a:t>
            </a:r>
            <a:r>
              <a:rPr lang="tr-TR" dirty="0" smtClean="0"/>
              <a:t> Holding </a:t>
            </a:r>
            <a:r>
              <a:rPr lang="tr-TR" dirty="0" err="1" smtClean="0"/>
              <a:t>Advantage</a:t>
            </a:r>
            <a:r>
              <a:rPr lang="tr-TR" dirty="0" smtClean="0"/>
              <a:t>, T-</a:t>
            </a:r>
            <a:r>
              <a:rPr lang="tr-TR" dirty="0" err="1" smtClean="0"/>
              <a:t>Box</a:t>
            </a:r>
            <a:r>
              <a:rPr lang="tr-TR" dirty="0" smtClean="0"/>
              <a:t> gibi farklı ve yeni iş modelleri yaratmak ve bunları pazarlamak konusunda</a:t>
            </a:r>
            <a:endParaRPr lang="tr-TR" dirty="0"/>
          </a:p>
        </p:txBody>
      </p:sp>
      <p:sp>
        <p:nvSpPr>
          <p:cNvPr id="3" name="2 Başlık"/>
          <p:cNvSpPr>
            <a:spLocks noGrp="1"/>
          </p:cNvSpPr>
          <p:nvPr>
            <p:ph type="title"/>
          </p:nvPr>
        </p:nvSpPr>
        <p:spPr/>
        <p:txBody>
          <a:bodyPr/>
          <a:lstStyle/>
          <a:p>
            <a:r>
              <a:rPr lang="tr-TR" dirty="0" smtClean="0"/>
              <a:t>Fark Yaratan İşletme Örnekleri</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3"/>
          <p:cNvGrpSpPr/>
          <p:nvPr/>
        </p:nvGrpSpPr>
        <p:grpSpPr>
          <a:xfrm>
            <a:off x="107504" y="116632"/>
            <a:ext cx="8928992" cy="6264696"/>
            <a:chOff x="107504" y="116632"/>
            <a:chExt cx="8928992" cy="6264696"/>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07504" y="116632"/>
              <a:ext cx="4180330" cy="6264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572000" y="1363430"/>
              <a:ext cx="4464496" cy="3771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61433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1403350" y="71438"/>
            <a:ext cx="6264275" cy="6381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Nutella Türk fındık devini satın aldı"/>
          <p:cNvPicPr>
            <a:picLocks noChangeAspect="1" noChangeArrowheads="1"/>
          </p:cNvPicPr>
          <p:nvPr/>
        </p:nvPicPr>
        <p:blipFill>
          <a:blip r:embed="rId2" cstate="print"/>
          <a:srcRect/>
          <a:stretch>
            <a:fillRect/>
          </a:stretch>
        </p:blipFill>
        <p:spPr bwMode="auto">
          <a:xfrm>
            <a:off x="838200" y="685800"/>
            <a:ext cx="7086600" cy="3489325"/>
          </a:xfrm>
          <a:prstGeom prst="rect">
            <a:avLst/>
          </a:prstGeom>
          <a:noFill/>
          <a:ln w="9525">
            <a:noFill/>
            <a:miter lim="800000"/>
            <a:headEnd/>
            <a:tailEnd/>
          </a:ln>
        </p:spPr>
      </p:pic>
      <p:sp>
        <p:nvSpPr>
          <p:cNvPr id="33795" name="2 Dikdörtgen"/>
          <p:cNvSpPr>
            <a:spLocks noChangeArrowheads="1"/>
          </p:cNvSpPr>
          <p:nvPr/>
        </p:nvSpPr>
        <p:spPr bwMode="auto">
          <a:xfrm>
            <a:off x="1295400" y="4343400"/>
            <a:ext cx="6934200" cy="2246313"/>
          </a:xfrm>
          <a:prstGeom prst="rect">
            <a:avLst/>
          </a:prstGeom>
          <a:noFill/>
          <a:ln w="9525">
            <a:noFill/>
            <a:miter lim="800000"/>
            <a:headEnd/>
            <a:tailEnd/>
          </a:ln>
        </p:spPr>
        <p:txBody>
          <a:bodyPr>
            <a:spAutoFit/>
          </a:bodyPr>
          <a:lstStyle/>
          <a:p>
            <a:r>
              <a:rPr lang="tr-TR" sz="2800"/>
              <a:t>Türkiye’nin en büyük fındık ihracatçısısı ve piyasanın en büyük firması Oltan Gıda, Nutella’nın üreticisi olan İtalyan Ferrero’ya satıldı. Oltan Gıda’nın cirosu 500 milyon doları geçiyor.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Örnek</a:t>
            </a:r>
            <a:endParaRPr lang="tr-TR" dirty="0"/>
          </a:p>
        </p:txBody>
      </p:sp>
      <p:sp>
        <p:nvSpPr>
          <p:cNvPr id="41987" name="2 İçerik Yer Tutucusu"/>
          <p:cNvSpPr>
            <a:spLocks noGrp="1"/>
          </p:cNvSpPr>
          <p:nvPr>
            <p:ph idx="1"/>
          </p:nvPr>
        </p:nvSpPr>
        <p:spPr>
          <a:xfrm>
            <a:off x="762000" y="3429000"/>
            <a:ext cx="7772400" cy="4114800"/>
          </a:xfrm>
        </p:spPr>
        <p:txBody>
          <a:bodyPr/>
          <a:lstStyle/>
          <a:p>
            <a:pPr>
              <a:buFont typeface="Wingdings" pitchFamily="2" charset="2"/>
              <a:buNone/>
              <a:defRPr/>
            </a:pPr>
            <a:r>
              <a:rPr lang="tr-TR" b="1" dirty="0" smtClean="0"/>
              <a:t>	</a:t>
            </a:r>
            <a:r>
              <a:rPr lang="tr-TR" sz="2400" b="1" dirty="0" smtClean="0"/>
              <a:t>Çikolata-fındık ezmesi </a:t>
            </a:r>
            <a:r>
              <a:rPr lang="tr-TR" sz="2400" b="1" dirty="0" err="1" smtClean="0"/>
              <a:t>Nutella</a:t>
            </a:r>
            <a:r>
              <a:rPr lang="tr-TR" sz="2400" b="1" dirty="0" smtClean="0"/>
              <a:t> olmak üzere </a:t>
            </a:r>
            <a:r>
              <a:rPr lang="tr-TR" sz="2400" b="1" dirty="0" err="1" smtClean="0"/>
              <a:t>Kinder</a:t>
            </a:r>
            <a:r>
              <a:rPr lang="tr-TR" sz="2400" b="1" dirty="0" smtClean="0"/>
              <a:t> ve </a:t>
            </a:r>
            <a:r>
              <a:rPr lang="tr-TR" sz="2400" b="1" dirty="0" err="1" smtClean="0"/>
              <a:t>Ferrero</a:t>
            </a:r>
            <a:r>
              <a:rPr lang="tr-TR" sz="2400" b="1" dirty="0" smtClean="0"/>
              <a:t> </a:t>
            </a:r>
            <a:r>
              <a:rPr lang="tr-TR" sz="2400" b="1" dirty="0" err="1" smtClean="0"/>
              <a:t>Rocher</a:t>
            </a:r>
            <a:r>
              <a:rPr lang="tr-TR" sz="2400" b="1" dirty="0" smtClean="0"/>
              <a:t> çikolataları gibi ürünlerin üreticisi olan </a:t>
            </a:r>
            <a:r>
              <a:rPr lang="tr-TR" sz="2400" b="1" dirty="0" err="1" smtClean="0"/>
              <a:t>Ferrero</a:t>
            </a:r>
            <a:r>
              <a:rPr lang="tr-TR" sz="2400" b="1" dirty="0" smtClean="0"/>
              <a:t> Grubu'nun sahibi </a:t>
            </a:r>
            <a:r>
              <a:rPr lang="tr-TR" sz="2400" b="1" dirty="0" err="1" smtClean="0"/>
              <a:t>Michele</a:t>
            </a:r>
            <a:r>
              <a:rPr lang="tr-TR" sz="2400" b="1" dirty="0" smtClean="0"/>
              <a:t> </a:t>
            </a:r>
            <a:r>
              <a:rPr lang="tr-TR" sz="2400" b="1" dirty="0" err="1" smtClean="0"/>
              <a:t>Ferrero</a:t>
            </a:r>
            <a:r>
              <a:rPr lang="tr-TR" sz="2400" b="1" dirty="0" smtClean="0"/>
              <a:t> 89 yaşında vefat etti. </a:t>
            </a:r>
          </a:p>
          <a:p>
            <a:pPr>
              <a:buFont typeface="Wingdings" pitchFamily="2" charset="2"/>
              <a:buNone/>
              <a:defRPr/>
            </a:pPr>
            <a:r>
              <a:rPr lang="tr-TR" sz="2400" b="1" dirty="0" smtClean="0"/>
              <a:t>     </a:t>
            </a:r>
            <a:r>
              <a:rPr lang="tr-TR" sz="2400" dirty="0" smtClean="0"/>
              <a:t>İtalya'nın </a:t>
            </a:r>
            <a:r>
              <a:rPr lang="tr-TR" sz="2400" dirty="0" err="1" smtClean="0"/>
              <a:t>Piyemonte</a:t>
            </a:r>
            <a:r>
              <a:rPr lang="tr-TR" sz="2400" dirty="0" smtClean="0"/>
              <a:t> bölgesindeki </a:t>
            </a:r>
            <a:r>
              <a:rPr lang="tr-TR" sz="2400" dirty="0" err="1" smtClean="0"/>
              <a:t>Alba</a:t>
            </a:r>
            <a:r>
              <a:rPr lang="tr-TR" sz="2400" dirty="0" smtClean="0"/>
              <a:t> kasabasında yaşayan annesi </a:t>
            </a:r>
            <a:r>
              <a:rPr lang="tr-TR" sz="2400" dirty="0" err="1" smtClean="0"/>
              <a:t>Piera</a:t>
            </a:r>
            <a:r>
              <a:rPr lang="tr-TR" sz="2400" dirty="0" smtClean="0"/>
              <a:t> ve babası </a:t>
            </a:r>
            <a:r>
              <a:rPr lang="tr-TR" sz="2400" dirty="0" err="1" smtClean="0"/>
              <a:t>Pietro</a:t>
            </a:r>
            <a:r>
              <a:rPr lang="tr-TR" sz="2400" dirty="0" smtClean="0"/>
              <a:t> </a:t>
            </a:r>
            <a:r>
              <a:rPr lang="tr-TR" sz="2400" dirty="0" err="1" smtClean="0"/>
              <a:t>Ferrero'nun</a:t>
            </a:r>
            <a:r>
              <a:rPr lang="tr-TR" sz="2400" dirty="0" smtClean="0"/>
              <a:t> 1946 yılında bir pastaneden fabrikaya dönüştürdüğü markayı,  küresel marka haline getirmeyi başarmıştır.</a:t>
            </a:r>
          </a:p>
        </p:txBody>
      </p:sp>
      <p:pic>
        <p:nvPicPr>
          <p:cNvPr id="34820" name="Picture 2" descr="C:\Users\ulas\Desktop\fft81_mf3500645.jpg"/>
          <p:cNvPicPr>
            <a:picLocks noChangeAspect="1" noChangeArrowheads="1"/>
          </p:cNvPicPr>
          <p:nvPr/>
        </p:nvPicPr>
        <p:blipFill>
          <a:blip r:embed="rId2" cstate="print"/>
          <a:srcRect/>
          <a:stretch>
            <a:fillRect/>
          </a:stretch>
        </p:blipFill>
        <p:spPr bwMode="auto">
          <a:xfrm>
            <a:off x="1447800" y="0"/>
            <a:ext cx="6143625" cy="3298825"/>
          </a:xfrm>
          <a:prstGeom prst="rect">
            <a:avLst/>
          </a:prstGeom>
          <a:noFill/>
          <a:ln w="9525">
            <a:noFill/>
            <a:miter lim="800000"/>
            <a:headEnd/>
            <a:tailEnd/>
          </a:ln>
        </p:spPr>
      </p:pic>
    </p:spTree>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82</TotalTime>
  <Words>1159</Words>
  <Application>Microsoft Office PowerPoint</Application>
  <PresentationFormat>Ekran Gösterisi (4:3)</PresentationFormat>
  <Paragraphs>262</Paragraphs>
  <Slides>41</Slides>
  <Notes>2</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41</vt:i4>
      </vt:variant>
    </vt:vector>
  </HeadingPairs>
  <TitlesOfParts>
    <vt:vector size="43" baseType="lpstr">
      <vt:lpstr>Kağıt</vt:lpstr>
      <vt:lpstr>Clip</vt:lpstr>
      <vt:lpstr>MARKA</vt:lpstr>
      <vt:lpstr>Slayt 2</vt:lpstr>
      <vt:lpstr>Slayt 3</vt:lpstr>
      <vt:lpstr>Slayt 4</vt:lpstr>
      <vt:lpstr>Fark Yaratan İşletme Örnekleri</vt:lpstr>
      <vt:lpstr>Slayt 6</vt:lpstr>
      <vt:lpstr>Slayt 7</vt:lpstr>
      <vt:lpstr>Slayt 8</vt:lpstr>
      <vt:lpstr>Örnek</vt:lpstr>
      <vt:lpstr>Slayt 10</vt:lpstr>
      <vt:lpstr>Bir ülkenin imajı,</vt:lpstr>
      <vt:lpstr>Ülke itibarı</vt:lpstr>
      <vt:lpstr>Slayt 13</vt:lpstr>
      <vt:lpstr>Slayt 14</vt:lpstr>
      <vt:lpstr>Slayt 15</vt:lpstr>
      <vt:lpstr>Slayt 16</vt:lpstr>
      <vt:lpstr>Slayt 17</vt:lpstr>
      <vt:lpstr>Slayt 18</vt:lpstr>
      <vt:lpstr>Slayt 19</vt:lpstr>
      <vt:lpstr>Tüketici Pazarlarında Bölümleme</vt:lpstr>
      <vt:lpstr>HEDEF PAZAR SEÇME  POLİTİKALARI</vt:lpstr>
      <vt:lpstr>Hedef Pazar Berlirleme</vt:lpstr>
      <vt:lpstr>Slayt 23</vt:lpstr>
      <vt:lpstr>Slayt 24</vt:lpstr>
      <vt:lpstr>HİZMET PAZARLAMASI BİLEŞENLERİ</vt:lpstr>
      <vt:lpstr>Hizmetlerin Karekteristik Özellikleri</vt:lpstr>
      <vt:lpstr>Slayt 27</vt:lpstr>
      <vt:lpstr>Slayt 28</vt:lpstr>
      <vt:lpstr>Slayt 29</vt:lpstr>
      <vt:lpstr>Slayt 30</vt:lpstr>
      <vt:lpstr>Düşünelim!</vt:lpstr>
      <vt:lpstr>Slayt 32</vt:lpstr>
      <vt:lpstr>Slayt 33</vt:lpstr>
      <vt:lpstr>Slayt 34</vt:lpstr>
      <vt:lpstr>.</vt:lpstr>
      <vt:lpstr>Bir Ürününün Somut ve Soyut Özellikleri</vt:lpstr>
      <vt:lpstr>.</vt:lpstr>
      <vt:lpstr>Mal ve Hizmet (Ürün-Mamul)</vt:lpstr>
      <vt:lpstr>Sizce</vt:lpstr>
      <vt:lpstr>Marka bir kimlik olduğuna göre bunun, hem üreticiler, hem de tüketiciler açısından taşıdığı önemi vardır. Bunlar :</vt:lpstr>
      <vt:lpstr>   Üreticiler açısından;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MARKA</dc:title>
  <dc:creator>ulas</dc:creator>
  <cp:lastModifiedBy>ulas</cp:lastModifiedBy>
  <cp:revision>23</cp:revision>
  <dcterms:created xsi:type="dcterms:W3CDTF">2016-11-01T15:26:03Z</dcterms:created>
  <dcterms:modified xsi:type="dcterms:W3CDTF">2018-02-25T12:39:42Z</dcterms:modified>
</cp:coreProperties>
</file>