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4" r:id="rId5"/>
    <p:sldId id="286" r:id="rId6"/>
    <p:sldId id="265" r:id="rId7"/>
    <p:sldId id="261" r:id="rId8"/>
    <p:sldId id="262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85" r:id="rId17"/>
    <p:sldId id="272" r:id="rId18"/>
    <p:sldId id="273" r:id="rId19"/>
    <p:sldId id="275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7" autoAdjust="0"/>
    <p:restoredTop sz="94660"/>
  </p:normalViewPr>
  <p:slideViewPr>
    <p:cSldViewPr snapToGrid="0">
      <p:cViewPr varScale="1">
        <p:scale>
          <a:sx n="82" d="100"/>
          <a:sy n="82" d="100"/>
        </p:scale>
        <p:origin x="-75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27/03/2017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978160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27/03/2017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52561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27/03/2017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47080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dirty="0"/>
              <a:t>Asıl metin stillerini düzenlemek için tıklatın</a:t>
            </a:r>
          </a:p>
          <a:p>
            <a:pPr lvl="1" eaLnBrk="1" latinLnBrk="0" hangingPunct="1"/>
            <a:r>
              <a:rPr lang="tr-TR" dirty="0"/>
              <a:t>İkinci düzey</a:t>
            </a:r>
          </a:p>
          <a:p>
            <a:pPr lvl="2" eaLnBrk="1" latinLnBrk="0" hangingPunct="1"/>
            <a:r>
              <a:rPr lang="tr-TR" dirty="0"/>
              <a:t>Üçüncü düzey</a:t>
            </a:r>
          </a:p>
          <a:p>
            <a:pPr lvl="3" eaLnBrk="1" latinLnBrk="0" hangingPunct="1"/>
            <a:r>
              <a:rPr lang="tr-TR" dirty="0"/>
              <a:t>Dördüncü düzey</a:t>
            </a:r>
          </a:p>
          <a:p>
            <a:pPr lvl="4" eaLnBrk="1" latinLnBrk="0" hangingPunct="1"/>
            <a:r>
              <a:rPr lang="tr-TR" dirty="0"/>
              <a:t>Beşinci düzey</a:t>
            </a:r>
            <a:endParaRPr kumimoji="0" lang="en-US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27/03/2017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6697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27/03/2017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832448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27/03/2017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58855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27/03/2017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9126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27/03/2017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5968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27/03/2017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38859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27/03/2017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67413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27/03/2017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878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27/03/2017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  <p:extLst>
      <p:ext uri="{BB962C8B-B14F-4D97-AF65-F5344CB8AC3E}">
        <p14:creationId xmlns="" xmlns:p14="http://schemas.microsoft.com/office/powerpoint/2010/main" val="508010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OLGU SUNUMU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İmmünoloji ve Alerji Hastalıkları BD</a:t>
            </a:r>
          </a:p>
        </p:txBody>
      </p:sp>
    </p:spTree>
    <p:extLst>
      <p:ext uri="{BB962C8B-B14F-4D97-AF65-F5344CB8AC3E}">
        <p14:creationId xmlns="" xmlns:p14="http://schemas.microsoft.com/office/powerpoint/2010/main" val="270064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Primer biliyer siroz (PBS) </a:t>
            </a:r>
            <a:r>
              <a:rPr lang="tr-TR" dirty="0"/>
              <a:t>Klinik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Yorgunluk</a:t>
            </a:r>
          </a:p>
          <a:p>
            <a:r>
              <a:rPr lang="tr-TR" dirty="0"/>
              <a:t>Kaşıntı</a:t>
            </a:r>
          </a:p>
          <a:p>
            <a:r>
              <a:rPr lang="tr-TR" dirty="0"/>
              <a:t>Sarılık</a:t>
            </a:r>
          </a:p>
          <a:p>
            <a:r>
              <a:rPr lang="tr-TR" dirty="0"/>
              <a:t>Ksantoma (Ciltte kolesterol birikimi)</a:t>
            </a:r>
          </a:p>
          <a:p>
            <a:r>
              <a:rPr lang="tr-TR" dirty="0"/>
              <a:t>Kuru ağız ve göz</a:t>
            </a:r>
          </a:p>
          <a:p>
            <a:r>
              <a:rPr lang="tr-TR" dirty="0"/>
              <a:t>Osteoporoz</a:t>
            </a:r>
          </a:p>
          <a:p>
            <a:r>
              <a:rPr lang="tr-TR" dirty="0"/>
              <a:t>Siroz ve p</a:t>
            </a:r>
            <a:r>
              <a:rPr lang="tr-TR" dirty="0" smtClean="0"/>
              <a:t>ortal hipertansiyon </a:t>
            </a:r>
            <a:r>
              <a:rPr lang="tr-TR" dirty="0"/>
              <a:t>komplikasyonları</a:t>
            </a:r>
          </a:p>
          <a:p>
            <a:pPr lvl="1"/>
            <a:r>
              <a:rPr lang="tr-TR" dirty="0" smtClean="0"/>
              <a:t>Asit</a:t>
            </a:r>
          </a:p>
          <a:p>
            <a:pPr lvl="1"/>
            <a:r>
              <a:rPr lang="tr-TR" dirty="0" smtClean="0"/>
              <a:t>Hipersplenizm</a:t>
            </a:r>
          </a:p>
          <a:p>
            <a:pPr lvl="1"/>
            <a:r>
              <a:rPr lang="tr-TR" dirty="0" smtClean="0"/>
              <a:t>Özofageal varis</a:t>
            </a:r>
          </a:p>
          <a:p>
            <a:pPr lvl="1"/>
            <a:r>
              <a:rPr lang="tr-TR" dirty="0" smtClean="0"/>
              <a:t>Hepatik ensefalopati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0398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Anormal </a:t>
            </a:r>
            <a:r>
              <a:rPr lang="tr-TR" dirty="0" smtClean="0"/>
              <a:t>karaciğer fonksiyon </a:t>
            </a:r>
            <a:r>
              <a:rPr lang="tr-TR" dirty="0"/>
              <a:t>testleri</a:t>
            </a:r>
          </a:p>
          <a:p>
            <a:pPr lvl="1"/>
            <a:r>
              <a:rPr lang="tr-TR" dirty="0"/>
              <a:t>GGT ve ALP ( &gt;</a:t>
            </a:r>
            <a:r>
              <a:rPr lang="tr-TR" dirty="0">
                <a:latin typeface="Arial" pitchFamily="34" charset="0"/>
                <a:cs typeface="Arial" pitchFamily="34" charset="0"/>
              </a:rPr>
              <a:t>2</a:t>
            </a:r>
            <a:r>
              <a:rPr lang="tr-TR" dirty="0"/>
              <a:t> </a:t>
            </a:r>
            <a:r>
              <a:rPr lang="tr-TR" dirty="0" smtClean="0"/>
              <a:t>kat</a:t>
            </a:r>
            <a:r>
              <a:rPr lang="tr-TR" dirty="0"/>
              <a:t>)</a:t>
            </a:r>
          </a:p>
          <a:p>
            <a:pPr lvl="1"/>
            <a:r>
              <a:rPr lang="tr-TR" dirty="0"/>
              <a:t>AST/ALT</a:t>
            </a:r>
          </a:p>
          <a:p>
            <a:pPr lvl="1"/>
            <a:r>
              <a:rPr lang="tr-TR" dirty="0" smtClean="0"/>
              <a:t>Artmış bilirübin</a:t>
            </a:r>
          </a:p>
          <a:p>
            <a:pPr lvl="1"/>
            <a:r>
              <a:rPr lang="tr-TR" dirty="0" smtClean="0"/>
              <a:t>Azalmış albümin</a:t>
            </a:r>
          </a:p>
          <a:p>
            <a:r>
              <a:rPr lang="tr-TR" dirty="0" smtClean="0"/>
              <a:t>AMA </a:t>
            </a:r>
            <a:r>
              <a:rPr lang="tr-TR" dirty="0"/>
              <a:t>(%95)</a:t>
            </a:r>
          </a:p>
          <a:p>
            <a:r>
              <a:rPr lang="tr-TR" dirty="0"/>
              <a:t>Abdomen USG: Obstrüktif hastalıkları dışlamak için</a:t>
            </a:r>
          </a:p>
          <a:p>
            <a:r>
              <a:rPr lang="tr-TR" dirty="0"/>
              <a:t>KC </a:t>
            </a:r>
            <a:r>
              <a:rPr lang="tr-TR" dirty="0" smtClean="0"/>
              <a:t>biyopsisi </a:t>
            </a:r>
            <a:r>
              <a:rPr lang="tr-TR" dirty="0"/>
              <a:t>ve ERCP hastalığın evrelemesinde kullanılabilir</a:t>
            </a:r>
          </a:p>
        </p:txBody>
      </p:sp>
    </p:spTree>
    <p:extLst>
      <p:ext uri="{BB962C8B-B14F-4D97-AF65-F5344CB8AC3E}">
        <p14:creationId xmlns="" xmlns:p14="http://schemas.microsoft.com/office/powerpoint/2010/main" val="268384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Aşağıdaki üç </a:t>
            </a:r>
            <a:r>
              <a:rPr lang="tr-TR" dirty="0"/>
              <a:t>kriterin ikisi </a:t>
            </a:r>
            <a:r>
              <a:rPr lang="tr-TR" dirty="0" smtClean="0"/>
              <a:t>varsa tanı doğrulanır:</a:t>
            </a:r>
            <a:endParaRPr lang="tr-TR" dirty="0"/>
          </a:p>
          <a:p>
            <a:pPr lvl="1"/>
            <a:r>
              <a:rPr lang="tr-TR" dirty="0" err="1" smtClean="0"/>
              <a:t>Alkalen</a:t>
            </a:r>
            <a:r>
              <a:rPr lang="tr-TR" dirty="0" smtClean="0"/>
              <a:t> </a:t>
            </a:r>
            <a:r>
              <a:rPr lang="tr-TR" dirty="0" err="1" smtClean="0"/>
              <a:t>f</a:t>
            </a:r>
            <a:r>
              <a:rPr lang="tr-TR" dirty="0" err="1" smtClean="0"/>
              <a:t>osfataz</a:t>
            </a:r>
            <a:r>
              <a:rPr lang="tr-TR" dirty="0" smtClean="0"/>
              <a:t> </a:t>
            </a:r>
            <a:r>
              <a:rPr lang="tr-TR" dirty="0"/>
              <a:t>y</a:t>
            </a:r>
            <a:r>
              <a:rPr lang="tr-TR" dirty="0" smtClean="0"/>
              <a:t>üksekliği</a:t>
            </a:r>
            <a:endParaRPr lang="tr-TR" dirty="0"/>
          </a:p>
          <a:p>
            <a:pPr lvl="1"/>
            <a:r>
              <a:rPr lang="tr-TR" dirty="0" err="1" smtClean="0"/>
              <a:t>Antimitokondriyal</a:t>
            </a:r>
            <a:r>
              <a:rPr lang="tr-TR" dirty="0" smtClean="0"/>
              <a:t> antikor varlığı</a:t>
            </a:r>
            <a:endParaRPr lang="tr-TR" dirty="0"/>
          </a:p>
          <a:p>
            <a:pPr lvl="1"/>
            <a:r>
              <a:rPr lang="tr-TR" dirty="0"/>
              <a:t>Non </a:t>
            </a:r>
            <a:r>
              <a:rPr lang="tr-TR" dirty="0" smtClean="0"/>
              <a:t>süpüratif </a:t>
            </a:r>
            <a:r>
              <a:rPr lang="tr-TR" dirty="0"/>
              <a:t>kolanjit ve </a:t>
            </a:r>
            <a:r>
              <a:rPr lang="tr-TR" dirty="0" smtClean="0"/>
              <a:t>interlobüler </a:t>
            </a:r>
            <a:r>
              <a:rPr lang="tr-TR" dirty="0"/>
              <a:t>safra kanallarının </a:t>
            </a:r>
            <a:r>
              <a:rPr lang="tr-TR" dirty="0" smtClean="0"/>
              <a:t>yıkımı</a:t>
            </a:r>
          </a:p>
        </p:txBody>
      </p:sp>
    </p:spTree>
    <p:extLst>
      <p:ext uri="{BB962C8B-B14F-4D97-AF65-F5344CB8AC3E}">
        <p14:creationId xmlns="" xmlns:p14="http://schemas.microsoft.com/office/powerpoint/2010/main" val="342607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Prognoz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Bilirübin </a:t>
            </a:r>
            <a:r>
              <a:rPr lang="tr-TR" dirty="0"/>
              <a:t>&gt;10mg/dl ise yaklaşık 1.4 yıl </a:t>
            </a:r>
            <a:r>
              <a:rPr lang="tr-TR" dirty="0" smtClean="0"/>
              <a:t>sağ kalım</a:t>
            </a:r>
            <a:endParaRPr lang="tr-TR" dirty="0"/>
          </a:p>
          <a:p>
            <a:r>
              <a:rPr lang="tr-TR" dirty="0"/>
              <a:t>ANA + ise KC yetmezliğine gidiş daha hızlı</a:t>
            </a:r>
          </a:p>
          <a:p>
            <a:r>
              <a:rPr lang="tr-TR" dirty="0" smtClean="0"/>
              <a:t>Hepatoselüler Karsinom (HCC) </a:t>
            </a:r>
            <a:r>
              <a:rPr lang="tr-TR" dirty="0"/>
              <a:t>riski yüksek </a:t>
            </a:r>
            <a:r>
              <a:rPr lang="tr-TR" dirty="0" smtClean="0"/>
              <a:t>(Alfa fet0protein-AFP </a:t>
            </a:r>
            <a:r>
              <a:rPr lang="tr-TR" dirty="0"/>
              <a:t>takibi)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4218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Ursodeoksikolik asit </a:t>
            </a:r>
            <a:r>
              <a:rPr lang="tr-TR" dirty="0" smtClean="0"/>
              <a:t>(UDKA)</a:t>
            </a:r>
            <a:endParaRPr lang="tr-TR" dirty="0"/>
          </a:p>
          <a:p>
            <a:r>
              <a:rPr lang="tr-TR" dirty="0"/>
              <a:t>Kaşıntı için </a:t>
            </a:r>
            <a:r>
              <a:rPr lang="tr-TR" dirty="0" smtClean="0">
                <a:solidFill>
                  <a:srgbClr val="FF0000"/>
                </a:solidFill>
              </a:rPr>
              <a:t>kolestiramin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/>
              <a:t>Küratif </a:t>
            </a:r>
            <a:r>
              <a:rPr lang="tr-TR" dirty="0" smtClean="0"/>
              <a:t>tedavi</a:t>
            </a:r>
            <a:r>
              <a:rPr lang="tr-TR" dirty="0"/>
              <a:t>: </a:t>
            </a:r>
            <a:r>
              <a:rPr lang="tr-TR" dirty="0" smtClean="0">
                <a:solidFill>
                  <a:srgbClr val="FF0000"/>
                </a:solidFill>
              </a:rPr>
              <a:t>Karaciğer</a:t>
            </a:r>
            <a:r>
              <a:rPr lang="tr-TR" dirty="0" smtClean="0"/>
              <a:t> </a:t>
            </a:r>
            <a:r>
              <a:rPr lang="tr-TR" dirty="0"/>
              <a:t>nakli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8071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Olgumuza </a:t>
            </a:r>
            <a:r>
              <a:rPr lang="tr-TR" dirty="0"/>
              <a:t>Dönecek Olursak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KC </a:t>
            </a:r>
            <a:r>
              <a:rPr lang="tr-TR" dirty="0" smtClean="0"/>
              <a:t>biyopsisi: </a:t>
            </a:r>
            <a:r>
              <a:rPr lang="tr-TR" dirty="0"/>
              <a:t>Evre 2 PBS</a:t>
            </a:r>
          </a:p>
          <a:p>
            <a:r>
              <a:rPr lang="tr-TR" dirty="0"/>
              <a:t>UDKA 13mg/kg/gün, günde 2 </a:t>
            </a:r>
            <a:r>
              <a:rPr lang="tr-TR" dirty="0" smtClean="0"/>
              <a:t>defa verildi</a:t>
            </a:r>
            <a:endParaRPr lang="tr-TR" dirty="0"/>
          </a:p>
          <a:p>
            <a:r>
              <a:rPr lang="tr-TR" dirty="0"/>
              <a:t>Kaşıntı semptomları düzeldi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4297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081169"/>
          </a:xfrm>
        </p:spPr>
        <p:txBody>
          <a:bodyPr/>
          <a:lstStyle/>
          <a:p>
            <a:r>
              <a:rPr lang="tr-TR" dirty="0" smtClean="0"/>
              <a:t>Olgu-2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29y, E</a:t>
            </a:r>
          </a:p>
          <a:p>
            <a:r>
              <a:rPr lang="tr-TR" dirty="0"/>
              <a:t>15 </a:t>
            </a:r>
            <a:r>
              <a:rPr lang="tr-TR" dirty="0" smtClean="0"/>
              <a:t>dakika </a:t>
            </a:r>
            <a:r>
              <a:rPr lang="tr-TR" dirty="0"/>
              <a:t>tempolu koşu sonrasında anafilaksi</a:t>
            </a:r>
          </a:p>
          <a:p>
            <a:r>
              <a:rPr lang="tr-TR" dirty="0"/>
              <a:t>Yaygın kaşıntı, perioral ödem, karın ağrısı ve kusma</a:t>
            </a:r>
          </a:p>
          <a:p>
            <a:r>
              <a:rPr lang="tr-TR" dirty="0" smtClean="0"/>
              <a:t>Senkop</a:t>
            </a:r>
            <a:endParaRPr lang="tr-TR" dirty="0"/>
          </a:p>
          <a:p>
            <a:r>
              <a:rPr lang="tr-TR" dirty="0" smtClean="0"/>
              <a:t>Kortikosteroid, antihistaminik, </a:t>
            </a:r>
            <a:r>
              <a:rPr lang="tr-TR" dirty="0" err="1" smtClean="0"/>
              <a:t>intravenöz</a:t>
            </a:r>
            <a:r>
              <a:rPr lang="tr-TR" dirty="0" smtClean="0"/>
              <a:t> </a:t>
            </a:r>
            <a:r>
              <a:rPr lang="tr-TR" dirty="0" smtClean="0"/>
              <a:t>serum fizyolojik </a:t>
            </a:r>
            <a:r>
              <a:rPr lang="tr-TR" dirty="0"/>
              <a:t>ve </a:t>
            </a:r>
            <a:r>
              <a:rPr lang="tr-TR" dirty="0" smtClean="0"/>
              <a:t>IM adrenalin yapılmış</a:t>
            </a:r>
            <a:endParaRPr lang="tr-TR" dirty="0"/>
          </a:p>
          <a:p>
            <a:r>
              <a:rPr lang="tr-TR" dirty="0"/>
              <a:t>Egzersiz yapmadan 1-2 saat önce pişmiş karides yemiş</a:t>
            </a:r>
          </a:p>
          <a:p>
            <a:r>
              <a:rPr lang="tr-TR" dirty="0" smtClean="0"/>
              <a:t>NSAİİ</a:t>
            </a:r>
            <a:r>
              <a:rPr lang="tr-TR" dirty="0"/>
              <a:t>, alkol tüketimi yok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1056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Olgu- </a:t>
            </a:r>
            <a:r>
              <a:rPr lang="tr-TR" dirty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 yıl önce</a:t>
            </a:r>
          </a:p>
          <a:p>
            <a:pPr lvl="1"/>
            <a:r>
              <a:rPr lang="tr-TR" dirty="0"/>
              <a:t>Karidesli makarna </a:t>
            </a:r>
            <a:r>
              <a:rPr lang="tr-TR" dirty="0" smtClean="0"/>
              <a:t>yedikten sonra egzersiz yaptığında </a:t>
            </a:r>
            <a:r>
              <a:rPr lang="tr-TR" dirty="0"/>
              <a:t>ürtikeri olmuş</a:t>
            </a:r>
          </a:p>
          <a:p>
            <a:pPr lvl="1"/>
            <a:r>
              <a:rPr lang="tr-TR" dirty="0"/>
              <a:t>Egzersizi bırakmış, difenhidramin </a:t>
            </a:r>
            <a:r>
              <a:rPr lang="tr-TR" dirty="0" smtClean="0"/>
              <a:t>aldıktan sonra </a:t>
            </a:r>
            <a:r>
              <a:rPr lang="tr-TR" dirty="0"/>
              <a:t>semptomlar geçmiş</a:t>
            </a:r>
          </a:p>
          <a:p>
            <a:r>
              <a:rPr lang="tr-TR" dirty="0"/>
              <a:t>Özgeçmiş, </a:t>
            </a:r>
            <a:r>
              <a:rPr lang="tr-TR" dirty="0" smtClean="0"/>
              <a:t>soy geçmişte  alerjik rinit </a:t>
            </a:r>
            <a:r>
              <a:rPr lang="tr-TR" dirty="0"/>
              <a:t>dışında özellik yok</a:t>
            </a:r>
          </a:p>
          <a:p>
            <a:r>
              <a:rPr lang="tr-TR" dirty="0"/>
              <a:t>Egzersizi rahatlıkla tolere edebiliyor</a:t>
            </a:r>
          </a:p>
          <a:p>
            <a:r>
              <a:rPr lang="tr-TR" dirty="0" smtClean="0"/>
              <a:t>Lüzum halinde </a:t>
            </a:r>
            <a:r>
              <a:rPr lang="tr-TR" dirty="0"/>
              <a:t>setirizin ve </a:t>
            </a:r>
            <a:r>
              <a:rPr lang="tr-TR" dirty="0" smtClean="0"/>
              <a:t>nazal kortikosteroid </a:t>
            </a:r>
            <a:r>
              <a:rPr lang="tr-TR" dirty="0"/>
              <a:t>kullanıyor</a:t>
            </a:r>
          </a:p>
          <a:p>
            <a:r>
              <a:rPr lang="tr-TR" dirty="0"/>
              <a:t>FM: Doğal</a:t>
            </a:r>
          </a:p>
        </p:txBody>
      </p:sp>
    </p:spTree>
    <p:extLst>
      <p:ext uri="{BB962C8B-B14F-4D97-AF65-F5344CB8AC3E}">
        <p14:creationId xmlns="" xmlns:p14="http://schemas.microsoft.com/office/powerpoint/2010/main" val="371260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Hangi Tetkikleri </a:t>
            </a:r>
            <a:r>
              <a:rPr lang="tr-TR" dirty="0" smtClean="0"/>
              <a:t>Yapalım?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Tam kan sayımı: N</a:t>
            </a:r>
          </a:p>
          <a:p>
            <a:r>
              <a:rPr lang="tr-TR" dirty="0" smtClean="0"/>
              <a:t>Biyokimya: N</a:t>
            </a:r>
          </a:p>
          <a:p>
            <a:r>
              <a:rPr lang="tr-TR" dirty="0" smtClean="0"/>
              <a:t>EKG: Normal sinüs ritmi</a:t>
            </a:r>
          </a:p>
          <a:p>
            <a:r>
              <a:rPr lang="tr-TR" dirty="0" smtClean="0"/>
              <a:t>Serum Spesifik IgE: Karides +1</a:t>
            </a:r>
          </a:p>
          <a:p>
            <a:r>
              <a:rPr lang="tr-TR" dirty="0" smtClean="0"/>
              <a:t>Triptaz düzeyi: 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2406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80666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Olgu-1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10748"/>
            <a:ext cx="10972800" cy="4813852"/>
          </a:xfrm>
        </p:spPr>
        <p:txBody>
          <a:bodyPr/>
          <a:lstStyle/>
          <a:p>
            <a:r>
              <a:rPr lang="tr-TR" dirty="0"/>
              <a:t>46y, K, öğretmen, evli, 2ç</a:t>
            </a:r>
          </a:p>
          <a:p>
            <a:r>
              <a:rPr lang="tr-TR" dirty="0"/>
              <a:t>İki aydan uzun süren yaygın kaşıntı ve </a:t>
            </a:r>
            <a:r>
              <a:rPr lang="tr-TR" dirty="0" smtClean="0"/>
              <a:t>yorgunluk şikayeti var</a:t>
            </a:r>
            <a:endParaRPr lang="tr-TR" dirty="0"/>
          </a:p>
          <a:p>
            <a:r>
              <a:rPr lang="tr-TR" dirty="0" smtClean="0"/>
              <a:t>Döküntüsü </a:t>
            </a:r>
            <a:r>
              <a:rPr lang="tr-TR" dirty="0"/>
              <a:t>yok</a:t>
            </a:r>
          </a:p>
          <a:p>
            <a:r>
              <a:rPr lang="tr-TR" dirty="0"/>
              <a:t>Ayrıca son 2-3 aydır bilateral ayak bileği </a:t>
            </a:r>
            <a:r>
              <a:rPr lang="tr-TR" dirty="0" smtClean="0"/>
              <a:t>ödemi </a:t>
            </a:r>
            <a:r>
              <a:rPr lang="tr-TR" dirty="0" err="1" smtClean="0"/>
              <a:t>tarifliyor</a:t>
            </a:r>
            <a:endParaRPr lang="tr-TR" dirty="0"/>
          </a:p>
          <a:p>
            <a:r>
              <a:rPr lang="tr-TR" dirty="0"/>
              <a:t>Özgeçmiş: Özellik yok, </a:t>
            </a:r>
            <a:r>
              <a:rPr lang="tr-TR" dirty="0" smtClean="0"/>
              <a:t>sigara </a:t>
            </a:r>
            <a:r>
              <a:rPr lang="tr-TR" dirty="0"/>
              <a:t>kullanımı yok</a:t>
            </a:r>
          </a:p>
          <a:p>
            <a:pPr lvl="1"/>
            <a:r>
              <a:rPr lang="tr-TR" dirty="0"/>
              <a:t>Haftada 1-2 bardak şarap içiyor</a:t>
            </a:r>
          </a:p>
          <a:p>
            <a:pPr lvl="1"/>
            <a:r>
              <a:rPr lang="tr-TR" dirty="0"/>
              <a:t>Bilinen bir alerjisi yok</a:t>
            </a:r>
          </a:p>
          <a:p>
            <a:r>
              <a:rPr lang="tr-TR" dirty="0"/>
              <a:t>Soygeçmiş: HT ve DM</a:t>
            </a:r>
          </a:p>
          <a:p>
            <a:r>
              <a:rPr lang="tr-TR" dirty="0"/>
              <a:t>K. İlaçlar: </a:t>
            </a:r>
            <a:r>
              <a:rPr lang="tr-TR" dirty="0" smtClean="0"/>
              <a:t>Lüzum halinde </a:t>
            </a:r>
            <a:r>
              <a:rPr lang="tr-TR" dirty="0"/>
              <a:t>setirizin ve </a:t>
            </a:r>
            <a:r>
              <a:rPr lang="tr-TR" dirty="0" smtClean="0"/>
              <a:t>difenhidramin alıyor</a:t>
            </a:r>
            <a:endParaRPr lang="tr-TR" dirty="0"/>
          </a:p>
          <a:p>
            <a:r>
              <a:rPr lang="tr-TR" dirty="0"/>
              <a:t>Sistemlerin gözden geçirilmesi: Normal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9664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Ayırıcı Tanı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Kardiyojenik senkop</a:t>
            </a:r>
          </a:p>
          <a:p>
            <a:r>
              <a:rPr lang="tr-TR" dirty="0" smtClean="0"/>
              <a:t>Kolinerjik ürtiker</a:t>
            </a:r>
          </a:p>
          <a:p>
            <a:r>
              <a:rPr lang="tr-TR" dirty="0" smtClean="0"/>
              <a:t>Egzersiz ilişkili anafilaksi</a:t>
            </a:r>
          </a:p>
          <a:p>
            <a:r>
              <a:rPr lang="tr-TR" dirty="0" smtClean="0"/>
              <a:t>Besin bağımlı egzersiz ilişkili anafilaksi</a:t>
            </a:r>
          </a:p>
          <a:p>
            <a:r>
              <a:rPr lang="tr-TR" dirty="0" smtClean="0"/>
              <a:t>İdiyopatik anafilaksi</a:t>
            </a:r>
          </a:p>
          <a:p>
            <a:r>
              <a:rPr lang="tr-TR" dirty="0" smtClean="0"/>
              <a:t>Mastositoz</a:t>
            </a:r>
          </a:p>
          <a:p>
            <a:r>
              <a:rPr lang="tr-TR" dirty="0" smtClean="0"/>
              <a:t>Vazovagal senkop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0494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Tanı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Besin bağımlı egzersiz ilişkili anafilaksi</a:t>
            </a:r>
          </a:p>
          <a:p>
            <a:pPr lvl="1"/>
            <a:r>
              <a:rPr lang="tr-TR" dirty="0" smtClean="0"/>
              <a:t>Nadir </a:t>
            </a:r>
            <a:r>
              <a:rPr lang="tr-TR" dirty="0"/>
              <a:t>görülen, sıklıkla atlanan, ölümcül sonuçları olabilen bir durum</a:t>
            </a:r>
          </a:p>
          <a:p>
            <a:pPr lvl="1"/>
            <a:r>
              <a:rPr lang="tr-TR" dirty="0"/>
              <a:t>Etkilenen kişide önceden besin alerjisi hikayesi olmayabilir</a:t>
            </a:r>
          </a:p>
          <a:p>
            <a:pPr lvl="1"/>
            <a:r>
              <a:rPr lang="tr-TR" dirty="0"/>
              <a:t>Burada reaksiyonu tetikleyen durum tek başına egzersiz değil</a:t>
            </a:r>
          </a:p>
          <a:p>
            <a:pPr lvl="1"/>
            <a:r>
              <a:rPr lang="tr-TR" dirty="0"/>
              <a:t>Gıda alımı da değil</a:t>
            </a:r>
          </a:p>
          <a:p>
            <a:pPr lvl="1"/>
            <a:r>
              <a:rPr lang="tr-TR" dirty="0"/>
              <a:t>İkisinin beraberliği önemli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9844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Klinik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Yaygın kaşıntı, flaşing</a:t>
            </a:r>
            <a:r>
              <a:rPr lang="tr-TR" dirty="0" smtClean="0"/>
              <a:t>, karın </a:t>
            </a:r>
            <a:r>
              <a:rPr lang="tr-TR" dirty="0"/>
              <a:t>ağrısı, kusma</a:t>
            </a:r>
          </a:p>
          <a:p>
            <a:r>
              <a:rPr lang="tr-TR" dirty="0"/>
              <a:t>Dispne, wheezing</a:t>
            </a:r>
          </a:p>
          <a:p>
            <a:r>
              <a:rPr lang="tr-TR" dirty="0"/>
              <a:t>Hipotansiyon</a:t>
            </a:r>
          </a:p>
          <a:p>
            <a:r>
              <a:rPr lang="tr-TR" dirty="0"/>
              <a:t>Senkop</a:t>
            </a:r>
          </a:p>
          <a:p>
            <a:r>
              <a:rPr lang="tr-TR" dirty="0"/>
              <a:t>Genellikle aerobik egzersiz tetikler</a:t>
            </a:r>
          </a:p>
          <a:p>
            <a:r>
              <a:rPr lang="tr-TR" dirty="0"/>
              <a:t>İzometrik egzersiz ve ağırlık kaldırma ile nadiren gözlenir</a:t>
            </a:r>
          </a:p>
        </p:txBody>
      </p:sp>
    </p:spTree>
    <p:extLst>
      <p:ext uri="{BB962C8B-B14F-4D97-AF65-F5344CB8AC3E}">
        <p14:creationId xmlns="" xmlns:p14="http://schemas.microsoft.com/office/powerpoint/2010/main" val="330293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Klinik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Nadiren ölümcül olur</a:t>
            </a:r>
          </a:p>
          <a:p>
            <a:r>
              <a:rPr lang="tr-TR" dirty="0"/>
              <a:t>Egzersiz ilişkili anafilaksiden </a:t>
            </a:r>
            <a:r>
              <a:rPr lang="tr-TR" dirty="0" smtClean="0"/>
              <a:t>daha sık </a:t>
            </a:r>
            <a:r>
              <a:rPr lang="tr-TR" dirty="0"/>
              <a:t>gözlenir</a:t>
            </a:r>
          </a:p>
          <a:p>
            <a:r>
              <a:rPr lang="tr-TR" dirty="0"/>
              <a:t>Egzersiz bırakılınca semptomlar düzelir</a:t>
            </a:r>
          </a:p>
          <a:p>
            <a:r>
              <a:rPr lang="tr-TR" dirty="0"/>
              <a:t>Egzersiz veya gıda alımı tek başına sorun yaratmaz</a:t>
            </a:r>
          </a:p>
          <a:p>
            <a:r>
              <a:rPr lang="tr-TR" dirty="0" smtClean="0"/>
              <a:t>NSAİİ </a:t>
            </a:r>
            <a:r>
              <a:rPr lang="tr-TR" dirty="0"/>
              <a:t>ve alkol tüketimi reaksiyon gelişme riskini arttırır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6185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Hangi Gıdalar?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Buğday</a:t>
            </a:r>
          </a:p>
          <a:p>
            <a:r>
              <a:rPr lang="tr-TR" dirty="0"/>
              <a:t>Karides</a:t>
            </a:r>
          </a:p>
          <a:p>
            <a:r>
              <a:rPr lang="tr-TR" dirty="0" smtClean="0"/>
              <a:t>Mürekkep balığı</a:t>
            </a:r>
          </a:p>
          <a:p>
            <a:r>
              <a:rPr lang="tr-TR" dirty="0" smtClean="0"/>
              <a:t>Yengeç</a:t>
            </a:r>
            <a:endParaRPr lang="tr-TR" dirty="0"/>
          </a:p>
          <a:p>
            <a:r>
              <a:rPr lang="tr-TR" dirty="0"/>
              <a:t>Üzüm</a:t>
            </a:r>
          </a:p>
          <a:p>
            <a:r>
              <a:rPr lang="tr-TR" dirty="0"/>
              <a:t>Fıstık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7354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008598"/>
          </a:xfrm>
        </p:spPr>
        <p:txBody>
          <a:bodyPr/>
          <a:lstStyle/>
          <a:p>
            <a:r>
              <a:rPr lang="tr-TR" dirty="0"/>
              <a:t>Patofizyoloji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2686"/>
            <a:ext cx="10972800" cy="4611914"/>
          </a:xfrm>
        </p:spPr>
        <p:txBody>
          <a:bodyPr/>
          <a:lstStyle/>
          <a:p>
            <a:r>
              <a:rPr lang="tr-TR" dirty="0"/>
              <a:t>Tam olarak bilinmiyor</a:t>
            </a:r>
          </a:p>
          <a:p>
            <a:r>
              <a:rPr lang="tr-TR" dirty="0"/>
              <a:t>Egzersiz esnasında gastrointestinal geçirgenlik artar</a:t>
            </a:r>
          </a:p>
          <a:p>
            <a:r>
              <a:rPr lang="tr-TR" dirty="0"/>
              <a:t>Böylece gıda alerjenlerinin emilimi ve sistemik dolaşıma geçmesi artar</a:t>
            </a:r>
          </a:p>
          <a:p>
            <a:r>
              <a:rPr lang="tr-TR" dirty="0"/>
              <a:t>Örneğin, </a:t>
            </a:r>
            <a:r>
              <a:rPr lang="tr-TR" dirty="0" smtClean="0"/>
              <a:t>ince barsak </a:t>
            </a:r>
            <a:r>
              <a:rPr lang="tr-TR" dirty="0"/>
              <a:t>geçirgenliği yoğun egzersiz esnasında %80 artar</a:t>
            </a:r>
          </a:p>
          <a:p>
            <a:r>
              <a:rPr lang="tr-TR" dirty="0" smtClean="0"/>
              <a:t>Mukozal mast hücre teorisi başka hipotezler de </a:t>
            </a:r>
            <a:r>
              <a:rPr lang="tr-TR" dirty="0"/>
              <a:t>söz </a:t>
            </a:r>
            <a:r>
              <a:rPr lang="tr-TR" dirty="0" smtClean="0"/>
              <a:t>konusudur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7429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Hikaye</a:t>
            </a:r>
          </a:p>
          <a:p>
            <a:r>
              <a:rPr lang="tr-TR" dirty="0"/>
              <a:t>Deri </a:t>
            </a:r>
            <a:r>
              <a:rPr lang="tr-TR" dirty="0" smtClean="0"/>
              <a:t>Prick testi/Spesifik </a:t>
            </a:r>
            <a:r>
              <a:rPr lang="tr-TR" dirty="0" smtClean="0"/>
              <a:t>IgE</a:t>
            </a:r>
            <a:endParaRPr lang="tr-TR" dirty="0"/>
          </a:p>
          <a:p>
            <a:r>
              <a:rPr lang="tr-TR" dirty="0" smtClean="0"/>
              <a:t>Gıdayla provoke egzersiz testi </a:t>
            </a:r>
            <a:r>
              <a:rPr lang="tr-TR" dirty="0"/>
              <a:t>(Hastane koşullarında)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713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Sorumlu gıdayı </a:t>
            </a:r>
            <a:r>
              <a:rPr lang="tr-TR" dirty="0" smtClean="0"/>
              <a:t>bulmak ve uzak durmasını tembihlemek</a:t>
            </a:r>
            <a:endParaRPr lang="tr-TR" dirty="0"/>
          </a:p>
          <a:p>
            <a:r>
              <a:rPr lang="tr-TR" dirty="0"/>
              <a:t>Egzersizden 3 saat önce ve bittikten 1 saat sonraya kadar </a:t>
            </a:r>
            <a:r>
              <a:rPr lang="tr-TR" dirty="0" smtClean="0"/>
              <a:t>yemek yememek</a:t>
            </a:r>
            <a:endParaRPr lang="tr-TR" dirty="0"/>
          </a:p>
          <a:p>
            <a:r>
              <a:rPr lang="tr-TR" dirty="0"/>
              <a:t>Semptom olduğu an egzersizi kesmek</a:t>
            </a:r>
          </a:p>
          <a:p>
            <a:r>
              <a:rPr lang="tr-TR" dirty="0" smtClean="0"/>
              <a:t>Her zaman epinefrin </a:t>
            </a:r>
            <a:r>
              <a:rPr lang="tr-TR" dirty="0" smtClean="0"/>
              <a:t>enjektörü </a:t>
            </a:r>
            <a:r>
              <a:rPr lang="tr-TR" dirty="0" smtClean="0"/>
              <a:t>bulundurması</a:t>
            </a:r>
            <a:endParaRPr lang="tr-TR" dirty="0"/>
          </a:p>
          <a:p>
            <a:r>
              <a:rPr lang="tr-TR" dirty="0"/>
              <a:t>Yalnız egzersiz yapmamak</a:t>
            </a:r>
          </a:p>
          <a:p>
            <a:r>
              <a:rPr lang="tr-TR" dirty="0"/>
              <a:t>Egzersiz öncesi </a:t>
            </a:r>
            <a:r>
              <a:rPr lang="tr-TR" dirty="0" smtClean="0"/>
              <a:t>NSAİİ</a:t>
            </a:r>
            <a:r>
              <a:rPr lang="tr-TR" dirty="0"/>
              <a:t>, alkol tüketmemek</a:t>
            </a:r>
          </a:p>
          <a:p>
            <a:r>
              <a:rPr lang="tr-TR" dirty="0" smtClean="0"/>
              <a:t>Antihistaminik </a:t>
            </a:r>
            <a:r>
              <a:rPr lang="tr-TR" dirty="0"/>
              <a:t>premedikasyonu etkili değil</a:t>
            </a:r>
          </a:p>
          <a:p>
            <a:r>
              <a:rPr lang="tr-TR" dirty="0" smtClean="0"/>
              <a:t>Kromolin sodyum ve omalizumab ile premedikasyon önleyebilir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7343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Olguya </a:t>
            </a:r>
            <a:r>
              <a:rPr lang="tr-TR" dirty="0"/>
              <a:t>Dönecek Olursak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Epinefrin enjektörü verildi</a:t>
            </a:r>
          </a:p>
          <a:p>
            <a:r>
              <a:rPr lang="tr-TR" dirty="0"/>
              <a:t>Karidesten uzak durması önerildi (Egzersiz günü)</a:t>
            </a:r>
          </a:p>
          <a:p>
            <a:r>
              <a:rPr lang="tr-TR" dirty="0"/>
              <a:t>Tekrarlamadı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3846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912646" y="5772838"/>
            <a:ext cx="3040656" cy="77845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Teşekkürler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Olgu- </a:t>
            </a:r>
            <a:r>
              <a:rPr lang="tr-TR" dirty="0"/>
              <a:t>Fizik Muayene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Nabız: 75 </a:t>
            </a:r>
            <a:r>
              <a:rPr lang="tr-TR" dirty="0" smtClean="0"/>
              <a:t>atım/dakika, </a:t>
            </a:r>
            <a:r>
              <a:rPr lang="tr-TR" dirty="0"/>
              <a:t>TA: 128/82 </a:t>
            </a:r>
            <a:r>
              <a:rPr lang="tr-TR" dirty="0" err="1"/>
              <a:t>mmHg</a:t>
            </a:r>
            <a:r>
              <a:rPr lang="tr-TR" dirty="0"/>
              <a:t>, Solunum Sayısı: </a:t>
            </a:r>
            <a:r>
              <a:rPr lang="tr-TR" dirty="0" smtClean="0"/>
              <a:t>16/dakika</a:t>
            </a:r>
            <a:endParaRPr lang="tr-TR" dirty="0"/>
          </a:p>
          <a:p>
            <a:r>
              <a:rPr lang="tr-TR" dirty="0"/>
              <a:t>S02: %100, Ateş: 36.7, </a:t>
            </a:r>
            <a:r>
              <a:rPr lang="tr-TR" dirty="0" smtClean="0"/>
              <a:t>60kg, VKİ: 24.1 kg/m</a:t>
            </a:r>
            <a:r>
              <a:rPr lang="tr-TR" baseline="30000" dirty="0" smtClean="0"/>
              <a:t>2</a:t>
            </a:r>
            <a:endParaRPr lang="tr-TR" baseline="30000" dirty="0"/>
          </a:p>
          <a:p>
            <a:r>
              <a:rPr lang="tr-TR" dirty="0" smtClean="0"/>
              <a:t>Sağlıklı </a:t>
            </a:r>
            <a:r>
              <a:rPr lang="tr-TR" dirty="0"/>
              <a:t>görünümde</a:t>
            </a:r>
          </a:p>
          <a:p>
            <a:r>
              <a:rPr lang="tr-TR" dirty="0"/>
              <a:t>Sarılık yok, boğaz doğal, burun akıntısı yok</a:t>
            </a:r>
          </a:p>
          <a:p>
            <a:r>
              <a:rPr lang="tr-TR" dirty="0"/>
              <a:t>Lenfadenopati yok</a:t>
            </a:r>
          </a:p>
          <a:p>
            <a:r>
              <a:rPr lang="tr-TR" dirty="0"/>
              <a:t>KVS ve AC muayeneleri doğal, ek ses yok</a:t>
            </a:r>
          </a:p>
          <a:p>
            <a:r>
              <a:rPr lang="tr-TR" dirty="0"/>
              <a:t>Karın muayenesi doğal, HSM yok</a:t>
            </a:r>
          </a:p>
          <a:p>
            <a:r>
              <a:rPr lang="tr-TR" dirty="0" err="1" smtClean="0"/>
              <a:t>Pretibiyal</a:t>
            </a:r>
            <a:r>
              <a:rPr lang="tr-TR" dirty="0" smtClean="0"/>
              <a:t> Ödem </a:t>
            </a:r>
            <a:r>
              <a:rPr lang="tr-TR" dirty="0"/>
              <a:t>++/++</a:t>
            </a:r>
          </a:p>
          <a:p>
            <a:r>
              <a:rPr lang="tr-TR" dirty="0"/>
              <a:t>Karın cildinde </a:t>
            </a:r>
            <a:r>
              <a:rPr lang="tr-TR" dirty="0" err="1"/>
              <a:t>ekskoriye</a:t>
            </a:r>
            <a:r>
              <a:rPr lang="tr-TR" dirty="0"/>
              <a:t> alanlar </a:t>
            </a:r>
            <a:r>
              <a:rPr lang="tr-TR" dirty="0" smtClean="0"/>
              <a:t>görüldü, </a:t>
            </a:r>
            <a:r>
              <a:rPr lang="tr-TR" dirty="0" err="1"/>
              <a:t>eritem</a:t>
            </a:r>
            <a:r>
              <a:rPr lang="tr-TR" dirty="0"/>
              <a:t>, </a:t>
            </a:r>
            <a:r>
              <a:rPr lang="tr-TR" dirty="0" err="1"/>
              <a:t>ekimoz</a:t>
            </a:r>
            <a:r>
              <a:rPr lang="tr-TR" dirty="0"/>
              <a:t>, sarılık yok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5943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Hangi Testleri </a:t>
            </a:r>
            <a:r>
              <a:rPr lang="tr-TR" dirty="0" smtClean="0"/>
              <a:t>İsteyelim?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Abdomen USG</a:t>
            </a:r>
            <a:endParaRPr lang="tr-TR" dirty="0"/>
          </a:p>
          <a:p>
            <a:r>
              <a:rPr lang="tr-TR" dirty="0" smtClean="0"/>
              <a:t>Anti-nükleer antikor (ANA): </a:t>
            </a:r>
            <a:r>
              <a:rPr lang="tr-TR" dirty="0"/>
              <a:t>Negatif</a:t>
            </a:r>
          </a:p>
          <a:p>
            <a:r>
              <a:rPr lang="tr-TR" dirty="0" smtClean="0"/>
              <a:t>Anti-</a:t>
            </a:r>
            <a:r>
              <a:rPr lang="tr-TR" dirty="0" err="1" smtClean="0"/>
              <a:t>mitokondriyal</a:t>
            </a:r>
            <a:r>
              <a:rPr lang="tr-TR" dirty="0" smtClean="0"/>
              <a:t> Antikor (AMA): </a:t>
            </a:r>
            <a:r>
              <a:rPr lang="tr-TR" dirty="0"/>
              <a:t>Pozitif</a:t>
            </a:r>
          </a:p>
          <a:p>
            <a:r>
              <a:rPr lang="tr-TR" dirty="0" smtClean="0"/>
              <a:t>PA AC</a:t>
            </a:r>
            <a:r>
              <a:rPr lang="tr-TR" dirty="0"/>
              <a:t>: N</a:t>
            </a:r>
          </a:p>
          <a:p>
            <a:r>
              <a:rPr lang="tr-TR" dirty="0"/>
              <a:t>Tam Kan: N</a:t>
            </a:r>
          </a:p>
          <a:p>
            <a:r>
              <a:rPr lang="tr-TR" dirty="0" smtClean="0"/>
              <a:t>Biyokimya: ALT</a:t>
            </a:r>
            <a:r>
              <a:rPr lang="tr-TR" dirty="0"/>
              <a:t>, AST, </a:t>
            </a:r>
            <a:r>
              <a:rPr lang="tr-TR" dirty="0" smtClean="0"/>
              <a:t>ALP (Alkalen fosfataz) yüksek</a:t>
            </a:r>
            <a:r>
              <a:rPr lang="tr-TR" dirty="0"/>
              <a:t>, </a:t>
            </a:r>
            <a:r>
              <a:rPr lang="tr-TR" dirty="0" smtClean="0"/>
              <a:t>Albümin </a:t>
            </a:r>
            <a:r>
              <a:rPr lang="tr-TR" dirty="0"/>
              <a:t>düşük</a:t>
            </a:r>
          </a:p>
          <a:p>
            <a:r>
              <a:rPr lang="tr-TR" dirty="0" smtClean="0"/>
              <a:t>HgA1C: N</a:t>
            </a:r>
            <a:endParaRPr lang="tr-TR" dirty="0"/>
          </a:p>
          <a:p>
            <a:r>
              <a:rPr lang="tr-TR" dirty="0"/>
              <a:t>Anti-HCV, Anti-HIV: Negatif</a:t>
            </a:r>
          </a:p>
          <a:p>
            <a:r>
              <a:rPr lang="tr-TR" dirty="0"/>
              <a:t>Deri </a:t>
            </a:r>
            <a:r>
              <a:rPr lang="tr-TR" dirty="0" smtClean="0"/>
              <a:t>biyopsisi: </a:t>
            </a:r>
            <a:r>
              <a:rPr lang="tr-TR" dirty="0"/>
              <a:t>Normal</a:t>
            </a:r>
          </a:p>
          <a:p>
            <a:r>
              <a:rPr lang="tr-TR" dirty="0"/>
              <a:t>TSH: Normal</a:t>
            </a:r>
          </a:p>
        </p:txBody>
      </p:sp>
    </p:spTree>
    <p:extLst>
      <p:ext uri="{BB962C8B-B14F-4D97-AF65-F5344CB8AC3E}">
        <p14:creationId xmlns="" xmlns:p14="http://schemas.microsoft.com/office/powerpoint/2010/main" val="2139015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Screenshot_2.jpg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33984" y="1170432"/>
            <a:ext cx="10972800" cy="5498592"/>
          </a:xfrm>
        </p:spPr>
      </p:pic>
      <p:sp>
        <p:nvSpPr>
          <p:cNvPr id="5" name="4 Sağ Ok">
            <a:hlinkClick r:id="rId2" action="ppaction://hlinksldjump"/>
          </p:cNvPr>
          <p:cNvSpPr/>
          <p:nvPr/>
        </p:nvSpPr>
        <p:spPr>
          <a:xfrm>
            <a:off x="890016" y="6303264"/>
            <a:ext cx="841248" cy="3291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Tanınız Nedir?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Primer biliyer siroz (</a:t>
            </a:r>
            <a:r>
              <a:rPr lang="tr-TR" dirty="0">
                <a:solidFill>
                  <a:srgbClr val="FF0000"/>
                </a:solidFill>
              </a:rPr>
              <a:t>PBS)</a:t>
            </a:r>
          </a:p>
          <a:p>
            <a:pPr lvl="1"/>
            <a:r>
              <a:rPr lang="tr-TR" dirty="0"/>
              <a:t>Küçük safra kanallarının otoimmün ve ilerleyici vasıfta yıkımı ile </a:t>
            </a:r>
            <a:r>
              <a:rPr lang="tr-TR" dirty="0" smtClean="0"/>
              <a:t>karakterizedir</a:t>
            </a:r>
            <a:endParaRPr lang="tr-TR" dirty="0"/>
          </a:p>
          <a:p>
            <a:pPr lvl="1"/>
            <a:r>
              <a:rPr lang="tr-TR" dirty="0"/>
              <a:t>Başlangıçta </a:t>
            </a:r>
            <a:r>
              <a:rPr lang="tr-TR" dirty="0" smtClean="0"/>
              <a:t>karaciğerin intralobüler </a:t>
            </a:r>
            <a:r>
              <a:rPr lang="tr-TR" dirty="0"/>
              <a:t>kanalları etkilenir</a:t>
            </a:r>
          </a:p>
          <a:p>
            <a:pPr lvl="1"/>
            <a:r>
              <a:rPr lang="tr-TR" dirty="0"/>
              <a:t>Kolestaza neden olur</a:t>
            </a:r>
          </a:p>
          <a:p>
            <a:pPr lvl="1"/>
            <a:r>
              <a:rPr lang="tr-TR" dirty="0" smtClean="0"/>
              <a:t>Safranın birikmesi, </a:t>
            </a:r>
            <a:r>
              <a:rPr lang="tr-TR" dirty="0"/>
              <a:t>skar doku, fibrozis ve sonuçta siroza neden olur</a:t>
            </a:r>
          </a:p>
          <a:p>
            <a:r>
              <a:rPr lang="tr-TR" dirty="0"/>
              <a:t>K/E: 10/1</a:t>
            </a:r>
          </a:p>
          <a:p>
            <a:r>
              <a:rPr lang="tr-TR" dirty="0"/>
              <a:t>Ortalama tanı yaşı &gt;50</a:t>
            </a:r>
          </a:p>
          <a:p>
            <a:r>
              <a:rPr lang="tr-TR" dirty="0"/>
              <a:t>Sıklık 1/4000</a:t>
            </a:r>
          </a:p>
          <a:p>
            <a:r>
              <a:rPr lang="tr-TR" dirty="0"/>
              <a:t>Aile hikayesi vakaların %5’inde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9094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819912"/>
          </a:xfrm>
        </p:spPr>
        <p:txBody>
          <a:bodyPr/>
          <a:lstStyle/>
          <a:p>
            <a:r>
              <a:rPr lang="tr-TR" dirty="0"/>
              <a:t>Kronik Kaşıntı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922520"/>
          </a:xfrm>
        </p:spPr>
        <p:txBody>
          <a:bodyPr/>
          <a:lstStyle/>
          <a:p>
            <a:r>
              <a:rPr lang="tr-TR" dirty="0"/>
              <a:t>Tanım</a:t>
            </a:r>
          </a:p>
          <a:p>
            <a:pPr lvl="1"/>
            <a:r>
              <a:rPr lang="tr-TR" dirty="0"/>
              <a:t>Kaşıntı &gt; 6 hafta</a:t>
            </a:r>
          </a:p>
          <a:p>
            <a:pPr lvl="1"/>
            <a:r>
              <a:rPr lang="tr-TR" dirty="0"/>
              <a:t>Yaygın veya bölgesel olabilir</a:t>
            </a:r>
          </a:p>
          <a:p>
            <a:pPr lvl="1"/>
            <a:r>
              <a:rPr lang="tr-TR" dirty="0" smtClean="0"/>
              <a:t>Ürtiker ve/veya döküntü </a:t>
            </a:r>
            <a:r>
              <a:rPr lang="tr-TR" dirty="0"/>
              <a:t>ile </a:t>
            </a:r>
            <a:r>
              <a:rPr lang="tr-TR" dirty="0" smtClean="0"/>
              <a:t>görülebilir</a:t>
            </a:r>
            <a:endParaRPr lang="tr-TR" dirty="0"/>
          </a:p>
          <a:p>
            <a:r>
              <a:rPr lang="tr-TR" dirty="0"/>
              <a:t>Yaşam kalitesini kronik ağrı kadar bozabilir</a:t>
            </a:r>
          </a:p>
          <a:p>
            <a:r>
              <a:rPr lang="tr-TR" dirty="0"/>
              <a:t>Kadınlarda daha sıktır</a:t>
            </a:r>
          </a:p>
          <a:p>
            <a:r>
              <a:rPr lang="tr-TR" dirty="0" smtClean="0"/>
              <a:t>Miyelinsiz </a:t>
            </a:r>
            <a:r>
              <a:rPr lang="tr-TR" dirty="0"/>
              <a:t>C lifleri ile iletilir</a:t>
            </a:r>
          </a:p>
          <a:p>
            <a:pPr lvl="1"/>
            <a:r>
              <a:rPr lang="tr-TR" dirty="0"/>
              <a:t>Sadece bir kısım </a:t>
            </a:r>
            <a:r>
              <a:rPr lang="tr-TR" dirty="0" smtClean="0"/>
              <a:t>miyelinsiz </a:t>
            </a:r>
            <a:r>
              <a:rPr lang="tr-TR" dirty="0"/>
              <a:t>C lifleri </a:t>
            </a:r>
            <a:r>
              <a:rPr lang="tr-TR" dirty="0" smtClean="0"/>
              <a:t>histamine </a:t>
            </a:r>
            <a:r>
              <a:rPr lang="tr-TR" dirty="0"/>
              <a:t>duyarlıdır</a:t>
            </a:r>
          </a:p>
          <a:p>
            <a:pPr lvl="1"/>
            <a:r>
              <a:rPr lang="tr-TR" dirty="0"/>
              <a:t>Ağrı duyusu da aynı şekilde iletilir</a:t>
            </a:r>
          </a:p>
          <a:p>
            <a:r>
              <a:rPr lang="tr-TR" dirty="0" err="1" smtClean="0"/>
              <a:t>Mediyatörler</a:t>
            </a:r>
            <a:r>
              <a:rPr lang="tr-TR" dirty="0"/>
              <a:t>: Histamin, </a:t>
            </a:r>
            <a:r>
              <a:rPr lang="tr-TR" dirty="0" smtClean="0"/>
              <a:t>substans </a:t>
            </a:r>
            <a:r>
              <a:rPr lang="tr-TR" dirty="0"/>
              <a:t>P, i</a:t>
            </a:r>
            <a:r>
              <a:rPr lang="tr-TR" dirty="0" smtClean="0"/>
              <a:t>nterlökinler </a:t>
            </a:r>
            <a:r>
              <a:rPr lang="tr-TR" dirty="0"/>
              <a:t>ve p</a:t>
            </a:r>
            <a:r>
              <a:rPr lang="tr-TR" dirty="0" smtClean="0"/>
              <a:t>rostaglandinler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7620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18312"/>
          </a:xfrm>
        </p:spPr>
        <p:txBody>
          <a:bodyPr>
            <a:normAutofit fontScale="90000"/>
          </a:bodyPr>
          <a:lstStyle/>
          <a:p>
            <a:r>
              <a:rPr lang="tr-TR" dirty="0"/>
              <a:t>Ayırıcı Tanı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83657"/>
            <a:ext cx="10972800" cy="4640943"/>
          </a:xfrm>
        </p:spPr>
        <p:txBody>
          <a:bodyPr>
            <a:normAutofit lnSpcReduction="10000"/>
          </a:bodyPr>
          <a:lstStyle/>
          <a:p>
            <a:r>
              <a:rPr lang="tr-TR" dirty="0"/>
              <a:t>Atopik </a:t>
            </a:r>
            <a:r>
              <a:rPr lang="tr-TR" dirty="0" smtClean="0"/>
              <a:t>dermatit</a:t>
            </a:r>
          </a:p>
          <a:p>
            <a:r>
              <a:rPr lang="tr-TR" dirty="0" smtClean="0"/>
              <a:t>Kontakt </a:t>
            </a:r>
            <a:r>
              <a:rPr lang="tr-TR" dirty="0"/>
              <a:t>d</a:t>
            </a:r>
            <a:r>
              <a:rPr lang="tr-TR" dirty="0" smtClean="0"/>
              <a:t>ermatit</a:t>
            </a:r>
            <a:endParaRPr lang="tr-TR" dirty="0"/>
          </a:p>
          <a:p>
            <a:r>
              <a:rPr lang="tr-TR" dirty="0"/>
              <a:t>Büllöz </a:t>
            </a:r>
            <a:r>
              <a:rPr lang="tr-TR" dirty="0" smtClean="0"/>
              <a:t>pemfigoid</a:t>
            </a:r>
            <a:endParaRPr lang="tr-TR" dirty="0"/>
          </a:p>
          <a:p>
            <a:r>
              <a:rPr lang="tr-TR" dirty="0" smtClean="0"/>
              <a:t>Liken simpleks kronikus</a:t>
            </a:r>
          </a:p>
          <a:p>
            <a:r>
              <a:rPr lang="tr-TR" dirty="0" err="1" smtClean="0"/>
              <a:t>Kserozis</a:t>
            </a:r>
            <a:endParaRPr lang="tr-TR" dirty="0" smtClean="0"/>
          </a:p>
          <a:p>
            <a:r>
              <a:rPr lang="tr-TR" dirty="0" smtClean="0"/>
              <a:t>Scabies</a:t>
            </a:r>
          </a:p>
          <a:p>
            <a:r>
              <a:rPr lang="tr-TR" dirty="0" smtClean="0"/>
              <a:t>HSV, HIV </a:t>
            </a:r>
          </a:p>
          <a:p>
            <a:r>
              <a:rPr lang="tr-TR" dirty="0" smtClean="0"/>
              <a:t>Postherpetik nevralji</a:t>
            </a:r>
          </a:p>
          <a:p>
            <a:r>
              <a:rPr lang="tr-TR" dirty="0" smtClean="0"/>
              <a:t>Multiple skleroz</a:t>
            </a:r>
          </a:p>
          <a:p>
            <a:r>
              <a:rPr lang="tr-TR" dirty="0" smtClean="0"/>
              <a:t>Uyuşturucu madde kullanımı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129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631226"/>
          </a:xfrm>
        </p:spPr>
        <p:txBody>
          <a:bodyPr>
            <a:normAutofit fontScale="90000"/>
          </a:bodyPr>
          <a:lstStyle/>
          <a:p>
            <a:r>
              <a:rPr lang="tr-TR" dirty="0"/>
              <a:t>Ayırıcı Tanı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4971"/>
            <a:ext cx="10972800" cy="4829629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Prurigo</a:t>
            </a:r>
            <a:r>
              <a:rPr lang="tr-TR" dirty="0" smtClean="0"/>
              <a:t> </a:t>
            </a:r>
            <a:r>
              <a:rPr lang="tr-TR" dirty="0" err="1" smtClean="0"/>
              <a:t>nodülaris</a:t>
            </a:r>
            <a:endParaRPr lang="tr-TR" dirty="0" smtClean="0"/>
          </a:p>
          <a:p>
            <a:r>
              <a:rPr lang="tr-TR" dirty="0" smtClean="0"/>
              <a:t>Depresyon</a:t>
            </a:r>
          </a:p>
          <a:p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endParaRPr lang="tr-TR" dirty="0" smtClean="0"/>
          </a:p>
          <a:p>
            <a:r>
              <a:rPr lang="tr-TR" dirty="0" smtClean="0"/>
              <a:t>Demir eksikliği anemisi</a:t>
            </a:r>
          </a:p>
          <a:p>
            <a:r>
              <a:rPr lang="tr-TR" dirty="0" err="1" smtClean="0"/>
              <a:t>Tiroid</a:t>
            </a:r>
            <a:r>
              <a:rPr lang="tr-TR" dirty="0" smtClean="0"/>
              <a:t> hastalıkları</a:t>
            </a:r>
          </a:p>
          <a:p>
            <a:r>
              <a:rPr lang="tr-TR" dirty="0" err="1" smtClean="0"/>
              <a:t>Lenfoma</a:t>
            </a:r>
            <a:endParaRPr lang="tr-TR" dirty="0" smtClean="0"/>
          </a:p>
          <a:p>
            <a:r>
              <a:rPr lang="tr-TR" dirty="0" smtClean="0"/>
              <a:t>Hepatit C</a:t>
            </a:r>
          </a:p>
          <a:p>
            <a:r>
              <a:rPr lang="tr-TR" dirty="0" smtClean="0"/>
              <a:t>Primer Biliyer Siroz (PBS)</a:t>
            </a:r>
          </a:p>
          <a:p>
            <a:r>
              <a:rPr lang="tr-TR" dirty="0" err="1" smtClean="0"/>
              <a:t>Polistemi</a:t>
            </a:r>
            <a:endParaRPr lang="tr-TR" dirty="0" smtClean="0"/>
          </a:p>
          <a:p>
            <a:r>
              <a:rPr lang="tr-TR" dirty="0" smtClean="0"/>
              <a:t>Üremi</a:t>
            </a:r>
          </a:p>
          <a:p>
            <a:r>
              <a:rPr lang="tr-TR" dirty="0" err="1" smtClean="0"/>
              <a:t>Sjögren</a:t>
            </a:r>
            <a:r>
              <a:rPr lang="tr-TR" dirty="0" smtClean="0"/>
              <a:t> hastalığı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77778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877</Words>
  <Application>Microsoft Office PowerPoint</Application>
  <PresentationFormat>Özel</PresentationFormat>
  <Paragraphs>197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0" baseType="lpstr">
      <vt:lpstr>Akış</vt:lpstr>
      <vt:lpstr>OLGU SUNUMU</vt:lpstr>
      <vt:lpstr>Olgu-1</vt:lpstr>
      <vt:lpstr>Olgu- Fizik Muayene</vt:lpstr>
      <vt:lpstr>Hangi Testleri İsteyelim?</vt:lpstr>
      <vt:lpstr>Slayt 5</vt:lpstr>
      <vt:lpstr>Tanınız Nedir?</vt:lpstr>
      <vt:lpstr>Kronik Kaşıntı</vt:lpstr>
      <vt:lpstr>Ayırıcı Tanı</vt:lpstr>
      <vt:lpstr>Ayırıcı Tanı</vt:lpstr>
      <vt:lpstr>Primer biliyer siroz (PBS) Klinik</vt:lpstr>
      <vt:lpstr>Tanı</vt:lpstr>
      <vt:lpstr>Tanı</vt:lpstr>
      <vt:lpstr>Prognoz</vt:lpstr>
      <vt:lpstr>Tedavi</vt:lpstr>
      <vt:lpstr>Olgumuza Dönecek Olursak</vt:lpstr>
      <vt:lpstr>Slayt 16</vt:lpstr>
      <vt:lpstr>Olgu-2</vt:lpstr>
      <vt:lpstr>Olgu- 2</vt:lpstr>
      <vt:lpstr>Hangi Tetkikleri Yapalım?</vt:lpstr>
      <vt:lpstr>Ayırıcı Tanı</vt:lpstr>
      <vt:lpstr>Tanı?</vt:lpstr>
      <vt:lpstr>Klinik</vt:lpstr>
      <vt:lpstr>Klinik</vt:lpstr>
      <vt:lpstr>Hangi Gıdalar?</vt:lpstr>
      <vt:lpstr>Patofizyoloji</vt:lpstr>
      <vt:lpstr>Tanı</vt:lpstr>
      <vt:lpstr>Tedavi</vt:lpstr>
      <vt:lpstr>Olguya Dönecek Olursak</vt:lpstr>
      <vt:lpstr>Teşekkürler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VAKA TAKDİMİ</dc:title>
  <dc:creator>Pamir Çerçi</dc:creator>
  <cp:lastModifiedBy>user</cp:lastModifiedBy>
  <cp:revision>37</cp:revision>
  <dcterms:created xsi:type="dcterms:W3CDTF">2017-03-13T02:29:46Z</dcterms:created>
  <dcterms:modified xsi:type="dcterms:W3CDTF">2017-03-27T07:52:32Z</dcterms:modified>
</cp:coreProperties>
</file>