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79" r:id="rId4"/>
    <p:sldId id="280" r:id="rId5"/>
    <p:sldId id="278" r:id="rId6"/>
    <p:sldId id="299" r:id="rId7"/>
    <p:sldId id="281" r:id="rId8"/>
    <p:sldId id="282" r:id="rId9"/>
    <p:sldId id="283" r:id="rId10"/>
    <p:sldId id="284" r:id="rId11"/>
    <p:sldId id="305" r:id="rId12"/>
    <p:sldId id="300" r:id="rId13"/>
    <p:sldId id="301" r:id="rId14"/>
    <p:sldId id="302" r:id="rId15"/>
    <p:sldId id="285" r:id="rId16"/>
    <p:sldId id="286" r:id="rId17"/>
    <p:sldId id="294" r:id="rId18"/>
    <p:sldId id="288" r:id="rId19"/>
    <p:sldId id="307" r:id="rId20"/>
    <p:sldId id="289" r:id="rId21"/>
    <p:sldId id="268" r:id="rId22"/>
    <p:sldId id="292" r:id="rId23"/>
    <p:sldId id="270" r:id="rId24"/>
    <p:sldId id="293" r:id="rId25"/>
    <p:sldId id="272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29" autoAdjust="0"/>
  </p:normalViewPr>
  <p:slideViewPr>
    <p:cSldViewPr>
      <p:cViewPr varScale="1">
        <p:scale>
          <a:sx n="90" d="100"/>
          <a:sy n="90" d="100"/>
        </p:scale>
        <p:origin x="12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39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7206-45C8-452B-9475-FFBAC8D1E38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E699-DC45-4CD2-A2EB-247EF26BEC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7206-45C8-452B-9475-FFBAC8D1E38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E699-DC45-4CD2-A2EB-247EF26BEC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7206-45C8-452B-9475-FFBAC8D1E38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E699-DC45-4CD2-A2EB-247EF26BEC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7206-45C8-452B-9475-FFBAC8D1E38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E699-DC45-4CD2-A2EB-247EF26BEC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7206-45C8-452B-9475-FFBAC8D1E38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E699-DC45-4CD2-A2EB-247EF26BEC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7206-45C8-452B-9475-FFBAC8D1E38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E699-DC45-4CD2-A2EB-247EF26BEC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7206-45C8-452B-9475-FFBAC8D1E38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E699-DC45-4CD2-A2EB-247EF26BEC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7206-45C8-452B-9475-FFBAC8D1E38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E699-DC45-4CD2-A2EB-247EF26BEC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7206-45C8-452B-9475-FFBAC8D1E38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E699-DC45-4CD2-A2EB-247EF26BEC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7206-45C8-452B-9475-FFBAC8D1E38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0E699-DC45-4CD2-A2EB-247EF26BECA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87206-45C8-452B-9475-FFBAC8D1E38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B60E699-DC45-4CD2-A2EB-247EF26BECA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1287206-45C8-452B-9475-FFBAC8D1E38B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B60E699-DC45-4CD2-A2EB-247EF26BECAD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99695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Divisio</a:t>
            </a:r>
            <a:r>
              <a:rPr lang="en-US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MYCOPHYTA</a:t>
            </a:r>
            <a:r>
              <a:rPr lang="tr-TR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Fungi</a:t>
            </a:r>
            <a:r>
              <a:rPr lang="tr-TR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Bölüm</a:t>
            </a:r>
            <a:r>
              <a:rPr lang="en-US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5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Mantarlar</a:t>
            </a:r>
            <a:endParaRPr lang="tr-TR" sz="5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ASCOMYCETES (ASKUSLU MANTARLAR)</a:t>
            </a:r>
          </a:p>
          <a:p>
            <a:endParaRPr lang="en-US" dirty="0" smtClean="0"/>
          </a:p>
          <a:p>
            <a:r>
              <a:rPr lang="tr-TR" dirty="0"/>
              <a:t>Sporlar, </a:t>
            </a:r>
            <a:r>
              <a:rPr lang="tr-TR" dirty="0" err="1" smtClean="0"/>
              <a:t>askus</a:t>
            </a:r>
            <a:r>
              <a:rPr lang="tr-TR" dirty="0" smtClean="0"/>
              <a:t> </a:t>
            </a:r>
            <a:r>
              <a:rPr lang="tr-TR" dirty="0"/>
              <a:t>adı verilen keseler içinde gelişir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 err="1"/>
              <a:t>Askuslarda</a:t>
            </a:r>
            <a:r>
              <a:rPr lang="tr-TR" dirty="0"/>
              <a:t> meydana gelen sporlara </a:t>
            </a:r>
            <a:r>
              <a:rPr lang="tr-TR" b="1" dirty="0"/>
              <a:t>askospor</a:t>
            </a:r>
            <a:r>
              <a:rPr lang="tr-TR" dirty="0"/>
              <a:t> denir. </a:t>
            </a:r>
            <a:endParaRPr lang="tr-TR" dirty="0" smtClean="0"/>
          </a:p>
          <a:p>
            <a:endParaRPr lang="tr-TR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/>
              <a:t>MANTARLAR:</a:t>
            </a:r>
            <a:endParaRPr lang="en-US" dirty="0"/>
          </a:p>
        </p:txBody>
      </p:sp>
      <p:pic>
        <p:nvPicPr>
          <p:cNvPr id="5" name="Picture 8" descr="Image result for man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6540" y="-27384"/>
            <a:ext cx="1294476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7016" y="4509120"/>
            <a:ext cx="9144000" cy="64135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/>
            <a:r>
              <a:rPr lang="en-US" dirty="0" err="1"/>
              <a:t>Sporları</a:t>
            </a:r>
            <a:r>
              <a:rPr lang="en-US" dirty="0"/>
              <a:t> </a:t>
            </a:r>
            <a:r>
              <a:rPr lang="en-US" dirty="0" err="1"/>
              <a:t>taşıyan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tr-TR" dirty="0" err="1"/>
              <a:t>askuslar</a:t>
            </a:r>
            <a:r>
              <a:rPr lang="en-US" dirty="0"/>
              <a:t> </a:t>
            </a:r>
            <a:r>
              <a:rPr lang="en-US" dirty="0" err="1"/>
              <a:t>yalnız</a:t>
            </a:r>
            <a:r>
              <a:rPr lang="en-US" dirty="0"/>
              <a:t> </a:t>
            </a:r>
            <a:r>
              <a:rPr lang="en-US" dirty="0" err="1"/>
              <a:t>başına</a:t>
            </a:r>
            <a:r>
              <a:rPr lang="en-US" dirty="0"/>
              <a:t> </a:t>
            </a:r>
            <a:r>
              <a:rPr lang="en-US" dirty="0" err="1"/>
              <a:t>bulunmaz</a:t>
            </a:r>
            <a:r>
              <a:rPr lang="en-US" dirty="0"/>
              <a:t>, </a:t>
            </a:r>
            <a:r>
              <a:rPr lang="en-US" b="1" dirty="0" err="1"/>
              <a:t>parafiz</a:t>
            </a:r>
            <a:r>
              <a:rPr lang="en-US" dirty="0"/>
              <a:t> </a:t>
            </a:r>
            <a:r>
              <a:rPr lang="en-US" dirty="0" err="1"/>
              <a:t>adı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verimsiz</a:t>
            </a:r>
            <a:r>
              <a:rPr lang="en-US" dirty="0"/>
              <a:t> </a:t>
            </a:r>
            <a:r>
              <a:rPr lang="en-US" dirty="0" err="1"/>
              <a:t>hiflerle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b="1" dirty="0" err="1"/>
              <a:t>himenyum</a:t>
            </a:r>
            <a:r>
              <a:rPr lang="en-US" dirty="0"/>
              <a:t>’ u </a:t>
            </a:r>
            <a:r>
              <a:rPr lang="en-US" dirty="0" err="1"/>
              <a:t>oluştururlar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5853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476672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/>
              <a:t>MANTARLAR:</a:t>
            </a:r>
            <a:endParaRPr lang="en-US" dirty="0"/>
          </a:p>
        </p:txBody>
      </p:sp>
      <p:pic>
        <p:nvPicPr>
          <p:cNvPr id="5" name="Picture 8" descr="Image result for man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6540" y="-27384"/>
            <a:ext cx="1294476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251520" y="2060848"/>
            <a:ext cx="878522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sz="2800" dirty="0" err="1">
                <a:latin typeface="Antique Olive Compact" charset="0"/>
              </a:rPr>
              <a:t>Ascomycetes</a:t>
            </a:r>
            <a:r>
              <a:rPr lang="en-US" sz="2800" dirty="0">
                <a:latin typeface="Antique Olive Compact" charset="0"/>
              </a:rPr>
              <a:t>‘ </a:t>
            </a:r>
            <a:r>
              <a:rPr lang="en-US" sz="2800" dirty="0" err="1">
                <a:latin typeface="Antique Olive Compact" charset="0"/>
              </a:rPr>
              <a:t>lerde</a:t>
            </a:r>
            <a:r>
              <a:rPr lang="en-US" sz="2800" dirty="0">
                <a:latin typeface="Antique Olive Compact" charset="0"/>
              </a:rPr>
              <a:t> </a:t>
            </a:r>
            <a:r>
              <a:rPr lang="en-US" sz="2800" dirty="0" err="1">
                <a:latin typeface="Antique Olive Compact" charset="0"/>
              </a:rPr>
              <a:t>üreme</a:t>
            </a:r>
            <a:r>
              <a:rPr lang="en-US" sz="2800" dirty="0">
                <a:latin typeface="Antique Olive Compact" charset="0"/>
              </a:rPr>
              <a:t> </a:t>
            </a:r>
            <a:r>
              <a:rPr lang="en-US" sz="2800" dirty="0" err="1">
                <a:latin typeface="Antique Olive Compact" charset="0"/>
              </a:rPr>
              <a:t>askosporlarla</a:t>
            </a:r>
            <a:r>
              <a:rPr lang="en-US" sz="2800" dirty="0">
                <a:latin typeface="Antique Olive Compact" charset="0"/>
              </a:rPr>
              <a:t> </a:t>
            </a:r>
            <a:r>
              <a:rPr lang="en-US" sz="2800" dirty="0" err="1">
                <a:latin typeface="Antique Olive Compact" charset="0"/>
              </a:rPr>
              <a:t>olmaktadır</a:t>
            </a:r>
            <a:r>
              <a:rPr lang="en-US" sz="2800" dirty="0">
                <a:latin typeface="Antique Olive Compact" charset="0"/>
              </a:rPr>
              <a:t>.</a:t>
            </a:r>
            <a:r>
              <a:rPr lang="en-US" sz="2800" dirty="0"/>
              <a:t> </a:t>
            </a:r>
            <a:endParaRPr lang="tr-TR" sz="2800" dirty="0"/>
          </a:p>
          <a:p>
            <a:pPr algn="just"/>
            <a:endParaRPr lang="tr-TR" sz="2800" dirty="0"/>
          </a:p>
          <a:p>
            <a:pPr algn="ctr"/>
            <a:r>
              <a:rPr lang="en-US" sz="2800" dirty="0" err="1">
                <a:latin typeface="Albertus Extra Bold" charset="0"/>
              </a:rPr>
              <a:t>Ancak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dirty="0" err="1">
                <a:latin typeface="Albertus Extra Bold" charset="0"/>
              </a:rPr>
              <a:t>bunlarda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dirty="0" err="1">
                <a:latin typeface="Albertus Extra Bold" charset="0"/>
              </a:rPr>
              <a:t>bir</a:t>
            </a:r>
            <a:r>
              <a:rPr lang="en-US" sz="2800" dirty="0">
                <a:latin typeface="Albertus Extra Bold" charset="0"/>
              </a:rPr>
              <a:t> de </a:t>
            </a:r>
            <a:r>
              <a:rPr lang="en-US" sz="2800" dirty="0" err="1">
                <a:latin typeface="Albertus Extra Bold" charset="0"/>
              </a:rPr>
              <a:t>ek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dirty="0" err="1">
                <a:latin typeface="Albertus Extra Bold" charset="0"/>
              </a:rPr>
              <a:t>çoğalma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dirty="0" err="1">
                <a:latin typeface="Albertus Extra Bold" charset="0"/>
              </a:rPr>
              <a:t>şekli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dirty="0" err="1">
                <a:latin typeface="Albertus Extra Bold" charset="0"/>
              </a:rPr>
              <a:t>vardır</a:t>
            </a:r>
            <a:r>
              <a:rPr lang="en-US" sz="2800" dirty="0">
                <a:latin typeface="Albertus Extra Bold" charset="0"/>
              </a:rPr>
              <a:t>. </a:t>
            </a:r>
            <a:endParaRPr lang="tr-TR" sz="2800" dirty="0">
              <a:latin typeface="Albertus Extra Bold" charset="0"/>
            </a:endParaRPr>
          </a:p>
          <a:p>
            <a:pPr algn="ctr"/>
            <a:r>
              <a:rPr lang="en-US" sz="2800" dirty="0">
                <a:latin typeface="Albertus Extra Bold" charset="0"/>
              </a:rPr>
              <a:t>Bu, </a:t>
            </a:r>
            <a:r>
              <a:rPr lang="en-US" sz="2800" dirty="0" err="1">
                <a:latin typeface="Albertus Extra Bold" charset="0"/>
              </a:rPr>
              <a:t>miselyum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dirty="0" err="1">
                <a:latin typeface="Albertus Extra Bold" charset="0"/>
              </a:rPr>
              <a:t>uçlarının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dirty="0" err="1">
                <a:latin typeface="Albertus Extra Bold" charset="0"/>
              </a:rPr>
              <a:t>boncuklanması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dirty="0" err="1">
                <a:latin typeface="Albertus Extra Bold" charset="0"/>
              </a:rPr>
              <a:t>ile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dirty="0" err="1">
                <a:latin typeface="Albertus Extra Bold" charset="0"/>
              </a:rPr>
              <a:t>meydana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dirty="0" err="1">
                <a:latin typeface="Albertus Extra Bold" charset="0"/>
              </a:rPr>
              <a:t>gelen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dirty="0" err="1">
                <a:latin typeface="Albertus Extra Bold" charset="0"/>
              </a:rPr>
              <a:t>ve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b="1" u="sng" dirty="0" err="1">
                <a:latin typeface="Albertus Extra Bold" charset="0"/>
              </a:rPr>
              <a:t>konidi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dirty="0" err="1">
                <a:latin typeface="Albertus Extra Bold" charset="0"/>
              </a:rPr>
              <a:t>veya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b="1" u="sng" dirty="0" err="1">
                <a:latin typeface="Albertus Extra Bold" charset="0"/>
              </a:rPr>
              <a:t>konidiyospor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dirty="0" err="1">
                <a:latin typeface="Albertus Extra Bold" charset="0"/>
              </a:rPr>
              <a:t>denilen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dirty="0" err="1">
                <a:latin typeface="Albertus Extra Bold" charset="0"/>
              </a:rPr>
              <a:t>sporlarla</a:t>
            </a:r>
            <a:r>
              <a:rPr lang="en-US" sz="2800" dirty="0">
                <a:latin typeface="Albertus Extra Bold" charset="0"/>
              </a:rPr>
              <a:t> </a:t>
            </a:r>
            <a:r>
              <a:rPr lang="en-US" sz="2800" dirty="0" err="1">
                <a:latin typeface="Albertus Extra Bold" charset="0"/>
              </a:rPr>
              <a:t>olur</a:t>
            </a:r>
            <a:r>
              <a:rPr lang="en-US" sz="2800" dirty="0">
                <a:latin typeface="Albertus Extra Bold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942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1" dirty="0" err="1" smtClean="0"/>
              <a:t>Penicillium</a:t>
            </a:r>
            <a:r>
              <a:rPr lang="tr-TR" b="1" i="1" dirty="0" smtClean="0"/>
              <a:t> </a:t>
            </a:r>
            <a:r>
              <a:rPr lang="tr-TR" b="1" i="1" dirty="0" err="1" smtClean="0"/>
              <a:t>notatum</a:t>
            </a:r>
            <a:endParaRPr lang="tr-TR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35480"/>
            <a:ext cx="8229600" cy="4389120"/>
          </a:xfrm>
        </p:spPr>
        <p:txBody>
          <a:bodyPr>
            <a:normAutofit/>
          </a:bodyPr>
          <a:lstStyle/>
          <a:p>
            <a:r>
              <a:rPr lang="tr-TR" sz="3600" b="1" dirty="0" err="1" smtClean="0"/>
              <a:t>Aspergillaceae</a:t>
            </a:r>
            <a:r>
              <a:rPr lang="tr-TR" sz="3600" dirty="0" smtClean="0"/>
              <a:t> (Yeşil Küf Mantarları) familyasına ait 2 tane  iyi bilinen ve tanınan küf mantarları bulunmaktadır. Bunlar </a:t>
            </a:r>
            <a:r>
              <a:rPr lang="tr-TR" sz="3600" b="1" i="1" dirty="0" smtClean="0"/>
              <a:t>Penicillium</a:t>
            </a:r>
            <a:r>
              <a:rPr lang="tr-TR" sz="3600" dirty="0" smtClean="0"/>
              <a:t> ve </a:t>
            </a:r>
            <a:r>
              <a:rPr lang="tr-TR" sz="3600" b="1" i="1" dirty="0" smtClean="0"/>
              <a:t>Aspergillus</a:t>
            </a:r>
            <a:r>
              <a:rPr lang="tr-TR" sz="3600" dirty="0" smtClean="0"/>
              <a:t> dur. </a:t>
            </a:r>
          </a:p>
          <a:p>
            <a:endParaRPr lang="tr-TR" dirty="0"/>
          </a:p>
        </p:txBody>
      </p:sp>
      <p:pic>
        <p:nvPicPr>
          <p:cNvPr id="4" name="Picture 8" descr="Image result for man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6540" y="-27384"/>
            <a:ext cx="1294476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352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1" dirty="0" err="1" smtClean="0"/>
              <a:t>Penicillium</a:t>
            </a:r>
            <a:r>
              <a:rPr lang="tr-TR" b="1" i="1" dirty="0" smtClean="0"/>
              <a:t> </a:t>
            </a:r>
            <a:r>
              <a:rPr lang="tr-TR" b="1" i="1" dirty="0" err="1" smtClean="0"/>
              <a:t>notatum</a:t>
            </a:r>
            <a:endParaRPr lang="tr-TR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058728"/>
            <a:ext cx="7992888" cy="3759696"/>
          </a:xfrm>
        </p:spPr>
        <p:txBody>
          <a:bodyPr>
            <a:normAutofit/>
          </a:bodyPr>
          <a:lstStyle/>
          <a:p>
            <a:r>
              <a:rPr lang="tr-TR" sz="2800" b="1" dirty="0" err="1" smtClean="0"/>
              <a:t>Penicillium</a:t>
            </a:r>
            <a:r>
              <a:rPr lang="tr-TR" sz="2800" dirty="0" smtClean="0"/>
              <a:t> , hiflerinin uç kısmında çatallanmış fırça şeklinde sterigmaları (spor meydana getren kısımları) bulunan mantarlardır. (Penicillus :fırça)</a:t>
            </a:r>
          </a:p>
          <a:p>
            <a:pPr>
              <a:lnSpc>
                <a:spcPct val="150000"/>
              </a:lnSpc>
            </a:pPr>
            <a:r>
              <a:rPr lang="tr-TR" sz="2800" dirty="0"/>
              <a:t>1-Konidyospor, </a:t>
            </a:r>
            <a:r>
              <a:rPr lang="tr-TR" sz="2800" dirty="0" err="1"/>
              <a:t>Konidi</a:t>
            </a:r>
            <a:r>
              <a:rPr lang="tr-TR" sz="2800" dirty="0"/>
              <a:t> zinciri</a:t>
            </a:r>
          </a:p>
          <a:p>
            <a:pPr>
              <a:lnSpc>
                <a:spcPct val="150000"/>
              </a:lnSpc>
            </a:pPr>
            <a:r>
              <a:rPr lang="tr-TR" sz="2800" dirty="0"/>
              <a:t>2-Sterigma</a:t>
            </a:r>
          </a:p>
          <a:p>
            <a:pPr>
              <a:lnSpc>
                <a:spcPct val="150000"/>
              </a:lnSpc>
            </a:pPr>
            <a:r>
              <a:rPr lang="tr-TR" sz="2800" dirty="0"/>
              <a:t>3-Konidyofor</a:t>
            </a:r>
            <a:endParaRPr lang="fr-FR" sz="2800" dirty="0"/>
          </a:p>
          <a:p>
            <a:endParaRPr lang="tr-TR" dirty="0"/>
          </a:p>
        </p:txBody>
      </p:sp>
      <p:pic>
        <p:nvPicPr>
          <p:cNvPr id="4" name="Picture 8" descr="Image result for man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6540" y="-27384"/>
            <a:ext cx="1294476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9567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1" dirty="0" err="1" smtClean="0"/>
              <a:t>Penicillium</a:t>
            </a:r>
            <a:r>
              <a:rPr lang="tr-TR" b="1" i="1" dirty="0" smtClean="0"/>
              <a:t> </a:t>
            </a:r>
            <a:r>
              <a:rPr lang="tr-TR" b="1" i="1" dirty="0" err="1" smtClean="0"/>
              <a:t>notatum</a:t>
            </a:r>
            <a:endParaRPr lang="tr-TR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Sporları </a:t>
            </a:r>
            <a:r>
              <a:rPr lang="tr-TR" sz="3200" dirty="0" err="1" smtClean="0"/>
              <a:t>sterigmaların</a:t>
            </a:r>
            <a:r>
              <a:rPr lang="tr-TR" sz="3200" dirty="0" smtClean="0"/>
              <a:t> ucunda sıralanmıştır. </a:t>
            </a:r>
          </a:p>
          <a:p>
            <a:r>
              <a:rPr lang="tr-TR" sz="3200" b="1" i="1" dirty="0" smtClean="0"/>
              <a:t>P. notatum </a:t>
            </a:r>
            <a:r>
              <a:rPr lang="tr-TR" sz="3200" dirty="0" smtClean="0"/>
              <a:t>ve </a:t>
            </a:r>
            <a:r>
              <a:rPr lang="tr-TR" sz="3200" b="1" i="1" dirty="0" smtClean="0"/>
              <a:t>P. chrysogenum</a:t>
            </a:r>
            <a:r>
              <a:rPr lang="tr-TR" sz="3200" b="1" dirty="0" smtClean="0"/>
              <a:t> </a:t>
            </a:r>
            <a:r>
              <a:rPr lang="tr-TR" sz="3200" dirty="0" smtClean="0"/>
              <a:t>mantarlarından penisilin elde edilir. </a:t>
            </a:r>
          </a:p>
          <a:p>
            <a:r>
              <a:rPr lang="tr-TR" sz="3200" dirty="0" smtClean="0"/>
              <a:t>Bu antibiyotik coccus tipi bakterilere (stafilokok, diplokok, streptokok ) karşı etkilidir. Bunlar Gram (+) koklardır.</a:t>
            </a:r>
          </a:p>
          <a:p>
            <a:endParaRPr lang="tr-TR" dirty="0"/>
          </a:p>
        </p:txBody>
      </p:sp>
      <p:pic>
        <p:nvPicPr>
          <p:cNvPr id="4" name="Picture 8" descr="Image result for man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6540" y="-27384"/>
            <a:ext cx="1294476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6247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i="1" dirty="0" err="1" smtClean="0"/>
              <a:t>Penicillium</a:t>
            </a:r>
            <a:r>
              <a:rPr lang="tr-TR" b="1" i="1" dirty="0" smtClean="0"/>
              <a:t> </a:t>
            </a:r>
            <a:r>
              <a:rPr lang="tr-TR" b="1" i="1" dirty="0" err="1" smtClean="0"/>
              <a:t>notatum</a:t>
            </a:r>
            <a:endParaRPr lang="tr-TR" i="1" dirty="0"/>
          </a:p>
        </p:txBody>
      </p:sp>
      <p:pic>
        <p:nvPicPr>
          <p:cNvPr id="5" name="Picture 8" descr="Image result for man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6540" y="-27384"/>
            <a:ext cx="1294476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/>
          <p:cNvSpPr txBox="1"/>
          <p:nvPr/>
        </p:nvSpPr>
        <p:spPr>
          <a:xfrm>
            <a:off x="179512" y="1988840"/>
            <a:ext cx="86513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/>
              <a:t>Penicillium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notatum</a:t>
            </a:r>
            <a:r>
              <a:rPr lang="en-US" sz="2800" i="1" dirty="0" smtClean="0"/>
              <a:t> </a:t>
            </a:r>
            <a:r>
              <a:rPr lang="en-US" sz="2800" dirty="0" err="1" smtClean="0"/>
              <a:t>mantarının</a:t>
            </a:r>
            <a:r>
              <a:rPr lang="en-US" sz="2800" dirty="0" smtClean="0"/>
              <a:t> </a:t>
            </a:r>
            <a:r>
              <a:rPr lang="en-US" sz="2800" dirty="0" err="1" smtClean="0"/>
              <a:t>bakteriler</a:t>
            </a:r>
            <a:r>
              <a:rPr lang="en-US" sz="2800" dirty="0" smtClean="0"/>
              <a:t> </a:t>
            </a:r>
            <a:r>
              <a:rPr lang="en-US" sz="2800" dirty="0" err="1" smtClean="0"/>
              <a:t>üzerine</a:t>
            </a:r>
            <a:r>
              <a:rPr lang="en-US" sz="2800" dirty="0" smtClean="0"/>
              <a:t> </a:t>
            </a:r>
            <a:r>
              <a:rPr lang="en-US" sz="2800" dirty="0" err="1" smtClean="0"/>
              <a:t>etkisi</a:t>
            </a:r>
            <a:r>
              <a:rPr lang="en-US" sz="2800" dirty="0" smtClean="0"/>
              <a:t> ilk </a:t>
            </a:r>
            <a:r>
              <a:rPr lang="en-US" sz="2800" dirty="0" err="1" smtClean="0"/>
              <a:t>defa</a:t>
            </a:r>
            <a:r>
              <a:rPr lang="en-US" sz="2800" dirty="0" smtClean="0"/>
              <a:t> </a:t>
            </a:r>
            <a:r>
              <a:rPr lang="en-US" sz="2800" b="1" dirty="0" smtClean="0"/>
              <a:t>Alexander Fleming </a:t>
            </a:r>
            <a:r>
              <a:rPr lang="en-US" sz="2800" dirty="0" err="1" smtClean="0"/>
              <a:t>tarafından</a:t>
            </a:r>
            <a:r>
              <a:rPr lang="en-US" sz="2800" dirty="0" smtClean="0"/>
              <a:t> 1929 </a:t>
            </a:r>
            <a:r>
              <a:rPr lang="en-US" sz="2800" dirty="0" err="1" smtClean="0"/>
              <a:t>yılında</a:t>
            </a:r>
            <a:r>
              <a:rPr lang="en-US" sz="2800" dirty="0" smtClean="0"/>
              <a:t> </a:t>
            </a:r>
            <a:r>
              <a:rPr lang="en-US" sz="2800" dirty="0" err="1" smtClean="0"/>
              <a:t>tesadüfen</a:t>
            </a:r>
            <a:r>
              <a:rPr lang="en-US" sz="2800" dirty="0" smtClean="0"/>
              <a:t> </a:t>
            </a:r>
            <a:r>
              <a:rPr lang="en-US" sz="2800" dirty="0" err="1" smtClean="0"/>
              <a:t>bulunmuştur</a:t>
            </a:r>
            <a:r>
              <a:rPr lang="en-US" sz="2800" dirty="0" smtClean="0"/>
              <a:t>.</a:t>
            </a:r>
            <a:endParaRPr lang="tr-TR" sz="2800" dirty="0" smtClean="0"/>
          </a:p>
          <a:p>
            <a:endParaRPr lang="tr-TR" sz="2800" dirty="0"/>
          </a:p>
          <a:p>
            <a:r>
              <a:rPr lang="en-US" sz="2800" dirty="0" err="1" smtClean="0"/>
              <a:t>Ancak</a:t>
            </a:r>
            <a:r>
              <a:rPr lang="en-US" sz="2800" dirty="0" smtClean="0"/>
              <a:t> </a:t>
            </a:r>
            <a:r>
              <a:rPr lang="en-US" sz="2800" dirty="0" err="1" smtClean="0"/>
              <a:t>penisilinin</a:t>
            </a:r>
            <a:r>
              <a:rPr lang="en-US" sz="2800" dirty="0" smtClean="0"/>
              <a:t> </a:t>
            </a:r>
            <a:r>
              <a:rPr lang="en-US" sz="2800" dirty="0" err="1" smtClean="0"/>
              <a:t>ayırma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saflaştırılmasında</a:t>
            </a:r>
            <a:r>
              <a:rPr lang="en-US" sz="2800" dirty="0" smtClean="0"/>
              <a:t> </a:t>
            </a:r>
            <a:r>
              <a:rPr lang="en-US" sz="2800" dirty="0" err="1" smtClean="0"/>
              <a:t>başarılı</a:t>
            </a:r>
            <a:r>
              <a:rPr lang="en-US" sz="2800" dirty="0" smtClean="0"/>
              <a:t> </a:t>
            </a:r>
            <a:r>
              <a:rPr lang="en-US" sz="2800" dirty="0" err="1" smtClean="0"/>
              <a:t>olamamıştır</a:t>
            </a:r>
            <a:r>
              <a:rPr lang="en-US" sz="2800" dirty="0" smtClean="0"/>
              <a:t>. </a:t>
            </a:r>
            <a:endParaRPr lang="tr-TR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1940 </a:t>
            </a:r>
            <a:r>
              <a:rPr lang="en-US" sz="2800" dirty="0" err="1" smtClean="0"/>
              <a:t>yılında</a:t>
            </a:r>
            <a:r>
              <a:rPr lang="en-US" sz="2800" dirty="0" smtClean="0"/>
              <a:t> </a:t>
            </a:r>
            <a:r>
              <a:rPr lang="en-US" sz="2800" dirty="0" err="1" smtClean="0"/>
              <a:t>Oxford’ta</a:t>
            </a:r>
            <a:r>
              <a:rPr lang="en-US" sz="2800" dirty="0" smtClean="0"/>
              <a:t> Howard Florey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arkadaşları</a:t>
            </a:r>
            <a:r>
              <a:rPr lang="en-US" sz="2800" dirty="0" smtClean="0"/>
              <a:t> </a:t>
            </a:r>
            <a:r>
              <a:rPr lang="en-US" sz="2800" dirty="0" err="1" smtClean="0"/>
              <a:t>tarafından</a:t>
            </a:r>
            <a:r>
              <a:rPr lang="en-US" sz="2800" dirty="0" smtClean="0"/>
              <a:t> ilk </a:t>
            </a:r>
            <a:r>
              <a:rPr lang="en-US" sz="2800" dirty="0" err="1" smtClean="0"/>
              <a:t>kez</a:t>
            </a:r>
            <a:r>
              <a:rPr lang="en-US" sz="2800" dirty="0" smtClean="0"/>
              <a:t> </a:t>
            </a:r>
            <a:r>
              <a:rPr lang="en-US" sz="2800" dirty="0" err="1" smtClean="0"/>
              <a:t>saflaştırılmış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hayvanlar</a:t>
            </a:r>
            <a:r>
              <a:rPr lang="en-US" sz="2800" dirty="0" smtClean="0"/>
              <a:t> </a:t>
            </a:r>
            <a:r>
              <a:rPr lang="en-US" sz="2800" dirty="0" err="1" smtClean="0"/>
              <a:t>üzerinde</a:t>
            </a:r>
            <a:r>
              <a:rPr lang="en-US" sz="2800" dirty="0" smtClean="0"/>
              <a:t> </a:t>
            </a:r>
            <a:r>
              <a:rPr lang="en-US" sz="2800" dirty="0" err="1" smtClean="0"/>
              <a:t>uygulanmıştır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2817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RAPOR HAZIRLAMA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Küf Mantarı incelenmesi:</a:t>
            </a:r>
            <a:endParaRPr lang="tr-TR" dirty="0"/>
          </a:p>
          <a:p>
            <a:r>
              <a:rPr lang="tr-TR" b="1" dirty="0"/>
              <a:t>Familya:</a:t>
            </a:r>
            <a:r>
              <a:rPr lang="tr-TR" dirty="0"/>
              <a:t> </a:t>
            </a:r>
            <a:r>
              <a:rPr lang="tr-TR" dirty="0" err="1"/>
              <a:t>Aspergillaceae</a:t>
            </a:r>
            <a:endParaRPr lang="tr-TR" dirty="0"/>
          </a:p>
          <a:p>
            <a:r>
              <a:rPr lang="tr-TR" b="1" dirty="0"/>
              <a:t>Bitki adı:</a:t>
            </a:r>
            <a:r>
              <a:rPr lang="tr-TR" dirty="0"/>
              <a:t> </a:t>
            </a:r>
            <a:r>
              <a:rPr lang="tr-TR" i="1" dirty="0" err="1" smtClean="0"/>
              <a:t>Penicillium</a:t>
            </a:r>
            <a:r>
              <a:rPr lang="tr-TR" i="1" dirty="0" smtClean="0"/>
              <a:t> </a:t>
            </a:r>
            <a:r>
              <a:rPr lang="tr-TR" i="1" dirty="0" err="1"/>
              <a:t>notatum</a:t>
            </a:r>
            <a:endParaRPr lang="tr-TR" dirty="0"/>
          </a:p>
          <a:p>
            <a:r>
              <a:rPr lang="tr-TR" b="1" dirty="0"/>
              <a:t>Materyal</a:t>
            </a:r>
            <a:r>
              <a:rPr lang="tr-TR" b="1" dirty="0" smtClean="0"/>
              <a:t>: </a:t>
            </a:r>
            <a:r>
              <a:rPr lang="tr-TR" dirty="0" smtClean="0"/>
              <a:t>Küflenmiş limon kabuğu</a:t>
            </a:r>
            <a:endParaRPr lang="tr-TR" dirty="0"/>
          </a:p>
          <a:p>
            <a:r>
              <a:rPr lang="tr-TR" b="1" dirty="0"/>
              <a:t>İnceleme ortamı:</a:t>
            </a:r>
            <a:r>
              <a:rPr lang="tr-TR" dirty="0"/>
              <a:t> </a:t>
            </a:r>
            <a:r>
              <a:rPr lang="tr-TR" dirty="0" err="1"/>
              <a:t>Distile</a:t>
            </a:r>
            <a:r>
              <a:rPr lang="tr-TR" dirty="0"/>
              <a:t> su</a:t>
            </a:r>
          </a:p>
          <a:p>
            <a:r>
              <a:rPr lang="tr-TR" b="1" dirty="0"/>
              <a:t> </a:t>
            </a:r>
            <a:r>
              <a:rPr lang="tr-TR" b="1" dirty="0" smtClean="0"/>
              <a:t>Mikroskop büyültmesi: </a:t>
            </a:r>
            <a:r>
              <a:rPr lang="tr-TR" dirty="0"/>
              <a:t>10x40</a:t>
            </a:r>
          </a:p>
          <a:p>
            <a:endParaRPr lang="en-US" dirty="0" smtClean="0"/>
          </a:p>
        </p:txBody>
      </p:sp>
      <p:sp>
        <p:nvSpPr>
          <p:cNvPr id="4" name="Metin kutusu 3"/>
          <p:cNvSpPr txBox="1"/>
          <p:nvPr/>
        </p:nvSpPr>
        <p:spPr>
          <a:xfrm>
            <a:off x="457200" y="332656"/>
            <a:ext cx="2801023" cy="3693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tr-TR" dirty="0" smtClean="0"/>
              <a:t>MİKROSKOPİK ÇALIŞMA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963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dirty="0" smtClean="0"/>
              <a:t>1.Morchella </a:t>
            </a:r>
            <a:r>
              <a:rPr lang="tr-TR" b="1" i="1" dirty="0" smtClean="0"/>
              <a:t>esculenta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Kuzu Göbeği Mantarı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Altsınıf: </a:t>
            </a:r>
            <a:r>
              <a:rPr lang="tr-TR" sz="2400" dirty="0" err="1" smtClean="0"/>
              <a:t>Ascomycetes</a:t>
            </a:r>
            <a:endParaRPr lang="tr-TR" sz="2400" dirty="0" smtClean="0"/>
          </a:p>
          <a:p>
            <a:r>
              <a:rPr lang="tr-TR" sz="2400" dirty="0" smtClean="0"/>
              <a:t>Bir sap ve üzerinde koni şeklinde, gri-kahverengi, sık kıvrımlı bir baş kısmı bulunur. Hem sapın hem başın iç kısmı boştur. </a:t>
            </a:r>
          </a:p>
          <a:p>
            <a:r>
              <a:rPr lang="tr-TR" sz="2400" dirty="0" smtClean="0"/>
              <a:t>Yurdumuzda Güney, Batı, ve Kuzey Anadolu bölgemizde çam ormanlarında sık rastlanan bir türdür. İlk baharın yağışlı dönemlerinde ortaya çıkar.</a:t>
            </a:r>
          </a:p>
          <a:p>
            <a:r>
              <a:rPr lang="fr-FR" sz="2400" dirty="0" err="1"/>
              <a:t>Fruktifikasyon</a:t>
            </a:r>
            <a:r>
              <a:rPr lang="fr-FR" sz="2400" dirty="0"/>
              <a:t> </a:t>
            </a:r>
            <a:r>
              <a:rPr lang="fr-FR" sz="2400" dirty="0" err="1"/>
              <a:t>organında</a:t>
            </a:r>
            <a:r>
              <a:rPr lang="fr-FR" sz="2400" dirty="0"/>
              <a:t> </a:t>
            </a:r>
            <a:r>
              <a:rPr lang="fr-FR" sz="2400" dirty="0" err="1"/>
              <a:t>yarık</a:t>
            </a:r>
            <a:r>
              <a:rPr lang="fr-FR" sz="2400" dirty="0"/>
              <a:t> </a:t>
            </a:r>
            <a:r>
              <a:rPr lang="fr-FR" sz="2400" dirty="0" err="1"/>
              <a:t>şeklinde</a:t>
            </a:r>
            <a:r>
              <a:rPr lang="fr-FR" sz="2400" dirty="0"/>
              <a:t> </a:t>
            </a:r>
            <a:r>
              <a:rPr lang="fr-FR" sz="2400" dirty="0" err="1" smtClean="0"/>
              <a:t>himenyumlar</a:t>
            </a:r>
            <a:r>
              <a:rPr lang="fr-FR" sz="2400" dirty="0" smtClean="0"/>
              <a:t> </a:t>
            </a:r>
            <a:r>
              <a:rPr lang="fr-FR" sz="2400" dirty="0" err="1"/>
              <a:t>bulunur</a:t>
            </a:r>
            <a:r>
              <a:rPr lang="fr-FR" sz="2400" dirty="0" smtClean="0"/>
              <a:t>. </a:t>
            </a:r>
            <a:r>
              <a:rPr lang="fr-FR" sz="2400" dirty="0" err="1" smtClean="0"/>
              <a:t>Himenyumların</a:t>
            </a:r>
            <a:r>
              <a:rPr lang="fr-FR" sz="2400" dirty="0" smtClean="0"/>
              <a:t> </a:t>
            </a:r>
            <a:r>
              <a:rPr lang="fr-FR" sz="2400" dirty="0" err="1"/>
              <a:t>içinde</a:t>
            </a:r>
            <a:r>
              <a:rPr lang="fr-FR" sz="2400" dirty="0"/>
              <a:t> </a:t>
            </a:r>
            <a:r>
              <a:rPr lang="fr-FR" sz="2400" dirty="0" err="1"/>
              <a:t>askuslu</a:t>
            </a:r>
            <a:r>
              <a:rPr lang="fr-FR" sz="2400" dirty="0"/>
              <a:t> </a:t>
            </a:r>
            <a:r>
              <a:rPr lang="fr-FR" sz="2400" dirty="0" err="1"/>
              <a:t>sporlar</a:t>
            </a:r>
            <a:r>
              <a:rPr lang="fr-FR" sz="2400" dirty="0"/>
              <a:t> </a:t>
            </a:r>
            <a:r>
              <a:rPr lang="fr-FR" sz="2400" dirty="0" err="1"/>
              <a:t>vardır</a:t>
            </a:r>
            <a:r>
              <a:rPr lang="fr-FR" sz="2400" dirty="0" smtClean="0"/>
              <a:t>.</a:t>
            </a:r>
            <a:endParaRPr lang="tr-TR" sz="2400" dirty="0" smtClean="0"/>
          </a:p>
          <a:p>
            <a:r>
              <a:rPr lang="tr-TR" sz="2400" dirty="0" smtClean="0"/>
              <a:t> Yenebilen lezzetli bir mantardır.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Picture 13" descr="145136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692696"/>
            <a:ext cx="647700" cy="87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Metin kutusu 4"/>
          <p:cNvSpPr txBox="1"/>
          <p:nvPr/>
        </p:nvSpPr>
        <p:spPr>
          <a:xfrm>
            <a:off x="179512" y="44624"/>
            <a:ext cx="2748188" cy="36933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tr-TR" dirty="0" smtClean="0"/>
              <a:t>MORFOLOJİK ÇALIŞMA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077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/>
              <a:t>MANTARLAR:</a:t>
            </a:r>
            <a:endParaRPr lang="en-US" dirty="0"/>
          </a:p>
        </p:txBody>
      </p:sp>
      <p:pic>
        <p:nvPicPr>
          <p:cNvPr id="5" name="Picture 8" descr="Image result for man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6540" y="-27384"/>
            <a:ext cx="1294476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67544" y="2132856"/>
            <a:ext cx="8229600" cy="185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fr-FR" sz="2800" dirty="0">
                <a:cs typeface="Times New Roman" charset="0"/>
              </a:rPr>
              <a:t>Fam: </a:t>
            </a:r>
            <a:r>
              <a:rPr lang="fr-FR" sz="2800" b="1" dirty="0" err="1">
                <a:cs typeface="Times New Roman" charset="0"/>
              </a:rPr>
              <a:t>Agaricaceae</a:t>
            </a:r>
            <a:r>
              <a:rPr lang="fr-FR" sz="2800" dirty="0">
                <a:cs typeface="Times New Roman" charset="0"/>
              </a:rPr>
              <a:t> </a:t>
            </a:r>
            <a:endParaRPr lang="tr-TR" sz="2800" dirty="0">
              <a:cs typeface="Times New Roman" charset="0"/>
            </a:endParaRPr>
          </a:p>
          <a:p>
            <a:pPr marL="0" indent="0" eaLnBrk="0" hangingPunct="0">
              <a:buNone/>
            </a:pPr>
            <a:r>
              <a:rPr lang="fr-FR" sz="2800" dirty="0">
                <a:cs typeface="Times New Roman" charset="0"/>
              </a:rPr>
              <a:t>(</a:t>
            </a:r>
            <a:r>
              <a:rPr lang="fr-FR" sz="2800" dirty="0" err="1">
                <a:cs typeface="Times New Roman" charset="0"/>
              </a:rPr>
              <a:t>Şapkalı</a:t>
            </a:r>
            <a:r>
              <a:rPr lang="fr-FR" sz="2800" dirty="0">
                <a:cs typeface="Times New Roman" charset="0"/>
              </a:rPr>
              <a:t> </a:t>
            </a:r>
            <a:r>
              <a:rPr lang="fr-FR" sz="2800" dirty="0" err="1">
                <a:cs typeface="Times New Roman" charset="0"/>
              </a:rPr>
              <a:t>Mantarlar</a:t>
            </a:r>
            <a:r>
              <a:rPr lang="fr-FR" sz="2800" dirty="0">
                <a:cs typeface="Times New Roman" charset="0"/>
              </a:rPr>
              <a:t>, </a:t>
            </a:r>
            <a:r>
              <a:rPr lang="fr-FR" sz="2800" dirty="0" err="1">
                <a:cs typeface="Times New Roman" charset="0"/>
              </a:rPr>
              <a:t>Lamelli</a:t>
            </a:r>
            <a:r>
              <a:rPr lang="fr-FR" sz="2800" dirty="0">
                <a:cs typeface="Times New Roman" charset="0"/>
              </a:rPr>
              <a:t> </a:t>
            </a:r>
            <a:r>
              <a:rPr lang="fr-FR" sz="2800" dirty="0" err="1">
                <a:cs typeface="Times New Roman" charset="0"/>
              </a:rPr>
              <a:t>Mantarlar</a:t>
            </a:r>
            <a:r>
              <a:rPr lang="fr-FR" sz="2800" dirty="0" smtClean="0">
                <a:cs typeface="Times New Roman" charset="0"/>
              </a:rPr>
              <a:t>)</a:t>
            </a:r>
            <a:endParaRPr lang="tr-TR" sz="2800" dirty="0"/>
          </a:p>
          <a:p>
            <a:pPr eaLnBrk="0" hangingPunct="0"/>
            <a:r>
              <a:rPr lang="fr-FR" sz="2400" dirty="0" err="1">
                <a:cs typeface="Times New Roman" charset="0"/>
              </a:rPr>
              <a:t>Fruktifikasyonu</a:t>
            </a:r>
            <a:r>
              <a:rPr lang="fr-FR" sz="2400" dirty="0">
                <a:cs typeface="Times New Roman" charset="0"/>
              </a:rPr>
              <a:t> </a:t>
            </a:r>
            <a:r>
              <a:rPr lang="fr-FR" sz="2400" dirty="0" err="1">
                <a:cs typeface="Times New Roman" charset="0"/>
              </a:rPr>
              <a:t>şapka</a:t>
            </a:r>
            <a:r>
              <a:rPr lang="fr-FR" sz="2400" dirty="0">
                <a:cs typeface="Times New Roman" charset="0"/>
              </a:rPr>
              <a:t>, </a:t>
            </a:r>
            <a:r>
              <a:rPr lang="fr-FR" sz="2400" dirty="0" err="1">
                <a:cs typeface="Times New Roman" charset="0"/>
              </a:rPr>
              <a:t>himenyumları</a:t>
            </a:r>
            <a:r>
              <a:rPr lang="fr-FR" sz="2400" dirty="0">
                <a:cs typeface="Times New Roman" charset="0"/>
              </a:rPr>
              <a:t> </a:t>
            </a:r>
            <a:r>
              <a:rPr lang="fr-FR" sz="2400" dirty="0" err="1">
                <a:cs typeface="Times New Roman" charset="0"/>
              </a:rPr>
              <a:t>ise</a:t>
            </a:r>
            <a:r>
              <a:rPr lang="fr-FR" sz="2400" dirty="0">
                <a:cs typeface="Times New Roman" charset="0"/>
              </a:rPr>
              <a:t> </a:t>
            </a:r>
            <a:r>
              <a:rPr lang="fr-FR" sz="2400" dirty="0" err="1">
                <a:cs typeface="Times New Roman" charset="0"/>
              </a:rPr>
              <a:t>lameller</a:t>
            </a:r>
            <a:r>
              <a:rPr lang="fr-FR" sz="2400" dirty="0">
                <a:cs typeface="Times New Roman" charset="0"/>
              </a:rPr>
              <a:t> </a:t>
            </a:r>
            <a:r>
              <a:rPr lang="fr-FR" sz="2400" dirty="0" err="1">
                <a:cs typeface="Times New Roman" charset="0"/>
              </a:rPr>
              <a:t>şeklinde</a:t>
            </a:r>
            <a:r>
              <a:rPr lang="fr-FR" sz="2400" dirty="0">
                <a:cs typeface="Times New Roman" charset="0"/>
              </a:rPr>
              <a:t> </a:t>
            </a:r>
            <a:r>
              <a:rPr lang="fr-FR" sz="2400" dirty="0" err="1">
                <a:cs typeface="Times New Roman" charset="0"/>
              </a:rPr>
              <a:t>olan</a:t>
            </a:r>
            <a:r>
              <a:rPr lang="fr-FR" sz="2400" dirty="0">
                <a:cs typeface="Times New Roman" charset="0"/>
              </a:rPr>
              <a:t> </a:t>
            </a:r>
            <a:r>
              <a:rPr lang="fr-FR" sz="2400" dirty="0" err="1" smtClean="0">
                <a:cs typeface="Times New Roman" charset="0"/>
              </a:rPr>
              <a:t>mantarlardır</a:t>
            </a:r>
            <a:r>
              <a:rPr lang="fr-FR" sz="2400" dirty="0" smtClean="0">
                <a:cs typeface="Times New Roman" charset="0"/>
              </a:rPr>
              <a:t>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18129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accent1"/>
                </a:solidFill>
              </a:rPr>
              <a:t>Velum </a:t>
            </a:r>
            <a:r>
              <a:rPr lang="en-US" sz="2800" b="1" dirty="0" err="1">
                <a:solidFill>
                  <a:schemeClr val="accent1"/>
                </a:solidFill>
              </a:rPr>
              <a:t>universale</a:t>
            </a:r>
            <a:r>
              <a:rPr lang="en-US" sz="2800" b="1" dirty="0">
                <a:solidFill>
                  <a:schemeClr val="accent1"/>
                </a:solidFill>
              </a:rPr>
              <a:t>: </a:t>
            </a:r>
            <a:r>
              <a:rPr lang="en-US" sz="2800" dirty="0" err="1"/>
              <a:t>Bütün</a:t>
            </a:r>
            <a:r>
              <a:rPr lang="en-US" sz="2800" dirty="0"/>
              <a:t> </a:t>
            </a:r>
            <a:r>
              <a:rPr lang="en-US" sz="2800" dirty="0" err="1"/>
              <a:t>fruktifikasyonu</a:t>
            </a:r>
            <a:r>
              <a:rPr lang="en-US" sz="2800" dirty="0"/>
              <a:t> saran </a:t>
            </a:r>
            <a:r>
              <a:rPr lang="en-US" sz="2800" dirty="0" err="1"/>
              <a:t>örtüdür</a:t>
            </a:r>
            <a:r>
              <a:rPr lang="en-US" sz="2800" dirty="0"/>
              <a:t>. </a:t>
            </a:r>
            <a:r>
              <a:rPr lang="en-US" sz="2800" dirty="0" err="1"/>
              <a:t>Fruktifikasyon</a:t>
            </a:r>
            <a:r>
              <a:rPr lang="en-US" sz="2800" dirty="0"/>
              <a:t> </a:t>
            </a:r>
            <a:r>
              <a:rPr lang="en-US" sz="2800" dirty="0" err="1"/>
              <a:t>büyüdükçe</a:t>
            </a:r>
            <a:r>
              <a:rPr lang="en-US" sz="2800" dirty="0"/>
              <a:t> </a:t>
            </a:r>
            <a:r>
              <a:rPr lang="en-US" sz="2800" dirty="0" err="1"/>
              <a:t>yırtılır</a:t>
            </a:r>
            <a:r>
              <a:rPr lang="en-US" sz="2800" dirty="0"/>
              <a:t>.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kısmı</a:t>
            </a:r>
            <a:r>
              <a:rPr lang="en-US" sz="2800" dirty="0"/>
              <a:t> </a:t>
            </a:r>
            <a:r>
              <a:rPr lang="en-US" sz="2800" dirty="0" err="1"/>
              <a:t>bazen</a:t>
            </a:r>
            <a:r>
              <a:rPr lang="en-US" sz="2800" dirty="0"/>
              <a:t> </a:t>
            </a:r>
            <a:r>
              <a:rPr lang="en-US" sz="2800" dirty="0" err="1"/>
              <a:t>şapka</a:t>
            </a:r>
            <a:r>
              <a:rPr lang="en-US" sz="2800" dirty="0"/>
              <a:t> </a:t>
            </a:r>
            <a:r>
              <a:rPr lang="en-US" sz="2800" dirty="0" err="1"/>
              <a:t>üzerinde</a:t>
            </a:r>
            <a:r>
              <a:rPr lang="en-US" sz="2800" dirty="0"/>
              <a:t> </a:t>
            </a:r>
            <a:r>
              <a:rPr lang="en-US" sz="2800" dirty="0" err="1"/>
              <a:t>lekeler</a:t>
            </a:r>
            <a:r>
              <a:rPr lang="en-US" sz="2800" dirty="0"/>
              <a:t> </a:t>
            </a:r>
            <a:r>
              <a:rPr lang="en-US" sz="2800" dirty="0" err="1"/>
              <a:t>halinde</a:t>
            </a:r>
            <a:r>
              <a:rPr lang="en-US" sz="2800" dirty="0"/>
              <a:t> </a:t>
            </a:r>
            <a:r>
              <a:rPr lang="en-US" sz="2800" dirty="0" err="1"/>
              <a:t>kalır</a:t>
            </a:r>
            <a:r>
              <a:rPr lang="en-US" sz="2800" dirty="0"/>
              <a:t>, alt </a:t>
            </a:r>
            <a:r>
              <a:rPr lang="en-US" sz="2800" dirty="0" err="1"/>
              <a:t>kısmı</a:t>
            </a:r>
            <a:r>
              <a:rPr lang="en-US" sz="2800" dirty="0"/>
              <a:t> </a:t>
            </a:r>
            <a:r>
              <a:rPr lang="en-US" sz="2800" dirty="0" err="1"/>
              <a:t>ise</a:t>
            </a:r>
            <a:r>
              <a:rPr lang="en-US" sz="2800" dirty="0"/>
              <a:t> </a:t>
            </a:r>
            <a:r>
              <a:rPr lang="en-US" sz="2800" dirty="0" err="1"/>
              <a:t>sapın</a:t>
            </a:r>
            <a:r>
              <a:rPr lang="en-US" sz="2800" dirty="0"/>
              <a:t> </a:t>
            </a:r>
            <a:r>
              <a:rPr lang="en-US" sz="2800" dirty="0" err="1"/>
              <a:t>tabanında</a:t>
            </a:r>
            <a:r>
              <a:rPr lang="en-US" sz="2800" dirty="0"/>
              <a:t> </a:t>
            </a:r>
            <a:r>
              <a:rPr lang="en-US" sz="2800" dirty="0" err="1"/>
              <a:t>bazen</a:t>
            </a:r>
            <a:r>
              <a:rPr lang="en-US" sz="2800" dirty="0"/>
              <a:t> </a:t>
            </a:r>
            <a:r>
              <a:rPr lang="en-US" sz="2800" dirty="0" err="1"/>
              <a:t>çanak</a:t>
            </a:r>
            <a:r>
              <a:rPr lang="en-US" sz="2800" dirty="0"/>
              <a:t> </a:t>
            </a:r>
            <a:r>
              <a:rPr lang="en-US" sz="2800" dirty="0" err="1"/>
              <a:t>şeklinde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b="1" dirty="0"/>
              <a:t>volva</a:t>
            </a:r>
            <a:r>
              <a:rPr lang="en-US" sz="2800" dirty="0"/>
              <a:t> </a:t>
            </a:r>
            <a:r>
              <a:rPr lang="en-US" sz="2800" dirty="0" err="1"/>
              <a:t>teşkil</a:t>
            </a:r>
            <a:r>
              <a:rPr lang="en-US" sz="2800" dirty="0"/>
              <a:t> </a:t>
            </a:r>
            <a:r>
              <a:rPr lang="en-US" sz="2800" dirty="0" err="1"/>
              <a:t>eder</a:t>
            </a:r>
            <a:r>
              <a:rPr lang="en-US" sz="2800" dirty="0"/>
              <a:t>.</a:t>
            </a:r>
            <a:endParaRPr lang="tr-TR" sz="2800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/>
              <a:t>MANTARLAR:</a:t>
            </a:r>
            <a:endParaRPr lang="en-US" dirty="0"/>
          </a:p>
        </p:txBody>
      </p:sp>
      <p:pic>
        <p:nvPicPr>
          <p:cNvPr id="5" name="Picture 8" descr="Image result for man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6540" y="-27384"/>
            <a:ext cx="1294476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4299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tr-TR" b="1" dirty="0" smtClean="0"/>
              <a:t>MANTARLAR: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4136"/>
            <a:ext cx="8784976" cy="4389120"/>
          </a:xfrm>
        </p:spPr>
        <p:txBody>
          <a:bodyPr/>
          <a:lstStyle/>
          <a:p>
            <a:r>
              <a:rPr lang="tr-TR" sz="3200" dirty="0" smtClean="0"/>
              <a:t>Gerçek kök , gövde, yaprak ve çiçek gibi organları bulunmayan klorofilden yoksun, heterotrof ve ilkel bir canlı grubudur. </a:t>
            </a:r>
          </a:p>
          <a:p>
            <a:endParaRPr lang="tr-TR" sz="3200" dirty="0" smtClean="0"/>
          </a:p>
          <a:p>
            <a:r>
              <a:rPr lang="tr-TR" sz="3200" dirty="0" smtClean="0"/>
              <a:t>Klorofil taşımadıkları için fotosentez yapamazlar, bu nedenle heterotrofturlar.</a:t>
            </a:r>
          </a:p>
          <a:p>
            <a:endParaRPr lang="tr-TR" sz="3200" dirty="0" smtClean="0"/>
          </a:p>
          <a:p>
            <a:r>
              <a:rPr lang="en-US" sz="3200" dirty="0" smtClean="0"/>
              <a:t>H</a:t>
            </a:r>
            <a:r>
              <a:rPr lang="tr-TR" sz="3200" dirty="0" smtClean="0"/>
              <a:t>em eşeysiz hem eşeyli olarak ürerler.</a:t>
            </a:r>
          </a:p>
          <a:p>
            <a:endParaRPr lang="tr-TR" sz="3200" dirty="0" smtClean="0"/>
          </a:p>
          <a:p>
            <a:r>
              <a:rPr lang="en-US" sz="3200" dirty="0" smtClean="0"/>
              <a:t>G</a:t>
            </a:r>
            <a:r>
              <a:rPr lang="tr-TR" sz="3200" dirty="0" err="1" smtClean="0"/>
              <a:t>likojen</a:t>
            </a:r>
            <a:r>
              <a:rPr lang="tr-TR" sz="3200" dirty="0" smtClean="0"/>
              <a:t> ve yağ depo eder.</a:t>
            </a:r>
          </a:p>
          <a:p>
            <a:pPr marL="0" indent="0">
              <a:buNone/>
            </a:pPr>
            <a:endParaRPr lang="tr-TR" sz="2000" dirty="0" smtClean="0"/>
          </a:p>
          <a:p>
            <a:endParaRPr lang="tr-TR" dirty="0"/>
          </a:p>
        </p:txBody>
      </p:sp>
      <p:pic>
        <p:nvPicPr>
          <p:cNvPr id="29704" name="Picture 8" descr="Image result for man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6540" y="-27384"/>
            <a:ext cx="1294476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/>
          </a:p>
          <a:p>
            <a:r>
              <a:rPr lang="tr-TR" sz="2800" b="1" dirty="0" err="1">
                <a:solidFill>
                  <a:schemeClr val="accent1"/>
                </a:solidFill>
              </a:rPr>
              <a:t>Velum</a:t>
            </a:r>
            <a:r>
              <a:rPr lang="tr-TR" sz="2800" b="1" dirty="0">
                <a:solidFill>
                  <a:schemeClr val="accent1"/>
                </a:solidFill>
              </a:rPr>
              <a:t> </a:t>
            </a:r>
            <a:r>
              <a:rPr lang="tr-TR" sz="2800" b="1" dirty="0" err="1">
                <a:solidFill>
                  <a:schemeClr val="accent1"/>
                </a:solidFill>
              </a:rPr>
              <a:t>partiale</a:t>
            </a:r>
            <a:r>
              <a:rPr lang="tr-TR" sz="2800" b="1" dirty="0">
                <a:solidFill>
                  <a:schemeClr val="accent1"/>
                </a:solidFill>
              </a:rPr>
              <a:t>: </a:t>
            </a:r>
            <a:r>
              <a:rPr lang="tr-TR" sz="2800" dirty="0"/>
              <a:t>Bu örtü şapkanın kenarını sapa bağlar ve yırtıldığı zaman, sap üzerinde genellikle halka şeklinde bir artık halinde kalır</a:t>
            </a:r>
            <a:r>
              <a:rPr lang="tr-TR" sz="2800" dirty="0" smtClean="0"/>
              <a:t>.(</a:t>
            </a:r>
            <a:r>
              <a:rPr lang="tr-TR" sz="2800" b="1" dirty="0" err="1" smtClean="0"/>
              <a:t>Annulus</a:t>
            </a:r>
            <a:r>
              <a:rPr lang="tr-TR" sz="2800" dirty="0" smtClean="0"/>
              <a:t>)</a:t>
            </a:r>
            <a:endParaRPr lang="tr-TR" sz="2800" dirty="0"/>
          </a:p>
          <a:p>
            <a:endParaRPr lang="en-US" sz="2800" dirty="0" smtClean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/>
              <a:t>MANTARLAR:</a:t>
            </a:r>
            <a:endParaRPr lang="en-US" dirty="0"/>
          </a:p>
        </p:txBody>
      </p:sp>
      <p:pic>
        <p:nvPicPr>
          <p:cNvPr id="5" name="Picture 8" descr="Image result for man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6540" y="-27384"/>
            <a:ext cx="1294476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779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b="1" i="1" dirty="0" smtClean="0"/>
              <a:t>2.Agaricus </a:t>
            </a:r>
            <a:r>
              <a:rPr lang="tr-TR" sz="4400" b="1" i="1" dirty="0" err="1" smtClean="0"/>
              <a:t>campestris</a:t>
            </a:r>
            <a:r>
              <a:rPr lang="tr-TR" sz="4400" b="1" i="1" dirty="0" smtClean="0"/>
              <a:t/>
            </a:r>
            <a:br>
              <a:rPr lang="tr-TR" sz="4400" b="1" i="1" dirty="0" smtClean="0"/>
            </a:br>
            <a:r>
              <a:rPr lang="fi-FI" sz="4400" b="1" i="1" dirty="0" smtClean="0"/>
              <a:t>(</a:t>
            </a:r>
            <a:r>
              <a:rPr lang="fi-FI" sz="4400" b="1" i="1" dirty="0" err="1"/>
              <a:t>Psalliota</a:t>
            </a:r>
            <a:r>
              <a:rPr lang="fi-FI" sz="4400" b="1" i="1" dirty="0"/>
              <a:t> </a:t>
            </a:r>
            <a:r>
              <a:rPr lang="fi-FI" sz="4400" b="1" i="1" dirty="0" err="1"/>
              <a:t>campestris</a:t>
            </a:r>
            <a:r>
              <a:rPr lang="fi-FI" sz="4400" b="1" i="1" dirty="0" smtClean="0"/>
              <a:t>)  </a:t>
            </a:r>
            <a:r>
              <a:rPr lang="tr-TR" sz="4400" b="1" dirty="0" smtClean="0"/>
              <a:t>Adi Mantar</a:t>
            </a:r>
            <a:endParaRPr lang="tr-T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Altsınıf: </a:t>
            </a:r>
            <a:r>
              <a:rPr lang="tr-TR" sz="2400" dirty="0" err="1" smtClean="0"/>
              <a:t>Basidiomycetes</a:t>
            </a:r>
            <a:endParaRPr lang="tr-TR" sz="2400" dirty="0" smtClean="0"/>
          </a:p>
          <a:p>
            <a:r>
              <a:rPr lang="tr-TR" sz="2400" dirty="0" smtClean="0"/>
              <a:t>Familya: </a:t>
            </a:r>
            <a:r>
              <a:rPr lang="tr-TR" sz="2400" dirty="0" err="1" smtClean="0"/>
              <a:t>Agaricaceae</a:t>
            </a:r>
            <a:endParaRPr lang="tr-TR" sz="2400" dirty="0" smtClean="0"/>
          </a:p>
          <a:p>
            <a:r>
              <a:rPr lang="tr-TR" sz="2400" dirty="0" smtClean="0"/>
              <a:t>Şapkası 3-10 cm çapında ve beyaz renklidir. </a:t>
            </a:r>
          </a:p>
          <a:p>
            <a:r>
              <a:rPr lang="tr-TR" sz="2400" dirty="0" smtClean="0"/>
              <a:t>Lameller pembedir, sonradan çikolata rengi veya siyaha yakın bir renk alır. </a:t>
            </a:r>
          </a:p>
          <a:p>
            <a:r>
              <a:rPr lang="tr-TR" sz="2400" dirty="0" smtClean="0"/>
              <a:t>Annuluslu ve beyaz renkli bir sapı vardır. </a:t>
            </a:r>
          </a:p>
          <a:p>
            <a:r>
              <a:rPr lang="tr-TR" sz="2400" dirty="0" smtClean="0"/>
              <a:t>Sporları kahverengi kokusu ve lezzeti özeldir. Yenebilen mantar çeşididir. </a:t>
            </a:r>
          </a:p>
          <a:p>
            <a:r>
              <a:rPr lang="tr-TR" sz="2400" dirty="0" smtClean="0"/>
              <a:t>Kültürü yapılmaktadır. Yazın ve sonbaharda yağmurlu havalardan sonra gelişir.</a:t>
            </a:r>
          </a:p>
          <a:p>
            <a:endParaRPr lang="tr-TR" dirty="0"/>
          </a:p>
        </p:txBody>
      </p:sp>
      <p:pic>
        <p:nvPicPr>
          <p:cNvPr id="5" name="Picture 13" descr="145136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692696"/>
            <a:ext cx="647700" cy="87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dirty="0" smtClean="0"/>
              <a:t>3.Amanita </a:t>
            </a:r>
            <a:r>
              <a:rPr lang="tr-TR" b="1" i="1" dirty="0" smtClean="0"/>
              <a:t>muscaria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Sinek mantarı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Altsınıf</a:t>
            </a:r>
            <a:r>
              <a:rPr lang="tr-TR" sz="2000" dirty="0"/>
              <a:t>: </a:t>
            </a:r>
            <a:r>
              <a:rPr lang="tr-TR" sz="2000" dirty="0" err="1"/>
              <a:t>Basidiomycetes</a:t>
            </a:r>
            <a:endParaRPr lang="tr-TR" sz="2000" dirty="0"/>
          </a:p>
          <a:p>
            <a:r>
              <a:rPr lang="tr-TR" sz="2000" dirty="0"/>
              <a:t>Familya: </a:t>
            </a:r>
            <a:r>
              <a:rPr lang="tr-TR" sz="2000" dirty="0" err="1"/>
              <a:t>Agaricaceae</a:t>
            </a:r>
            <a:endParaRPr lang="tr-TR" sz="2000" dirty="0"/>
          </a:p>
          <a:p>
            <a:r>
              <a:rPr lang="tr-TR" sz="2000" dirty="0" smtClean="0"/>
              <a:t>Şapka 8-20 cm çapında, önce kavislidir sonra düz bir şekil alır.</a:t>
            </a:r>
          </a:p>
          <a:p>
            <a:r>
              <a:rPr lang="tr-TR" sz="2000" dirty="0" smtClean="0"/>
              <a:t>Üzeri kırmızı renkli ve beyaz lekelidir. Beyaz lekeler velum kalıntılarıdır. </a:t>
            </a:r>
          </a:p>
          <a:p>
            <a:r>
              <a:rPr lang="tr-TR" sz="2000" dirty="0" smtClean="0"/>
              <a:t>Lamelleri, sap, annulus ve sporları beyaz renklidir. </a:t>
            </a:r>
          </a:p>
          <a:p>
            <a:r>
              <a:rPr lang="tr-TR" sz="2000" dirty="0" smtClean="0"/>
              <a:t>Sonbaharda görülür. </a:t>
            </a:r>
          </a:p>
          <a:p>
            <a:r>
              <a:rPr lang="tr-TR" sz="2000" dirty="0" smtClean="0"/>
              <a:t>Zehirli ve öldürücüdür. </a:t>
            </a:r>
          </a:p>
          <a:p>
            <a:r>
              <a:rPr lang="tr-TR" sz="2000" dirty="0" smtClean="0"/>
              <a:t>Muskarin, muskaridin, kolin isimli bileşiklere sahiptir. </a:t>
            </a:r>
            <a:endParaRPr lang="tr-TR" sz="2000" dirty="0"/>
          </a:p>
        </p:txBody>
      </p:sp>
      <p:pic>
        <p:nvPicPr>
          <p:cNvPr id="4" name="Picture 15" descr="Warning1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2" y="704088"/>
            <a:ext cx="86409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6608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dirty="0" smtClean="0"/>
              <a:t>Amanita muscaria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Sinek mantarı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Mantar yendikten 2-3 saat sonra zehirlenme belirtileri görülür. </a:t>
            </a:r>
          </a:p>
          <a:p>
            <a:r>
              <a:rPr lang="tr-TR" sz="2400" dirty="0" smtClean="0"/>
              <a:t>Sinir sistemine etkili olduğundan hastanın kalp hareketleri  ve nabzı yavaşlar bulantı, kusma, terleme ile birlikte ishal ve sarhoşluk başlar. </a:t>
            </a:r>
          </a:p>
          <a:p>
            <a:r>
              <a:rPr lang="tr-TR" sz="2400" dirty="0" smtClean="0"/>
              <a:t>Mide, bağırsak, karaciğer ve böbrekler çok zarar görür ve çoğu zaman ölümle sonuçlanır. Zehirlenme erken anlaşılırsa, ilk yardım olarak ılık tuzlu su içirilerek hasta kustururlur. </a:t>
            </a:r>
          </a:p>
          <a:p>
            <a:r>
              <a:rPr lang="tr-TR" sz="2400" dirty="0" smtClean="0"/>
              <a:t>Sonra hastaneye götürülerek midesi yıkanır. Serum verilir ve atropin tedavisi uygulanır.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dirty="0" smtClean="0"/>
              <a:t>4.Amanita </a:t>
            </a:r>
            <a:r>
              <a:rPr lang="tr-TR" b="1" i="1" dirty="0" smtClean="0"/>
              <a:t>phalloides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Yeşil şeytan, Evcik Kıran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35480"/>
            <a:ext cx="8229600" cy="4389120"/>
          </a:xfrm>
        </p:spPr>
        <p:txBody>
          <a:bodyPr/>
          <a:lstStyle/>
          <a:p>
            <a:r>
              <a:rPr lang="tr-TR" sz="2400" dirty="0"/>
              <a:t>Altsınıf: </a:t>
            </a:r>
            <a:r>
              <a:rPr lang="tr-TR" sz="2400" dirty="0" err="1"/>
              <a:t>Basidiomycetes</a:t>
            </a:r>
            <a:endParaRPr lang="tr-TR" sz="2400" dirty="0"/>
          </a:p>
          <a:p>
            <a:r>
              <a:rPr lang="tr-TR" sz="2400" dirty="0"/>
              <a:t>Familya: </a:t>
            </a:r>
            <a:r>
              <a:rPr lang="tr-TR" sz="2400" dirty="0" err="1" smtClean="0"/>
              <a:t>Agaricaceae</a:t>
            </a:r>
            <a:endParaRPr lang="tr-TR" sz="2400" dirty="0" smtClean="0"/>
          </a:p>
          <a:p>
            <a:r>
              <a:rPr lang="tr-TR" sz="2400" dirty="0" smtClean="0"/>
              <a:t>Şapka 4-12 cm çapında, üstü açık zeytin yeşili, lameller, sap, annulus, volva ve sporları ise beyaz renklidir.</a:t>
            </a:r>
          </a:p>
          <a:p>
            <a:r>
              <a:rPr lang="tr-TR" sz="2400" dirty="0" smtClean="0"/>
              <a:t> Özellikle meşe ormanlarında yazın ve sonbaharda görülür. </a:t>
            </a:r>
          </a:p>
          <a:p>
            <a:r>
              <a:rPr lang="tr-TR" sz="2400" dirty="0" smtClean="0"/>
              <a:t>En zehirli mantar olarak bilinir.</a:t>
            </a:r>
          </a:p>
          <a:p>
            <a:r>
              <a:rPr lang="tr-TR" sz="2400" dirty="0" smtClean="0"/>
              <a:t>Ölümcül mantar zehirlenmelerinin %90’a yakınına neden olur.</a:t>
            </a:r>
          </a:p>
          <a:p>
            <a:r>
              <a:rPr lang="tr-TR" sz="2400" dirty="0" smtClean="0"/>
              <a:t> Amanitin, falloidin, fallen isimli bileşiler içerir. </a:t>
            </a:r>
            <a:endParaRPr lang="tr-TR" dirty="0"/>
          </a:p>
        </p:txBody>
      </p:sp>
      <p:pic>
        <p:nvPicPr>
          <p:cNvPr id="5" name="Picture 15" descr="Warning1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2" y="704088"/>
            <a:ext cx="86409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4098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dirty="0" smtClean="0"/>
              <a:t>Amanita phalloides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Yeşil </a:t>
            </a:r>
            <a:r>
              <a:rPr lang="tr-TR" b="1" dirty="0"/>
              <a:t>şeytan, Evcik Kıran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Bu maddeler kan ve karaciğer zehiridir.</a:t>
            </a:r>
          </a:p>
          <a:p>
            <a:r>
              <a:rPr lang="tr-TR" sz="2800" dirty="0" smtClean="0"/>
              <a:t>Kanı hemoliz eder, karaciğerde glikojen oluşumunu önler. </a:t>
            </a:r>
          </a:p>
          <a:p>
            <a:r>
              <a:rPr lang="tr-TR" sz="2800" dirty="0" smtClean="0"/>
              <a:t>Zehirlenme 8-12 saat sonra anlaşılır. </a:t>
            </a:r>
          </a:p>
          <a:p>
            <a:r>
              <a:rPr lang="tr-TR" sz="2800" dirty="0" smtClean="0"/>
              <a:t>Karın ağrısı bulantı kusma ve ishal görülür. </a:t>
            </a:r>
          </a:p>
          <a:p>
            <a:r>
              <a:rPr lang="tr-TR" sz="2800" dirty="0" smtClean="0"/>
              <a:t>Ölüm oranı çok yüksektir.</a:t>
            </a:r>
          </a:p>
          <a:p>
            <a:endParaRPr lang="tr-TR" dirty="0"/>
          </a:p>
        </p:txBody>
      </p:sp>
      <p:pic>
        <p:nvPicPr>
          <p:cNvPr id="5" name="Picture 15" descr="Warning1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2" y="692696"/>
            <a:ext cx="86409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750" y="332656"/>
            <a:ext cx="8229600" cy="1143000"/>
          </a:xfrm>
        </p:spPr>
        <p:txBody>
          <a:bodyPr/>
          <a:lstStyle/>
          <a:p>
            <a:r>
              <a:rPr lang="tr-TR" b="1" dirty="0"/>
              <a:t>MANTARLAR: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880" y="1475656"/>
            <a:ext cx="8579296" cy="4389120"/>
          </a:xfrm>
        </p:spPr>
        <p:txBody>
          <a:bodyPr/>
          <a:lstStyle/>
          <a:p>
            <a:r>
              <a:rPr lang="en-US" b="1" dirty="0" smtClean="0"/>
              <a:t>FAYDALARI:</a:t>
            </a:r>
          </a:p>
          <a:p>
            <a:r>
              <a:rPr lang="en-US" dirty="0" err="1" smtClean="0"/>
              <a:t>Yeryüzündeki</a:t>
            </a:r>
            <a:r>
              <a:rPr lang="en-US" dirty="0" smtClean="0"/>
              <a:t> </a:t>
            </a:r>
            <a:r>
              <a:rPr lang="en-US" dirty="0" err="1" smtClean="0"/>
              <a:t>madde</a:t>
            </a:r>
            <a:r>
              <a:rPr lang="en-US" dirty="0" smtClean="0"/>
              <a:t> </a:t>
            </a:r>
            <a:r>
              <a:rPr lang="en-US" dirty="0" err="1" smtClean="0"/>
              <a:t>döngüsünde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rol</a:t>
            </a:r>
            <a:r>
              <a:rPr lang="en-US" dirty="0" smtClean="0"/>
              <a:t> </a:t>
            </a:r>
            <a:r>
              <a:rPr lang="en-US" dirty="0" err="1" smtClean="0"/>
              <a:t>oynarlar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Ş</a:t>
            </a:r>
            <a:r>
              <a:rPr lang="en-US" dirty="0" err="1" smtClean="0"/>
              <a:t>apkalı</a:t>
            </a:r>
            <a:r>
              <a:rPr lang="en-US" dirty="0" smtClean="0"/>
              <a:t> </a:t>
            </a:r>
            <a:r>
              <a:rPr lang="en-US" dirty="0" err="1" smtClean="0"/>
              <a:t>mantarlar</a:t>
            </a:r>
            <a:r>
              <a:rPr lang="en-US" dirty="0" smtClean="0"/>
              <a:t> </a:t>
            </a:r>
            <a:r>
              <a:rPr lang="en-US" dirty="0" err="1" smtClean="0"/>
              <a:t>insanlar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besin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en-US" dirty="0" err="1" smtClean="0"/>
              <a:t>İlaç</a:t>
            </a:r>
            <a:r>
              <a:rPr lang="en-US" dirty="0" smtClean="0"/>
              <a:t> </a:t>
            </a:r>
            <a:r>
              <a:rPr lang="en-US" dirty="0" err="1" smtClean="0"/>
              <a:t>üretiminde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. (</a:t>
            </a:r>
            <a:r>
              <a:rPr lang="en-US" dirty="0" err="1" smtClean="0"/>
              <a:t>Penisilin</a:t>
            </a:r>
            <a:r>
              <a:rPr lang="en-US" dirty="0" smtClean="0"/>
              <a:t>)</a:t>
            </a:r>
          </a:p>
          <a:p>
            <a:endParaRPr lang="tr-TR" dirty="0" smtClean="0"/>
          </a:p>
          <a:p>
            <a:r>
              <a:rPr lang="en-US" dirty="0" err="1" smtClean="0"/>
              <a:t>Etil</a:t>
            </a:r>
            <a:r>
              <a:rPr lang="en-US" dirty="0" smtClean="0"/>
              <a:t> </a:t>
            </a:r>
            <a:r>
              <a:rPr lang="en-US" dirty="0" err="1" smtClean="0"/>
              <a:t>alkol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edilişinde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dirty="0"/>
          </a:p>
          <a:p>
            <a:r>
              <a:rPr lang="en-US" dirty="0" err="1" smtClean="0"/>
              <a:t>Ekmek</a:t>
            </a:r>
            <a:r>
              <a:rPr lang="en-US" dirty="0" smtClean="0"/>
              <a:t> </a:t>
            </a:r>
            <a:r>
              <a:rPr lang="en-US" dirty="0" err="1" smtClean="0"/>
              <a:t>yapımında</a:t>
            </a:r>
            <a:r>
              <a:rPr lang="en-US" dirty="0" smtClean="0"/>
              <a:t>, </a:t>
            </a:r>
            <a:r>
              <a:rPr lang="en-US" dirty="0" err="1" smtClean="0"/>
              <a:t>hamurun</a:t>
            </a:r>
            <a:r>
              <a:rPr lang="en-US" dirty="0" smtClean="0"/>
              <a:t> </a:t>
            </a:r>
            <a:r>
              <a:rPr lang="en-US" dirty="0" err="1" smtClean="0"/>
              <a:t>kabarmasında</a:t>
            </a:r>
            <a:r>
              <a:rPr lang="en-US" dirty="0" smtClean="0"/>
              <a:t> </a:t>
            </a:r>
            <a:r>
              <a:rPr lang="en-US" dirty="0" err="1" smtClean="0"/>
              <a:t>kullanılır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8" descr="Image result for man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6540" y="-27384"/>
            <a:ext cx="1294476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9505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tr-TR" b="1" dirty="0"/>
              <a:t>MANTARLAR: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178" y="1628800"/>
            <a:ext cx="8229600" cy="4389120"/>
          </a:xfrm>
        </p:spPr>
        <p:txBody>
          <a:bodyPr/>
          <a:lstStyle/>
          <a:p>
            <a:r>
              <a:rPr lang="en-US" b="1" dirty="0" smtClean="0"/>
              <a:t>ZARARLARI:</a:t>
            </a:r>
          </a:p>
          <a:p>
            <a:r>
              <a:rPr lang="en-US" dirty="0" err="1" smtClean="0"/>
              <a:t>Bitkilerde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oldukları</a:t>
            </a:r>
            <a:r>
              <a:rPr lang="en-US" dirty="0" smtClean="0"/>
              <a:t> </a:t>
            </a:r>
            <a:r>
              <a:rPr lang="en-US" dirty="0" err="1" smtClean="0"/>
              <a:t>hastalıklar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kayıplara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r>
              <a:rPr lang="en-US" dirty="0" smtClean="0"/>
              <a:t> </a:t>
            </a:r>
            <a:r>
              <a:rPr lang="en-US" dirty="0" err="1" smtClean="0"/>
              <a:t>açar</a:t>
            </a:r>
            <a:r>
              <a:rPr lang="en-US" dirty="0" smtClean="0"/>
              <a:t>.</a:t>
            </a:r>
            <a:endParaRPr lang="tr-TR" dirty="0" smtClean="0"/>
          </a:p>
          <a:p>
            <a:endParaRPr lang="en-US" dirty="0" smtClean="0"/>
          </a:p>
          <a:p>
            <a:r>
              <a:rPr lang="en-US" dirty="0" err="1" smtClean="0"/>
              <a:t>Insan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hayvanların</a:t>
            </a:r>
            <a:r>
              <a:rPr lang="en-US" dirty="0" smtClean="0"/>
              <a:t> </a:t>
            </a:r>
            <a:r>
              <a:rPr lang="en-US" dirty="0" err="1" smtClean="0"/>
              <a:t>derisinde</a:t>
            </a:r>
            <a:r>
              <a:rPr lang="en-US" dirty="0" smtClean="0"/>
              <a:t> </a:t>
            </a:r>
            <a:r>
              <a:rPr lang="en-US" dirty="0" err="1" smtClean="0"/>
              <a:t>hastalıklara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olabilirler</a:t>
            </a:r>
            <a:r>
              <a:rPr lang="en-US" dirty="0" smtClean="0"/>
              <a:t>. (</a:t>
            </a:r>
            <a:r>
              <a:rPr lang="en-US" dirty="0" err="1" smtClean="0"/>
              <a:t>Saçkıran</a:t>
            </a:r>
            <a:r>
              <a:rPr lang="en-US" dirty="0" smtClean="0"/>
              <a:t>, </a:t>
            </a:r>
            <a:r>
              <a:rPr lang="en-US" dirty="0" err="1" smtClean="0"/>
              <a:t>bebeklerde</a:t>
            </a:r>
            <a:r>
              <a:rPr lang="en-US" dirty="0" smtClean="0"/>
              <a:t> </a:t>
            </a:r>
            <a:r>
              <a:rPr lang="en-US" dirty="0" err="1" smtClean="0"/>
              <a:t>pamukçuk</a:t>
            </a:r>
            <a:r>
              <a:rPr lang="en-US" dirty="0" smtClean="0"/>
              <a:t>, </a:t>
            </a:r>
            <a:r>
              <a:rPr lang="en-US" dirty="0" err="1" smtClean="0"/>
              <a:t>tırnak</a:t>
            </a:r>
            <a:r>
              <a:rPr lang="en-US" dirty="0" smtClean="0"/>
              <a:t> </a:t>
            </a:r>
            <a:r>
              <a:rPr lang="en-US" dirty="0" err="1" smtClean="0"/>
              <a:t>mantarı</a:t>
            </a:r>
            <a:r>
              <a:rPr lang="en-US" dirty="0" smtClean="0"/>
              <a:t>)</a:t>
            </a:r>
            <a:endParaRPr lang="tr-TR" dirty="0" smtClean="0"/>
          </a:p>
          <a:p>
            <a:endParaRPr lang="en-US" dirty="0" smtClean="0"/>
          </a:p>
          <a:p>
            <a:r>
              <a:rPr lang="en-US" dirty="0" err="1" smtClean="0"/>
              <a:t>Bayatlamış</a:t>
            </a:r>
            <a:r>
              <a:rPr lang="en-US" dirty="0" smtClean="0"/>
              <a:t> </a:t>
            </a:r>
            <a:r>
              <a:rPr lang="en-US" dirty="0" err="1" smtClean="0"/>
              <a:t>yiyeceklerde</a:t>
            </a:r>
            <a:r>
              <a:rPr lang="en-US" dirty="0" smtClean="0"/>
              <a:t> </a:t>
            </a:r>
            <a:r>
              <a:rPr lang="en-US" dirty="0" err="1" smtClean="0"/>
              <a:t>beyaz</a:t>
            </a:r>
            <a:r>
              <a:rPr lang="en-US" dirty="0" smtClean="0"/>
              <a:t> </a:t>
            </a:r>
            <a:r>
              <a:rPr lang="en-US" dirty="0" err="1" smtClean="0"/>
              <a:t>pamuk</a:t>
            </a:r>
            <a:r>
              <a:rPr lang="en-US" dirty="0" smtClean="0"/>
              <a:t> </a:t>
            </a:r>
            <a:r>
              <a:rPr lang="en-US" dirty="0" err="1" smtClean="0"/>
              <a:t>görünümünde</a:t>
            </a:r>
            <a:r>
              <a:rPr lang="en-US" dirty="0" smtClean="0"/>
              <a:t> </a:t>
            </a:r>
            <a:r>
              <a:rPr lang="en-US" dirty="0" err="1" smtClean="0"/>
              <a:t>oluşum</a:t>
            </a:r>
            <a:r>
              <a:rPr lang="en-US" dirty="0" smtClean="0"/>
              <a:t> </a:t>
            </a:r>
            <a:r>
              <a:rPr lang="en-US" dirty="0" err="1" smtClean="0"/>
              <a:t>meydana</a:t>
            </a:r>
            <a:r>
              <a:rPr lang="en-US" dirty="0" smtClean="0"/>
              <a:t> </a:t>
            </a:r>
            <a:r>
              <a:rPr lang="en-US" dirty="0" err="1" smtClean="0"/>
              <a:t>getirirler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pic>
        <p:nvPicPr>
          <p:cNvPr id="4" name="Picture 8" descr="Image result for man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6540" y="-27384"/>
            <a:ext cx="1294476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0207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MANTARLAR: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Mantar</a:t>
            </a:r>
            <a:r>
              <a:rPr lang="en-US" sz="2800" dirty="0" smtClean="0"/>
              <a:t> </a:t>
            </a:r>
            <a:r>
              <a:rPr lang="en-US" sz="2800" dirty="0" err="1" smtClean="0"/>
              <a:t>hücreleri</a:t>
            </a:r>
            <a:r>
              <a:rPr lang="en-US" sz="2800" dirty="0" smtClean="0"/>
              <a:t> </a:t>
            </a:r>
            <a:r>
              <a:rPr lang="en-US" sz="2800" dirty="0" err="1" smtClean="0"/>
              <a:t>yanyana</a:t>
            </a:r>
            <a:r>
              <a:rPr lang="en-US" sz="2800" dirty="0" smtClean="0"/>
              <a:t> </a:t>
            </a:r>
            <a:r>
              <a:rPr lang="en-US" sz="2800" dirty="0" err="1" smtClean="0"/>
              <a:t>gelerek</a:t>
            </a:r>
            <a:r>
              <a:rPr lang="en-US" sz="2800" dirty="0" smtClean="0"/>
              <a:t> </a:t>
            </a:r>
            <a:r>
              <a:rPr lang="en-US" sz="2800" dirty="0" err="1" smtClean="0"/>
              <a:t>iplik</a:t>
            </a:r>
            <a:r>
              <a:rPr lang="en-US" sz="2800" dirty="0" smtClean="0"/>
              <a:t> </a:t>
            </a:r>
            <a:r>
              <a:rPr lang="en-US" sz="2800" dirty="0" err="1" smtClean="0"/>
              <a:t>şeklinde</a:t>
            </a:r>
            <a:r>
              <a:rPr lang="en-US" sz="2800" dirty="0" smtClean="0"/>
              <a:t> </a:t>
            </a:r>
            <a:r>
              <a:rPr lang="en-US" sz="2800" dirty="0" err="1" smtClean="0"/>
              <a:t>tallus</a:t>
            </a:r>
            <a:r>
              <a:rPr lang="en-US" sz="2800" dirty="0" smtClean="0"/>
              <a:t> </a:t>
            </a:r>
            <a:r>
              <a:rPr lang="en-US" sz="2800" dirty="0" err="1" smtClean="0"/>
              <a:t>meydana</a:t>
            </a:r>
            <a:r>
              <a:rPr lang="en-US" sz="2800" dirty="0" smtClean="0"/>
              <a:t> </a:t>
            </a:r>
            <a:r>
              <a:rPr lang="en-US" sz="2800" dirty="0" err="1" smtClean="0"/>
              <a:t>getiriler</a:t>
            </a:r>
            <a:r>
              <a:rPr lang="en-US" sz="2800" dirty="0" smtClean="0"/>
              <a:t>. Bu </a:t>
            </a:r>
            <a:r>
              <a:rPr lang="en-US" sz="2800" dirty="0" err="1" smtClean="0"/>
              <a:t>iplik</a:t>
            </a:r>
            <a:r>
              <a:rPr lang="en-US" sz="2800" dirty="0" smtClean="0"/>
              <a:t> </a:t>
            </a:r>
            <a:r>
              <a:rPr lang="en-US" sz="2800" dirty="0" err="1" smtClean="0"/>
              <a:t>şeklindeki</a:t>
            </a:r>
            <a:r>
              <a:rPr lang="en-US" sz="2800" dirty="0" smtClean="0"/>
              <a:t> </a:t>
            </a:r>
            <a:r>
              <a:rPr lang="en-US" sz="2800" dirty="0" err="1" smtClean="0"/>
              <a:t>tallusa</a:t>
            </a:r>
            <a:r>
              <a:rPr lang="en-US" sz="2800" dirty="0" smtClean="0"/>
              <a:t> </a:t>
            </a:r>
            <a:r>
              <a:rPr lang="en-US" sz="2800" b="1" dirty="0" smtClean="0"/>
              <a:t>HİF</a:t>
            </a:r>
            <a:r>
              <a:rPr lang="en-US" sz="2800" dirty="0" smtClean="0"/>
              <a:t> </a:t>
            </a:r>
            <a:r>
              <a:rPr lang="en-US" sz="2800" dirty="0" err="1" smtClean="0"/>
              <a:t>denir</a:t>
            </a:r>
            <a:r>
              <a:rPr lang="en-US" sz="2800" dirty="0" smtClean="0"/>
              <a:t>.</a:t>
            </a:r>
            <a:endParaRPr lang="tr-TR" sz="2800" dirty="0" smtClean="0"/>
          </a:p>
          <a:p>
            <a:endParaRPr lang="en-US" sz="2800" dirty="0" smtClean="0"/>
          </a:p>
          <a:p>
            <a:r>
              <a:rPr lang="en-US" sz="2800" dirty="0" err="1" smtClean="0"/>
              <a:t>Hifler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araya</a:t>
            </a:r>
            <a:r>
              <a:rPr lang="en-US" sz="2800" dirty="0" smtClean="0"/>
              <a:t> </a:t>
            </a:r>
            <a:r>
              <a:rPr lang="en-US" sz="2800" dirty="0" err="1" smtClean="0"/>
              <a:t>gelerek</a:t>
            </a:r>
            <a:r>
              <a:rPr lang="en-US" sz="2800" dirty="0" smtClean="0"/>
              <a:t> </a:t>
            </a:r>
            <a:r>
              <a:rPr lang="en-US" sz="2800" dirty="0" err="1" smtClean="0"/>
              <a:t>ağ</a:t>
            </a:r>
            <a:r>
              <a:rPr lang="en-US" sz="2800" dirty="0" smtClean="0"/>
              <a:t> </a:t>
            </a:r>
            <a:r>
              <a:rPr lang="en-US" sz="2800" dirty="0" err="1" smtClean="0"/>
              <a:t>şeklindeki</a:t>
            </a:r>
            <a:r>
              <a:rPr lang="en-US" sz="2800" dirty="0" smtClean="0"/>
              <a:t> </a:t>
            </a:r>
            <a:r>
              <a:rPr lang="en-US" sz="2800" dirty="0" err="1" smtClean="0"/>
              <a:t>yapıyı</a:t>
            </a:r>
            <a:r>
              <a:rPr lang="en-US" sz="2800" dirty="0" smtClean="0"/>
              <a:t> </a:t>
            </a:r>
            <a:r>
              <a:rPr lang="en-US" sz="2800" dirty="0" err="1" smtClean="0"/>
              <a:t>oluştururlar</a:t>
            </a:r>
            <a:r>
              <a:rPr lang="en-US" sz="2800" dirty="0" smtClean="0"/>
              <a:t>. Buna </a:t>
            </a:r>
            <a:r>
              <a:rPr lang="en-US" sz="2800" b="1" dirty="0" smtClean="0"/>
              <a:t>MİSELYUM</a:t>
            </a:r>
            <a:r>
              <a:rPr lang="en-US" sz="2800" dirty="0" smtClean="0"/>
              <a:t> </a:t>
            </a:r>
            <a:r>
              <a:rPr lang="en-US" sz="2800" dirty="0" err="1" smtClean="0"/>
              <a:t>denir</a:t>
            </a:r>
            <a:r>
              <a:rPr lang="en-US" sz="2800" dirty="0" smtClean="0"/>
              <a:t>.</a:t>
            </a:r>
          </a:p>
          <a:p>
            <a:endParaRPr lang="en-US" dirty="0" smtClean="0"/>
          </a:p>
        </p:txBody>
      </p:sp>
      <p:pic>
        <p:nvPicPr>
          <p:cNvPr id="5" name="Picture 8" descr="Image result for man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6540" y="-27384"/>
            <a:ext cx="1294476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262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60350"/>
            <a:ext cx="8229600" cy="1143000"/>
          </a:xfrm>
        </p:spPr>
        <p:txBody>
          <a:bodyPr/>
          <a:lstStyle/>
          <a:p>
            <a:r>
              <a:rPr lang="tr-TR" b="1" dirty="0"/>
              <a:t>MANTARLAR:</a:t>
            </a:r>
            <a:endParaRPr lang="en-US" dirty="0"/>
          </a:p>
        </p:txBody>
      </p:sp>
      <p:pic>
        <p:nvPicPr>
          <p:cNvPr id="5" name="Picture 8" descr="Image result for man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6540" y="-27384"/>
            <a:ext cx="1294476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98376" y="2780928"/>
            <a:ext cx="8388424" cy="2677656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100000">
                <a:srgbClr val="76765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endParaRPr lang="tr-TR" sz="2800" b="1" dirty="0"/>
          </a:p>
          <a:p>
            <a:pPr algn="ctr"/>
            <a:r>
              <a:rPr lang="tr-TR" sz="2800" b="1" dirty="0" smtClean="0"/>
              <a:t>Göze </a:t>
            </a:r>
            <a:r>
              <a:rPr lang="tr-TR" sz="2800" b="1" dirty="0"/>
              <a:t>görülebilen mantarlar</a:t>
            </a:r>
          </a:p>
          <a:p>
            <a:pPr algn="ctr"/>
            <a:r>
              <a:rPr lang="tr-TR" sz="2800" b="1" dirty="0"/>
              <a:t>(</a:t>
            </a:r>
            <a:r>
              <a:rPr lang="tr-TR" sz="2800" b="1" dirty="0" smtClean="0"/>
              <a:t>Örn.şapkalı </a:t>
            </a:r>
            <a:r>
              <a:rPr lang="tr-TR" sz="2800" b="1" dirty="0"/>
              <a:t>mantarlar), </a:t>
            </a:r>
          </a:p>
          <a:p>
            <a:pPr algn="ctr"/>
            <a:r>
              <a:rPr lang="tr-TR" sz="2800" b="1" dirty="0"/>
              <a:t>sıkıca </a:t>
            </a:r>
            <a:r>
              <a:rPr lang="tr-TR" sz="2800" b="1" dirty="0" smtClean="0"/>
              <a:t>paketlenmiş </a:t>
            </a:r>
            <a:r>
              <a:rPr lang="tr-TR" sz="2800" b="1" dirty="0" err="1" smtClean="0"/>
              <a:t>hiflerden</a:t>
            </a:r>
            <a:r>
              <a:rPr lang="tr-TR" sz="2800" b="1" dirty="0" smtClean="0"/>
              <a:t> </a:t>
            </a:r>
            <a:r>
              <a:rPr lang="tr-TR" sz="2800" b="1" dirty="0"/>
              <a:t>oluşur.</a:t>
            </a:r>
          </a:p>
          <a:p>
            <a:endParaRPr lang="tr-TR" sz="2800" b="1" dirty="0"/>
          </a:p>
          <a:p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5789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u="sng" dirty="0" err="1" smtClean="0"/>
              <a:t>Mantarlar</a:t>
            </a:r>
            <a:r>
              <a:rPr lang="en-US" sz="2400" b="1" u="sng" dirty="0" smtClean="0"/>
              <a:t> </a:t>
            </a:r>
            <a:r>
              <a:rPr lang="en-US" sz="2400" b="1" u="sng" dirty="0" err="1"/>
              <a:t>başlıca</a:t>
            </a:r>
            <a:r>
              <a:rPr lang="en-US" sz="2400" b="1" u="sng" dirty="0"/>
              <a:t> </a:t>
            </a:r>
            <a:r>
              <a:rPr lang="en-US" sz="2400" b="1" u="sng" dirty="0" err="1"/>
              <a:t>üç</a:t>
            </a:r>
            <a:r>
              <a:rPr lang="en-US" sz="2400" b="1" u="sng" dirty="0"/>
              <a:t> classis (</a:t>
            </a:r>
            <a:r>
              <a:rPr lang="en-US" sz="2400" b="1" u="sng" dirty="0" err="1"/>
              <a:t>sınıf</a:t>
            </a:r>
            <a:r>
              <a:rPr lang="en-US" sz="2400" b="1" u="sng" dirty="0"/>
              <a:t>) </a:t>
            </a:r>
            <a:r>
              <a:rPr lang="en-US" sz="2400" b="1" u="sng" dirty="0" err="1"/>
              <a:t>altında</a:t>
            </a:r>
            <a:r>
              <a:rPr lang="en-US" sz="2400" b="1" u="sng" dirty="0"/>
              <a:t> </a:t>
            </a:r>
            <a:r>
              <a:rPr lang="en-US" sz="2400" b="1" u="sng" dirty="0" err="1" smtClean="0"/>
              <a:t>incelenir</a:t>
            </a:r>
            <a:r>
              <a:rPr lang="en-US" sz="2400" b="1" u="sng" dirty="0"/>
              <a:t>:</a:t>
            </a:r>
            <a:endParaRPr lang="tr-TR" sz="2000" b="1" dirty="0"/>
          </a:p>
          <a:p>
            <a:pPr algn="ctr"/>
            <a:r>
              <a:rPr lang="en-US" sz="2800" b="1" dirty="0" err="1" smtClean="0"/>
              <a:t>Myxomycetes</a:t>
            </a:r>
            <a:r>
              <a:rPr lang="en-US" sz="2800" b="1" dirty="0" smtClean="0"/>
              <a:t>    </a:t>
            </a:r>
            <a:r>
              <a:rPr lang="en-US" sz="2800" b="1" dirty="0"/>
              <a:t>(</a:t>
            </a:r>
            <a:r>
              <a:rPr lang="en-US" sz="2800" b="1" dirty="0" err="1"/>
              <a:t>Cıvık</a:t>
            </a:r>
            <a:r>
              <a:rPr lang="en-US" sz="2800" b="1" dirty="0"/>
              <a:t> </a:t>
            </a:r>
            <a:r>
              <a:rPr lang="en-US" sz="2800" b="1" dirty="0" err="1"/>
              <a:t>Mantarlar</a:t>
            </a:r>
            <a:r>
              <a:rPr lang="en-US" sz="2800" b="1" dirty="0"/>
              <a:t>)</a:t>
            </a:r>
            <a:endParaRPr lang="tr-TR" sz="2800" b="1" dirty="0"/>
          </a:p>
          <a:p>
            <a:pPr algn="ctr"/>
            <a:r>
              <a:rPr lang="en-US" sz="2800" b="1" dirty="0" err="1" smtClean="0"/>
              <a:t>Phycomycetes</a:t>
            </a:r>
            <a:r>
              <a:rPr lang="en-US" sz="2800" b="1" dirty="0" smtClean="0"/>
              <a:t>   </a:t>
            </a:r>
            <a:r>
              <a:rPr lang="en-US" sz="2800" b="1" dirty="0"/>
              <a:t>(</a:t>
            </a:r>
            <a:r>
              <a:rPr lang="en-US" sz="2800" b="1" dirty="0" err="1"/>
              <a:t>Algimsi</a:t>
            </a:r>
            <a:r>
              <a:rPr lang="en-US" sz="2800" b="1" dirty="0"/>
              <a:t> </a:t>
            </a:r>
            <a:r>
              <a:rPr lang="en-US" sz="2800" b="1" dirty="0" err="1"/>
              <a:t>Mantarlar</a:t>
            </a:r>
            <a:r>
              <a:rPr lang="en-US" sz="2800" b="1" dirty="0"/>
              <a:t>)</a:t>
            </a:r>
            <a:endParaRPr lang="tr-TR" sz="2800" b="1" dirty="0"/>
          </a:p>
          <a:p>
            <a:pPr algn="ctr"/>
            <a:r>
              <a:rPr lang="tr-TR" sz="2800" b="1" dirty="0" smtClean="0"/>
              <a:t> </a:t>
            </a:r>
            <a:r>
              <a:rPr lang="en-US" sz="2800" b="1" dirty="0" err="1"/>
              <a:t>Eumycetes</a:t>
            </a:r>
            <a:r>
              <a:rPr lang="en-US" sz="2800" b="1" dirty="0"/>
              <a:t>         (</a:t>
            </a:r>
            <a:r>
              <a:rPr lang="en-US" sz="2800" b="1" dirty="0" err="1"/>
              <a:t>Gerçek</a:t>
            </a:r>
            <a:r>
              <a:rPr lang="en-US" sz="2800" b="1" dirty="0"/>
              <a:t> </a:t>
            </a:r>
            <a:r>
              <a:rPr lang="en-US" sz="2800" b="1" dirty="0" err="1"/>
              <a:t>Mantarlar</a:t>
            </a:r>
            <a:r>
              <a:rPr lang="en-US" sz="2800" b="1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/>
              <a:t>MANTARLAR: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44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b="1" dirty="0" err="1"/>
              <a:t>Classis</a:t>
            </a:r>
            <a:r>
              <a:rPr lang="tr-TR" sz="3200" b="1" dirty="0"/>
              <a:t> : </a:t>
            </a:r>
            <a:r>
              <a:rPr lang="tr-TR" sz="3200" b="1" dirty="0" err="1"/>
              <a:t>Eumycetes</a:t>
            </a:r>
            <a:r>
              <a:rPr lang="tr-TR" sz="3200" b="1" dirty="0"/>
              <a:t> </a:t>
            </a:r>
            <a:r>
              <a:rPr lang="tr-TR" sz="3200" b="1" dirty="0" smtClean="0"/>
              <a:t>(Gerçek Mantarlar)</a:t>
            </a:r>
            <a:endParaRPr lang="tr-TR" sz="3200" b="1" dirty="0"/>
          </a:p>
          <a:p>
            <a:endParaRPr lang="tr-TR" sz="3200" dirty="0" smtClean="0"/>
          </a:p>
          <a:p>
            <a:r>
              <a:rPr lang="tr-TR" sz="3200" dirty="0" smtClean="0"/>
              <a:t>Sporlar</a:t>
            </a:r>
            <a:r>
              <a:rPr lang="tr-TR" sz="3200" dirty="0"/>
              <a:t>, ya </a:t>
            </a:r>
            <a:r>
              <a:rPr lang="tr-TR" sz="3200" b="1" dirty="0" err="1"/>
              <a:t>askus</a:t>
            </a:r>
            <a:r>
              <a:rPr lang="tr-TR" sz="3200" dirty="0"/>
              <a:t> adı verilen keseler içinde veya </a:t>
            </a:r>
            <a:r>
              <a:rPr lang="tr-TR" sz="3200" b="1" dirty="0" err="1"/>
              <a:t>bazidyum</a:t>
            </a:r>
            <a:r>
              <a:rPr lang="tr-TR" sz="3200" dirty="0"/>
              <a:t> adı verilen şişkin </a:t>
            </a:r>
            <a:r>
              <a:rPr lang="tr-TR" sz="3200" dirty="0" err="1"/>
              <a:t>hif</a:t>
            </a:r>
            <a:r>
              <a:rPr lang="tr-TR" sz="3200" dirty="0"/>
              <a:t> uçlarında açıkta gelişir. Bu </a:t>
            </a:r>
            <a:r>
              <a:rPr lang="tr-TR" sz="3200" dirty="0" err="1"/>
              <a:t>sporangiyumlar</a:t>
            </a:r>
            <a:r>
              <a:rPr lang="tr-TR" sz="3200" dirty="0"/>
              <a:t>, </a:t>
            </a:r>
            <a:r>
              <a:rPr lang="tr-TR" sz="3200" dirty="0" err="1"/>
              <a:t>fruktifikasyon</a:t>
            </a:r>
            <a:r>
              <a:rPr lang="tr-TR" sz="3200" dirty="0"/>
              <a:t> denilen bir organda toplanmıştır</a:t>
            </a:r>
            <a:r>
              <a:rPr lang="tr-TR" sz="3200" dirty="0" smtClean="0"/>
              <a:t>.</a:t>
            </a:r>
          </a:p>
          <a:p>
            <a:endParaRPr lang="tr-TR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/>
              <a:t>MANTARLAR:</a:t>
            </a:r>
            <a:endParaRPr lang="en-US" dirty="0"/>
          </a:p>
        </p:txBody>
      </p:sp>
      <p:pic>
        <p:nvPicPr>
          <p:cNvPr id="5" name="Picture 8" descr="Image result for man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6540" y="-27384"/>
            <a:ext cx="1294476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3489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sınıftaki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mantarlar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sporlarının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oluşum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biçimine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göre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iki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altsınıfa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ayrılır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Ascomycetes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Askuslu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mantarlar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tr-TR" sz="3200" b="1" dirty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ctr"/>
            <a:r>
              <a:rPr lang="en-US" sz="3200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Basidiomycetes</a:t>
            </a:r>
            <a:r>
              <a:rPr lang="en-US" sz="32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Bazidiyumlu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mantarlar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0" dirty="0" smtClean="0"/>
          </a:p>
          <a:p>
            <a:pPr algn="ctr"/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/>
              <a:t>MANTARLAR: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73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652</TotalTime>
  <Words>1000</Words>
  <Application>Microsoft Office PowerPoint</Application>
  <PresentationFormat>Ekran Gösterisi (4:3)</PresentationFormat>
  <Paragraphs>138</Paragraphs>
  <Slides>25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32" baseType="lpstr">
      <vt:lpstr>Albertus Extra Bold</vt:lpstr>
      <vt:lpstr>Antique Olive Compact</vt:lpstr>
      <vt:lpstr>Calibri</vt:lpstr>
      <vt:lpstr>Constantia</vt:lpstr>
      <vt:lpstr>Times New Roman</vt:lpstr>
      <vt:lpstr>Wingdings 2</vt:lpstr>
      <vt:lpstr>Flow</vt:lpstr>
      <vt:lpstr>Divisio : MYCOPHYTA  Fungi Bölüm : Mantarlar</vt:lpstr>
      <vt:lpstr>MANTARLAR:</vt:lpstr>
      <vt:lpstr>MANTARLAR:</vt:lpstr>
      <vt:lpstr>MANTARLAR:</vt:lpstr>
      <vt:lpstr>MANTARLAR:</vt:lpstr>
      <vt:lpstr>MANTARLAR:</vt:lpstr>
      <vt:lpstr>PowerPoint Sunusu</vt:lpstr>
      <vt:lpstr>PowerPoint Sunusu</vt:lpstr>
      <vt:lpstr>PowerPoint Sunusu</vt:lpstr>
      <vt:lpstr>PowerPoint Sunusu</vt:lpstr>
      <vt:lpstr>PowerPoint Sunusu</vt:lpstr>
      <vt:lpstr>Penicillium notatum</vt:lpstr>
      <vt:lpstr>Penicillium notatum</vt:lpstr>
      <vt:lpstr>Penicillium notatum</vt:lpstr>
      <vt:lpstr>PowerPoint Sunusu</vt:lpstr>
      <vt:lpstr>RAPOR HAZIRLAMA</vt:lpstr>
      <vt:lpstr>1.Morchella esculenta  Kuzu Göbeği Mantarı</vt:lpstr>
      <vt:lpstr>PowerPoint Sunusu</vt:lpstr>
      <vt:lpstr>PowerPoint Sunusu</vt:lpstr>
      <vt:lpstr>PowerPoint Sunusu</vt:lpstr>
      <vt:lpstr>2.Agaricus campestris (Psalliota campestris)  Adi Mantar</vt:lpstr>
      <vt:lpstr>3.Amanita muscaria  Sinek mantarı</vt:lpstr>
      <vt:lpstr>Amanita muscaria  Sinek mantarı</vt:lpstr>
      <vt:lpstr>4.Amanita phalloides Yeşil şeytan, Evcik Kıran</vt:lpstr>
      <vt:lpstr>Amanita phalloides Yeşil şeytan, Evcik Kıran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Farmasötik Botanik  Anabilim Dalı 5. Hafta Labaratuvar Dersi</dc:title>
  <dc:creator>Coskun</dc:creator>
  <cp:lastModifiedBy>ASUS</cp:lastModifiedBy>
  <cp:revision>68</cp:revision>
  <dcterms:created xsi:type="dcterms:W3CDTF">2015-01-19T13:33:40Z</dcterms:created>
  <dcterms:modified xsi:type="dcterms:W3CDTF">2020-03-31T22:58:38Z</dcterms:modified>
</cp:coreProperties>
</file>